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7" r:id="rId1"/>
  </p:sldMasterIdLst>
  <p:notesMasterIdLst>
    <p:notesMasterId r:id="rId24"/>
  </p:notesMasterIdLst>
  <p:sldIdLst>
    <p:sldId id="256" r:id="rId2"/>
    <p:sldId id="257" r:id="rId3"/>
    <p:sldId id="258" r:id="rId4"/>
    <p:sldId id="259" r:id="rId5"/>
    <p:sldId id="260" r:id="rId6"/>
    <p:sldId id="278" r:id="rId7"/>
    <p:sldId id="261" r:id="rId8"/>
    <p:sldId id="262" r:id="rId9"/>
    <p:sldId id="263" r:id="rId10"/>
    <p:sldId id="264" r:id="rId11"/>
    <p:sldId id="266" r:id="rId12"/>
    <p:sldId id="267" r:id="rId13"/>
    <p:sldId id="269" r:id="rId14"/>
    <p:sldId id="268" r:id="rId15"/>
    <p:sldId id="265" r:id="rId16"/>
    <p:sldId id="270" r:id="rId17"/>
    <p:sldId id="271" r:id="rId18"/>
    <p:sldId id="274" r:id="rId19"/>
    <p:sldId id="279" r:id="rId20"/>
    <p:sldId id="280" r:id="rId21"/>
    <p:sldId id="281" r:id="rId22"/>
    <p:sldId id="282" r:id="rId2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1D26001-72C4-4EA2-83A3-D10226DEBD31}">
          <p14:sldIdLst>
            <p14:sldId id="256"/>
            <p14:sldId id="257"/>
            <p14:sldId id="258"/>
            <p14:sldId id="259"/>
            <p14:sldId id="260"/>
            <p14:sldId id="278"/>
            <p14:sldId id="261"/>
            <p14:sldId id="262"/>
            <p14:sldId id="263"/>
            <p14:sldId id="264"/>
            <p14:sldId id="266"/>
            <p14:sldId id="267"/>
            <p14:sldId id="269"/>
            <p14:sldId id="268"/>
            <p14:sldId id="265"/>
            <p14:sldId id="270"/>
            <p14:sldId id="271"/>
            <p14:sldId id="274"/>
            <p14:sldId id="279"/>
            <p14:sldId id="280"/>
            <p14:sldId id="281"/>
            <p14:sldId id="28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zgur Selimoglu" initials="OS" lastIdx="2" clrIdx="0">
    <p:extLst>
      <p:ext uri="{19B8F6BF-5375-455C-9EA6-DF929625EA0E}">
        <p15:presenceInfo xmlns:p15="http://schemas.microsoft.com/office/powerpoint/2012/main" userId="ac731b9965d0e82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AA600"/>
    <a:srgbClr val="F8F8F8"/>
    <a:srgbClr val="FFC301"/>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67" autoAdjust="0"/>
    <p:restoredTop sz="94660"/>
  </p:normalViewPr>
  <p:slideViewPr>
    <p:cSldViewPr snapToGrid="0" showGuides="1">
      <p:cViewPr>
        <p:scale>
          <a:sx n="100" d="100"/>
          <a:sy n="100" d="100"/>
        </p:scale>
        <p:origin x="912"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5D8EEE-F535-4EDC-838A-8FC991BDA204}" type="datetimeFigureOut">
              <a:rPr lang="tr-TR" smtClean="0"/>
              <a:t>4.04.2020</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806B00-DEAE-442D-844F-B075B099925A}" type="slidenum">
              <a:rPr lang="tr-TR" smtClean="0"/>
              <a:t>‹#›</a:t>
            </a:fld>
            <a:endParaRPr lang="tr-TR"/>
          </a:p>
        </p:txBody>
      </p:sp>
    </p:spTree>
    <p:extLst>
      <p:ext uri="{BB962C8B-B14F-4D97-AF65-F5344CB8AC3E}">
        <p14:creationId xmlns:p14="http://schemas.microsoft.com/office/powerpoint/2010/main" val="1747094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C1806B00-DEAE-442D-844F-B075B099925A}" type="slidenum">
              <a:rPr lang="tr-TR" smtClean="0"/>
              <a:t>10</a:t>
            </a:fld>
            <a:endParaRPr lang="tr-TR"/>
          </a:p>
        </p:txBody>
      </p:sp>
    </p:spTree>
    <p:extLst>
      <p:ext uri="{BB962C8B-B14F-4D97-AF65-F5344CB8AC3E}">
        <p14:creationId xmlns:p14="http://schemas.microsoft.com/office/powerpoint/2010/main" val="552758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C1806B00-DEAE-442D-844F-B075B099925A}" type="slidenum">
              <a:rPr lang="tr-TR" smtClean="0"/>
              <a:t>11</a:t>
            </a:fld>
            <a:endParaRPr lang="tr-TR"/>
          </a:p>
        </p:txBody>
      </p:sp>
    </p:spTree>
    <p:extLst>
      <p:ext uri="{BB962C8B-B14F-4D97-AF65-F5344CB8AC3E}">
        <p14:creationId xmlns:p14="http://schemas.microsoft.com/office/powerpoint/2010/main" val="3540710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36FF1B5-19EF-4061-BB99-122F3B0658D4}" type="datetimeFigureOut">
              <a:rPr lang="tr-TR" smtClean="0"/>
              <a:t>4.04.2020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99DFF4C-CA46-4D85-8AC9-ECF0F788A177}" type="slidenum">
              <a:rPr lang="tr-TR" smtClean="0"/>
              <a:t>‹#›</a:t>
            </a:fld>
            <a:endParaRPr lang="tr-TR"/>
          </a:p>
        </p:txBody>
      </p:sp>
    </p:spTree>
    <p:extLst>
      <p:ext uri="{BB962C8B-B14F-4D97-AF65-F5344CB8AC3E}">
        <p14:creationId xmlns:p14="http://schemas.microsoft.com/office/powerpoint/2010/main" val="47218457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6FF1B5-19EF-4061-BB99-122F3B0658D4}" type="datetimeFigureOut">
              <a:rPr lang="tr-TR" smtClean="0"/>
              <a:t>4.04.2020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99DFF4C-CA46-4D85-8AC9-ECF0F788A177}" type="slidenum">
              <a:rPr lang="tr-TR" smtClean="0"/>
              <a:t>‹#›</a:t>
            </a:fld>
            <a:endParaRPr lang="tr-TR"/>
          </a:p>
        </p:txBody>
      </p:sp>
    </p:spTree>
    <p:extLst>
      <p:ext uri="{BB962C8B-B14F-4D97-AF65-F5344CB8AC3E}">
        <p14:creationId xmlns:p14="http://schemas.microsoft.com/office/powerpoint/2010/main" val="1887492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6FF1B5-19EF-4061-BB99-122F3B0658D4}" type="datetimeFigureOut">
              <a:rPr lang="tr-TR" smtClean="0"/>
              <a:t>4.04.2020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99DFF4C-CA46-4D85-8AC9-ECF0F788A177}" type="slidenum">
              <a:rPr lang="tr-TR" smtClean="0"/>
              <a:t>‹#›</a:t>
            </a:fld>
            <a:endParaRPr lang="tr-TR"/>
          </a:p>
        </p:txBody>
      </p:sp>
    </p:spTree>
    <p:extLst>
      <p:ext uri="{BB962C8B-B14F-4D97-AF65-F5344CB8AC3E}">
        <p14:creationId xmlns:p14="http://schemas.microsoft.com/office/powerpoint/2010/main" val="1482638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36FF1B5-19EF-4061-BB99-122F3B0658D4}" type="datetimeFigureOut">
              <a:rPr lang="tr-TR" smtClean="0"/>
              <a:t>4.04.2020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99DFF4C-CA46-4D85-8AC9-ECF0F788A177}" type="slidenum">
              <a:rPr lang="tr-TR" smtClean="0"/>
              <a:t>‹#›</a:t>
            </a:fld>
            <a:endParaRPr lang="tr-TR"/>
          </a:p>
        </p:txBody>
      </p:sp>
    </p:spTree>
    <p:extLst>
      <p:ext uri="{BB962C8B-B14F-4D97-AF65-F5344CB8AC3E}">
        <p14:creationId xmlns:p14="http://schemas.microsoft.com/office/powerpoint/2010/main" val="2613751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E36FF1B5-19EF-4061-BB99-122F3B0658D4}" type="datetimeFigureOut">
              <a:rPr lang="tr-TR" smtClean="0"/>
              <a:t>4.04.2020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99DFF4C-CA46-4D85-8AC9-ECF0F788A177}" type="slidenum">
              <a:rPr lang="tr-TR" smtClean="0"/>
              <a:t>‹#›</a:t>
            </a:fld>
            <a:endParaRPr lang="tr-TR"/>
          </a:p>
        </p:txBody>
      </p:sp>
    </p:spTree>
    <p:extLst>
      <p:ext uri="{BB962C8B-B14F-4D97-AF65-F5344CB8AC3E}">
        <p14:creationId xmlns:p14="http://schemas.microsoft.com/office/powerpoint/2010/main" val="266827376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E36FF1B5-19EF-4061-BB99-122F3B0658D4}" type="datetimeFigureOut">
              <a:rPr lang="tr-TR" smtClean="0"/>
              <a:t>4.04.2020</a:t>
            </a:fld>
            <a:endParaRPr lang="tr-TR"/>
          </a:p>
        </p:txBody>
      </p:sp>
      <p:sp>
        <p:nvSpPr>
          <p:cNvPr id="9" name="Footer Placeholder 8"/>
          <p:cNvSpPr>
            <a:spLocks noGrp="1"/>
          </p:cNvSpPr>
          <p:nvPr>
            <p:ph type="ftr" sz="quarter" idx="11"/>
          </p:nvPr>
        </p:nvSpPr>
        <p:spPr/>
        <p:txBody>
          <a:bodyPr/>
          <a:lstStyle/>
          <a:p>
            <a:endParaRPr lang="tr-TR"/>
          </a:p>
        </p:txBody>
      </p:sp>
      <p:sp>
        <p:nvSpPr>
          <p:cNvPr id="10" name="Slide Number Placeholder 9"/>
          <p:cNvSpPr>
            <a:spLocks noGrp="1"/>
          </p:cNvSpPr>
          <p:nvPr>
            <p:ph type="sldNum" sz="quarter" idx="12"/>
          </p:nvPr>
        </p:nvSpPr>
        <p:spPr/>
        <p:txBody>
          <a:bodyPr/>
          <a:lstStyle/>
          <a:p>
            <a:fld id="{499DFF4C-CA46-4D85-8AC9-ECF0F788A177}" type="slidenum">
              <a:rPr lang="tr-TR" smtClean="0"/>
              <a:t>‹#›</a:t>
            </a:fld>
            <a:endParaRPr lang="tr-TR"/>
          </a:p>
        </p:txBody>
      </p:sp>
    </p:spTree>
    <p:extLst>
      <p:ext uri="{BB962C8B-B14F-4D97-AF65-F5344CB8AC3E}">
        <p14:creationId xmlns:p14="http://schemas.microsoft.com/office/powerpoint/2010/main" val="1347857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E36FF1B5-19EF-4061-BB99-122F3B0658D4}" type="datetimeFigureOut">
              <a:rPr lang="tr-TR" smtClean="0"/>
              <a:t>4.04.2020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99DFF4C-CA46-4D85-8AC9-ECF0F788A177}" type="slidenum">
              <a:rPr lang="tr-TR" smtClean="0"/>
              <a:t>‹#›</a:t>
            </a:fld>
            <a:endParaRPr lang="tr-T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956614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6FF1B5-19EF-4061-BB99-122F3B0658D4}" type="datetimeFigureOut">
              <a:rPr lang="tr-TR" smtClean="0"/>
              <a:t>4.04.2020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99DFF4C-CA46-4D85-8AC9-ECF0F788A177}" type="slidenum">
              <a:rPr lang="tr-TR" smtClean="0"/>
              <a:t>‹#›</a:t>
            </a:fld>
            <a:endParaRPr lang="tr-TR"/>
          </a:p>
        </p:txBody>
      </p:sp>
    </p:spTree>
    <p:extLst>
      <p:ext uri="{BB962C8B-B14F-4D97-AF65-F5344CB8AC3E}">
        <p14:creationId xmlns:p14="http://schemas.microsoft.com/office/powerpoint/2010/main" val="4258569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6FF1B5-19EF-4061-BB99-122F3B0658D4}" type="datetimeFigureOut">
              <a:rPr lang="tr-TR" smtClean="0"/>
              <a:t>4.04.2020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499DFF4C-CA46-4D85-8AC9-ECF0F788A177}" type="slidenum">
              <a:rPr lang="tr-TR" smtClean="0"/>
              <a:t>‹#›</a:t>
            </a:fld>
            <a:endParaRPr lang="tr-TR"/>
          </a:p>
        </p:txBody>
      </p:sp>
    </p:spTree>
    <p:extLst>
      <p:ext uri="{BB962C8B-B14F-4D97-AF65-F5344CB8AC3E}">
        <p14:creationId xmlns:p14="http://schemas.microsoft.com/office/powerpoint/2010/main" val="4175718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E36FF1B5-19EF-4061-BB99-122F3B0658D4}" type="datetimeFigureOut">
              <a:rPr lang="tr-TR" smtClean="0"/>
              <a:t>4.04.2020</a:t>
            </a:fld>
            <a:endParaRPr lang="tr-TR"/>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tr-TR"/>
          </a:p>
        </p:txBody>
      </p:sp>
      <p:sp>
        <p:nvSpPr>
          <p:cNvPr id="11" name="Slide Number Placeholder 10"/>
          <p:cNvSpPr>
            <a:spLocks noGrp="1"/>
          </p:cNvSpPr>
          <p:nvPr>
            <p:ph type="sldNum" sz="quarter" idx="12"/>
          </p:nvPr>
        </p:nvSpPr>
        <p:spPr/>
        <p:txBody>
          <a:bodyPr/>
          <a:lstStyle/>
          <a:p>
            <a:fld id="{499DFF4C-CA46-4D85-8AC9-ECF0F788A177}" type="slidenum">
              <a:rPr lang="tr-TR" smtClean="0"/>
              <a:t>‹#›</a:t>
            </a:fld>
            <a:endParaRPr lang="tr-TR"/>
          </a:p>
        </p:txBody>
      </p:sp>
    </p:spTree>
    <p:extLst>
      <p:ext uri="{BB962C8B-B14F-4D97-AF65-F5344CB8AC3E}">
        <p14:creationId xmlns:p14="http://schemas.microsoft.com/office/powerpoint/2010/main" val="908147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E36FF1B5-19EF-4061-BB99-122F3B0658D4}" type="datetimeFigureOut">
              <a:rPr lang="tr-TR" smtClean="0"/>
              <a:t>4.04.2020</a:t>
            </a:fld>
            <a:endParaRPr lang="tr-TR"/>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tr-TR"/>
          </a:p>
        </p:txBody>
      </p:sp>
      <p:sp>
        <p:nvSpPr>
          <p:cNvPr id="10" name="Slide Number Placeholder 9"/>
          <p:cNvSpPr>
            <a:spLocks noGrp="1"/>
          </p:cNvSpPr>
          <p:nvPr>
            <p:ph type="sldNum" sz="quarter" idx="12"/>
          </p:nvPr>
        </p:nvSpPr>
        <p:spPr/>
        <p:txBody>
          <a:bodyPr/>
          <a:lstStyle/>
          <a:p>
            <a:fld id="{499DFF4C-CA46-4D85-8AC9-ECF0F788A177}" type="slidenum">
              <a:rPr lang="tr-TR" smtClean="0"/>
              <a:t>‹#›</a:t>
            </a:fld>
            <a:endParaRPr lang="tr-TR"/>
          </a:p>
        </p:txBody>
      </p:sp>
    </p:spTree>
    <p:extLst>
      <p:ext uri="{BB962C8B-B14F-4D97-AF65-F5344CB8AC3E}">
        <p14:creationId xmlns:p14="http://schemas.microsoft.com/office/powerpoint/2010/main" val="4054620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4000"/>
            <a:duotone>
              <a:schemeClr val="accent3">
                <a:shade val="45000"/>
                <a:satMod val="135000"/>
              </a:schemeClr>
              <a:prstClr val="white"/>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E36FF1B5-19EF-4061-BB99-122F3B0658D4}" type="datetimeFigureOut">
              <a:rPr lang="tr-TR" smtClean="0"/>
              <a:t>4.04.2020</a:t>
            </a:fld>
            <a:endParaRPr lang="tr-TR"/>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tr-T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499DFF4C-CA46-4D85-8AC9-ECF0F788A177}" type="slidenum">
              <a:rPr lang="tr-TR" smtClean="0"/>
              <a:t>‹#›</a:t>
            </a:fld>
            <a:endParaRPr lang="tr-TR"/>
          </a:p>
        </p:txBody>
      </p:sp>
    </p:spTree>
    <p:extLst>
      <p:ext uri="{BB962C8B-B14F-4D97-AF65-F5344CB8AC3E}">
        <p14:creationId xmlns:p14="http://schemas.microsoft.com/office/powerpoint/2010/main" val="3022302505"/>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8" Type="http://schemas.openxmlformats.org/officeDocument/2006/relationships/image" Target="../media/image350.png"/><Relationship Id="rId3" Type="http://schemas.openxmlformats.org/officeDocument/2006/relationships/image" Target="../media/image37.png"/><Relationship Id="rId7" Type="http://schemas.microsoft.com/office/2007/relationships/hdphoto" Target="../media/hdphoto6.wdp"/><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microsoft.com/office/2007/relationships/hdphoto" Target="../media/hdphoto5.wdp"/><Relationship Id="rId9" Type="http://schemas.openxmlformats.org/officeDocument/2006/relationships/image" Target="../media/image360.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70.png"/><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20.png"/><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8561" y="865761"/>
            <a:ext cx="11313268" cy="1384995"/>
          </a:xfrm>
          <a:prstGeom prst="rect">
            <a:avLst/>
          </a:prstGeom>
          <a:noFill/>
        </p:spPr>
        <p:txBody>
          <a:bodyPr wrap="square" rtlCol="0">
            <a:spAutoFit/>
          </a:bodyPr>
          <a:lstStyle/>
          <a:p>
            <a:pPr algn="ctr"/>
            <a:r>
              <a:rPr lang="tr-TR" sz="2800" i="1" dirty="0">
                <a:solidFill>
                  <a:schemeClr val="dk1"/>
                </a:solidFill>
                <a:effectLst>
                  <a:outerShdw blurRad="38100" dist="38100" dir="2700000" algn="tl">
                    <a:srgbClr val="000000">
                      <a:alpha val="43137"/>
                    </a:srgbClr>
                  </a:outerShdw>
                </a:effectLst>
                <a:latin typeface="Cambria Math"/>
                <a:ea typeface="Cambria Math"/>
                <a:cs typeface="Cambria Math"/>
                <a:sym typeface="Cambria Math"/>
              </a:rPr>
              <a:t>ANKARA UNIVERSITY</a:t>
            </a:r>
            <a:br>
              <a:rPr lang="tr-TR" sz="2800" i="1" dirty="0">
                <a:solidFill>
                  <a:schemeClr val="dk1"/>
                </a:solidFill>
                <a:effectLst>
                  <a:outerShdw blurRad="38100" dist="38100" dir="2700000" algn="tl">
                    <a:srgbClr val="000000">
                      <a:alpha val="43137"/>
                    </a:srgbClr>
                  </a:outerShdw>
                </a:effectLst>
                <a:latin typeface="Cambria Math"/>
                <a:ea typeface="Cambria Math"/>
                <a:cs typeface="Cambria Math"/>
                <a:sym typeface="Cambria Math"/>
              </a:rPr>
            </a:br>
            <a:r>
              <a:rPr lang="tr-TR" sz="2800" i="1" dirty="0">
                <a:solidFill>
                  <a:schemeClr val="dk1"/>
                </a:solidFill>
                <a:effectLst>
                  <a:outerShdw blurRad="38100" dist="38100" dir="2700000" algn="tl">
                    <a:srgbClr val="000000">
                      <a:alpha val="43137"/>
                    </a:srgbClr>
                  </a:outerShdw>
                </a:effectLst>
                <a:latin typeface="Cambria Math"/>
                <a:ea typeface="Cambria Math"/>
                <a:cs typeface="Cambria Math"/>
                <a:sym typeface="Cambria Math"/>
              </a:rPr>
              <a:t>DEPARTMENT OF ENERGY ENGINEERING</a:t>
            </a:r>
            <a:br>
              <a:rPr lang="tr-TR" sz="2800" i="1" dirty="0">
                <a:solidFill>
                  <a:schemeClr val="dk1"/>
                </a:solidFill>
                <a:effectLst>
                  <a:outerShdw blurRad="38100" dist="38100" dir="2700000" algn="tl">
                    <a:srgbClr val="000000">
                      <a:alpha val="43137"/>
                    </a:srgbClr>
                  </a:outerShdw>
                </a:effectLst>
                <a:latin typeface="Cambria Math"/>
                <a:ea typeface="Cambria Math"/>
                <a:cs typeface="Cambria Math"/>
                <a:sym typeface="Cambria Math"/>
              </a:rPr>
            </a:br>
            <a:r>
              <a:rPr lang="tr-TR" sz="2800" i="1" dirty="0">
                <a:solidFill>
                  <a:schemeClr val="dk1"/>
                </a:solidFill>
                <a:effectLst>
                  <a:outerShdw blurRad="38100" dist="38100" dir="2700000" algn="tl">
                    <a:srgbClr val="000000">
                      <a:alpha val="43137"/>
                    </a:srgbClr>
                  </a:outerShdw>
                </a:effectLst>
                <a:latin typeface="Cambria Math"/>
                <a:ea typeface="Cambria Math"/>
                <a:cs typeface="Cambria Math"/>
                <a:sym typeface="Cambria Math"/>
              </a:rPr>
              <a:t>NUMERICAL METHODS</a:t>
            </a:r>
            <a:endParaRPr lang="tr-TR" sz="2800" dirty="0">
              <a:effectLst>
                <a:outerShdw blurRad="38100" dist="38100" dir="2700000" algn="tl">
                  <a:srgbClr val="000000">
                    <a:alpha val="43137"/>
                  </a:srgbClr>
                </a:outerShdw>
              </a:effectLst>
            </a:endParaRPr>
          </a:p>
        </p:txBody>
      </p:sp>
      <p:pic>
        <p:nvPicPr>
          <p:cNvPr id="5" name="Google Shape;139;p1" descr="https://lh6.googleusercontent.com/3HI9CH_uIXqR2y7hTNCdRX5J3bv7NKX8ciNBoEm1NNHXnrgICZlrLkOACs9r7bmtM3vECBJ67eKfMZ7gQnOhi8NnM21uG0FJf_fVCjSojiuTdE5z1MbwYC_Wrk8GxJSCYrytydc21wI"/>
          <p:cNvPicPr preferRelativeResize="0"/>
          <p:nvPr/>
        </p:nvPicPr>
        <p:blipFill rotWithShape="1">
          <a:blip r:embed="rId2">
            <a:alphaModFix/>
          </a:blip>
          <a:srcRect/>
          <a:stretch/>
        </p:blipFill>
        <p:spPr>
          <a:xfrm>
            <a:off x="4978017" y="2592700"/>
            <a:ext cx="2174356" cy="2222490"/>
          </a:xfrm>
          <a:prstGeom prst="rect">
            <a:avLst/>
          </a:prstGeom>
          <a:noFill/>
          <a:ln>
            <a:noFill/>
          </a:ln>
        </p:spPr>
      </p:pic>
      <p:sp>
        <p:nvSpPr>
          <p:cNvPr id="6" name="Google Shape;138;p1"/>
          <p:cNvSpPr txBox="1">
            <a:spLocks noGrp="1"/>
          </p:cNvSpPr>
          <p:nvPr>
            <p:ph type="subTitle" idx="1"/>
          </p:nvPr>
        </p:nvSpPr>
        <p:spPr>
          <a:xfrm>
            <a:off x="8112867" y="4343680"/>
            <a:ext cx="3784059" cy="2010822"/>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rgbClr val="000000"/>
              </a:buClr>
              <a:buSzPts val="2000"/>
              <a:buNone/>
            </a:pPr>
            <a:r>
              <a:rPr lang="tr-TR" sz="2000" b="1" i="1" dirty="0">
                <a:solidFill>
                  <a:srgbClr val="000000"/>
                </a:solidFill>
                <a:latin typeface="Cambria Math"/>
                <a:ea typeface="Cambria Math"/>
                <a:cs typeface="Cambria Math"/>
                <a:sym typeface="Cambria Math"/>
              </a:rPr>
              <a:t>INSTRUCTOR</a:t>
            </a:r>
            <a:endParaRPr sz="2000" b="1" dirty="0">
              <a:latin typeface="Cambria Math"/>
              <a:ea typeface="Cambria Math"/>
              <a:cs typeface="Cambria Math"/>
              <a:sym typeface="Cambria Math"/>
            </a:endParaRPr>
          </a:p>
          <a:p>
            <a:pPr marL="0" lvl="0" indent="0" algn="l" rtl="0">
              <a:lnSpc>
                <a:spcPct val="120000"/>
              </a:lnSpc>
              <a:spcBef>
                <a:spcPts val="1000"/>
              </a:spcBef>
              <a:spcAft>
                <a:spcPts val="0"/>
              </a:spcAft>
              <a:buClr>
                <a:srgbClr val="000000"/>
              </a:buClr>
              <a:buSzPts val="2000"/>
              <a:buNone/>
            </a:pPr>
            <a:r>
              <a:rPr lang="tr-TR" sz="2000" b="1" i="1" dirty="0">
                <a:solidFill>
                  <a:srgbClr val="000000"/>
                </a:solidFill>
                <a:latin typeface="Cambria Math"/>
                <a:ea typeface="Cambria Math"/>
                <a:cs typeface="Cambria Math"/>
                <a:sym typeface="Cambria Math"/>
              </a:rPr>
              <a:t>DR. ÖZGÜR SELİMOĞLU</a:t>
            </a:r>
            <a:endParaRPr sz="2000" b="1" dirty="0">
              <a:latin typeface="Cambria Math"/>
              <a:ea typeface="Cambria Math"/>
              <a:cs typeface="Cambria Math"/>
              <a:sym typeface="Cambria Math"/>
            </a:endParaRPr>
          </a:p>
          <a:p>
            <a:pPr marL="0" lvl="0" indent="0" algn="ctr" rtl="0">
              <a:lnSpc>
                <a:spcPct val="120000"/>
              </a:lnSpc>
              <a:spcBef>
                <a:spcPts val="1000"/>
              </a:spcBef>
              <a:spcAft>
                <a:spcPts val="0"/>
              </a:spcAft>
              <a:buClr>
                <a:schemeClr val="lt1"/>
              </a:buClr>
              <a:buSzPts val="2400"/>
              <a:buNone/>
            </a:pPr>
            <a:endParaRPr dirty="0"/>
          </a:p>
        </p:txBody>
      </p:sp>
    </p:spTree>
    <p:extLst>
      <p:ext uri="{BB962C8B-B14F-4D97-AF65-F5344CB8AC3E}">
        <p14:creationId xmlns:p14="http://schemas.microsoft.com/office/powerpoint/2010/main" val="40631632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61810" y="833547"/>
                <a:ext cx="11410544" cy="2902205"/>
              </a:xfrm>
              <a:prstGeom prst="rect">
                <a:avLst/>
              </a:prstGeom>
              <a:noFill/>
            </p:spPr>
            <p:txBody>
              <a:bodyPr wrap="square" rtlCol="0">
                <a:spAutoFit/>
              </a:bodyPr>
              <a:lstStyle/>
              <a:p>
                <a:pPr algn="just"/>
                <a:r>
                  <a:rPr lang="en-US" sz="1600" dirty="0" smtClean="0">
                    <a:solidFill>
                      <a:schemeClr val="bg1"/>
                    </a:solidFill>
                    <a:latin typeface="Cambria Math" panose="02040503050406030204" pitchFamily="18" charset="0"/>
                    <a:ea typeface="Cambria Math" panose="02040503050406030204" pitchFamily="18" charset="0"/>
                  </a:rPr>
                  <a:t>After </a:t>
                </a:r>
                <a:r>
                  <a:rPr lang="en-US" sz="1600" dirty="0">
                    <a:solidFill>
                      <a:schemeClr val="bg1"/>
                    </a:solidFill>
                    <a:latin typeface="Cambria Math" panose="02040503050406030204" pitchFamily="18" charset="0"/>
                    <a:ea typeface="Cambria Math" panose="02040503050406030204" pitchFamily="18" charset="0"/>
                  </a:rPr>
                  <a:t>a root of f (x) = 0 has been bracketed in the interval (</a:t>
                </a:r>
                <a:r>
                  <a:rPr lang="en-US" sz="1600" dirty="0" smtClean="0">
                    <a:solidFill>
                      <a:schemeClr val="bg1"/>
                    </a:solidFill>
                    <a:latin typeface="Cambria Math" panose="02040503050406030204" pitchFamily="18" charset="0"/>
                    <a:ea typeface="Cambria Math" panose="02040503050406030204" pitchFamily="18" charset="0"/>
                  </a:rPr>
                  <a:t>x</a:t>
                </a:r>
                <a:r>
                  <a:rPr lang="tr-TR" sz="1600" baseline="-25000" dirty="0" smtClean="0">
                    <a:solidFill>
                      <a:schemeClr val="bg1"/>
                    </a:solidFill>
                    <a:latin typeface="Cambria Math" panose="02040503050406030204" pitchFamily="18" charset="0"/>
                    <a:ea typeface="Cambria Math" panose="02040503050406030204" pitchFamily="18" charset="0"/>
                  </a:rPr>
                  <a:t>1</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x</a:t>
                </a:r>
                <a:r>
                  <a:rPr lang="en-US" sz="1600" baseline="-25000" dirty="0">
                    <a:solidFill>
                      <a:schemeClr val="bg1"/>
                    </a:solidFill>
                    <a:latin typeface="Cambria Math" panose="02040503050406030204" pitchFamily="18" charset="0"/>
                    <a:ea typeface="Cambria Math" panose="02040503050406030204" pitchFamily="18" charset="0"/>
                  </a:rPr>
                  <a:t>2</a:t>
                </a:r>
                <a:r>
                  <a:rPr lang="en-US" sz="1600" dirty="0">
                    <a:solidFill>
                      <a:schemeClr val="bg1"/>
                    </a:solidFill>
                    <a:latin typeface="Cambria Math" panose="02040503050406030204" pitchFamily="18" charset="0"/>
                    <a:ea typeface="Cambria Math" panose="02040503050406030204" pitchFamily="18" charset="0"/>
                  </a:rPr>
                  <a:t>), several methods can be used to close in on it. The method of bisection accomplishes this by successively halving the interval until it becomes sufficiently small. </a:t>
                </a:r>
                <a:r>
                  <a:rPr lang="en-US" sz="1600" dirty="0" smtClean="0">
                    <a:solidFill>
                      <a:schemeClr val="bg1"/>
                    </a:solidFill>
                    <a:latin typeface="Cambria Math" panose="02040503050406030204" pitchFamily="18" charset="0"/>
                    <a:ea typeface="Cambria Math" panose="02040503050406030204" pitchFamily="18" charset="0"/>
                  </a:rPr>
                  <a:t>This</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technique </a:t>
                </a:r>
                <a:r>
                  <a:rPr lang="en-US" sz="1600" dirty="0">
                    <a:solidFill>
                      <a:schemeClr val="bg1"/>
                    </a:solidFill>
                    <a:latin typeface="Cambria Math" panose="02040503050406030204" pitchFamily="18" charset="0"/>
                    <a:ea typeface="Cambria Math" panose="02040503050406030204" pitchFamily="18" charset="0"/>
                  </a:rPr>
                  <a:t>is also known as the interval halving method</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Incremental search methods capitalize on this observation by locating an interval where the function changes sign. Then the location of the sign change (and consequently, the root) is identified more precisely by dividing the interval into a number of subintervals. Each of these subintervals is searched to locate the sign change. </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The method of bisection uses the same principle as incremental search: If </a:t>
                </a:r>
                <a:r>
                  <a:rPr lang="en-US" sz="1600" dirty="0" smtClean="0">
                    <a:solidFill>
                      <a:schemeClr val="bg1"/>
                    </a:solidFill>
                    <a:latin typeface="Cambria Math" panose="02040503050406030204" pitchFamily="18" charset="0"/>
                    <a:ea typeface="Cambria Math" panose="02040503050406030204" pitchFamily="18" charset="0"/>
                  </a:rPr>
                  <a:t>there</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is </a:t>
                </a:r>
                <a:r>
                  <a:rPr lang="en-US" sz="1600" dirty="0">
                    <a:solidFill>
                      <a:schemeClr val="bg1"/>
                    </a:solidFill>
                    <a:latin typeface="Cambria Math" panose="02040503050406030204" pitchFamily="18" charset="0"/>
                    <a:ea typeface="Cambria Math" panose="02040503050406030204" pitchFamily="18" charset="0"/>
                  </a:rPr>
                  <a:t>a root in the interval (x</a:t>
                </a:r>
                <a:r>
                  <a:rPr lang="en-US" sz="1600" baseline="-25000" dirty="0">
                    <a:solidFill>
                      <a:schemeClr val="bg1"/>
                    </a:solidFill>
                    <a:latin typeface="Cambria Math" panose="02040503050406030204" pitchFamily="18" charset="0"/>
                    <a:ea typeface="Cambria Math" panose="02040503050406030204" pitchFamily="18" charset="0"/>
                  </a:rPr>
                  <a:t>1</a:t>
                </a:r>
                <a:r>
                  <a:rPr lang="en-US" sz="1600" dirty="0">
                    <a:solidFill>
                      <a:schemeClr val="bg1"/>
                    </a:solidFill>
                    <a:latin typeface="Cambria Math" panose="02040503050406030204" pitchFamily="18" charset="0"/>
                    <a:ea typeface="Cambria Math" panose="02040503050406030204" pitchFamily="18" charset="0"/>
                  </a:rPr>
                  <a:t>, x</a:t>
                </a:r>
                <a:r>
                  <a:rPr lang="en-US" sz="1600" baseline="-25000" dirty="0">
                    <a:solidFill>
                      <a:schemeClr val="bg1"/>
                    </a:solidFill>
                    <a:latin typeface="Cambria Math" panose="02040503050406030204" pitchFamily="18" charset="0"/>
                    <a:ea typeface="Cambria Math" panose="02040503050406030204" pitchFamily="18" charset="0"/>
                  </a:rPr>
                  <a:t>2</a:t>
                </a:r>
                <a:r>
                  <a:rPr lang="en-US" sz="1600" dirty="0">
                    <a:solidFill>
                      <a:schemeClr val="bg1"/>
                    </a:solidFill>
                    <a:latin typeface="Cambria Math" panose="02040503050406030204" pitchFamily="18" charset="0"/>
                    <a:ea typeface="Cambria Math" panose="02040503050406030204" pitchFamily="18" charset="0"/>
                  </a:rPr>
                  <a:t>), then f (x</a:t>
                </a:r>
                <a:r>
                  <a:rPr lang="en-US" sz="1600" baseline="-25000" dirty="0">
                    <a:solidFill>
                      <a:schemeClr val="bg1"/>
                    </a:solidFill>
                    <a:latin typeface="Cambria Math" panose="02040503050406030204" pitchFamily="18" charset="0"/>
                    <a:ea typeface="Cambria Math" panose="02040503050406030204" pitchFamily="18" charset="0"/>
                  </a:rPr>
                  <a:t>1</a:t>
                </a:r>
                <a:r>
                  <a:rPr lang="en-US" sz="1600" dirty="0">
                    <a:solidFill>
                      <a:schemeClr val="bg1"/>
                    </a:solidFill>
                    <a:latin typeface="Cambria Math" panose="02040503050406030204" pitchFamily="18" charset="0"/>
                    <a:ea typeface="Cambria Math" panose="02040503050406030204" pitchFamily="18" charset="0"/>
                  </a:rPr>
                  <a:t>) and f (x</a:t>
                </a:r>
                <a:r>
                  <a:rPr lang="en-US" sz="1600" baseline="-25000" dirty="0">
                    <a:solidFill>
                      <a:schemeClr val="bg1"/>
                    </a:solidFill>
                    <a:latin typeface="Cambria Math" panose="02040503050406030204" pitchFamily="18" charset="0"/>
                    <a:ea typeface="Cambria Math" panose="02040503050406030204" pitchFamily="18" charset="0"/>
                  </a:rPr>
                  <a:t>2</a:t>
                </a:r>
                <a:r>
                  <a:rPr lang="en-US" sz="1600" dirty="0">
                    <a:solidFill>
                      <a:schemeClr val="bg1"/>
                    </a:solidFill>
                    <a:latin typeface="Cambria Math" panose="02040503050406030204" pitchFamily="18" charset="0"/>
                    <a:ea typeface="Cambria Math" panose="02040503050406030204" pitchFamily="18" charset="0"/>
                  </a:rPr>
                  <a:t>) have opposite signs. To halve </a:t>
                </a:r>
                <a:r>
                  <a:rPr lang="en-US" sz="1600" dirty="0" smtClean="0">
                    <a:solidFill>
                      <a:schemeClr val="bg1"/>
                    </a:solidFill>
                    <a:latin typeface="Cambria Math" panose="02040503050406030204" pitchFamily="18" charset="0"/>
                    <a:ea typeface="Cambria Math" panose="02040503050406030204" pitchFamily="18" charset="0"/>
                  </a:rPr>
                  <a:t>the</a:t>
                </a:r>
                <a:r>
                  <a:rPr lang="tr-TR" sz="1600" dirty="0" smtClean="0">
                    <a:solidFill>
                      <a:schemeClr val="bg1"/>
                    </a:solidFill>
                    <a:latin typeface="Cambria Math" panose="02040503050406030204" pitchFamily="18" charset="0"/>
                    <a:ea typeface="Cambria Math" panose="02040503050406030204" pitchFamily="18" charset="0"/>
                  </a:rPr>
                  <a:t> interval</a:t>
                </a:r>
                <a:r>
                  <a:rPr lang="tr-TR" sz="1600" dirty="0">
                    <a:solidFill>
                      <a:schemeClr val="bg1"/>
                    </a:solidFill>
                    <a:latin typeface="Cambria Math" panose="02040503050406030204" pitchFamily="18" charset="0"/>
                    <a:ea typeface="Cambria Math" panose="02040503050406030204" pitchFamily="18" charset="0"/>
                  </a:rPr>
                  <a:t>, we compute f (x</a:t>
                </a:r>
                <a:r>
                  <a:rPr lang="tr-TR" sz="1600" baseline="-25000" dirty="0">
                    <a:solidFill>
                      <a:schemeClr val="bg1"/>
                    </a:solidFill>
                    <a:latin typeface="Cambria Math" panose="02040503050406030204" pitchFamily="18" charset="0"/>
                    <a:ea typeface="Cambria Math" panose="02040503050406030204" pitchFamily="18" charset="0"/>
                  </a:rPr>
                  <a:t>3</a:t>
                </a:r>
                <a:r>
                  <a:rPr lang="tr-TR" sz="1600" dirty="0" smtClean="0">
                    <a:solidFill>
                      <a:schemeClr val="bg1"/>
                    </a:solidFill>
                    <a:latin typeface="Cambria Math" panose="02040503050406030204" pitchFamily="18" charset="0"/>
                    <a:ea typeface="Cambria Math" panose="02040503050406030204" pitchFamily="18" charset="0"/>
                  </a:rPr>
                  <a:t>), </a:t>
                </a:r>
                <a:r>
                  <a:rPr lang="tr-TR" sz="1600" dirty="0">
                    <a:solidFill>
                      <a:schemeClr val="bg1"/>
                    </a:solidFill>
                    <a:latin typeface="Cambria Math" panose="02040503050406030204" pitchFamily="18" charset="0"/>
                    <a:ea typeface="Cambria Math" panose="02040503050406030204" pitchFamily="18" charset="0"/>
                  </a:rPr>
                  <a:t>where x</a:t>
                </a:r>
                <a:r>
                  <a:rPr lang="tr-TR" sz="1600" baseline="-25000" dirty="0">
                    <a:solidFill>
                      <a:schemeClr val="bg1"/>
                    </a:solidFill>
                    <a:latin typeface="Cambria Math" panose="02040503050406030204" pitchFamily="18" charset="0"/>
                    <a:ea typeface="Cambria Math" panose="02040503050406030204" pitchFamily="18" charset="0"/>
                  </a:rPr>
                  <a:t>3</a:t>
                </a:r>
                <a:r>
                  <a:rPr lang="tr-TR" sz="1600" dirty="0">
                    <a:solidFill>
                      <a:schemeClr val="bg1"/>
                    </a:solidFill>
                    <a:latin typeface="Cambria Math" panose="02040503050406030204" pitchFamily="18" charset="0"/>
                    <a:ea typeface="Cambria Math" panose="02040503050406030204" pitchFamily="18" charset="0"/>
                  </a:rPr>
                  <a:t> = </a:t>
                </a:r>
                <a14:m>
                  <m:oMath xmlns:m="http://schemas.openxmlformats.org/officeDocument/2006/math">
                    <m:f>
                      <m:fPr>
                        <m:ctrlPr>
                          <a:rPr lang="tr-TR" sz="1600" i="1" smtClean="0">
                            <a:solidFill>
                              <a:schemeClr val="bg1"/>
                            </a:solidFill>
                            <a:latin typeface="Cambria Math" panose="02040503050406030204" pitchFamily="18" charset="0"/>
                            <a:ea typeface="Cambria Math" panose="02040503050406030204" pitchFamily="18" charset="0"/>
                          </a:rPr>
                        </m:ctrlPr>
                      </m:fPr>
                      <m:num>
                        <m:r>
                          <a:rPr lang="tr-TR" sz="1600" b="0" i="1" smtClean="0">
                            <a:solidFill>
                              <a:schemeClr val="bg1"/>
                            </a:solidFill>
                            <a:latin typeface="Cambria Math" panose="02040503050406030204" pitchFamily="18" charset="0"/>
                            <a:ea typeface="Cambria Math" panose="02040503050406030204" pitchFamily="18" charset="0"/>
                          </a:rPr>
                          <m:t>1</m:t>
                        </m:r>
                      </m:num>
                      <m:den>
                        <m:r>
                          <a:rPr lang="tr-TR" sz="1600" b="0" i="1" smtClean="0">
                            <a:solidFill>
                              <a:schemeClr val="bg1"/>
                            </a:solidFill>
                            <a:latin typeface="Cambria Math" panose="02040503050406030204" pitchFamily="18" charset="0"/>
                            <a:ea typeface="Cambria Math" panose="02040503050406030204" pitchFamily="18" charset="0"/>
                          </a:rPr>
                          <m:t>2</m:t>
                        </m:r>
                      </m:den>
                    </m:f>
                  </m:oMath>
                </a14:m>
                <a:r>
                  <a:rPr lang="en-US" sz="1600" dirty="0" smtClean="0">
                    <a:solidFill>
                      <a:schemeClr val="bg1"/>
                    </a:solidFill>
                    <a:latin typeface="Cambria Math" panose="02040503050406030204" pitchFamily="18" charset="0"/>
                    <a:ea typeface="Cambria Math" panose="02040503050406030204" pitchFamily="18" charset="0"/>
                  </a:rPr>
                  <a:t>(x</a:t>
                </a:r>
                <a:r>
                  <a:rPr lang="en-US" sz="1600" baseline="-25000" dirty="0" smtClean="0">
                    <a:solidFill>
                      <a:schemeClr val="bg1"/>
                    </a:solidFill>
                    <a:latin typeface="Cambria Math" panose="02040503050406030204" pitchFamily="18" charset="0"/>
                    <a:ea typeface="Cambria Math" panose="02040503050406030204" pitchFamily="18" charset="0"/>
                  </a:rPr>
                  <a:t>1</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 x</a:t>
                </a:r>
                <a:r>
                  <a:rPr lang="en-US" sz="1600" baseline="-25000" dirty="0">
                    <a:solidFill>
                      <a:schemeClr val="bg1"/>
                    </a:solidFill>
                    <a:latin typeface="Cambria Math" panose="02040503050406030204" pitchFamily="18" charset="0"/>
                    <a:ea typeface="Cambria Math" panose="02040503050406030204" pitchFamily="18" charset="0"/>
                  </a:rPr>
                  <a:t>2</a:t>
                </a:r>
                <a:r>
                  <a:rPr lang="en-US" sz="1600" dirty="0">
                    <a:solidFill>
                      <a:schemeClr val="bg1"/>
                    </a:solidFill>
                    <a:latin typeface="Cambria Math" panose="02040503050406030204" pitchFamily="18" charset="0"/>
                    <a:ea typeface="Cambria Math" panose="02040503050406030204" pitchFamily="18" charset="0"/>
                  </a:rPr>
                  <a:t>) is the midpoint of the interval. </a:t>
                </a:r>
                <a:r>
                  <a:rPr lang="en-US" sz="1600" dirty="0" smtClean="0">
                    <a:solidFill>
                      <a:schemeClr val="bg1"/>
                    </a:solidFill>
                    <a:latin typeface="Cambria Math" panose="02040503050406030204" pitchFamily="18" charset="0"/>
                    <a:ea typeface="Cambria Math" panose="02040503050406030204" pitchFamily="18" charset="0"/>
                  </a:rPr>
                  <a:t>If</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f </a:t>
                </a:r>
                <a:r>
                  <a:rPr lang="en-US" sz="1600" dirty="0">
                    <a:solidFill>
                      <a:schemeClr val="bg1"/>
                    </a:solidFill>
                    <a:latin typeface="Cambria Math" panose="02040503050406030204" pitchFamily="18" charset="0"/>
                    <a:ea typeface="Cambria Math" panose="02040503050406030204" pitchFamily="18" charset="0"/>
                  </a:rPr>
                  <a:t>(x</a:t>
                </a:r>
                <a:r>
                  <a:rPr lang="en-US" sz="1600" baseline="-25000" dirty="0">
                    <a:solidFill>
                      <a:schemeClr val="bg1"/>
                    </a:solidFill>
                    <a:latin typeface="Cambria Math" panose="02040503050406030204" pitchFamily="18" charset="0"/>
                    <a:ea typeface="Cambria Math" panose="02040503050406030204" pitchFamily="18" charset="0"/>
                  </a:rPr>
                  <a:t>2</a:t>
                </a:r>
                <a:r>
                  <a:rPr lang="en-US" sz="1600" dirty="0">
                    <a:solidFill>
                      <a:schemeClr val="bg1"/>
                    </a:solidFill>
                    <a:latin typeface="Cambria Math" panose="02040503050406030204" pitchFamily="18" charset="0"/>
                    <a:ea typeface="Cambria Math" panose="02040503050406030204" pitchFamily="18" charset="0"/>
                  </a:rPr>
                  <a:t>) and f (x</a:t>
                </a:r>
                <a:r>
                  <a:rPr lang="en-US" sz="1600" baseline="-25000" dirty="0">
                    <a:solidFill>
                      <a:schemeClr val="bg1"/>
                    </a:solidFill>
                    <a:latin typeface="Cambria Math" panose="02040503050406030204" pitchFamily="18" charset="0"/>
                    <a:ea typeface="Cambria Math" panose="02040503050406030204" pitchFamily="18" charset="0"/>
                  </a:rPr>
                  <a:t>3</a:t>
                </a:r>
                <a:r>
                  <a:rPr lang="en-US" sz="1600" dirty="0">
                    <a:solidFill>
                      <a:schemeClr val="bg1"/>
                    </a:solidFill>
                    <a:latin typeface="Cambria Math" panose="02040503050406030204" pitchFamily="18" charset="0"/>
                    <a:ea typeface="Cambria Math" panose="02040503050406030204" pitchFamily="18" charset="0"/>
                  </a:rPr>
                  <a:t>) have opposite signs, then the root must be in (x</a:t>
                </a:r>
                <a:r>
                  <a:rPr lang="en-US" sz="1600" baseline="-25000" dirty="0">
                    <a:solidFill>
                      <a:schemeClr val="bg1"/>
                    </a:solidFill>
                    <a:latin typeface="Cambria Math" panose="02040503050406030204" pitchFamily="18" charset="0"/>
                    <a:ea typeface="Cambria Math" panose="02040503050406030204" pitchFamily="18" charset="0"/>
                  </a:rPr>
                  <a:t>2</a:t>
                </a:r>
                <a:r>
                  <a:rPr lang="en-US" sz="1600" dirty="0">
                    <a:solidFill>
                      <a:schemeClr val="bg1"/>
                    </a:solidFill>
                    <a:latin typeface="Cambria Math" panose="02040503050406030204" pitchFamily="18" charset="0"/>
                    <a:ea typeface="Cambria Math" panose="02040503050406030204" pitchFamily="18" charset="0"/>
                  </a:rPr>
                  <a:t>, x</a:t>
                </a:r>
                <a:r>
                  <a:rPr lang="en-US" sz="1600" baseline="-25000" dirty="0">
                    <a:solidFill>
                      <a:schemeClr val="bg1"/>
                    </a:solidFill>
                    <a:latin typeface="Cambria Math" panose="02040503050406030204" pitchFamily="18" charset="0"/>
                    <a:ea typeface="Cambria Math" panose="02040503050406030204" pitchFamily="18" charset="0"/>
                  </a:rPr>
                  <a:t>3</a:t>
                </a:r>
                <a:r>
                  <a:rPr lang="en-US" sz="1600" dirty="0">
                    <a:solidFill>
                      <a:schemeClr val="bg1"/>
                    </a:solidFill>
                    <a:latin typeface="Cambria Math" panose="02040503050406030204" pitchFamily="18" charset="0"/>
                    <a:ea typeface="Cambria Math" panose="02040503050406030204" pitchFamily="18" charset="0"/>
                  </a:rPr>
                  <a:t>), and we </a:t>
                </a:r>
                <a:r>
                  <a:rPr lang="en-US" sz="1600" dirty="0" smtClean="0">
                    <a:solidFill>
                      <a:schemeClr val="bg1"/>
                    </a:solidFill>
                    <a:latin typeface="Cambria Math" panose="02040503050406030204" pitchFamily="18" charset="0"/>
                    <a:ea typeface="Cambria Math" panose="02040503050406030204" pitchFamily="18" charset="0"/>
                  </a:rPr>
                  <a:t>record</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this </a:t>
                </a:r>
                <a:r>
                  <a:rPr lang="en-US" sz="1600" dirty="0">
                    <a:solidFill>
                      <a:schemeClr val="bg1"/>
                    </a:solidFill>
                    <a:latin typeface="Cambria Math" panose="02040503050406030204" pitchFamily="18" charset="0"/>
                    <a:ea typeface="Cambria Math" panose="02040503050406030204" pitchFamily="18" charset="0"/>
                  </a:rPr>
                  <a:t>by replacing the original bound x</a:t>
                </a:r>
                <a:r>
                  <a:rPr lang="en-US" sz="1600" baseline="-25000" dirty="0">
                    <a:solidFill>
                      <a:schemeClr val="bg1"/>
                    </a:solidFill>
                    <a:latin typeface="Cambria Math" panose="02040503050406030204" pitchFamily="18" charset="0"/>
                    <a:ea typeface="Cambria Math" panose="02040503050406030204" pitchFamily="18" charset="0"/>
                  </a:rPr>
                  <a:t>1</a:t>
                </a:r>
                <a:r>
                  <a:rPr lang="en-US" sz="1600" dirty="0">
                    <a:solidFill>
                      <a:schemeClr val="bg1"/>
                    </a:solidFill>
                    <a:latin typeface="Cambria Math" panose="02040503050406030204" pitchFamily="18" charset="0"/>
                    <a:ea typeface="Cambria Math" panose="02040503050406030204" pitchFamily="18" charset="0"/>
                  </a:rPr>
                  <a:t> by x</a:t>
                </a:r>
                <a:r>
                  <a:rPr lang="en-US" sz="1600" baseline="-25000" dirty="0">
                    <a:solidFill>
                      <a:schemeClr val="bg1"/>
                    </a:solidFill>
                    <a:latin typeface="Cambria Math" panose="02040503050406030204" pitchFamily="18" charset="0"/>
                    <a:ea typeface="Cambria Math" panose="02040503050406030204" pitchFamily="18" charset="0"/>
                  </a:rPr>
                  <a:t>3</a:t>
                </a:r>
                <a:r>
                  <a:rPr lang="en-US" sz="1600" dirty="0">
                    <a:solidFill>
                      <a:schemeClr val="bg1"/>
                    </a:solidFill>
                    <a:latin typeface="Cambria Math" panose="02040503050406030204" pitchFamily="18" charset="0"/>
                    <a:ea typeface="Cambria Math" panose="02040503050406030204" pitchFamily="18" charset="0"/>
                  </a:rPr>
                  <a:t>. Otherwise, the root lies in (x</a:t>
                </a:r>
                <a:r>
                  <a:rPr lang="en-US" sz="1600" baseline="-25000" dirty="0">
                    <a:solidFill>
                      <a:schemeClr val="bg1"/>
                    </a:solidFill>
                    <a:latin typeface="Cambria Math" panose="02040503050406030204" pitchFamily="18" charset="0"/>
                    <a:ea typeface="Cambria Math" panose="02040503050406030204" pitchFamily="18" charset="0"/>
                  </a:rPr>
                  <a:t>1</a:t>
                </a:r>
                <a:r>
                  <a:rPr lang="en-US" sz="1600" dirty="0">
                    <a:solidFill>
                      <a:schemeClr val="bg1"/>
                    </a:solidFill>
                    <a:latin typeface="Cambria Math" panose="02040503050406030204" pitchFamily="18" charset="0"/>
                    <a:ea typeface="Cambria Math" panose="02040503050406030204" pitchFamily="18" charset="0"/>
                  </a:rPr>
                  <a:t>, x</a:t>
                </a:r>
                <a:r>
                  <a:rPr lang="en-US" sz="1600" baseline="-25000" dirty="0">
                    <a:solidFill>
                      <a:schemeClr val="bg1"/>
                    </a:solidFill>
                    <a:latin typeface="Cambria Math" panose="02040503050406030204" pitchFamily="18" charset="0"/>
                    <a:ea typeface="Cambria Math" panose="02040503050406030204" pitchFamily="18" charset="0"/>
                  </a:rPr>
                  <a:t>3</a:t>
                </a:r>
                <a:r>
                  <a:rPr lang="en-US" sz="1600" dirty="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in</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which </a:t>
                </a:r>
                <a:r>
                  <a:rPr lang="en-US" sz="1600" dirty="0">
                    <a:solidFill>
                      <a:schemeClr val="bg1"/>
                    </a:solidFill>
                    <a:latin typeface="Cambria Math" panose="02040503050406030204" pitchFamily="18" charset="0"/>
                    <a:ea typeface="Cambria Math" panose="02040503050406030204" pitchFamily="18" charset="0"/>
                  </a:rPr>
                  <a:t>case x</a:t>
                </a:r>
                <a:r>
                  <a:rPr lang="en-US" sz="1600" baseline="-25000" dirty="0">
                    <a:solidFill>
                      <a:schemeClr val="bg1"/>
                    </a:solidFill>
                    <a:latin typeface="Cambria Math" panose="02040503050406030204" pitchFamily="18" charset="0"/>
                    <a:ea typeface="Cambria Math" panose="02040503050406030204" pitchFamily="18" charset="0"/>
                  </a:rPr>
                  <a:t>2 </a:t>
                </a:r>
                <a:r>
                  <a:rPr lang="en-US" sz="1600" dirty="0">
                    <a:solidFill>
                      <a:schemeClr val="bg1"/>
                    </a:solidFill>
                    <a:latin typeface="Cambria Math" panose="02040503050406030204" pitchFamily="18" charset="0"/>
                    <a:ea typeface="Cambria Math" panose="02040503050406030204" pitchFamily="18" charset="0"/>
                  </a:rPr>
                  <a:t>is replaced by x</a:t>
                </a:r>
                <a:r>
                  <a:rPr lang="en-US" sz="1600" baseline="-25000" dirty="0">
                    <a:solidFill>
                      <a:schemeClr val="bg1"/>
                    </a:solidFill>
                    <a:latin typeface="Cambria Math" panose="02040503050406030204" pitchFamily="18" charset="0"/>
                    <a:ea typeface="Cambria Math" panose="02040503050406030204" pitchFamily="18" charset="0"/>
                  </a:rPr>
                  <a:t>3</a:t>
                </a:r>
                <a:r>
                  <a:rPr lang="en-US" sz="1600" dirty="0">
                    <a:solidFill>
                      <a:schemeClr val="bg1"/>
                    </a:solidFill>
                    <a:latin typeface="Cambria Math" panose="02040503050406030204" pitchFamily="18" charset="0"/>
                    <a:ea typeface="Cambria Math" panose="02040503050406030204" pitchFamily="18" charset="0"/>
                  </a:rPr>
                  <a:t>. In either case, the new interval (x</a:t>
                </a:r>
                <a:r>
                  <a:rPr lang="en-US" sz="1600" baseline="-25000" dirty="0">
                    <a:solidFill>
                      <a:schemeClr val="bg1"/>
                    </a:solidFill>
                    <a:latin typeface="Cambria Math" panose="02040503050406030204" pitchFamily="18" charset="0"/>
                    <a:ea typeface="Cambria Math" panose="02040503050406030204" pitchFamily="18" charset="0"/>
                  </a:rPr>
                  <a:t>1</a:t>
                </a:r>
                <a:r>
                  <a:rPr lang="en-US" sz="1600" dirty="0">
                    <a:solidFill>
                      <a:schemeClr val="bg1"/>
                    </a:solidFill>
                    <a:latin typeface="Cambria Math" panose="02040503050406030204" pitchFamily="18" charset="0"/>
                    <a:ea typeface="Cambria Math" panose="02040503050406030204" pitchFamily="18" charset="0"/>
                  </a:rPr>
                  <a:t>, x</a:t>
                </a:r>
                <a:r>
                  <a:rPr lang="en-US" sz="1600" baseline="-25000" dirty="0">
                    <a:solidFill>
                      <a:schemeClr val="bg1"/>
                    </a:solidFill>
                    <a:latin typeface="Cambria Math" panose="02040503050406030204" pitchFamily="18" charset="0"/>
                    <a:ea typeface="Cambria Math" panose="02040503050406030204" pitchFamily="18" charset="0"/>
                  </a:rPr>
                  <a:t>2</a:t>
                </a:r>
                <a:r>
                  <a:rPr lang="en-US" sz="1600" dirty="0">
                    <a:solidFill>
                      <a:schemeClr val="bg1"/>
                    </a:solidFill>
                    <a:latin typeface="Cambria Math" panose="02040503050406030204" pitchFamily="18" charset="0"/>
                    <a:ea typeface="Cambria Math" panose="02040503050406030204" pitchFamily="18" charset="0"/>
                  </a:rPr>
                  <a:t>) is half the </a:t>
                </a:r>
                <a:r>
                  <a:rPr lang="en-US" sz="1600" dirty="0" smtClean="0">
                    <a:solidFill>
                      <a:schemeClr val="bg1"/>
                    </a:solidFill>
                    <a:latin typeface="Cambria Math" panose="02040503050406030204" pitchFamily="18" charset="0"/>
                    <a:ea typeface="Cambria Math" panose="02040503050406030204" pitchFamily="18" charset="0"/>
                  </a:rPr>
                  <a:t>size</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of </a:t>
                </a:r>
                <a:r>
                  <a:rPr lang="en-US" sz="1600" dirty="0">
                    <a:solidFill>
                      <a:schemeClr val="bg1"/>
                    </a:solidFill>
                    <a:latin typeface="Cambria Math" panose="02040503050406030204" pitchFamily="18" charset="0"/>
                    <a:ea typeface="Cambria Math" panose="02040503050406030204" pitchFamily="18" charset="0"/>
                  </a:rPr>
                  <a:t>the original interval. The bisection is repeated until the interval has been </a:t>
                </a:r>
                <a:r>
                  <a:rPr lang="en-US" sz="1600" dirty="0" smtClean="0">
                    <a:solidFill>
                      <a:schemeClr val="bg1"/>
                    </a:solidFill>
                    <a:latin typeface="Cambria Math" panose="02040503050406030204" pitchFamily="18" charset="0"/>
                    <a:ea typeface="Cambria Math" panose="02040503050406030204" pitchFamily="18" charset="0"/>
                  </a:rPr>
                  <a:t>reduced</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to </a:t>
                </a:r>
                <a:r>
                  <a:rPr lang="en-US" sz="1600" dirty="0">
                    <a:solidFill>
                      <a:schemeClr val="bg1"/>
                    </a:solidFill>
                    <a:latin typeface="Cambria Math" panose="02040503050406030204" pitchFamily="18" charset="0"/>
                    <a:ea typeface="Cambria Math" panose="02040503050406030204" pitchFamily="18" charset="0"/>
                  </a:rPr>
                  <a:t>a small value ε, so </a:t>
                </a:r>
                <a:r>
                  <a:rPr lang="en-US" sz="1600" dirty="0" smtClean="0">
                    <a:solidFill>
                      <a:schemeClr val="bg1"/>
                    </a:solidFill>
                    <a:latin typeface="Cambria Math" panose="02040503050406030204" pitchFamily="18" charset="0"/>
                    <a:ea typeface="Cambria Math" panose="02040503050406030204" pitchFamily="18" charset="0"/>
                  </a:rPr>
                  <a:t>that</a:t>
                </a:r>
              </a:p>
            </p:txBody>
          </p:sp>
        </mc:Choice>
        <mc:Fallback xmlns="">
          <p:sp>
            <p:nvSpPr>
              <p:cNvPr id="2" name="TextBox 1"/>
              <p:cNvSpPr txBox="1">
                <a:spLocks noRot="1" noChangeAspect="1" noMove="1" noResize="1" noEditPoints="1" noAdjustHandles="1" noChangeArrowheads="1" noChangeShapeType="1" noTextEdit="1"/>
              </p:cNvSpPr>
              <p:nvPr/>
            </p:nvSpPr>
            <p:spPr>
              <a:xfrm>
                <a:off x="261810" y="833547"/>
                <a:ext cx="11410544" cy="2902205"/>
              </a:xfrm>
              <a:prstGeom prst="rect">
                <a:avLst/>
              </a:prstGeom>
              <a:blipFill>
                <a:blip r:embed="rId3"/>
                <a:stretch>
                  <a:fillRect l="-321" t="-840" r="-267" b="-1681"/>
                </a:stretch>
              </a:blipFill>
            </p:spPr>
            <p:txBody>
              <a:bodyPr/>
              <a:lstStyle/>
              <a:p>
                <a:r>
                  <a:rPr lang="tr-TR">
                    <a:noFill/>
                  </a:rPr>
                  <a:t> </a:t>
                </a:r>
              </a:p>
            </p:txBody>
          </p:sp>
        </mc:Fallback>
      </mc:AlternateContent>
      <p:pic>
        <p:nvPicPr>
          <p:cNvPr id="6" name="Picture 5"/>
          <p:cNvPicPr>
            <a:picLocks noChangeAspect="1"/>
          </p:cNvPicPr>
          <p:nvPr/>
        </p:nvPicPr>
        <p:blipFill>
          <a:blip r:embed="rId4"/>
          <a:stretch>
            <a:fillRect/>
          </a:stretch>
        </p:blipFill>
        <p:spPr>
          <a:xfrm>
            <a:off x="3154757" y="3786293"/>
            <a:ext cx="1352550" cy="381000"/>
          </a:xfrm>
          <a:prstGeom prst="rect">
            <a:avLst/>
          </a:prstGeom>
        </p:spPr>
      </p:pic>
      <p:pic>
        <p:nvPicPr>
          <p:cNvPr id="7" name="Picture 6"/>
          <p:cNvPicPr>
            <a:picLocks noChangeAspect="1"/>
          </p:cNvPicPr>
          <p:nvPr/>
        </p:nvPicPr>
        <p:blipFill rotWithShape="1">
          <a:blip r:embed="rId5"/>
          <a:srcRect t="13009" b="10544"/>
          <a:stretch/>
        </p:blipFill>
        <p:spPr>
          <a:xfrm>
            <a:off x="2997594" y="5145932"/>
            <a:ext cx="1666875" cy="564204"/>
          </a:xfrm>
          <a:prstGeom prst="rect">
            <a:avLst/>
          </a:prstGeom>
        </p:spPr>
      </p:pic>
      <p:sp>
        <p:nvSpPr>
          <p:cNvPr id="9" name="TextBox 8"/>
          <p:cNvSpPr txBox="1"/>
          <p:nvPr/>
        </p:nvSpPr>
        <p:spPr>
          <a:xfrm>
            <a:off x="306263" y="343611"/>
            <a:ext cx="11366091" cy="369332"/>
          </a:xfrm>
          <a:prstGeom prst="rect">
            <a:avLst/>
          </a:prstGeom>
          <a:solidFill>
            <a:schemeClr val="accent1">
              <a:lumMod val="50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285750" indent="-285750">
              <a:buClr>
                <a:srgbClr val="FFC000"/>
              </a:buClr>
              <a:buFont typeface="Wingdings" panose="05000000000000000000" pitchFamily="2" charset="2"/>
              <a:buChar char="Ø"/>
            </a:pPr>
            <a:r>
              <a:rPr lang="tr-TR" b="1" u="sng" dirty="0">
                <a:solidFill>
                  <a:srgbClr val="FFC301"/>
                </a:solidFill>
                <a:latin typeface="Cambria Math" panose="02040503050406030204" pitchFamily="18" charset="0"/>
                <a:ea typeface="Cambria Math" panose="02040503050406030204" pitchFamily="18" charset="0"/>
              </a:rPr>
              <a:t>Method of Bisection</a:t>
            </a:r>
          </a:p>
        </p:txBody>
      </p:sp>
      <mc:AlternateContent xmlns:mc="http://schemas.openxmlformats.org/markup-compatibility/2006" xmlns:a14="http://schemas.microsoft.com/office/drawing/2010/main">
        <mc:Choice Requires="a14">
          <p:sp>
            <p:nvSpPr>
              <p:cNvPr id="5" name="TextBox 4"/>
              <p:cNvSpPr txBox="1"/>
              <p:nvPr/>
            </p:nvSpPr>
            <p:spPr>
              <a:xfrm>
                <a:off x="245755" y="4217834"/>
                <a:ext cx="7923337" cy="2585323"/>
              </a:xfrm>
              <a:prstGeom prst="rect">
                <a:avLst/>
              </a:prstGeom>
              <a:noFill/>
            </p:spPr>
            <p:txBody>
              <a:bodyPr wrap="square" rtlCol="0">
                <a:spAutoFit/>
              </a:bodyPr>
              <a:lstStyle/>
              <a:p>
                <a:pPr algn="just"/>
                <a:r>
                  <a:rPr lang="en-US" sz="1600" dirty="0">
                    <a:solidFill>
                      <a:schemeClr val="bg1"/>
                    </a:solidFill>
                    <a:latin typeface="Cambria Math" panose="02040503050406030204" pitchFamily="18" charset="0"/>
                    <a:ea typeface="Cambria Math" panose="02040503050406030204" pitchFamily="18" charset="0"/>
                  </a:rPr>
                  <a:t>It is easy to compute the number of bisections required to reach a prescribed</a:t>
                </a:r>
                <a:r>
                  <a:rPr lang="tr-TR" sz="1600" dirty="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ε. The original interval </a:t>
                </a:r>
                <a14:m>
                  <m:oMath xmlns:m="http://schemas.openxmlformats.org/officeDocument/2006/math">
                    <m:r>
                      <a:rPr lang="en-US" sz="1600">
                        <a:solidFill>
                          <a:schemeClr val="bg1"/>
                        </a:solidFill>
                        <a:latin typeface="Cambria Math" panose="02040503050406030204" pitchFamily="18" charset="0"/>
                        <a:ea typeface="Cambria Math" panose="02040503050406030204" pitchFamily="18" charset="0"/>
                      </a:rPr>
                      <m:t>∆</m:t>
                    </m:r>
                  </m:oMath>
                </a14:m>
                <a:r>
                  <a:rPr lang="en-US" sz="1600" dirty="0">
                    <a:solidFill>
                      <a:schemeClr val="bg1"/>
                    </a:solidFill>
                    <a:latin typeface="Cambria Math" panose="02040503050406030204" pitchFamily="18" charset="0"/>
                    <a:ea typeface="Cambria Math" panose="02040503050406030204" pitchFamily="18" charset="0"/>
                  </a:rPr>
                  <a:t>x is reduced to </a:t>
                </a:r>
                <a14:m>
                  <m:oMath xmlns:m="http://schemas.openxmlformats.org/officeDocument/2006/math">
                    <m:r>
                      <a:rPr lang="en-US" sz="1600">
                        <a:solidFill>
                          <a:schemeClr val="bg1"/>
                        </a:solidFill>
                        <a:latin typeface="Cambria Math" panose="02040503050406030204" pitchFamily="18" charset="0"/>
                        <a:ea typeface="Cambria Math" panose="02040503050406030204" pitchFamily="18" charset="0"/>
                      </a:rPr>
                      <m:t>∆ </m:t>
                    </m:r>
                  </m:oMath>
                </a14:m>
                <a:r>
                  <a:rPr lang="en-US" sz="1600" dirty="0">
                    <a:solidFill>
                      <a:schemeClr val="bg1"/>
                    </a:solidFill>
                    <a:latin typeface="Cambria Math" panose="02040503050406030204" pitchFamily="18" charset="0"/>
                    <a:ea typeface="Cambria Math" panose="02040503050406030204" pitchFamily="18" charset="0"/>
                  </a:rPr>
                  <a:t>x/2 after one bisection, </a:t>
                </a:r>
                <a14:m>
                  <m:oMath xmlns:m="http://schemas.openxmlformats.org/officeDocument/2006/math">
                    <m:r>
                      <a:rPr lang="en-US" sz="1600">
                        <a:solidFill>
                          <a:schemeClr val="bg1"/>
                        </a:solidFill>
                        <a:latin typeface="Cambria Math" panose="02040503050406030204" pitchFamily="18" charset="0"/>
                        <a:ea typeface="Cambria Math" panose="02040503050406030204" pitchFamily="18" charset="0"/>
                      </a:rPr>
                      <m:t>∆ </m:t>
                    </m:r>
                  </m:oMath>
                </a14:m>
                <a:r>
                  <a:rPr lang="en-US" sz="1600" dirty="0">
                    <a:solidFill>
                      <a:schemeClr val="bg1"/>
                    </a:solidFill>
                    <a:latin typeface="Cambria Math" panose="02040503050406030204" pitchFamily="18" charset="0"/>
                    <a:ea typeface="Cambria Math" panose="02040503050406030204" pitchFamily="18" charset="0"/>
                  </a:rPr>
                  <a:t>x/2</a:t>
                </a:r>
                <a:r>
                  <a:rPr lang="en-US" sz="1600" baseline="30000" dirty="0">
                    <a:solidFill>
                      <a:schemeClr val="bg1"/>
                    </a:solidFill>
                    <a:latin typeface="Cambria Math" panose="02040503050406030204" pitchFamily="18" charset="0"/>
                    <a:ea typeface="Cambria Math" panose="02040503050406030204" pitchFamily="18" charset="0"/>
                  </a:rPr>
                  <a:t>2</a:t>
                </a:r>
                <a:r>
                  <a:rPr lang="en-US" sz="1600" dirty="0">
                    <a:solidFill>
                      <a:schemeClr val="bg1"/>
                    </a:solidFill>
                    <a:latin typeface="Cambria Math" panose="02040503050406030204" pitchFamily="18" charset="0"/>
                    <a:ea typeface="Cambria Math" panose="02040503050406030204" pitchFamily="18" charset="0"/>
                  </a:rPr>
                  <a:t> after two</a:t>
                </a:r>
                <a:r>
                  <a:rPr lang="tr-TR" sz="1600" dirty="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bisections, and after n bisections it is </a:t>
                </a:r>
                <a14:m>
                  <m:oMath xmlns:m="http://schemas.openxmlformats.org/officeDocument/2006/math">
                    <m:r>
                      <a:rPr lang="en-US" sz="1600">
                        <a:solidFill>
                          <a:schemeClr val="bg1"/>
                        </a:solidFill>
                        <a:latin typeface="Cambria Math" panose="02040503050406030204" pitchFamily="18" charset="0"/>
                        <a:ea typeface="Cambria Math" panose="02040503050406030204" pitchFamily="18" charset="0"/>
                      </a:rPr>
                      <m:t>∆ </m:t>
                    </m:r>
                  </m:oMath>
                </a14:m>
                <a:r>
                  <a:rPr lang="en-US" sz="1600" dirty="0">
                    <a:solidFill>
                      <a:schemeClr val="bg1"/>
                    </a:solidFill>
                    <a:latin typeface="Cambria Math" panose="02040503050406030204" pitchFamily="18" charset="0"/>
                    <a:ea typeface="Cambria Math" panose="02040503050406030204" pitchFamily="18" charset="0"/>
                  </a:rPr>
                  <a:t>x/2</a:t>
                </a:r>
                <a:r>
                  <a:rPr lang="en-US" sz="1600" baseline="30000" dirty="0">
                    <a:solidFill>
                      <a:schemeClr val="bg1"/>
                    </a:solidFill>
                    <a:latin typeface="Cambria Math" panose="02040503050406030204" pitchFamily="18" charset="0"/>
                    <a:ea typeface="Cambria Math" panose="02040503050406030204" pitchFamily="18" charset="0"/>
                  </a:rPr>
                  <a:t>n</a:t>
                </a:r>
                <a:r>
                  <a:rPr lang="en-US" sz="1600" dirty="0">
                    <a:solidFill>
                      <a:schemeClr val="bg1"/>
                    </a:solidFill>
                    <a:latin typeface="Cambria Math" panose="02040503050406030204" pitchFamily="18" charset="0"/>
                    <a:ea typeface="Cambria Math" panose="02040503050406030204" pitchFamily="18" charset="0"/>
                  </a:rPr>
                  <a:t>. Setting </a:t>
                </a:r>
                <a14:m>
                  <m:oMath xmlns:m="http://schemas.openxmlformats.org/officeDocument/2006/math">
                    <m:r>
                      <a:rPr lang="en-US" sz="1600">
                        <a:solidFill>
                          <a:schemeClr val="bg1"/>
                        </a:solidFill>
                        <a:latin typeface="Cambria Math" panose="02040503050406030204" pitchFamily="18" charset="0"/>
                        <a:ea typeface="Cambria Math" panose="02040503050406030204" pitchFamily="18" charset="0"/>
                      </a:rPr>
                      <m:t>∆ </m:t>
                    </m:r>
                  </m:oMath>
                </a14:m>
                <a:r>
                  <a:rPr lang="en-US" sz="1600" dirty="0">
                    <a:solidFill>
                      <a:schemeClr val="bg1"/>
                    </a:solidFill>
                    <a:latin typeface="Cambria Math" panose="02040503050406030204" pitchFamily="18" charset="0"/>
                    <a:ea typeface="Cambria Math" panose="02040503050406030204" pitchFamily="18" charset="0"/>
                  </a:rPr>
                  <a:t>x/2</a:t>
                </a:r>
                <a:r>
                  <a:rPr lang="en-US" sz="1600" baseline="30000" dirty="0">
                    <a:solidFill>
                      <a:schemeClr val="bg1"/>
                    </a:solidFill>
                    <a:latin typeface="Cambria Math" panose="02040503050406030204" pitchFamily="18" charset="0"/>
                    <a:ea typeface="Cambria Math" panose="02040503050406030204" pitchFamily="18" charset="0"/>
                  </a:rPr>
                  <a:t>n</a:t>
                </a:r>
                <a:r>
                  <a:rPr lang="en-US" sz="1600" dirty="0">
                    <a:solidFill>
                      <a:schemeClr val="bg1"/>
                    </a:solidFill>
                    <a:latin typeface="Cambria Math" panose="02040503050406030204" pitchFamily="18" charset="0"/>
                    <a:ea typeface="Cambria Math" panose="02040503050406030204" pitchFamily="18" charset="0"/>
                  </a:rPr>
                  <a:t> = ε and solving for n, we</a:t>
                </a:r>
                <a:r>
                  <a:rPr lang="tr-TR" sz="1600" dirty="0">
                    <a:solidFill>
                      <a:schemeClr val="bg1"/>
                    </a:solidFill>
                    <a:latin typeface="Cambria Math" panose="02040503050406030204" pitchFamily="18" charset="0"/>
                    <a:ea typeface="Cambria Math" panose="02040503050406030204" pitchFamily="18" charset="0"/>
                  </a:rPr>
                  <a:t> get</a:t>
                </a: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Since n must be an integer, the ceiling of n is used (the ceiling of n is the smallest integer greater than n).</a:t>
                </a:r>
                <a:endParaRPr lang="tr-TR" sz="1600" dirty="0">
                  <a:solidFill>
                    <a:schemeClr val="bg1"/>
                  </a:solidFill>
                  <a:latin typeface="Cambria Math" panose="02040503050406030204" pitchFamily="18" charset="0"/>
                  <a:ea typeface="Cambria Math" panose="02040503050406030204" pitchFamily="18" charset="0"/>
                </a:endParaRPr>
              </a:p>
              <a:p>
                <a:endParaRPr lang="tr-TR" dirty="0"/>
              </a:p>
            </p:txBody>
          </p:sp>
        </mc:Choice>
        <mc:Fallback xmlns="">
          <p:sp>
            <p:nvSpPr>
              <p:cNvPr id="5" name="TextBox 4"/>
              <p:cNvSpPr txBox="1">
                <a:spLocks noRot="1" noChangeAspect="1" noMove="1" noResize="1" noEditPoints="1" noAdjustHandles="1" noChangeArrowheads="1" noChangeShapeType="1" noTextEdit="1"/>
              </p:cNvSpPr>
              <p:nvPr/>
            </p:nvSpPr>
            <p:spPr>
              <a:xfrm>
                <a:off x="245755" y="4217834"/>
                <a:ext cx="7923337" cy="2585323"/>
              </a:xfrm>
              <a:prstGeom prst="rect">
                <a:avLst/>
              </a:prstGeom>
              <a:blipFill>
                <a:blip r:embed="rId6"/>
                <a:stretch>
                  <a:fillRect l="-385" t="-943" r="-462"/>
                </a:stretch>
              </a:blipFill>
            </p:spPr>
            <p:txBody>
              <a:bodyPr/>
              <a:lstStyle/>
              <a:p>
                <a:r>
                  <a:rPr lang="tr-TR">
                    <a:noFill/>
                  </a:rPr>
                  <a:t> </a:t>
                </a:r>
              </a:p>
            </p:txBody>
          </p:sp>
        </mc:Fallback>
      </mc:AlternateContent>
      <p:pic>
        <p:nvPicPr>
          <p:cNvPr id="8" name="Picture 7"/>
          <p:cNvPicPr>
            <a:picLocks noChangeAspect="1"/>
          </p:cNvPicPr>
          <p:nvPr/>
        </p:nvPicPr>
        <p:blipFill>
          <a:blip r:embed="rId7"/>
          <a:stretch>
            <a:fillRect/>
          </a:stretch>
        </p:blipFill>
        <p:spPr>
          <a:xfrm>
            <a:off x="8837984" y="3617169"/>
            <a:ext cx="2628900" cy="3057525"/>
          </a:xfrm>
          <a:prstGeom prst="rect">
            <a:avLst/>
          </a:prstGeom>
        </p:spPr>
      </p:pic>
    </p:spTree>
    <p:extLst>
      <p:ext uri="{BB962C8B-B14F-4D97-AF65-F5344CB8AC3E}">
        <p14:creationId xmlns:p14="http://schemas.microsoft.com/office/powerpoint/2010/main" val="3693034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458662" y="2190288"/>
                <a:ext cx="6546714" cy="4380173"/>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pPr algn="just"/>
                <a:r>
                  <a:rPr lang="en-US" sz="1600" b="1" dirty="0" smtClean="0">
                    <a:solidFill>
                      <a:schemeClr val="bg1"/>
                    </a:solidFill>
                    <a:latin typeface="Cambria Math" panose="02040503050406030204" pitchFamily="18" charset="0"/>
                    <a:ea typeface="Cambria Math" panose="02040503050406030204" pitchFamily="18" charset="0"/>
                  </a:rPr>
                  <a:t>Step 1: </a:t>
                </a:r>
                <a:r>
                  <a:rPr lang="en-US" sz="1600" dirty="0">
                    <a:solidFill>
                      <a:schemeClr val="bg1"/>
                    </a:solidFill>
                    <a:latin typeface="Cambria Math" panose="02040503050406030204" pitchFamily="18" charset="0"/>
                    <a:ea typeface="Cambria Math" panose="02040503050406030204" pitchFamily="18" charset="0"/>
                  </a:rPr>
                  <a:t>Choose lower x</a:t>
                </a:r>
                <a:r>
                  <a:rPr lang="en-US" sz="1600" baseline="-25000" dirty="0">
                    <a:solidFill>
                      <a:schemeClr val="bg1"/>
                    </a:solidFill>
                    <a:latin typeface="Cambria Math" panose="02040503050406030204" pitchFamily="18" charset="0"/>
                    <a:ea typeface="Cambria Math" panose="02040503050406030204" pitchFamily="18" charset="0"/>
                  </a:rPr>
                  <a:t>l</a:t>
                </a:r>
                <a:r>
                  <a:rPr lang="en-US" sz="1600" dirty="0">
                    <a:solidFill>
                      <a:schemeClr val="bg1"/>
                    </a:solidFill>
                    <a:latin typeface="Cambria Math" panose="02040503050406030204" pitchFamily="18" charset="0"/>
                    <a:ea typeface="Cambria Math" panose="02040503050406030204" pitchFamily="18" charset="0"/>
                  </a:rPr>
                  <a:t> and upper </a:t>
                </a:r>
                <a:r>
                  <a:rPr lang="en-US" sz="1600" dirty="0" smtClean="0">
                    <a:solidFill>
                      <a:schemeClr val="bg1"/>
                    </a:solidFill>
                    <a:latin typeface="Cambria Math" panose="02040503050406030204" pitchFamily="18" charset="0"/>
                    <a:ea typeface="Cambria Math" panose="02040503050406030204" pitchFamily="18" charset="0"/>
                  </a:rPr>
                  <a:t>x</a:t>
                </a:r>
                <a:r>
                  <a:rPr lang="tr-TR" sz="1600" dirty="0" smtClean="0">
                    <a:solidFill>
                      <a:schemeClr val="bg1"/>
                    </a:solidFill>
                    <a:latin typeface="Cambria Math" panose="02040503050406030204" pitchFamily="18" charset="0"/>
                    <a:ea typeface="Cambria Math" panose="02040503050406030204" pitchFamily="18" charset="0"/>
                  </a:rPr>
                  <a:t> </a:t>
                </a:r>
                <a:r>
                  <a:rPr lang="en-US" sz="1600" baseline="-25000" dirty="0" smtClean="0">
                    <a:solidFill>
                      <a:schemeClr val="bg1"/>
                    </a:solidFill>
                    <a:latin typeface="Cambria Math" panose="02040503050406030204" pitchFamily="18" charset="0"/>
                    <a:ea typeface="Cambria Math" panose="02040503050406030204" pitchFamily="18" charset="0"/>
                  </a:rPr>
                  <a:t>u</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guesses for the root such that the function </a:t>
                </a:r>
                <a:r>
                  <a:rPr lang="en-US" sz="1600" dirty="0" smtClean="0">
                    <a:solidFill>
                      <a:schemeClr val="bg1"/>
                    </a:solidFill>
                    <a:latin typeface="Cambria Math" panose="02040503050406030204" pitchFamily="18" charset="0"/>
                    <a:ea typeface="Cambria Math" panose="02040503050406030204" pitchFamily="18" charset="0"/>
                  </a:rPr>
                  <a:t>changes</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sign </a:t>
                </a:r>
                <a:r>
                  <a:rPr lang="en-US" sz="1600" dirty="0">
                    <a:solidFill>
                      <a:schemeClr val="bg1"/>
                    </a:solidFill>
                    <a:latin typeface="Cambria Math" panose="02040503050406030204" pitchFamily="18" charset="0"/>
                    <a:ea typeface="Cambria Math" panose="02040503050406030204" pitchFamily="18" charset="0"/>
                  </a:rPr>
                  <a:t>over the interval. This can be checked by ensuring that </a:t>
                </a:r>
                <a:r>
                  <a:rPr lang="en-US" sz="1600" dirty="0" smtClean="0">
                    <a:solidFill>
                      <a:schemeClr val="bg1"/>
                    </a:solidFill>
                    <a:latin typeface="Cambria Math" panose="02040503050406030204" pitchFamily="18" charset="0"/>
                    <a:ea typeface="Cambria Math" panose="02040503050406030204" pitchFamily="18" charset="0"/>
                  </a:rPr>
                  <a:t>f(x</a:t>
                </a:r>
                <a:r>
                  <a:rPr lang="tr-TR" sz="1600" dirty="0" smtClean="0">
                    <a:solidFill>
                      <a:schemeClr val="bg1"/>
                    </a:solidFill>
                    <a:latin typeface="Cambria Math" panose="02040503050406030204" pitchFamily="18" charset="0"/>
                    <a:ea typeface="Cambria Math" panose="02040503050406030204" pitchFamily="18" charset="0"/>
                  </a:rPr>
                  <a:t> </a:t>
                </a:r>
                <a:r>
                  <a:rPr lang="tr-TR" sz="1600" baseline="-25000" dirty="0">
                    <a:solidFill>
                      <a:schemeClr val="bg1"/>
                    </a:solidFill>
                    <a:latin typeface="Cambria Math" panose="02040503050406030204" pitchFamily="18" charset="0"/>
                    <a:ea typeface="Cambria Math" panose="02040503050406030204" pitchFamily="18" charset="0"/>
                  </a:rPr>
                  <a:t>a</a:t>
                </a:r>
                <a:r>
                  <a:rPr lang="en-US" sz="1600" dirty="0" smtClean="0">
                    <a:solidFill>
                      <a:schemeClr val="bg1"/>
                    </a:solidFill>
                    <a:latin typeface="Cambria Math" panose="02040503050406030204" pitchFamily="18" charset="0"/>
                    <a:ea typeface="Cambria Math" panose="02040503050406030204" pitchFamily="18" charset="0"/>
                  </a:rPr>
                  <a:t>)f(x</a:t>
                </a:r>
                <a:r>
                  <a:rPr lang="tr-TR" sz="1600" dirty="0" smtClean="0">
                    <a:solidFill>
                      <a:schemeClr val="bg1"/>
                    </a:solidFill>
                    <a:latin typeface="Cambria Math" panose="02040503050406030204" pitchFamily="18" charset="0"/>
                    <a:ea typeface="Cambria Math" panose="02040503050406030204" pitchFamily="18" charset="0"/>
                  </a:rPr>
                  <a:t> </a:t>
                </a:r>
                <a:r>
                  <a:rPr lang="tr-TR" sz="1600" baseline="-25000" dirty="0">
                    <a:solidFill>
                      <a:schemeClr val="bg1"/>
                    </a:solidFill>
                    <a:latin typeface="Cambria Math" panose="02040503050406030204" pitchFamily="18" charset="0"/>
                    <a:ea typeface="Cambria Math" panose="02040503050406030204" pitchFamily="18" charset="0"/>
                  </a:rPr>
                  <a:t>b</a:t>
                </a:r>
                <a:r>
                  <a:rPr lang="en-US" sz="1600" dirty="0" smtClean="0">
                    <a:solidFill>
                      <a:schemeClr val="bg1"/>
                    </a:solidFill>
                    <a:latin typeface="Cambria Math" panose="02040503050406030204" pitchFamily="18" charset="0"/>
                    <a:ea typeface="Cambria Math" panose="02040503050406030204" pitchFamily="18" charset="0"/>
                  </a:rPr>
                  <a:t>)&lt; </a:t>
                </a:r>
                <a:r>
                  <a:rPr lang="en-US" sz="1600" dirty="0">
                    <a:solidFill>
                      <a:schemeClr val="bg1"/>
                    </a:solidFill>
                    <a:latin typeface="Cambria Math" panose="02040503050406030204" pitchFamily="18" charset="0"/>
                    <a:ea typeface="Cambria Math" panose="02040503050406030204" pitchFamily="18" charset="0"/>
                  </a:rPr>
                  <a:t>0</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en-US" sz="1600" dirty="0">
                  <a:solidFill>
                    <a:schemeClr val="bg1"/>
                  </a:solidFill>
                  <a:latin typeface="Cambria Math" panose="02040503050406030204" pitchFamily="18" charset="0"/>
                  <a:ea typeface="Cambria Math" panose="02040503050406030204" pitchFamily="18" charset="0"/>
                </a:endParaRPr>
              </a:p>
              <a:p>
                <a:pPr algn="just"/>
                <a:r>
                  <a:rPr lang="en-US" sz="1600" b="1" dirty="0">
                    <a:solidFill>
                      <a:schemeClr val="bg1"/>
                    </a:solidFill>
                    <a:latin typeface="Cambria Math" panose="02040503050406030204" pitchFamily="18" charset="0"/>
                    <a:ea typeface="Cambria Math" panose="02040503050406030204" pitchFamily="18" charset="0"/>
                  </a:rPr>
                  <a:t>Step 2: </a:t>
                </a:r>
                <a:r>
                  <a:rPr lang="en-US" sz="1600" dirty="0">
                    <a:solidFill>
                      <a:schemeClr val="bg1"/>
                    </a:solidFill>
                    <a:latin typeface="Cambria Math" panose="02040503050406030204" pitchFamily="18" charset="0"/>
                    <a:ea typeface="Cambria Math" panose="02040503050406030204" pitchFamily="18" charset="0"/>
                  </a:rPr>
                  <a:t>An estimate of the root </a:t>
                </a:r>
                <a:r>
                  <a:rPr lang="en-US" sz="1600" dirty="0" smtClean="0">
                    <a:solidFill>
                      <a:schemeClr val="bg1"/>
                    </a:solidFill>
                    <a:latin typeface="Cambria Math" panose="02040503050406030204" pitchFamily="18" charset="0"/>
                    <a:ea typeface="Cambria Math" panose="02040503050406030204" pitchFamily="18" charset="0"/>
                  </a:rPr>
                  <a:t>x</a:t>
                </a:r>
                <a:r>
                  <a:rPr lang="tr-TR" sz="1600" dirty="0" smtClean="0">
                    <a:solidFill>
                      <a:schemeClr val="bg1"/>
                    </a:solidFill>
                    <a:latin typeface="Cambria Math" panose="02040503050406030204" pitchFamily="18" charset="0"/>
                    <a:ea typeface="Cambria Math" panose="02040503050406030204" pitchFamily="18" charset="0"/>
                  </a:rPr>
                  <a:t> </a:t>
                </a:r>
                <a:r>
                  <a:rPr lang="tr-TR" sz="1600" baseline="-25000" dirty="0">
                    <a:solidFill>
                      <a:schemeClr val="bg1"/>
                    </a:solidFill>
                    <a:latin typeface="Cambria Math" panose="02040503050406030204" pitchFamily="18" charset="0"/>
                    <a:ea typeface="Cambria Math" panose="02040503050406030204" pitchFamily="18" charset="0"/>
                  </a:rPr>
                  <a:t>c</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is determined </a:t>
                </a:r>
                <a:r>
                  <a:rPr lang="en-US" sz="1600" dirty="0" smtClean="0">
                    <a:solidFill>
                      <a:schemeClr val="bg1"/>
                    </a:solidFill>
                    <a:latin typeface="Cambria Math" panose="02040503050406030204" pitchFamily="18" charset="0"/>
                    <a:ea typeface="Cambria Math" panose="02040503050406030204" pitchFamily="18" charset="0"/>
                  </a:rPr>
                  <a:t>by</a:t>
                </a:r>
                <a:r>
                  <a:rPr lang="tr-TR" sz="1600" dirty="0" smtClean="0">
                    <a:solidFill>
                      <a:schemeClr val="bg1"/>
                    </a:solidFill>
                    <a:latin typeface="Cambria Math" panose="02040503050406030204" pitchFamily="18" charset="0"/>
                    <a:ea typeface="Cambria Math" panose="02040503050406030204" pitchFamily="18" charset="0"/>
                  </a:rPr>
                  <a:t> x </a:t>
                </a:r>
                <a:r>
                  <a:rPr lang="tr-TR" sz="1600" baseline="-25000" dirty="0" smtClean="0">
                    <a:solidFill>
                      <a:schemeClr val="bg1"/>
                    </a:solidFill>
                    <a:latin typeface="Cambria Math" panose="02040503050406030204" pitchFamily="18" charset="0"/>
                    <a:ea typeface="Cambria Math" panose="02040503050406030204" pitchFamily="18" charset="0"/>
                  </a:rPr>
                  <a:t>c</a:t>
                </a:r>
                <a:r>
                  <a:rPr lang="tr-TR" sz="1600" dirty="0" smtClean="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sym typeface="Wingdings" panose="05000000000000000000" pitchFamily="2" charset="2"/>
                  </a:rPr>
                  <a:t>     </a:t>
                </a:r>
                <a:r>
                  <a:rPr lang="tr-TR" sz="1600" dirty="0" smtClean="0">
                    <a:solidFill>
                      <a:schemeClr val="bg1"/>
                    </a:solidFill>
                    <a:latin typeface="Cambria Math" panose="02040503050406030204" pitchFamily="18" charset="0"/>
                    <a:ea typeface="Cambria Math" panose="02040503050406030204" pitchFamily="18" charset="0"/>
                  </a:rPr>
                  <a:t>x</a:t>
                </a:r>
                <a:r>
                  <a:rPr lang="tr-TR" sz="1600" baseline="-25000" dirty="0" smtClean="0">
                    <a:solidFill>
                      <a:schemeClr val="bg1"/>
                    </a:solidFill>
                    <a:latin typeface="Cambria Math" panose="02040503050406030204" pitchFamily="18" charset="0"/>
                    <a:ea typeface="Cambria Math" panose="02040503050406030204" pitchFamily="18" charset="0"/>
                  </a:rPr>
                  <a:t>c</a:t>
                </a:r>
                <a:r>
                  <a:rPr lang="tr-TR" sz="1600" dirty="0" smtClean="0">
                    <a:solidFill>
                      <a:schemeClr val="bg1"/>
                    </a:solidFill>
                    <a:latin typeface="Cambria Math" panose="02040503050406030204" pitchFamily="18" charset="0"/>
                    <a:ea typeface="Cambria Math" panose="02040503050406030204" pitchFamily="18" charset="0"/>
                  </a:rPr>
                  <a:t>=</a:t>
                </a:r>
                <a14:m>
                  <m:oMath xmlns:m="http://schemas.openxmlformats.org/officeDocument/2006/math">
                    <m:f>
                      <m:fPr>
                        <m:ctrlPr>
                          <a:rPr lang="tr-TR" sz="1600" i="1" smtClean="0">
                            <a:solidFill>
                              <a:schemeClr val="bg1"/>
                            </a:solidFill>
                            <a:latin typeface="Cambria Math" panose="02040503050406030204" pitchFamily="18" charset="0"/>
                            <a:ea typeface="Cambria Math" panose="02040503050406030204" pitchFamily="18" charset="0"/>
                          </a:rPr>
                        </m:ctrlPr>
                      </m:fPr>
                      <m:num>
                        <m:r>
                          <a:rPr lang="tr-TR" sz="1600" b="0" i="1" smtClean="0">
                            <a:solidFill>
                              <a:schemeClr val="bg1"/>
                            </a:solidFill>
                            <a:latin typeface="Cambria Math" panose="02040503050406030204" pitchFamily="18" charset="0"/>
                            <a:ea typeface="Cambria Math" panose="02040503050406030204" pitchFamily="18" charset="0"/>
                          </a:rPr>
                          <m:t>𝑋</m:t>
                        </m:r>
                        <m:r>
                          <a:rPr lang="tr-TR" sz="1600" b="0" i="1" baseline="-25000" smtClean="0">
                            <a:solidFill>
                              <a:schemeClr val="bg1"/>
                            </a:solidFill>
                            <a:latin typeface="Cambria Math" panose="02040503050406030204" pitchFamily="18" charset="0"/>
                            <a:ea typeface="Cambria Math" panose="02040503050406030204" pitchFamily="18" charset="0"/>
                          </a:rPr>
                          <m:t>𝑎</m:t>
                        </m:r>
                        <m:r>
                          <a:rPr lang="tr-TR" sz="1600" b="0" i="1" smtClean="0">
                            <a:solidFill>
                              <a:schemeClr val="bg1"/>
                            </a:solidFill>
                            <a:latin typeface="Cambria Math" panose="02040503050406030204" pitchFamily="18" charset="0"/>
                            <a:ea typeface="Cambria Math" panose="02040503050406030204" pitchFamily="18" charset="0"/>
                          </a:rPr>
                          <m:t>+</m:t>
                        </m:r>
                        <m:r>
                          <a:rPr lang="tr-TR" sz="1600" b="0" i="1" smtClean="0">
                            <a:solidFill>
                              <a:schemeClr val="bg1"/>
                            </a:solidFill>
                            <a:latin typeface="Cambria Math" panose="02040503050406030204" pitchFamily="18" charset="0"/>
                            <a:ea typeface="Cambria Math" panose="02040503050406030204" pitchFamily="18" charset="0"/>
                          </a:rPr>
                          <m:t>𝑋𝑏</m:t>
                        </m:r>
                      </m:num>
                      <m:den>
                        <m:r>
                          <a:rPr lang="tr-TR" sz="1600" b="0" i="1" smtClean="0">
                            <a:solidFill>
                              <a:schemeClr val="bg1"/>
                            </a:solidFill>
                            <a:latin typeface="Cambria Math" panose="02040503050406030204" pitchFamily="18" charset="0"/>
                            <a:ea typeface="Cambria Math" panose="02040503050406030204" pitchFamily="18" charset="0"/>
                          </a:rPr>
                          <m:t>2</m:t>
                        </m:r>
                      </m:den>
                    </m:f>
                  </m:oMath>
                </a14:m>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en-US" sz="1600" b="1" dirty="0">
                    <a:solidFill>
                      <a:schemeClr val="bg1"/>
                    </a:solidFill>
                    <a:latin typeface="Cambria Math" panose="02040503050406030204" pitchFamily="18" charset="0"/>
                    <a:ea typeface="Cambria Math" panose="02040503050406030204" pitchFamily="18" charset="0"/>
                  </a:rPr>
                  <a:t>Step 3: </a:t>
                </a:r>
                <a:r>
                  <a:rPr lang="en-US" sz="1600" dirty="0">
                    <a:solidFill>
                      <a:schemeClr val="bg1"/>
                    </a:solidFill>
                    <a:latin typeface="Cambria Math" panose="02040503050406030204" pitchFamily="18" charset="0"/>
                    <a:ea typeface="Cambria Math" panose="02040503050406030204" pitchFamily="18" charset="0"/>
                  </a:rPr>
                  <a:t>Make the following evaluations to determine in which subinterval the root lies</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tr-TR" sz="1600" b="1" dirty="0" smtClean="0">
                    <a:solidFill>
                      <a:schemeClr val="bg1"/>
                    </a:solidFill>
                    <a:latin typeface="Cambria Math" panose="02040503050406030204" pitchFamily="18" charset="0"/>
                    <a:ea typeface="Cambria Math" panose="02040503050406030204" pitchFamily="18" charset="0"/>
                  </a:rPr>
                  <a:t>	(a) </a:t>
                </a:r>
                <a:r>
                  <a:rPr lang="en-US" sz="1600" dirty="0" smtClean="0">
                    <a:solidFill>
                      <a:schemeClr val="bg1"/>
                    </a:solidFill>
                    <a:latin typeface="Cambria Math" panose="02040503050406030204" pitchFamily="18" charset="0"/>
                    <a:ea typeface="Cambria Math" panose="02040503050406030204" pitchFamily="18" charset="0"/>
                  </a:rPr>
                  <a:t>If</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 f(x</a:t>
                </a:r>
                <a:r>
                  <a:rPr lang="tr-TR" sz="1600" baseline="-25000" dirty="0" smtClean="0">
                    <a:solidFill>
                      <a:schemeClr val="bg1"/>
                    </a:solidFill>
                    <a:latin typeface="Cambria Math" panose="02040503050406030204" pitchFamily="18" charset="0"/>
                    <a:ea typeface="Cambria Math" panose="02040503050406030204" pitchFamily="18" charset="0"/>
                  </a:rPr>
                  <a:t>a</a:t>
                </a:r>
                <a:r>
                  <a:rPr lang="en-US" sz="1600" dirty="0" smtClean="0">
                    <a:solidFill>
                      <a:schemeClr val="bg1"/>
                    </a:solidFill>
                    <a:latin typeface="Cambria Math" panose="02040503050406030204" pitchFamily="18" charset="0"/>
                    <a:ea typeface="Cambria Math" panose="02040503050406030204" pitchFamily="18" charset="0"/>
                  </a:rPr>
                  <a:t>)f(x</a:t>
                </a:r>
                <a:r>
                  <a:rPr lang="tr-TR" sz="1600" baseline="-25000" dirty="0" smtClean="0">
                    <a:solidFill>
                      <a:schemeClr val="bg1"/>
                    </a:solidFill>
                    <a:latin typeface="Cambria Math" panose="02040503050406030204" pitchFamily="18" charset="0"/>
                    <a:ea typeface="Cambria Math" panose="02040503050406030204" pitchFamily="18" charset="0"/>
                  </a:rPr>
                  <a:t>c</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&lt; </a:t>
                </a:r>
                <a:r>
                  <a:rPr lang="en-US" sz="1600" dirty="0">
                    <a:solidFill>
                      <a:schemeClr val="bg1"/>
                    </a:solidFill>
                    <a:latin typeface="Cambria Math" panose="02040503050406030204" pitchFamily="18" charset="0"/>
                    <a:ea typeface="Cambria Math" panose="02040503050406030204" pitchFamily="18" charset="0"/>
                  </a:rPr>
                  <a:t>0, the root lies in the lower subinterval. Therefore, </a:t>
                </a:r>
                <a:r>
                  <a:rPr lang="en-US" sz="1600" dirty="0" smtClean="0">
                    <a:solidFill>
                      <a:schemeClr val="bg1"/>
                    </a:solidFill>
                    <a:latin typeface="Cambria Math" panose="02040503050406030204" pitchFamily="18" charset="0"/>
                    <a:ea typeface="Cambria Math" panose="02040503050406030204" pitchFamily="18" charset="0"/>
                  </a:rPr>
                  <a:t>set</a:t>
                </a:r>
                <a:r>
                  <a:rPr lang="tr-TR" sz="1600" dirty="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 x</a:t>
                </a:r>
                <a:r>
                  <a:rPr lang="tr-TR" sz="1600" dirty="0" smtClean="0">
                    <a:solidFill>
                      <a:schemeClr val="bg1"/>
                    </a:solidFill>
                    <a:latin typeface="Cambria Math" panose="02040503050406030204" pitchFamily="18" charset="0"/>
                    <a:ea typeface="Cambria Math" panose="02040503050406030204" pitchFamily="18" charset="0"/>
                  </a:rPr>
                  <a:t> </a:t>
                </a:r>
                <a:r>
                  <a:rPr lang="tr-TR" sz="1600" baseline="-25000" dirty="0">
                    <a:solidFill>
                      <a:schemeClr val="bg1"/>
                    </a:solidFill>
                    <a:latin typeface="Cambria Math" panose="02040503050406030204" pitchFamily="18" charset="0"/>
                    <a:ea typeface="Cambria Math" panose="02040503050406030204" pitchFamily="18" charset="0"/>
                  </a:rPr>
                  <a:t>b</a:t>
                </a:r>
                <a:r>
                  <a:rPr lang="en-US" sz="1600" dirty="0" smtClean="0">
                    <a:solidFill>
                      <a:schemeClr val="bg1"/>
                    </a:solidFill>
                    <a:latin typeface="Cambria Math" panose="02040503050406030204" pitchFamily="18" charset="0"/>
                    <a:ea typeface="Cambria Math" panose="02040503050406030204" pitchFamily="18" charset="0"/>
                  </a:rPr>
                  <a:t>= x</a:t>
                </a:r>
                <a:r>
                  <a:rPr lang="tr-TR" sz="1600" dirty="0" smtClean="0">
                    <a:solidFill>
                      <a:schemeClr val="bg1"/>
                    </a:solidFill>
                    <a:latin typeface="Cambria Math" panose="02040503050406030204" pitchFamily="18" charset="0"/>
                    <a:ea typeface="Cambria Math" panose="02040503050406030204" pitchFamily="18" charset="0"/>
                  </a:rPr>
                  <a:t> </a:t>
                </a:r>
                <a:r>
                  <a:rPr lang="tr-TR" sz="1600" baseline="-25000" dirty="0">
                    <a:solidFill>
                      <a:schemeClr val="bg1"/>
                    </a:solidFill>
                    <a:latin typeface="Cambria Math" panose="02040503050406030204" pitchFamily="18" charset="0"/>
                    <a:ea typeface="Cambria Math" panose="02040503050406030204" pitchFamily="18" charset="0"/>
                  </a:rPr>
                  <a:t>c</a:t>
                </a:r>
                <a:r>
                  <a:rPr lang="en-US" sz="1600" dirty="0" smtClean="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and</a:t>
                </a:r>
                <a:r>
                  <a:rPr lang="tr-TR" sz="1600" dirty="0" smtClean="0">
                    <a:solidFill>
                      <a:schemeClr val="bg1"/>
                    </a:solidFill>
                    <a:latin typeface="Cambria Math" panose="02040503050406030204" pitchFamily="18" charset="0"/>
                    <a:ea typeface="Cambria Math" panose="02040503050406030204" pitchFamily="18" charset="0"/>
                  </a:rPr>
                  <a:t> return </a:t>
                </a:r>
                <a:r>
                  <a:rPr lang="tr-TR" sz="1600" dirty="0">
                    <a:solidFill>
                      <a:schemeClr val="bg1"/>
                    </a:solidFill>
                    <a:latin typeface="Cambria Math" panose="02040503050406030204" pitchFamily="18" charset="0"/>
                    <a:ea typeface="Cambria Math" panose="02040503050406030204" pitchFamily="18" charset="0"/>
                  </a:rPr>
                  <a:t>to step 2</a:t>
                </a:r>
                <a:r>
                  <a:rPr lang="tr-TR" sz="1600" dirty="0" smtClean="0">
                    <a:solidFill>
                      <a:schemeClr val="bg1"/>
                    </a:solidFill>
                    <a:latin typeface="Cambria Math" panose="02040503050406030204" pitchFamily="18" charset="0"/>
                    <a:ea typeface="Cambria Math" panose="02040503050406030204" pitchFamily="18" charset="0"/>
                  </a:rPr>
                  <a:t>.</a:t>
                </a: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tr-TR" sz="1600" b="1" dirty="0" smtClean="0">
                    <a:solidFill>
                      <a:schemeClr val="bg1"/>
                    </a:solidFill>
                    <a:latin typeface="Cambria Math" panose="02040503050406030204" pitchFamily="18" charset="0"/>
                    <a:ea typeface="Cambria Math" panose="02040503050406030204" pitchFamily="18" charset="0"/>
                  </a:rPr>
                  <a:t>	</a:t>
                </a:r>
                <a:r>
                  <a:rPr lang="en-US" sz="1600" b="1" dirty="0" smtClean="0">
                    <a:solidFill>
                      <a:schemeClr val="bg1"/>
                    </a:solidFill>
                    <a:latin typeface="Cambria Math" panose="02040503050406030204" pitchFamily="18" charset="0"/>
                    <a:ea typeface="Cambria Math" panose="02040503050406030204" pitchFamily="18" charset="0"/>
                  </a:rPr>
                  <a:t>(</a:t>
                </a:r>
                <a:r>
                  <a:rPr lang="en-US" sz="1600" b="1" dirty="0">
                    <a:solidFill>
                      <a:schemeClr val="bg1"/>
                    </a:solidFill>
                    <a:latin typeface="Cambria Math" panose="02040503050406030204" pitchFamily="18" charset="0"/>
                    <a:ea typeface="Cambria Math" panose="02040503050406030204" pitchFamily="18" charset="0"/>
                  </a:rPr>
                  <a:t>b) </a:t>
                </a:r>
                <a:r>
                  <a:rPr lang="tr-TR" sz="1600" b="1"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If </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f(x</a:t>
                </a:r>
                <a:r>
                  <a:rPr lang="tr-TR" sz="1600" baseline="-25000" dirty="0" smtClean="0">
                    <a:solidFill>
                      <a:schemeClr val="bg1"/>
                    </a:solidFill>
                    <a:latin typeface="Cambria Math" panose="02040503050406030204" pitchFamily="18" charset="0"/>
                    <a:ea typeface="Cambria Math" panose="02040503050406030204" pitchFamily="18" charset="0"/>
                  </a:rPr>
                  <a:t>a</a:t>
                </a:r>
                <a:r>
                  <a:rPr lang="en-US" sz="1600" dirty="0" smtClean="0">
                    <a:solidFill>
                      <a:schemeClr val="bg1"/>
                    </a:solidFill>
                    <a:latin typeface="Cambria Math" panose="02040503050406030204" pitchFamily="18" charset="0"/>
                    <a:ea typeface="Cambria Math" panose="02040503050406030204" pitchFamily="18" charset="0"/>
                  </a:rPr>
                  <a:t>)f(x</a:t>
                </a:r>
                <a:r>
                  <a:rPr lang="tr-TR" sz="1600" baseline="-25000" dirty="0" smtClean="0">
                    <a:solidFill>
                      <a:schemeClr val="bg1"/>
                    </a:solidFill>
                    <a:latin typeface="Cambria Math" panose="02040503050406030204" pitchFamily="18" charset="0"/>
                    <a:ea typeface="Cambria Math" panose="02040503050406030204" pitchFamily="18" charset="0"/>
                  </a:rPr>
                  <a:t>c</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&gt; </a:t>
                </a:r>
                <a:r>
                  <a:rPr lang="en-US" sz="1600" dirty="0">
                    <a:solidFill>
                      <a:schemeClr val="bg1"/>
                    </a:solidFill>
                    <a:latin typeface="Cambria Math" panose="02040503050406030204" pitchFamily="18" charset="0"/>
                    <a:ea typeface="Cambria Math" panose="02040503050406030204" pitchFamily="18" charset="0"/>
                  </a:rPr>
                  <a:t>0, the root lies in the upper subinterval. Therefore, </a:t>
                </a:r>
                <a:r>
                  <a:rPr lang="tr-TR" sz="1600" dirty="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set x</a:t>
                </a:r>
                <a:r>
                  <a:rPr lang="tr-TR" sz="1600" dirty="0" smtClean="0">
                    <a:solidFill>
                      <a:schemeClr val="bg1"/>
                    </a:solidFill>
                    <a:latin typeface="Cambria Math" panose="02040503050406030204" pitchFamily="18" charset="0"/>
                    <a:ea typeface="Cambria Math" panose="02040503050406030204" pitchFamily="18" charset="0"/>
                  </a:rPr>
                  <a:t> </a:t>
                </a:r>
                <a:r>
                  <a:rPr lang="tr-TR" sz="1600" baseline="-25000" dirty="0">
                    <a:solidFill>
                      <a:schemeClr val="bg1"/>
                    </a:solidFill>
                    <a:latin typeface="Cambria Math" panose="02040503050406030204" pitchFamily="18" charset="0"/>
                    <a:ea typeface="Cambria Math" panose="02040503050406030204" pitchFamily="18" charset="0"/>
                  </a:rPr>
                  <a:t>a</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x</a:t>
                </a:r>
                <a:r>
                  <a:rPr lang="tr-TR" sz="1600" dirty="0" smtClean="0">
                    <a:solidFill>
                      <a:schemeClr val="bg1"/>
                    </a:solidFill>
                    <a:latin typeface="Cambria Math" panose="02040503050406030204" pitchFamily="18" charset="0"/>
                    <a:ea typeface="Cambria Math" panose="02040503050406030204" pitchFamily="18" charset="0"/>
                  </a:rPr>
                  <a:t> </a:t>
                </a:r>
                <a:r>
                  <a:rPr lang="tr-TR" sz="1600" baseline="-25000" dirty="0">
                    <a:solidFill>
                      <a:schemeClr val="bg1"/>
                    </a:solidFill>
                    <a:latin typeface="Cambria Math" panose="02040503050406030204" pitchFamily="18" charset="0"/>
                    <a:ea typeface="Cambria Math" panose="02040503050406030204" pitchFamily="18" charset="0"/>
                  </a:rPr>
                  <a:t>c</a:t>
                </a:r>
                <a:r>
                  <a:rPr lang="en-US" sz="1600" dirty="0" smtClean="0">
                    <a:solidFill>
                      <a:schemeClr val="bg1"/>
                    </a:solidFill>
                    <a:latin typeface="Cambria Math" panose="02040503050406030204" pitchFamily="18" charset="0"/>
                    <a:ea typeface="Cambria Math" panose="02040503050406030204" pitchFamily="18" charset="0"/>
                  </a:rPr>
                  <a:t> and</a:t>
                </a:r>
                <a:r>
                  <a:rPr lang="tr-TR" sz="1600" dirty="0" smtClean="0">
                    <a:solidFill>
                      <a:schemeClr val="bg1"/>
                    </a:solidFill>
                    <a:latin typeface="Cambria Math" panose="02040503050406030204" pitchFamily="18" charset="0"/>
                    <a:ea typeface="Cambria Math" panose="02040503050406030204" pitchFamily="18" charset="0"/>
                  </a:rPr>
                  <a:t> return </a:t>
                </a:r>
                <a:r>
                  <a:rPr lang="tr-TR" sz="1600" dirty="0">
                    <a:solidFill>
                      <a:schemeClr val="bg1"/>
                    </a:solidFill>
                    <a:latin typeface="Cambria Math" panose="02040503050406030204" pitchFamily="18" charset="0"/>
                    <a:ea typeface="Cambria Math" panose="02040503050406030204" pitchFamily="18" charset="0"/>
                  </a:rPr>
                  <a:t>to step 2</a:t>
                </a:r>
                <a:r>
                  <a:rPr lang="tr-TR" sz="1600" dirty="0" smtClean="0">
                    <a:solidFill>
                      <a:schemeClr val="bg1"/>
                    </a:solidFill>
                    <a:latin typeface="Cambria Math" panose="02040503050406030204" pitchFamily="18" charset="0"/>
                    <a:ea typeface="Cambria Math" panose="02040503050406030204" pitchFamily="18" charset="0"/>
                  </a:rPr>
                  <a:t>.</a:t>
                </a: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tr-TR" sz="1600" b="1" dirty="0" smtClean="0">
                    <a:solidFill>
                      <a:schemeClr val="bg1"/>
                    </a:solidFill>
                    <a:latin typeface="Cambria Math" panose="02040503050406030204" pitchFamily="18" charset="0"/>
                    <a:ea typeface="Cambria Math" panose="02040503050406030204" pitchFamily="18" charset="0"/>
                  </a:rPr>
                  <a:t>	</a:t>
                </a:r>
                <a:r>
                  <a:rPr lang="en-US" sz="1600" b="1" dirty="0" smtClean="0">
                    <a:solidFill>
                      <a:schemeClr val="bg1"/>
                    </a:solidFill>
                    <a:latin typeface="Cambria Math" panose="02040503050406030204" pitchFamily="18" charset="0"/>
                    <a:ea typeface="Cambria Math" panose="02040503050406030204" pitchFamily="18" charset="0"/>
                  </a:rPr>
                  <a:t>(</a:t>
                </a:r>
                <a:r>
                  <a:rPr lang="en-US" sz="1600" b="1" dirty="0">
                    <a:solidFill>
                      <a:schemeClr val="bg1"/>
                    </a:solidFill>
                    <a:latin typeface="Cambria Math" panose="02040503050406030204" pitchFamily="18" charset="0"/>
                    <a:ea typeface="Cambria Math" panose="02040503050406030204" pitchFamily="18" charset="0"/>
                  </a:rPr>
                  <a:t>c) </a:t>
                </a:r>
                <a:r>
                  <a:rPr lang="en-US" sz="1600" dirty="0">
                    <a:solidFill>
                      <a:schemeClr val="bg1"/>
                    </a:solidFill>
                    <a:latin typeface="Cambria Math" panose="02040503050406030204" pitchFamily="18" charset="0"/>
                    <a:ea typeface="Cambria Math" panose="02040503050406030204" pitchFamily="18" charset="0"/>
                  </a:rPr>
                  <a:t>If </a:t>
                </a:r>
                <a:r>
                  <a:rPr lang="en-US" sz="1600" dirty="0" smtClean="0">
                    <a:solidFill>
                      <a:schemeClr val="bg1"/>
                    </a:solidFill>
                    <a:latin typeface="Cambria Math" panose="02040503050406030204" pitchFamily="18" charset="0"/>
                    <a:ea typeface="Cambria Math" panose="02040503050406030204" pitchFamily="18" charset="0"/>
                  </a:rPr>
                  <a:t>f(x</a:t>
                </a:r>
                <a:r>
                  <a:rPr lang="tr-TR" sz="1600" baseline="-25000" dirty="0" smtClean="0">
                    <a:solidFill>
                      <a:schemeClr val="bg1"/>
                    </a:solidFill>
                    <a:latin typeface="Cambria Math" panose="02040503050406030204" pitchFamily="18" charset="0"/>
                    <a:ea typeface="Cambria Math" panose="02040503050406030204" pitchFamily="18" charset="0"/>
                  </a:rPr>
                  <a:t>a</a:t>
                </a:r>
                <a:r>
                  <a:rPr lang="en-US" sz="1600" dirty="0" smtClean="0">
                    <a:solidFill>
                      <a:schemeClr val="bg1"/>
                    </a:solidFill>
                    <a:latin typeface="Cambria Math" panose="02040503050406030204" pitchFamily="18" charset="0"/>
                    <a:ea typeface="Cambria Math" panose="02040503050406030204" pitchFamily="18" charset="0"/>
                  </a:rPr>
                  <a:t>)f(x</a:t>
                </a:r>
                <a:r>
                  <a:rPr lang="tr-TR" sz="1600" baseline="-25000" dirty="0" smtClean="0">
                    <a:solidFill>
                      <a:schemeClr val="bg1"/>
                    </a:solidFill>
                    <a:latin typeface="Cambria Math" panose="02040503050406030204" pitchFamily="18" charset="0"/>
                    <a:ea typeface="Cambria Math" panose="02040503050406030204" pitchFamily="18" charset="0"/>
                  </a:rPr>
                  <a:t>c</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0</a:t>
                </a:r>
                <a:r>
                  <a:rPr lang="en-US" sz="1600" dirty="0">
                    <a:solidFill>
                      <a:schemeClr val="bg1"/>
                    </a:solidFill>
                    <a:latin typeface="Cambria Math" panose="02040503050406030204" pitchFamily="18" charset="0"/>
                    <a:ea typeface="Cambria Math" panose="02040503050406030204" pitchFamily="18" charset="0"/>
                  </a:rPr>
                  <a:t>, the root equals </a:t>
                </a:r>
                <a:r>
                  <a:rPr lang="en-US" sz="1600" dirty="0" smtClean="0">
                    <a:solidFill>
                      <a:schemeClr val="bg1"/>
                    </a:solidFill>
                    <a:latin typeface="Cambria Math" panose="02040503050406030204" pitchFamily="18" charset="0"/>
                    <a:ea typeface="Cambria Math" panose="02040503050406030204" pitchFamily="18" charset="0"/>
                  </a:rPr>
                  <a:t>x</a:t>
                </a:r>
                <a:r>
                  <a:rPr lang="tr-TR" sz="1600" baseline="-25000" dirty="0" smtClean="0">
                    <a:solidFill>
                      <a:schemeClr val="bg1"/>
                    </a:solidFill>
                    <a:latin typeface="Cambria Math" panose="02040503050406030204" pitchFamily="18" charset="0"/>
                    <a:ea typeface="Cambria Math" panose="02040503050406030204" pitchFamily="18" charset="0"/>
                  </a:rPr>
                  <a:t>c </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terminate the computation.</a:t>
                </a:r>
                <a:endParaRPr lang="tr-TR" sz="1600" dirty="0">
                  <a:solidFill>
                    <a:schemeClr val="bg1"/>
                  </a:solidFill>
                  <a:latin typeface="Cambria Math" panose="02040503050406030204" pitchFamily="18" charset="0"/>
                  <a:ea typeface="Cambria Math" panose="02040503050406030204" pitchFamily="18"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458662" y="2190288"/>
                <a:ext cx="6546714" cy="4380173"/>
              </a:xfrm>
              <a:prstGeom prst="rect">
                <a:avLst/>
              </a:prstGeom>
              <a:blipFill>
                <a:blip r:embed="rId3"/>
                <a:stretch>
                  <a:fillRect l="-372" t="-416" r="-465" b="-693"/>
                </a:stretch>
              </a:blipFill>
              <a:ln w="9525" cap="flat" cmpd="sng" algn="ctr">
                <a:solidFill>
                  <a:schemeClr val="dk1"/>
                </a:solidFill>
                <a:prstDash val="solid"/>
                <a:round/>
                <a:headEnd type="none" w="med" len="med"/>
                <a:tailEnd type="none" w="med" len="med"/>
              </a:ln>
            </p:spPr>
            <p:txBody>
              <a:bodyPr/>
              <a:lstStyle/>
              <a:p>
                <a:r>
                  <a:rPr lang="tr-TR">
                    <a:noFill/>
                  </a:rPr>
                  <a:t> </a:t>
                </a:r>
              </a:p>
            </p:txBody>
          </p:sp>
        </mc:Fallback>
      </mc:AlternateContent>
      <p:pic>
        <p:nvPicPr>
          <p:cNvPr id="3" name="Picture 2"/>
          <p:cNvPicPr>
            <a:picLocks noChangeAspect="1"/>
          </p:cNvPicPr>
          <p:nvPr/>
        </p:nvPicPr>
        <p:blipFill rotWithShape="1">
          <a:blip r:embed="rId4"/>
          <a:srcRect t="2981" b="1794"/>
          <a:stretch/>
        </p:blipFill>
        <p:spPr>
          <a:xfrm>
            <a:off x="7246492" y="2369648"/>
            <a:ext cx="4555027" cy="2452296"/>
          </a:xfrm>
          <a:prstGeom prst="rect">
            <a:avLst/>
          </a:prstGeom>
        </p:spPr>
      </p:pic>
      <p:sp>
        <p:nvSpPr>
          <p:cNvPr id="4" name="TextBox 3"/>
          <p:cNvSpPr txBox="1"/>
          <p:nvPr/>
        </p:nvSpPr>
        <p:spPr>
          <a:xfrm>
            <a:off x="7190164" y="5144606"/>
            <a:ext cx="4667681" cy="1015663"/>
          </a:xfrm>
          <a:prstGeom prst="rect">
            <a:avLst/>
          </a:prstGeom>
          <a:noFill/>
        </p:spPr>
        <p:txBody>
          <a:bodyPr wrap="square" rtlCol="0">
            <a:spAutoFit/>
          </a:bodyPr>
          <a:lstStyle/>
          <a:p>
            <a:pPr algn="just"/>
            <a:r>
              <a:rPr lang="tr-TR" sz="1400" b="1" dirty="0">
                <a:solidFill>
                  <a:schemeClr val="bg1"/>
                </a:solidFill>
                <a:latin typeface="Cambria Math" panose="02040503050406030204" pitchFamily="18" charset="0"/>
                <a:ea typeface="Cambria Math" panose="02040503050406030204" pitchFamily="18" charset="0"/>
              </a:rPr>
              <a:t>Figure 5 : </a:t>
            </a:r>
            <a:r>
              <a:rPr lang="en-US" sz="1400" dirty="0">
                <a:solidFill>
                  <a:schemeClr val="bg1"/>
                </a:solidFill>
                <a:latin typeface="Cambria Math" panose="02040503050406030204" pitchFamily="18" charset="0"/>
                <a:ea typeface="Cambria Math" panose="02040503050406030204" pitchFamily="18" charset="0"/>
              </a:rPr>
              <a:t>A graphical depiction of the bisection method. This plot conforms to the first three iterations from Example </a:t>
            </a:r>
            <a:r>
              <a:rPr lang="tr-TR" sz="1400" dirty="0" smtClean="0">
                <a:solidFill>
                  <a:schemeClr val="bg1"/>
                </a:solidFill>
                <a:latin typeface="Cambria Math" panose="02040503050406030204" pitchFamily="18" charset="0"/>
                <a:ea typeface="Cambria Math" panose="02040503050406030204" pitchFamily="18" charset="0"/>
              </a:rPr>
              <a:t>4</a:t>
            </a:r>
            <a:r>
              <a:rPr lang="en-US" sz="1400" dirty="0" smtClean="0">
                <a:solidFill>
                  <a:schemeClr val="bg1"/>
                </a:solidFill>
                <a:latin typeface="Cambria Math" panose="02040503050406030204" pitchFamily="18" charset="0"/>
                <a:ea typeface="Cambria Math" panose="02040503050406030204" pitchFamily="18" charset="0"/>
              </a:rPr>
              <a:t>.</a:t>
            </a:r>
            <a:endParaRPr lang="tr-TR" sz="1400" dirty="0">
              <a:solidFill>
                <a:schemeClr val="bg1"/>
              </a:solidFill>
              <a:latin typeface="Cambria Math" panose="02040503050406030204" pitchFamily="18" charset="0"/>
              <a:ea typeface="Cambria Math" panose="02040503050406030204" pitchFamily="18" charset="0"/>
            </a:endParaRPr>
          </a:p>
          <a:p>
            <a:endParaRPr lang="tr-TR" dirty="0"/>
          </a:p>
        </p:txBody>
      </p:sp>
      <p:sp>
        <p:nvSpPr>
          <p:cNvPr id="5" name="TextBox 4"/>
          <p:cNvSpPr txBox="1"/>
          <p:nvPr/>
        </p:nvSpPr>
        <p:spPr>
          <a:xfrm>
            <a:off x="382813" y="692769"/>
            <a:ext cx="11418706" cy="1354217"/>
          </a:xfrm>
          <a:prstGeom prst="rect">
            <a:avLst/>
          </a:prstGeom>
          <a:noFill/>
        </p:spPr>
        <p:txBody>
          <a:bodyPr wrap="square" rtlCol="0">
            <a:spAutoFit/>
          </a:bodyPr>
          <a:lstStyle/>
          <a:p>
            <a:pPr algn="just"/>
            <a:r>
              <a:rPr lang="en-US" sz="1600" dirty="0">
                <a:solidFill>
                  <a:schemeClr val="bg1"/>
                </a:solidFill>
                <a:latin typeface="Cambria Math" panose="02040503050406030204" pitchFamily="18" charset="0"/>
                <a:ea typeface="Cambria Math" panose="02040503050406030204" pitchFamily="18" charset="0"/>
              </a:rPr>
              <a:t>The bisection method, which is alternatively called binary chopping, interval halving, or Bolzano’s method, is one type of incremental search method in which the interval is always divided in half. If a function changes sign over an interval, the function value at the midpoint is evaluated. The location of the root is then determined as lying at the midpoint of the subinterval within which the sign change occurs. The process is repeated to obtain refined estimates.</a:t>
            </a:r>
            <a:endParaRPr lang="tr-TR" sz="1600" dirty="0">
              <a:solidFill>
                <a:schemeClr val="bg1"/>
              </a:solidFill>
              <a:latin typeface="Cambria Math" panose="02040503050406030204" pitchFamily="18" charset="0"/>
              <a:ea typeface="Cambria Math" panose="02040503050406030204" pitchFamily="18" charset="0"/>
            </a:endParaRPr>
          </a:p>
          <a:p>
            <a:endParaRPr lang="tr-TR" dirty="0"/>
          </a:p>
        </p:txBody>
      </p:sp>
    </p:spTree>
    <p:extLst>
      <p:ext uri="{BB962C8B-B14F-4D97-AF65-F5344CB8AC3E}">
        <p14:creationId xmlns:p14="http://schemas.microsoft.com/office/powerpoint/2010/main" val="27383148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4967" y="373627"/>
            <a:ext cx="9055510" cy="5539978"/>
          </a:xfrm>
          <a:prstGeom prst="rect">
            <a:avLst/>
          </a:prstGeom>
          <a:noFill/>
        </p:spPr>
        <p:txBody>
          <a:bodyPr wrap="square" rtlCol="0">
            <a:spAutoFit/>
          </a:bodyPr>
          <a:lstStyle/>
          <a:p>
            <a:pPr algn="just"/>
            <a:r>
              <a:rPr lang="tr-TR" sz="1600" u="sng" dirty="0" smtClean="0">
                <a:solidFill>
                  <a:srgbClr val="C00000"/>
                </a:solidFill>
                <a:latin typeface="Cambria Math" panose="02040503050406030204" pitchFamily="18" charset="0"/>
                <a:ea typeface="Cambria Math" panose="02040503050406030204" pitchFamily="18" charset="0"/>
              </a:rPr>
              <a:t>Example 3</a:t>
            </a:r>
            <a:r>
              <a:rPr lang="tr-TR" dirty="0" smtClean="0">
                <a:solidFill>
                  <a:srgbClr val="C00000"/>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Use bisection to solve the same problem approached graphically </a:t>
            </a:r>
            <a:r>
              <a:rPr lang="en-US" sz="1600" dirty="0" smtClean="0">
                <a:solidFill>
                  <a:schemeClr val="bg1"/>
                </a:solidFill>
                <a:latin typeface="Cambria Math" panose="02040503050406030204" pitchFamily="18" charset="0"/>
                <a:ea typeface="Cambria Math" panose="02040503050406030204" pitchFamily="18" charset="0"/>
              </a:rPr>
              <a:t>in</a:t>
            </a:r>
            <a:r>
              <a:rPr lang="tr-TR" sz="1600" dirty="0" smtClean="0">
                <a:solidFill>
                  <a:schemeClr val="bg1"/>
                </a:solidFill>
                <a:latin typeface="Cambria Math" panose="02040503050406030204" pitchFamily="18" charset="0"/>
                <a:ea typeface="Cambria Math" panose="02040503050406030204" pitchFamily="18" charset="0"/>
              </a:rPr>
              <a:t> Example 2.</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Determine the process steps. (</a:t>
            </a:r>
            <a:r>
              <a:rPr lang="tr-TR" sz="1600" dirty="0" smtClean="0">
                <a:solidFill>
                  <a:schemeClr val="bg1"/>
                </a:solidFill>
                <a:latin typeface="Cambria Math" panose="02040503050406030204" pitchFamily="18" charset="0"/>
                <a:ea typeface="Cambria Math" panose="02040503050406030204" pitchFamily="18" charset="0"/>
              </a:rPr>
              <a:t>T</a:t>
            </a:r>
            <a:r>
              <a:rPr lang="en-US" sz="1600" dirty="0" smtClean="0">
                <a:solidFill>
                  <a:schemeClr val="bg1"/>
                </a:solidFill>
                <a:latin typeface="Cambria Math" panose="02040503050406030204" pitchFamily="18" charset="0"/>
                <a:ea typeface="Cambria Math" panose="02040503050406030204" pitchFamily="18" charset="0"/>
              </a:rPr>
              <a:t>he</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function </a:t>
            </a:r>
            <a:r>
              <a:rPr lang="en-US" sz="1600" dirty="0">
                <a:solidFill>
                  <a:schemeClr val="bg1"/>
                </a:solidFill>
                <a:latin typeface="Cambria Math" panose="02040503050406030204" pitchFamily="18" charset="0"/>
                <a:ea typeface="Cambria Math" panose="02040503050406030204" pitchFamily="18" charset="0"/>
              </a:rPr>
              <a:t>changes sign between values of 12 and 16)</a:t>
            </a:r>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rgbClr val="002060"/>
              </a:solidFill>
              <a:latin typeface="Cambria Math" panose="02040503050406030204" pitchFamily="18" charset="0"/>
              <a:ea typeface="Cambria Math" panose="02040503050406030204" pitchFamily="18" charset="0"/>
            </a:endParaRPr>
          </a:p>
          <a:p>
            <a:endParaRPr lang="tr-TR" sz="1600" dirty="0">
              <a:solidFill>
                <a:srgbClr val="002060"/>
              </a:solidFill>
              <a:latin typeface="Cambria Math" panose="02040503050406030204" pitchFamily="18" charset="0"/>
              <a:ea typeface="Cambria Math" panose="02040503050406030204" pitchFamily="18" charset="0"/>
            </a:endParaRPr>
          </a:p>
          <a:p>
            <a:endParaRPr lang="tr-TR" sz="1600" dirty="0" smtClean="0">
              <a:solidFill>
                <a:srgbClr val="002060"/>
              </a:solidFill>
              <a:latin typeface="Cambria Math" panose="02040503050406030204" pitchFamily="18" charset="0"/>
              <a:ea typeface="Cambria Math" panose="02040503050406030204" pitchFamily="18" charset="0"/>
            </a:endParaRPr>
          </a:p>
          <a:p>
            <a:pPr algn="just"/>
            <a:r>
              <a:rPr lang="tr-TR" sz="1600" dirty="0" smtClean="0">
                <a:solidFill>
                  <a:srgbClr val="002060"/>
                </a:solidFill>
                <a:latin typeface="Cambria Math" panose="02040503050406030204" pitchFamily="18" charset="0"/>
                <a:ea typeface="Cambria Math" panose="02040503050406030204" pitchFamily="18" charset="0"/>
              </a:rPr>
              <a:t>Solution:  </a:t>
            </a:r>
            <a:r>
              <a:rPr lang="en-US" sz="1600" dirty="0">
                <a:solidFill>
                  <a:schemeClr val="bg1"/>
                </a:solidFill>
                <a:latin typeface="Cambria Math" panose="02040503050406030204" pitchFamily="18" charset="0"/>
                <a:ea typeface="Cambria Math" panose="02040503050406030204" pitchFamily="18" charset="0"/>
              </a:rPr>
              <a:t>The first step in bisection is to guess two values of the unknown (in the </a:t>
            </a:r>
            <a:r>
              <a:rPr lang="en-US" sz="1600" dirty="0" smtClean="0">
                <a:solidFill>
                  <a:schemeClr val="bg1"/>
                </a:solidFill>
                <a:latin typeface="Cambria Math" panose="02040503050406030204" pitchFamily="18" charset="0"/>
                <a:ea typeface="Cambria Math" panose="02040503050406030204" pitchFamily="18" charset="0"/>
              </a:rPr>
              <a:t>present</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problem,</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c</a:t>
            </a:r>
            <a:r>
              <a:rPr lang="en-US" sz="1600" dirty="0">
                <a:solidFill>
                  <a:schemeClr val="bg1"/>
                </a:solidFill>
                <a:latin typeface="Cambria Math" panose="02040503050406030204" pitchFamily="18" charset="0"/>
                <a:ea typeface="Cambria Math" panose="02040503050406030204" pitchFamily="18" charset="0"/>
              </a:rPr>
              <a:t>) that give values for f (c) with different signs. From Fig. </a:t>
            </a:r>
            <a:r>
              <a:rPr lang="tr-TR" sz="1600" dirty="0" smtClean="0">
                <a:solidFill>
                  <a:schemeClr val="bg1"/>
                </a:solidFill>
                <a:latin typeface="Cambria Math" panose="02040503050406030204" pitchFamily="18" charset="0"/>
                <a:ea typeface="Cambria Math" panose="02040503050406030204" pitchFamily="18" charset="0"/>
              </a:rPr>
              <a:t>2</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we can see that </a:t>
            </a:r>
            <a:r>
              <a:rPr lang="en-US" sz="1600" dirty="0" smtClean="0">
                <a:solidFill>
                  <a:schemeClr val="bg1"/>
                </a:solidFill>
                <a:latin typeface="Cambria Math" panose="02040503050406030204" pitchFamily="18" charset="0"/>
                <a:ea typeface="Cambria Math" panose="02040503050406030204" pitchFamily="18" charset="0"/>
              </a:rPr>
              <a:t>the</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function </a:t>
            </a:r>
            <a:r>
              <a:rPr lang="en-US" sz="1600" dirty="0">
                <a:solidFill>
                  <a:schemeClr val="bg1"/>
                </a:solidFill>
                <a:latin typeface="Cambria Math" panose="02040503050406030204" pitchFamily="18" charset="0"/>
                <a:ea typeface="Cambria Math" panose="02040503050406030204" pitchFamily="18" charset="0"/>
              </a:rPr>
              <a:t>changes sign between values of 12 and 16. Therefore, the initial estimate of </a:t>
            </a:r>
            <a:r>
              <a:rPr lang="en-US" sz="1600" dirty="0" smtClean="0">
                <a:solidFill>
                  <a:schemeClr val="bg1"/>
                </a:solidFill>
                <a:latin typeface="Cambria Math" panose="02040503050406030204" pitchFamily="18" charset="0"/>
                <a:ea typeface="Cambria Math" panose="02040503050406030204" pitchFamily="18" charset="0"/>
              </a:rPr>
              <a:t>the</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root x</a:t>
            </a:r>
            <a:r>
              <a:rPr lang="tr-TR" sz="1600" dirty="0" smtClean="0">
                <a:solidFill>
                  <a:schemeClr val="bg1"/>
                </a:solidFill>
                <a:latin typeface="Cambria Math" panose="02040503050406030204" pitchFamily="18" charset="0"/>
                <a:ea typeface="Cambria Math" panose="02040503050406030204" pitchFamily="18" charset="0"/>
              </a:rPr>
              <a:t> </a:t>
            </a:r>
            <a:r>
              <a:rPr lang="en-US" sz="1600" baseline="-25000" dirty="0" smtClean="0">
                <a:solidFill>
                  <a:schemeClr val="bg1"/>
                </a:solidFill>
                <a:latin typeface="Cambria Math" panose="02040503050406030204" pitchFamily="18" charset="0"/>
                <a:ea typeface="Cambria Math" panose="02040503050406030204" pitchFamily="18" charset="0"/>
              </a:rPr>
              <a:t>r</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lies at the midpoint of the </a:t>
            </a:r>
            <a:r>
              <a:rPr lang="en-US" sz="1600" dirty="0" smtClean="0">
                <a:solidFill>
                  <a:schemeClr val="bg1"/>
                </a:solidFill>
                <a:latin typeface="Cambria Math" panose="02040503050406030204" pitchFamily="18" charset="0"/>
                <a:ea typeface="Cambria Math" panose="02040503050406030204" pitchFamily="18" charset="0"/>
              </a:rPr>
              <a:t>interval</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This estimate represents a true percent relative error of ε</a:t>
            </a:r>
            <a:r>
              <a:rPr lang="en-US" sz="1600" baseline="-25000" dirty="0">
                <a:solidFill>
                  <a:schemeClr val="bg1"/>
                </a:solidFill>
                <a:latin typeface="Cambria Math" panose="02040503050406030204" pitchFamily="18" charset="0"/>
                <a:ea typeface="Cambria Math" panose="02040503050406030204" pitchFamily="18" charset="0"/>
              </a:rPr>
              <a:t>t</a:t>
            </a:r>
            <a:r>
              <a:rPr lang="en-US" sz="1600" dirty="0">
                <a:solidFill>
                  <a:schemeClr val="bg1"/>
                </a:solidFill>
                <a:latin typeface="Cambria Math" panose="02040503050406030204" pitchFamily="18" charset="0"/>
                <a:ea typeface="Cambria Math" panose="02040503050406030204" pitchFamily="18" charset="0"/>
              </a:rPr>
              <a:t> = 5.3% (note that the true </a:t>
            </a:r>
            <a:r>
              <a:rPr lang="en-US" sz="1600" dirty="0" smtClean="0">
                <a:solidFill>
                  <a:schemeClr val="bg1"/>
                </a:solidFill>
                <a:latin typeface="Cambria Math" panose="02040503050406030204" pitchFamily="18" charset="0"/>
                <a:ea typeface="Cambria Math" panose="02040503050406030204" pitchFamily="18" charset="0"/>
              </a:rPr>
              <a:t>value</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of </a:t>
            </a:r>
            <a:r>
              <a:rPr lang="en-US" sz="1600" dirty="0">
                <a:solidFill>
                  <a:schemeClr val="bg1"/>
                </a:solidFill>
                <a:latin typeface="Cambria Math" panose="02040503050406030204" pitchFamily="18" charset="0"/>
                <a:ea typeface="Cambria Math" panose="02040503050406030204" pitchFamily="18" charset="0"/>
              </a:rPr>
              <a:t>the root is 14.7802). Next we compute the product of the function value at the </a:t>
            </a:r>
            <a:r>
              <a:rPr lang="en-US" sz="1600" dirty="0" smtClean="0">
                <a:solidFill>
                  <a:schemeClr val="bg1"/>
                </a:solidFill>
                <a:latin typeface="Cambria Math" panose="02040503050406030204" pitchFamily="18" charset="0"/>
                <a:ea typeface="Cambria Math" panose="02040503050406030204" pitchFamily="18" charset="0"/>
              </a:rPr>
              <a:t>lower</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bound </a:t>
            </a:r>
            <a:r>
              <a:rPr lang="en-US" sz="1600" dirty="0">
                <a:solidFill>
                  <a:schemeClr val="bg1"/>
                </a:solidFill>
                <a:latin typeface="Cambria Math" panose="02040503050406030204" pitchFamily="18" charset="0"/>
                <a:ea typeface="Cambria Math" panose="02040503050406030204" pitchFamily="18" charset="0"/>
              </a:rPr>
              <a:t>and at </a:t>
            </a:r>
            <a:r>
              <a:rPr lang="en-US" sz="1600" dirty="0" smtClean="0">
                <a:solidFill>
                  <a:schemeClr val="bg1"/>
                </a:solidFill>
                <a:latin typeface="Cambria Math" panose="02040503050406030204" pitchFamily="18" charset="0"/>
                <a:ea typeface="Cambria Math" panose="02040503050406030204" pitchFamily="18" charset="0"/>
              </a:rPr>
              <a:t>the</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midpoint:</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which is greater than zero, and hence no sign change occurs between the lower bound and</a:t>
            </a:r>
            <a:r>
              <a:rPr lang="tr-TR" sz="1600" dirty="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the midpoint. Consequently, the root must be located between 14 and 16. Therefore, we</a:t>
            </a:r>
            <a:r>
              <a:rPr lang="tr-TR" sz="1600" dirty="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create a new interval by redefining the lower bound as 14 and determining a revised root</a:t>
            </a:r>
            <a:r>
              <a:rPr lang="tr-TR" sz="1600" dirty="0">
                <a:solidFill>
                  <a:schemeClr val="bg1"/>
                </a:solidFill>
                <a:latin typeface="Cambria Math" panose="02040503050406030204" pitchFamily="18" charset="0"/>
                <a:ea typeface="Cambria Math" panose="02040503050406030204" pitchFamily="18" charset="0"/>
              </a:rPr>
              <a:t> estimate as</a:t>
            </a:r>
          </a:p>
          <a:p>
            <a:pPr algn="just"/>
            <a:endParaRPr lang="tr-TR" sz="1600" dirty="0">
              <a:solidFill>
                <a:schemeClr val="bg1"/>
              </a:solidFill>
              <a:latin typeface="Cambria Math" panose="02040503050406030204" pitchFamily="18" charset="0"/>
              <a:ea typeface="Cambria Math" panose="02040503050406030204" pitchFamily="18" charset="0"/>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9893879" y="560439"/>
            <a:ext cx="1767179" cy="2968861"/>
          </a:xfrm>
          <a:prstGeom prst="rect">
            <a:avLst/>
          </a:prstGeom>
        </p:spPr>
      </p:pic>
      <p:pic>
        <p:nvPicPr>
          <p:cNvPr id="5" name="Picture 4"/>
          <p:cNvPicPr>
            <a:picLocks noChangeAspect="1"/>
          </p:cNvPicPr>
          <p:nvPr/>
        </p:nvPicPr>
        <p:blipFill>
          <a:blip r:embed="rId4"/>
          <a:stretch>
            <a:fillRect/>
          </a:stretch>
        </p:blipFill>
        <p:spPr>
          <a:xfrm>
            <a:off x="4247307" y="2577761"/>
            <a:ext cx="1574237" cy="565855"/>
          </a:xfrm>
          <a:prstGeom prst="rect">
            <a:avLst/>
          </a:prstGeom>
        </p:spPr>
      </p:pic>
      <p:pic>
        <p:nvPicPr>
          <p:cNvPr id="6" name="Picture 5"/>
          <p:cNvPicPr>
            <a:picLocks noChangeAspect="1"/>
          </p:cNvPicPr>
          <p:nvPr/>
        </p:nvPicPr>
        <p:blipFill>
          <a:blip r:embed="rId5"/>
          <a:stretch>
            <a:fillRect/>
          </a:stretch>
        </p:blipFill>
        <p:spPr>
          <a:xfrm>
            <a:off x="3501666" y="4193488"/>
            <a:ext cx="3060291" cy="432432"/>
          </a:xfrm>
          <a:prstGeom prst="rect">
            <a:avLst/>
          </a:prstGeom>
        </p:spPr>
      </p:pic>
      <p:sp>
        <p:nvSpPr>
          <p:cNvPr id="7" name="TextBox 6"/>
          <p:cNvSpPr txBox="1"/>
          <p:nvPr/>
        </p:nvSpPr>
        <p:spPr>
          <a:xfrm>
            <a:off x="294967" y="4460331"/>
            <a:ext cx="11366091" cy="1077218"/>
          </a:xfrm>
          <a:prstGeom prst="rect">
            <a:avLst/>
          </a:prstGeom>
          <a:noFill/>
        </p:spPr>
        <p:txBody>
          <a:bodyPr wrap="square" rtlCol="0">
            <a:spAutoFit/>
          </a:bodyPr>
          <a:lstStyle/>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p:txBody>
      </p:sp>
      <p:pic>
        <p:nvPicPr>
          <p:cNvPr id="8" name="Picture 7"/>
          <p:cNvPicPr>
            <a:picLocks noChangeAspect="1"/>
          </p:cNvPicPr>
          <p:nvPr/>
        </p:nvPicPr>
        <p:blipFill>
          <a:blip r:embed="rId6"/>
          <a:stretch>
            <a:fillRect/>
          </a:stretch>
        </p:blipFill>
        <p:spPr>
          <a:xfrm>
            <a:off x="4242081" y="5807780"/>
            <a:ext cx="1579463" cy="587707"/>
          </a:xfrm>
          <a:prstGeom prst="rect">
            <a:avLst/>
          </a:prstGeom>
        </p:spPr>
      </p:pic>
    </p:spTree>
    <p:extLst>
      <p:ext uri="{BB962C8B-B14F-4D97-AF65-F5344CB8AC3E}">
        <p14:creationId xmlns:p14="http://schemas.microsoft.com/office/powerpoint/2010/main" val="22500802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0606" y="1189703"/>
            <a:ext cx="11543071" cy="3693319"/>
          </a:xfrm>
          <a:prstGeom prst="rect">
            <a:avLst/>
          </a:prstGeom>
          <a:noFill/>
        </p:spPr>
        <p:txBody>
          <a:bodyPr wrap="square" rtlCol="0">
            <a:spAutoFit/>
          </a:bodyPr>
          <a:lstStyle/>
          <a:p>
            <a:pPr algn="just"/>
            <a:r>
              <a:rPr lang="en-US" dirty="0">
                <a:solidFill>
                  <a:schemeClr val="bg1"/>
                </a:solidFill>
                <a:latin typeface="Cambria Math" panose="02040503050406030204" pitchFamily="18" charset="0"/>
                <a:ea typeface="Cambria Math" panose="02040503050406030204" pitchFamily="18" charset="0"/>
              </a:rPr>
              <a:t>which represents a true percent error of ε</a:t>
            </a:r>
            <a:r>
              <a:rPr lang="tr-TR" dirty="0">
                <a:solidFill>
                  <a:schemeClr val="bg1"/>
                </a:solidFill>
                <a:latin typeface="Cambria Math" panose="02040503050406030204" pitchFamily="18" charset="0"/>
                <a:ea typeface="Cambria Math" panose="02040503050406030204" pitchFamily="18" charset="0"/>
              </a:rPr>
              <a:t> </a:t>
            </a:r>
            <a:r>
              <a:rPr lang="en-US" baseline="-25000" dirty="0">
                <a:solidFill>
                  <a:schemeClr val="bg1"/>
                </a:solidFill>
                <a:latin typeface="Cambria Math" panose="02040503050406030204" pitchFamily="18" charset="0"/>
                <a:ea typeface="Cambria Math" panose="02040503050406030204" pitchFamily="18" charset="0"/>
              </a:rPr>
              <a:t>t</a:t>
            </a:r>
            <a:r>
              <a:rPr lang="en-US" dirty="0">
                <a:solidFill>
                  <a:schemeClr val="bg1"/>
                </a:solidFill>
                <a:latin typeface="Cambria Math" panose="02040503050406030204" pitchFamily="18" charset="0"/>
                <a:ea typeface="Cambria Math" panose="02040503050406030204" pitchFamily="18" charset="0"/>
              </a:rPr>
              <a:t> = 1.5%. The process can be repeated to obtain</a:t>
            </a:r>
            <a:r>
              <a:rPr lang="tr-TR" dirty="0">
                <a:solidFill>
                  <a:schemeClr val="bg1"/>
                </a:solidFill>
                <a:latin typeface="Cambria Math" panose="02040503050406030204" pitchFamily="18" charset="0"/>
                <a:ea typeface="Cambria Math" panose="02040503050406030204" pitchFamily="18" charset="0"/>
              </a:rPr>
              <a:t> refined estimates. For example,</a:t>
            </a:r>
          </a:p>
          <a:p>
            <a:pPr algn="just"/>
            <a:endParaRPr lang="tr-TR" dirty="0" smtClean="0">
              <a:solidFill>
                <a:schemeClr val="bg1"/>
              </a:solidFill>
              <a:latin typeface="Cambria Math" panose="02040503050406030204" pitchFamily="18" charset="0"/>
              <a:ea typeface="Cambria Math" panose="02040503050406030204" pitchFamily="18" charset="0"/>
            </a:endParaRPr>
          </a:p>
          <a:p>
            <a:pPr algn="just"/>
            <a:endParaRPr lang="tr-TR" dirty="0">
              <a:solidFill>
                <a:schemeClr val="bg1"/>
              </a:solidFill>
              <a:latin typeface="Cambria Math" panose="02040503050406030204" pitchFamily="18" charset="0"/>
              <a:ea typeface="Cambria Math" panose="02040503050406030204" pitchFamily="18" charset="0"/>
            </a:endParaRPr>
          </a:p>
          <a:p>
            <a:pPr algn="just"/>
            <a:endParaRPr lang="tr-TR" dirty="0" smtClean="0">
              <a:solidFill>
                <a:schemeClr val="bg1"/>
              </a:solidFill>
              <a:latin typeface="Cambria Math" panose="02040503050406030204" pitchFamily="18" charset="0"/>
              <a:ea typeface="Cambria Math" panose="02040503050406030204" pitchFamily="18" charset="0"/>
            </a:endParaRPr>
          </a:p>
          <a:p>
            <a:pPr algn="just"/>
            <a:endParaRPr lang="tr-TR" dirty="0">
              <a:solidFill>
                <a:schemeClr val="bg1"/>
              </a:solidFill>
              <a:latin typeface="Cambria Math" panose="02040503050406030204" pitchFamily="18" charset="0"/>
              <a:ea typeface="Cambria Math" panose="02040503050406030204" pitchFamily="18" charset="0"/>
            </a:endParaRPr>
          </a:p>
          <a:p>
            <a:pPr algn="just"/>
            <a:r>
              <a:rPr lang="en-US" dirty="0" smtClean="0">
                <a:solidFill>
                  <a:schemeClr val="bg1"/>
                </a:solidFill>
                <a:latin typeface="Cambria Math" panose="02040503050406030204" pitchFamily="18" charset="0"/>
                <a:ea typeface="Cambria Math" panose="02040503050406030204" pitchFamily="18" charset="0"/>
              </a:rPr>
              <a:t>Therefore</a:t>
            </a:r>
            <a:r>
              <a:rPr lang="en-US" dirty="0">
                <a:solidFill>
                  <a:schemeClr val="bg1"/>
                </a:solidFill>
                <a:latin typeface="Cambria Math" panose="02040503050406030204" pitchFamily="18" charset="0"/>
                <a:ea typeface="Cambria Math" panose="02040503050406030204" pitchFamily="18" charset="0"/>
              </a:rPr>
              <a:t>, the root is between 14 and 15. The upper bound is redefined as 15, and the </a:t>
            </a:r>
            <a:r>
              <a:rPr lang="en-US" dirty="0" smtClean="0">
                <a:solidFill>
                  <a:schemeClr val="bg1"/>
                </a:solidFill>
                <a:latin typeface="Cambria Math" panose="02040503050406030204" pitchFamily="18" charset="0"/>
                <a:ea typeface="Cambria Math" panose="02040503050406030204" pitchFamily="18" charset="0"/>
              </a:rPr>
              <a:t>root</a:t>
            </a:r>
            <a:r>
              <a:rPr lang="tr-TR" dirty="0" smtClean="0">
                <a:solidFill>
                  <a:schemeClr val="bg1"/>
                </a:solidFill>
                <a:latin typeface="Cambria Math" panose="02040503050406030204" pitchFamily="18" charset="0"/>
                <a:ea typeface="Cambria Math" panose="02040503050406030204" pitchFamily="18" charset="0"/>
              </a:rPr>
              <a:t> </a:t>
            </a:r>
            <a:r>
              <a:rPr lang="en-US" dirty="0" smtClean="0">
                <a:solidFill>
                  <a:schemeClr val="bg1"/>
                </a:solidFill>
                <a:latin typeface="Cambria Math" panose="02040503050406030204" pitchFamily="18" charset="0"/>
                <a:ea typeface="Cambria Math" panose="02040503050406030204" pitchFamily="18" charset="0"/>
              </a:rPr>
              <a:t>estimate </a:t>
            </a:r>
            <a:r>
              <a:rPr lang="en-US" dirty="0">
                <a:solidFill>
                  <a:schemeClr val="bg1"/>
                </a:solidFill>
                <a:latin typeface="Cambria Math" panose="02040503050406030204" pitchFamily="18" charset="0"/>
                <a:ea typeface="Cambria Math" panose="02040503050406030204" pitchFamily="18" charset="0"/>
              </a:rPr>
              <a:t>for the third iteration is calculated </a:t>
            </a:r>
            <a:r>
              <a:rPr lang="en-US" dirty="0" smtClean="0">
                <a:solidFill>
                  <a:schemeClr val="bg1"/>
                </a:solidFill>
                <a:latin typeface="Cambria Math" panose="02040503050406030204" pitchFamily="18" charset="0"/>
                <a:ea typeface="Cambria Math" panose="02040503050406030204" pitchFamily="18" charset="0"/>
              </a:rPr>
              <a:t>as</a:t>
            </a:r>
            <a:endParaRPr lang="tr-TR" dirty="0" smtClean="0">
              <a:solidFill>
                <a:schemeClr val="bg1"/>
              </a:solidFill>
              <a:latin typeface="Cambria Math" panose="02040503050406030204" pitchFamily="18" charset="0"/>
              <a:ea typeface="Cambria Math" panose="02040503050406030204" pitchFamily="18" charset="0"/>
            </a:endParaRPr>
          </a:p>
          <a:p>
            <a:pPr algn="just"/>
            <a:endParaRPr lang="tr-TR" dirty="0">
              <a:solidFill>
                <a:schemeClr val="bg1"/>
              </a:solidFill>
              <a:latin typeface="Cambria Math" panose="02040503050406030204" pitchFamily="18" charset="0"/>
              <a:ea typeface="Cambria Math" panose="02040503050406030204" pitchFamily="18" charset="0"/>
            </a:endParaRPr>
          </a:p>
          <a:p>
            <a:pPr algn="just"/>
            <a:endParaRPr lang="tr-TR" dirty="0" smtClean="0">
              <a:solidFill>
                <a:schemeClr val="bg1"/>
              </a:solidFill>
              <a:latin typeface="Cambria Math" panose="02040503050406030204" pitchFamily="18" charset="0"/>
              <a:ea typeface="Cambria Math" panose="02040503050406030204" pitchFamily="18" charset="0"/>
            </a:endParaRPr>
          </a:p>
          <a:p>
            <a:pPr algn="just"/>
            <a:endParaRPr lang="tr-TR" dirty="0">
              <a:solidFill>
                <a:schemeClr val="bg1"/>
              </a:solidFill>
              <a:latin typeface="Cambria Math" panose="02040503050406030204" pitchFamily="18" charset="0"/>
              <a:ea typeface="Cambria Math" panose="02040503050406030204" pitchFamily="18" charset="0"/>
            </a:endParaRPr>
          </a:p>
          <a:p>
            <a:pPr algn="just"/>
            <a:r>
              <a:rPr lang="en-US" dirty="0">
                <a:solidFill>
                  <a:schemeClr val="bg1"/>
                </a:solidFill>
                <a:latin typeface="Cambria Math" panose="02040503050406030204" pitchFamily="18" charset="0"/>
                <a:ea typeface="Cambria Math" panose="02040503050406030204" pitchFamily="18" charset="0"/>
              </a:rPr>
              <a:t>which represents a percent relative error of </a:t>
            </a:r>
            <a:r>
              <a:rPr lang="en-US" dirty="0" smtClean="0">
                <a:solidFill>
                  <a:schemeClr val="bg1"/>
                </a:solidFill>
                <a:latin typeface="Cambria Math" panose="02040503050406030204" pitchFamily="18" charset="0"/>
                <a:ea typeface="Cambria Math" panose="02040503050406030204" pitchFamily="18" charset="0"/>
              </a:rPr>
              <a:t>ε</a:t>
            </a:r>
            <a:r>
              <a:rPr lang="tr-TR" dirty="0" smtClean="0">
                <a:solidFill>
                  <a:schemeClr val="bg1"/>
                </a:solidFill>
                <a:latin typeface="Cambria Math" panose="02040503050406030204" pitchFamily="18" charset="0"/>
                <a:ea typeface="Cambria Math" panose="02040503050406030204" pitchFamily="18" charset="0"/>
              </a:rPr>
              <a:t> </a:t>
            </a:r>
            <a:r>
              <a:rPr lang="en-US" baseline="-25000" dirty="0" smtClean="0">
                <a:solidFill>
                  <a:schemeClr val="bg1"/>
                </a:solidFill>
                <a:latin typeface="Cambria Math" panose="02040503050406030204" pitchFamily="18" charset="0"/>
                <a:ea typeface="Cambria Math" panose="02040503050406030204" pitchFamily="18" charset="0"/>
              </a:rPr>
              <a:t>t</a:t>
            </a:r>
            <a:r>
              <a:rPr lang="en-US" dirty="0" smtClean="0">
                <a:solidFill>
                  <a:schemeClr val="bg1"/>
                </a:solidFill>
                <a:latin typeface="Cambria Math" panose="02040503050406030204" pitchFamily="18" charset="0"/>
                <a:ea typeface="Cambria Math" panose="02040503050406030204" pitchFamily="18" charset="0"/>
              </a:rPr>
              <a:t> </a:t>
            </a:r>
            <a:r>
              <a:rPr lang="en-US" dirty="0">
                <a:solidFill>
                  <a:schemeClr val="bg1"/>
                </a:solidFill>
                <a:latin typeface="Cambria Math" panose="02040503050406030204" pitchFamily="18" charset="0"/>
                <a:ea typeface="Cambria Math" panose="02040503050406030204" pitchFamily="18" charset="0"/>
              </a:rPr>
              <a:t>= 1.9%. The method can be repeated </a:t>
            </a:r>
            <a:r>
              <a:rPr lang="en-US" dirty="0" smtClean="0">
                <a:solidFill>
                  <a:schemeClr val="bg1"/>
                </a:solidFill>
                <a:latin typeface="Cambria Math" panose="02040503050406030204" pitchFamily="18" charset="0"/>
                <a:ea typeface="Cambria Math" panose="02040503050406030204" pitchFamily="18" charset="0"/>
              </a:rPr>
              <a:t>until</a:t>
            </a:r>
            <a:r>
              <a:rPr lang="tr-TR" dirty="0" smtClean="0">
                <a:solidFill>
                  <a:schemeClr val="bg1"/>
                </a:solidFill>
                <a:latin typeface="Cambria Math" panose="02040503050406030204" pitchFamily="18" charset="0"/>
                <a:ea typeface="Cambria Math" panose="02040503050406030204" pitchFamily="18" charset="0"/>
              </a:rPr>
              <a:t> </a:t>
            </a:r>
            <a:r>
              <a:rPr lang="en-US" dirty="0" smtClean="0">
                <a:solidFill>
                  <a:schemeClr val="bg1"/>
                </a:solidFill>
                <a:latin typeface="Cambria Math" panose="02040503050406030204" pitchFamily="18" charset="0"/>
                <a:ea typeface="Cambria Math" panose="02040503050406030204" pitchFamily="18" charset="0"/>
              </a:rPr>
              <a:t>the </a:t>
            </a:r>
            <a:r>
              <a:rPr lang="en-US" dirty="0">
                <a:solidFill>
                  <a:schemeClr val="bg1"/>
                </a:solidFill>
                <a:latin typeface="Cambria Math" panose="02040503050406030204" pitchFamily="18" charset="0"/>
                <a:ea typeface="Cambria Math" panose="02040503050406030204" pitchFamily="18" charset="0"/>
              </a:rPr>
              <a:t>result is accurate enough to satisfy your needs.</a:t>
            </a:r>
            <a:endParaRPr lang="tr-TR" dirty="0">
              <a:solidFill>
                <a:schemeClr val="bg1"/>
              </a:solidFill>
              <a:latin typeface="Cambria Math" panose="02040503050406030204" pitchFamily="18" charset="0"/>
              <a:ea typeface="Cambria Math" panose="02040503050406030204" pitchFamily="18" charset="0"/>
            </a:endParaRPr>
          </a:p>
        </p:txBody>
      </p:sp>
      <p:pic>
        <p:nvPicPr>
          <p:cNvPr id="3" name="Picture 2"/>
          <p:cNvPicPr>
            <a:picLocks noChangeAspect="1"/>
          </p:cNvPicPr>
          <p:nvPr/>
        </p:nvPicPr>
        <p:blipFill>
          <a:blip r:embed="rId2"/>
          <a:stretch>
            <a:fillRect/>
          </a:stretch>
        </p:blipFill>
        <p:spPr>
          <a:xfrm>
            <a:off x="5388614" y="3467891"/>
            <a:ext cx="1867054" cy="581939"/>
          </a:xfrm>
          <a:prstGeom prst="rect">
            <a:avLst/>
          </a:prstGeom>
        </p:spPr>
      </p:pic>
      <p:pic>
        <p:nvPicPr>
          <p:cNvPr id="4" name="Picture 3"/>
          <p:cNvPicPr>
            <a:picLocks noChangeAspect="1"/>
          </p:cNvPicPr>
          <p:nvPr/>
        </p:nvPicPr>
        <p:blipFill>
          <a:blip r:embed="rId3"/>
          <a:stretch>
            <a:fillRect/>
          </a:stretch>
        </p:blipFill>
        <p:spPr>
          <a:xfrm>
            <a:off x="4755125" y="1913538"/>
            <a:ext cx="3134032" cy="415259"/>
          </a:xfrm>
          <a:prstGeom prst="rect">
            <a:avLst/>
          </a:prstGeom>
        </p:spPr>
      </p:pic>
    </p:spTree>
    <p:extLst>
      <p:ext uri="{BB962C8B-B14F-4D97-AF65-F5344CB8AC3E}">
        <p14:creationId xmlns:p14="http://schemas.microsoft.com/office/powerpoint/2010/main" val="31230347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Rectangle 2"/>
              <p:cNvSpPr/>
              <p:nvPr/>
            </p:nvSpPr>
            <p:spPr>
              <a:xfrm>
                <a:off x="464834" y="383146"/>
                <a:ext cx="11127398" cy="4924425"/>
              </a:xfrm>
              <a:prstGeom prst="rect">
                <a:avLst/>
              </a:prstGeom>
            </p:spPr>
            <p:txBody>
              <a:bodyPr wrap="square">
                <a:spAutoFit/>
              </a:bodyPr>
              <a:lstStyle/>
              <a:p>
                <a:r>
                  <a:rPr lang="tr-TR" b="1" u="sng" dirty="0">
                    <a:solidFill>
                      <a:srgbClr val="F8F8F8"/>
                    </a:solidFill>
                    <a:latin typeface="Cambria Math" panose="02040503050406030204" pitchFamily="18" charset="0"/>
                    <a:ea typeface="Cambria Math" panose="02040503050406030204" pitchFamily="18" charset="0"/>
                  </a:rPr>
                  <a:t>Error Estimates for </a:t>
                </a:r>
                <a:r>
                  <a:rPr lang="tr-TR" b="1" u="sng" dirty="0" smtClean="0">
                    <a:solidFill>
                      <a:srgbClr val="F8F8F8"/>
                    </a:solidFill>
                    <a:latin typeface="Cambria Math" panose="02040503050406030204" pitchFamily="18" charset="0"/>
                    <a:ea typeface="Cambria Math" panose="02040503050406030204" pitchFamily="18" charset="0"/>
                  </a:rPr>
                  <a:t>Bisection</a:t>
                </a:r>
              </a:p>
              <a:p>
                <a:endParaRPr lang="tr-TR" b="1" u="sng" dirty="0">
                  <a:solidFill>
                    <a:srgbClr val="F8F8F8"/>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The statement that the method could be continued to obtain a refined estimate of the root. We must now develop an objective criterion for deciding when to terminate the method</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An initial suggestion might be to end the calculation when the true error falls below some </a:t>
                </a:r>
                <a:r>
                  <a:rPr lang="en-US" sz="1600" dirty="0" err="1">
                    <a:solidFill>
                      <a:schemeClr val="bg1"/>
                    </a:solidFill>
                    <a:latin typeface="Cambria Math" panose="02040503050406030204" pitchFamily="18" charset="0"/>
                    <a:ea typeface="Cambria Math" panose="02040503050406030204" pitchFamily="18" charset="0"/>
                  </a:rPr>
                  <a:t>prespecified</a:t>
                </a:r>
                <a:r>
                  <a:rPr lang="en-US" sz="1600" dirty="0">
                    <a:solidFill>
                      <a:schemeClr val="bg1"/>
                    </a:solidFill>
                    <a:latin typeface="Cambria Math" panose="02040503050406030204" pitchFamily="18" charset="0"/>
                    <a:ea typeface="Cambria Math" panose="02040503050406030204" pitchFamily="18" charset="0"/>
                  </a:rPr>
                  <a:t> level. We might decide that we should terminate when the error drops below, say, 0.1 percent. This strategy is flawed because the error estimates in the example were based on knowledge of the true root of the function</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Therefore, we require an error estimate that is not contingent on foreknowledge of the </a:t>
                </a:r>
                <a:r>
                  <a:rPr lang="en-US" sz="1600" dirty="0" smtClean="0">
                    <a:solidFill>
                      <a:schemeClr val="bg1"/>
                    </a:solidFill>
                    <a:latin typeface="Cambria Math" panose="02040503050406030204" pitchFamily="18" charset="0"/>
                    <a:ea typeface="Cambria Math" panose="02040503050406030204" pitchFamily="18" charset="0"/>
                  </a:rPr>
                  <a:t>root</a:t>
                </a:r>
                <a:r>
                  <a:rPr lang="tr-TR" sz="1600" dirty="0" smtClean="0">
                    <a:solidFill>
                      <a:schemeClr val="bg1"/>
                    </a:solidFill>
                    <a:latin typeface="Cambria Math" panose="02040503050406030204" pitchFamily="18" charset="0"/>
                    <a:ea typeface="Cambria Math" panose="02040503050406030204" pitchFamily="18" charset="0"/>
                  </a:rPr>
                  <a:t>.</a:t>
                </a:r>
              </a:p>
              <a:p>
                <a:pPr algn="just"/>
                <a:r>
                  <a:rPr lang="tr-TR" sz="1600" dirty="0" smtClean="0">
                    <a:solidFill>
                      <a:schemeClr val="bg1"/>
                    </a:solidFill>
                    <a:latin typeface="Cambria Math" panose="02040503050406030204" pitchFamily="18" charset="0"/>
                    <a:ea typeface="Cambria Math" panose="02040503050406030204" pitchFamily="18" charset="0"/>
                  </a:rPr>
                  <a:t>A</a:t>
                </a:r>
                <a:r>
                  <a:rPr lang="en-US" sz="1600" dirty="0" smtClean="0">
                    <a:solidFill>
                      <a:schemeClr val="bg1"/>
                    </a:solidFill>
                    <a:latin typeface="Cambria Math" panose="02040503050406030204" pitchFamily="18" charset="0"/>
                    <a:ea typeface="Cambria Math" panose="02040503050406030204" pitchFamily="18" charset="0"/>
                  </a:rPr>
                  <a:t>n </a:t>
                </a:r>
                <a:r>
                  <a:rPr lang="en-US" sz="1600" dirty="0">
                    <a:solidFill>
                      <a:schemeClr val="bg1"/>
                    </a:solidFill>
                    <a:latin typeface="Cambria Math" panose="02040503050406030204" pitchFamily="18" charset="0"/>
                    <a:ea typeface="Cambria Math" panose="02040503050406030204" pitchFamily="18" charset="0"/>
                  </a:rPr>
                  <a:t>approximate percent relative error </a:t>
                </a:r>
                <a:r>
                  <a:rPr lang="en-US" sz="1600" dirty="0" smtClean="0">
                    <a:solidFill>
                      <a:schemeClr val="bg1"/>
                    </a:solidFill>
                    <a:latin typeface="Cambria Math" panose="02040503050406030204" pitchFamily="18" charset="0"/>
                    <a:ea typeface="Cambria Math" panose="02040503050406030204" pitchFamily="18" charset="0"/>
                  </a:rPr>
                  <a:t>ε</a:t>
                </a:r>
                <a:r>
                  <a:rPr lang="tr-TR" sz="1600" i="1" baseline="-25000" dirty="0" smtClean="0">
                    <a:solidFill>
                      <a:schemeClr val="bg1"/>
                    </a:solidFill>
                    <a:latin typeface="Cambria Math" panose="02040503050406030204" pitchFamily="18" charset="0"/>
                    <a:ea typeface="Cambria Math" panose="02040503050406030204" pitchFamily="18" charset="0"/>
                  </a:rPr>
                  <a:t>a</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can be </a:t>
                </a:r>
                <a:r>
                  <a:rPr lang="en-US" sz="1600" dirty="0" smtClean="0">
                    <a:solidFill>
                      <a:schemeClr val="bg1"/>
                    </a:solidFill>
                    <a:latin typeface="Cambria Math" panose="02040503050406030204" pitchFamily="18" charset="0"/>
                    <a:ea typeface="Cambria Math" panose="02040503050406030204" pitchFamily="18" charset="0"/>
                  </a:rPr>
                  <a:t>calculated</a:t>
                </a:r>
                <a:r>
                  <a:rPr lang="tr-TR" sz="1600" dirty="0" smtClean="0">
                    <a:solidFill>
                      <a:schemeClr val="bg1"/>
                    </a:solidFill>
                    <a:latin typeface="Cambria Math" panose="02040503050406030204" pitchFamily="18" charset="0"/>
                    <a:ea typeface="Cambria Math" panose="02040503050406030204" pitchFamily="18" charset="0"/>
                  </a:rPr>
                  <a:t>;</a:t>
                </a: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tr-TR" sz="1600" dirty="0" smtClean="0">
                    <a:solidFill>
                      <a:schemeClr val="bg1"/>
                    </a:solidFill>
                    <a:latin typeface="Cambria Math" panose="02040503050406030204" pitchFamily="18" charset="0"/>
                    <a:ea typeface="Cambria Math" panose="02040503050406030204" pitchFamily="18" charset="0"/>
                  </a:rPr>
                  <a:t>										(a)</a:t>
                </a:r>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tr-TR" sz="1600" dirty="0" smtClean="0">
                    <a:solidFill>
                      <a:schemeClr val="bg1"/>
                    </a:solidFill>
                    <a:latin typeface="Cambria Math" panose="02040503050406030204" pitchFamily="18" charset="0"/>
                    <a:ea typeface="Cambria Math" panose="02040503050406030204" pitchFamily="18" charset="0"/>
                  </a:rPr>
                  <a:t>where </a:t>
                </a:r>
                <a:r>
                  <a:rPr lang="tr-TR" sz="1600" i="1" dirty="0" smtClean="0">
                    <a:solidFill>
                      <a:schemeClr val="bg1"/>
                    </a:solidFill>
                    <a:latin typeface="Cambria Math" panose="02040503050406030204" pitchFamily="18" charset="0"/>
                    <a:ea typeface="Cambria Math" panose="02040503050406030204" pitchFamily="18" charset="0"/>
                  </a:rPr>
                  <a:t>x</a:t>
                </a:r>
                <a:r>
                  <a:rPr lang="en-US" sz="1600" i="1" dirty="0">
                    <a:solidFill>
                      <a:schemeClr val="bg1"/>
                    </a:solidFill>
                    <a:latin typeface="Cambria Math" panose="02040503050406030204" pitchFamily="18" charset="0"/>
                    <a:ea typeface="Cambria Math" panose="02040503050406030204" pitchFamily="18" charset="0"/>
                  </a:rPr>
                  <a:t> </a:t>
                </a:r>
                <a:r>
                  <a:rPr lang="en-US" sz="1600" i="1" baseline="-25000" dirty="0">
                    <a:solidFill>
                      <a:schemeClr val="bg1"/>
                    </a:solidFill>
                    <a:latin typeface="Cambria Math" panose="02040503050406030204" pitchFamily="18" charset="0"/>
                    <a:ea typeface="Cambria Math" panose="02040503050406030204" pitchFamily="18" charset="0"/>
                  </a:rPr>
                  <a:t>r</a:t>
                </a:r>
                <a:r>
                  <a:rPr lang="en-US" sz="1600" i="1" dirty="0">
                    <a:solidFill>
                      <a:schemeClr val="bg1"/>
                    </a:solidFill>
                    <a:latin typeface="Cambria Math" panose="02040503050406030204" pitchFamily="18" charset="0"/>
                    <a:ea typeface="Cambria Math" panose="02040503050406030204" pitchFamily="18" charset="0"/>
                  </a:rPr>
                  <a:t> </a:t>
                </a:r>
                <a14:m>
                  <m:oMath xmlns:m="http://schemas.openxmlformats.org/officeDocument/2006/math">
                    <m:r>
                      <a:rPr lang="tr-TR" sz="1600" i="1" baseline="30000" dirty="0" smtClean="0">
                        <a:solidFill>
                          <a:schemeClr val="bg1"/>
                        </a:solidFill>
                        <a:latin typeface="Cambria Math" panose="02040503050406030204" pitchFamily="18" charset="0"/>
                        <a:ea typeface="Cambria Math" panose="02040503050406030204" pitchFamily="18" charset="0"/>
                      </a:rPr>
                      <m:t>𝑛𝑒𝑤</m:t>
                    </m:r>
                  </m:oMath>
                </a14:m>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is </a:t>
                </a:r>
                <a:r>
                  <a:rPr lang="en-US" sz="1600" dirty="0">
                    <a:solidFill>
                      <a:schemeClr val="bg1"/>
                    </a:solidFill>
                    <a:latin typeface="Cambria Math" panose="02040503050406030204" pitchFamily="18" charset="0"/>
                    <a:ea typeface="Cambria Math" panose="02040503050406030204" pitchFamily="18" charset="0"/>
                  </a:rPr>
                  <a:t>the root for the present iteration and </a:t>
                </a:r>
                <a:r>
                  <a:rPr lang="en-US" sz="1600" i="1" dirty="0" smtClean="0">
                    <a:solidFill>
                      <a:schemeClr val="bg1"/>
                    </a:solidFill>
                    <a:latin typeface="Cambria Math" panose="02040503050406030204" pitchFamily="18" charset="0"/>
                    <a:ea typeface="Cambria Math" panose="02040503050406030204" pitchFamily="18" charset="0"/>
                  </a:rPr>
                  <a:t>x</a:t>
                </a:r>
                <a:r>
                  <a:rPr lang="tr-TR" sz="1600" i="1" dirty="0" smtClean="0">
                    <a:solidFill>
                      <a:schemeClr val="bg1"/>
                    </a:solidFill>
                    <a:latin typeface="Cambria Math" panose="02040503050406030204" pitchFamily="18" charset="0"/>
                    <a:ea typeface="Cambria Math" panose="02040503050406030204" pitchFamily="18" charset="0"/>
                  </a:rPr>
                  <a:t> </a:t>
                </a:r>
                <a:r>
                  <a:rPr lang="en-US" sz="1600" i="1" baseline="-25000" dirty="0" smtClean="0">
                    <a:solidFill>
                      <a:schemeClr val="bg1"/>
                    </a:solidFill>
                    <a:latin typeface="Cambria Math" panose="02040503050406030204" pitchFamily="18" charset="0"/>
                    <a:ea typeface="Cambria Math" panose="02040503050406030204" pitchFamily="18" charset="0"/>
                  </a:rPr>
                  <a:t>r</a:t>
                </a:r>
                <a:r>
                  <a:rPr lang="tr-TR" sz="1600" i="1" baseline="-25000" dirty="0" smtClean="0">
                    <a:solidFill>
                      <a:schemeClr val="bg1"/>
                    </a:solidFill>
                    <a:latin typeface="Cambria Math" panose="02040503050406030204" pitchFamily="18" charset="0"/>
                    <a:ea typeface="Cambria Math" panose="02040503050406030204" pitchFamily="18" charset="0"/>
                  </a:rPr>
                  <a:t> </a:t>
                </a:r>
                <a:r>
                  <a:rPr lang="en-US" sz="1600" baseline="30000" dirty="0" smtClean="0">
                    <a:solidFill>
                      <a:schemeClr val="bg1"/>
                    </a:solidFill>
                    <a:latin typeface="Cambria Math" panose="02040503050406030204" pitchFamily="18" charset="0"/>
                    <a:ea typeface="Cambria Math" panose="02040503050406030204" pitchFamily="18" charset="0"/>
                  </a:rPr>
                  <a:t>old</a:t>
                </a:r>
                <a:r>
                  <a:rPr lang="en-US" sz="1600" i="1"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is the root from the previous </a:t>
                </a:r>
                <a:r>
                  <a:rPr lang="en-US" sz="1600" dirty="0" smtClean="0">
                    <a:solidFill>
                      <a:schemeClr val="bg1"/>
                    </a:solidFill>
                    <a:latin typeface="Cambria Math" panose="02040503050406030204" pitchFamily="18" charset="0"/>
                    <a:ea typeface="Cambria Math" panose="02040503050406030204" pitchFamily="18" charset="0"/>
                  </a:rPr>
                  <a:t>iteration.</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The </a:t>
                </a:r>
                <a:r>
                  <a:rPr lang="en-US" sz="1600" dirty="0">
                    <a:solidFill>
                      <a:schemeClr val="bg1"/>
                    </a:solidFill>
                    <a:latin typeface="Cambria Math" panose="02040503050406030204" pitchFamily="18" charset="0"/>
                    <a:ea typeface="Cambria Math" panose="02040503050406030204" pitchFamily="18" charset="0"/>
                  </a:rPr>
                  <a:t>absolute value is used because we are usually concerned with the magnitude </a:t>
                </a:r>
                <a:r>
                  <a:rPr lang="en-US" sz="1600" dirty="0" smtClean="0">
                    <a:solidFill>
                      <a:schemeClr val="bg1"/>
                    </a:solidFill>
                    <a:latin typeface="Cambria Math" panose="02040503050406030204" pitchFamily="18" charset="0"/>
                    <a:ea typeface="Cambria Math" panose="02040503050406030204" pitchFamily="18" charset="0"/>
                  </a:rPr>
                  <a:t>of</a:t>
                </a:r>
                <a:r>
                  <a:rPr lang="tr-TR" sz="1600" dirty="0" smtClean="0">
                    <a:solidFill>
                      <a:schemeClr val="bg1"/>
                    </a:solidFill>
                    <a:latin typeface="Cambria Math" panose="02040503050406030204" pitchFamily="18" charset="0"/>
                    <a:ea typeface="Cambria Math" panose="02040503050406030204" pitchFamily="18" charset="0"/>
                  </a:rPr>
                  <a:t> </a:t>
                </a:r>
                <a:r>
                  <a:rPr lang="en-US" sz="1600" i="1" dirty="0" smtClean="0">
                    <a:solidFill>
                      <a:schemeClr val="bg1"/>
                    </a:solidFill>
                    <a:latin typeface="Cambria Math" panose="02040503050406030204" pitchFamily="18" charset="0"/>
                    <a:ea typeface="Cambria Math" panose="02040503050406030204" pitchFamily="18" charset="0"/>
                  </a:rPr>
                  <a:t>ε</a:t>
                </a:r>
                <a:r>
                  <a:rPr lang="en-US" sz="1600" i="1" baseline="-25000" dirty="0" smtClean="0">
                    <a:solidFill>
                      <a:schemeClr val="bg1"/>
                    </a:solidFill>
                    <a:latin typeface="Cambria Math" panose="02040503050406030204" pitchFamily="18" charset="0"/>
                    <a:ea typeface="Cambria Math" panose="02040503050406030204" pitchFamily="18" charset="0"/>
                  </a:rPr>
                  <a:t>a</a:t>
                </a:r>
                <a:r>
                  <a:rPr lang="en-US" sz="1600" i="1"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rather than with its sign. When </a:t>
                </a:r>
                <a:r>
                  <a:rPr lang="en-US" sz="1600" i="1" dirty="0" smtClean="0">
                    <a:solidFill>
                      <a:schemeClr val="bg1"/>
                    </a:solidFill>
                    <a:latin typeface="Cambria Math" panose="02040503050406030204" pitchFamily="18" charset="0"/>
                    <a:ea typeface="Cambria Math" panose="02040503050406030204" pitchFamily="18" charset="0"/>
                  </a:rPr>
                  <a:t>ε</a:t>
                </a:r>
                <a:r>
                  <a:rPr lang="en-US" sz="1600" i="1" baseline="-25000" dirty="0" smtClean="0">
                    <a:solidFill>
                      <a:schemeClr val="bg1"/>
                    </a:solidFill>
                    <a:latin typeface="Cambria Math" panose="02040503050406030204" pitchFamily="18" charset="0"/>
                    <a:ea typeface="Cambria Math" panose="02040503050406030204" pitchFamily="18" charset="0"/>
                  </a:rPr>
                  <a:t>a</a:t>
                </a:r>
                <a:r>
                  <a:rPr lang="en-US" sz="1600" i="1"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becomes </a:t>
                </a:r>
                <a:r>
                  <a:rPr lang="en-US" sz="1600" dirty="0" smtClean="0">
                    <a:solidFill>
                      <a:schemeClr val="bg1"/>
                    </a:solidFill>
                    <a:latin typeface="Cambria Math" panose="02040503050406030204" pitchFamily="18" charset="0"/>
                    <a:ea typeface="Cambria Math" panose="02040503050406030204" pitchFamily="18" charset="0"/>
                  </a:rPr>
                  <a:t>less</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than </a:t>
                </a:r>
                <a:r>
                  <a:rPr lang="en-US" sz="1600" dirty="0">
                    <a:solidFill>
                      <a:schemeClr val="bg1"/>
                    </a:solidFill>
                    <a:latin typeface="Cambria Math" panose="02040503050406030204" pitchFamily="18" charset="0"/>
                    <a:ea typeface="Cambria Math" panose="02040503050406030204" pitchFamily="18" charset="0"/>
                  </a:rPr>
                  <a:t>a </a:t>
                </a:r>
                <a:r>
                  <a:rPr lang="en-US" sz="1600" dirty="0" smtClean="0">
                    <a:solidFill>
                      <a:schemeClr val="bg1"/>
                    </a:solidFill>
                    <a:latin typeface="Cambria Math" panose="02040503050406030204" pitchFamily="18" charset="0"/>
                    <a:ea typeface="Cambria Math" panose="02040503050406030204" pitchFamily="18" charset="0"/>
                  </a:rPr>
                  <a:t>pre</a:t>
                </a:r>
                <a:r>
                  <a:rPr lang="tr-TR" sz="1600" dirty="0" smtClean="0">
                    <a:solidFill>
                      <a:schemeClr val="bg1"/>
                    </a:solidFill>
                    <a:latin typeface="Cambria Math" panose="02040503050406030204" pitchFamily="18" charset="0"/>
                    <a:ea typeface="Cambria Math" panose="02040503050406030204" pitchFamily="18" charset="0"/>
                  </a:rPr>
                  <a:t>defined</a:t>
                </a:r>
                <a:r>
                  <a:rPr lang="en-US" sz="1600" dirty="0" smtClean="0">
                    <a:solidFill>
                      <a:schemeClr val="bg1"/>
                    </a:solidFill>
                    <a:latin typeface="Cambria Math" panose="02040503050406030204" pitchFamily="18" charset="0"/>
                    <a:ea typeface="Cambria Math" panose="02040503050406030204" pitchFamily="18" charset="0"/>
                  </a:rPr>
                  <a:t> </a:t>
                </a:r>
                <a:r>
                  <a:rPr lang="en-US" sz="1600" u="sng" dirty="0">
                    <a:solidFill>
                      <a:schemeClr val="bg1"/>
                    </a:solidFill>
                    <a:latin typeface="Cambria Math" panose="02040503050406030204" pitchFamily="18" charset="0"/>
                    <a:ea typeface="Cambria Math" panose="02040503050406030204" pitchFamily="18" charset="0"/>
                  </a:rPr>
                  <a:t>stopping</a:t>
                </a:r>
                <a:r>
                  <a:rPr lang="en-US" sz="1600" dirty="0">
                    <a:solidFill>
                      <a:schemeClr val="bg1"/>
                    </a:solidFill>
                    <a:latin typeface="Cambria Math" panose="02040503050406030204" pitchFamily="18" charset="0"/>
                    <a:ea typeface="Cambria Math" panose="02040503050406030204" pitchFamily="18" charset="0"/>
                  </a:rPr>
                  <a:t> criterion </a:t>
                </a:r>
                <a:r>
                  <a:rPr lang="en-US" sz="1600" i="1" dirty="0" err="1" smtClean="0">
                    <a:solidFill>
                      <a:schemeClr val="bg1"/>
                    </a:solidFill>
                    <a:latin typeface="Cambria Math" panose="02040503050406030204" pitchFamily="18" charset="0"/>
                    <a:ea typeface="Cambria Math" panose="02040503050406030204" pitchFamily="18" charset="0"/>
                  </a:rPr>
                  <a:t>ε</a:t>
                </a:r>
                <a:r>
                  <a:rPr lang="en-US" sz="1600" i="1" baseline="-25000" dirty="0" err="1" smtClean="0">
                    <a:solidFill>
                      <a:schemeClr val="bg1"/>
                    </a:solidFill>
                    <a:latin typeface="Cambria Math" panose="02040503050406030204" pitchFamily="18" charset="0"/>
                    <a:ea typeface="Cambria Math" panose="02040503050406030204" pitchFamily="18" charset="0"/>
                  </a:rPr>
                  <a:t>s</a:t>
                </a:r>
                <a:r>
                  <a:rPr lang="en-US" sz="1600" i="1"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 the </a:t>
                </a:r>
                <a:r>
                  <a:rPr lang="tr-TR" sz="1600" dirty="0">
                    <a:solidFill>
                      <a:schemeClr val="bg1"/>
                    </a:solidFill>
                    <a:latin typeface="Cambria Math" panose="02040503050406030204" pitchFamily="18" charset="0"/>
                    <a:ea typeface="Cambria Math" panose="02040503050406030204" pitchFamily="18" charset="0"/>
                  </a:rPr>
                  <a:t>computation is terminated.</a:t>
                </a:r>
              </a:p>
            </p:txBody>
          </p:sp>
        </mc:Choice>
        <mc:Fallback>
          <p:sp>
            <p:nvSpPr>
              <p:cNvPr id="3" name="Rectangle 2"/>
              <p:cNvSpPr>
                <a:spLocks noRot="1" noChangeAspect="1" noMove="1" noResize="1" noEditPoints="1" noAdjustHandles="1" noChangeArrowheads="1" noChangeShapeType="1" noTextEdit="1"/>
              </p:cNvSpPr>
              <p:nvPr/>
            </p:nvSpPr>
            <p:spPr>
              <a:xfrm>
                <a:off x="464834" y="383146"/>
                <a:ext cx="11127398" cy="4924425"/>
              </a:xfrm>
              <a:prstGeom prst="rect">
                <a:avLst/>
              </a:prstGeom>
              <a:blipFill>
                <a:blip r:embed="rId2"/>
                <a:stretch>
                  <a:fillRect l="-438" t="-866" r="-274"/>
                </a:stretch>
              </a:blipFill>
            </p:spPr>
            <p:txBody>
              <a:bodyPr/>
              <a:lstStyle/>
              <a:p>
                <a:r>
                  <a:rPr lang="tr-TR">
                    <a:noFill/>
                  </a:rPr>
                  <a:t> </a:t>
                </a:r>
              </a:p>
            </p:txBody>
          </p:sp>
        </mc:Fallback>
      </mc:AlternateContent>
      <p:pic>
        <p:nvPicPr>
          <p:cNvPr id="4" name="Picture 3"/>
          <p:cNvPicPr>
            <a:picLocks noChangeAspect="1"/>
          </p:cNvPicPr>
          <p:nvPr/>
        </p:nvPicPr>
        <p:blipFill>
          <a:blip r:embed="rId3"/>
          <a:stretch>
            <a:fillRect/>
          </a:stretch>
        </p:blipFill>
        <p:spPr>
          <a:xfrm>
            <a:off x="4962259" y="3392744"/>
            <a:ext cx="2132548" cy="705252"/>
          </a:xfrm>
          <a:prstGeom prst="rect">
            <a:avLst/>
          </a:prstGeom>
        </p:spPr>
      </p:pic>
    </p:spTree>
    <p:extLst>
      <p:ext uri="{BB962C8B-B14F-4D97-AF65-F5344CB8AC3E}">
        <p14:creationId xmlns:p14="http://schemas.microsoft.com/office/powerpoint/2010/main" val="23471211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3961" y="334297"/>
            <a:ext cx="11503742" cy="2831544"/>
          </a:xfrm>
          <a:prstGeom prst="rect">
            <a:avLst/>
          </a:prstGeom>
          <a:noFill/>
        </p:spPr>
        <p:txBody>
          <a:bodyPr wrap="square" rtlCol="0">
            <a:spAutoFit/>
          </a:bodyPr>
          <a:lstStyle/>
          <a:p>
            <a:r>
              <a:rPr lang="tr-TR" u="sng" dirty="0" smtClean="0">
                <a:solidFill>
                  <a:srgbClr val="C00000"/>
                </a:solidFill>
                <a:latin typeface="Cambria Math" panose="02040503050406030204" pitchFamily="18" charset="0"/>
                <a:ea typeface="Cambria Math" panose="02040503050406030204" pitchFamily="18" charset="0"/>
              </a:rPr>
              <a:t>Example 4</a:t>
            </a:r>
            <a:r>
              <a:rPr lang="tr-TR" dirty="0" smtClean="0">
                <a:solidFill>
                  <a:srgbClr val="C00000"/>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Continue Example </a:t>
            </a:r>
            <a:r>
              <a:rPr lang="tr-TR" sz="1600" dirty="0" smtClean="0">
                <a:solidFill>
                  <a:schemeClr val="bg1"/>
                </a:solidFill>
                <a:latin typeface="Cambria Math" panose="02040503050406030204" pitchFamily="18" charset="0"/>
                <a:ea typeface="Cambria Math" panose="02040503050406030204" pitchFamily="18" charset="0"/>
              </a:rPr>
              <a:t>3</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until the approximate error falls below </a:t>
            </a:r>
            <a:r>
              <a:rPr lang="en-US" sz="1600" dirty="0" smtClean="0">
                <a:solidFill>
                  <a:schemeClr val="bg1"/>
                </a:solidFill>
                <a:latin typeface="Cambria Math" panose="02040503050406030204" pitchFamily="18" charset="0"/>
                <a:ea typeface="Cambria Math" panose="02040503050406030204" pitchFamily="18" charset="0"/>
              </a:rPr>
              <a:t>a</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stopping </a:t>
            </a:r>
            <a:r>
              <a:rPr lang="en-US" sz="1600" dirty="0">
                <a:solidFill>
                  <a:schemeClr val="bg1"/>
                </a:solidFill>
                <a:latin typeface="Cambria Math" panose="02040503050406030204" pitchFamily="18" charset="0"/>
                <a:ea typeface="Cambria Math" panose="02040503050406030204" pitchFamily="18" charset="0"/>
              </a:rPr>
              <a:t>criterion of </a:t>
            </a:r>
            <a:r>
              <a:rPr lang="en-US" sz="1600" dirty="0" smtClean="0">
                <a:solidFill>
                  <a:schemeClr val="bg1"/>
                </a:solidFill>
                <a:latin typeface="Cambria Math" panose="02040503050406030204" pitchFamily="18" charset="0"/>
                <a:ea typeface="Cambria Math" panose="02040503050406030204" pitchFamily="18" charset="0"/>
              </a:rPr>
              <a:t>ε</a:t>
            </a:r>
            <a:r>
              <a:rPr lang="tr-TR" sz="1600" dirty="0" smtClean="0">
                <a:solidFill>
                  <a:schemeClr val="bg1"/>
                </a:solidFill>
                <a:latin typeface="Cambria Math" panose="02040503050406030204" pitchFamily="18" charset="0"/>
                <a:ea typeface="Cambria Math" panose="02040503050406030204" pitchFamily="18" charset="0"/>
              </a:rPr>
              <a:t> </a:t>
            </a:r>
            <a:r>
              <a:rPr lang="en-US" sz="1600" baseline="-25000" dirty="0" smtClean="0">
                <a:solidFill>
                  <a:schemeClr val="bg1"/>
                </a:solidFill>
                <a:latin typeface="Cambria Math" panose="02040503050406030204" pitchFamily="18" charset="0"/>
                <a:ea typeface="Cambria Math" panose="02040503050406030204" pitchFamily="18" charset="0"/>
              </a:rPr>
              <a:t>s</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 0.5%. Use Eq.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a</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to compute the errors</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u="sng" dirty="0">
              <a:solidFill>
                <a:schemeClr val="bg1"/>
              </a:solidFill>
              <a:latin typeface="Cambria Math" panose="02040503050406030204" pitchFamily="18" charset="0"/>
              <a:ea typeface="Cambria Math" panose="02040503050406030204" pitchFamily="18" charset="0"/>
            </a:endParaRPr>
          </a:p>
          <a:p>
            <a:r>
              <a:rPr lang="tr-TR" sz="1600" u="sng" dirty="0" smtClean="0">
                <a:solidFill>
                  <a:srgbClr val="002060"/>
                </a:solidFill>
                <a:latin typeface="Cambria Math" panose="02040503050406030204" pitchFamily="18" charset="0"/>
                <a:ea typeface="Cambria Math" panose="02040503050406030204" pitchFamily="18" charset="0"/>
              </a:rPr>
              <a:t>Solution</a:t>
            </a:r>
            <a:r>
              <a:rPr lang="tr-TR" sz="1600" dirty="0" smtClean="0">
                <a:solidFill>
                  <a:srgbClr val="002060"/>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The results of the first two iterations for Example </a:t>
            </a:r>
            <a:r>
              <a:rPr lang="tr-TR" sz="1600" dirty="0" smtClean="0">
                <a:solidFill>
                  <a:schemeClr val="bg1"/>
                </a:solidFill>
                <a:latin typeface="Cambria Math" panose="02040503050406030204" pitchFamily="18" charset="0"/>
                <a:ea typeface="Cambria Math" panose="02040503050406030204" pitchFamily="18" charset="0"/>
              </a:rPr>
              <a:t>3</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were 14 and 15. </a:t>
            </a:r>
            <a:r>
              <a:rPr lang="en-US" sz="1600" dirty="0" smtClean="0">
                <a:solidFill>
                  <a:schemeClr val="bg1"/>
                </a:solidFill>
                <a:latin typeface="Cambria Math" panose="02040503050406030204" pitchFamily="18" charset="0"/>
                <a:ea typeface="Cambria Math" panose="02040503050406030204" pitchFamily="18" charset="0"/>
              </a:rPr>
              <a:t>Substituting</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these </a:t>
            </a:r>
            <a:r>
              <a:rPr lang="en-US" sz="1600" dirty="0">
                <a:solidFill>
                  <a:schemeClr val="bg1"/>
                </a:solidFill>
                <a:latin typeface="Cambria Math" panose="02040503050406030204" pitchFamily="18" charset="0"/>
                <a:ea typeface="Cambria Math" panose="02040503050406030204" pitchFamily="18" charset="0"/>
              </a:rPr>
              <a:t>values into Eq.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a</a:t>
            </a:r>
            <a:r>
              <a:rPr lang="en-US" sz="1600" dirty="0" smtClean="0">
                <a:solidFill>
                  <a:schemeClr val="bg1"/>
                </a:solidFill>
                <a:latin typeface="Cambria Math" panose="02040503050406030204" pitchFamily="18" charset="0"/>
                <a:ea typeface="Cambria Math" panose="02040503050406030204" pitchFamily="18" charset="0"/>
              </a:rPr>
              <a:t>) yields</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u="sng" dirty="0">
              <a:solidFill>
                <a:schemeClr val="bg1"/>
              </a:solidFill>
              <a:latin typeface="Cambria Math" panose="02040503050406030204" pitchFamily="18" charset="0"/>
              <a:ea typeface="Cambria Math" panose="02040503050406030204" pitchFamily="18" charset="0"/>
            </a:endParaRPr>
          </a:p>
          <a:p>
            <a:endParaRPr lang="tr-TR" sz="1600" u="sng" dirty="0" smtClean="0">
              <a:solidFill>
                <a:schemeClr val="bg1"/>
              </a:solidFill>
              <a:latin typeface="Cambria Math" panose="02040503050406030204" pitchFamily="18" charset="0"/>
              <a:ea typeface="Cambria Math" panose="02040503050406030204" pitchFamily="18" charset="0"/>
            </a:endParaRPr>
          </a:p>
          <a:p>
            <a:endParaRPr lang="tr-TR" sz="1600" u="sng" dirty="0">
              <a:solidFill>
                <a:schemeClr val="bg1"/>
              </a:solidFill>
              <a:latin typeface="Cambria Math" panose="02040503050406030204" pitchFamily="18" charset="0"/>
              <a:ea typeface="Cambria Math" panose="02040503050406030204" pitchFamily="18" charset="0"/>
            </a:endParaRPr>
          </a:p>
          <a:p>
            <a:endParaRPr lang="tr-TR" sz="1600" u="sng" dirty="0" smtClean="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Recall that the true percent relative error for the root estimate of 15 was 1.5%. </a:t>
            </a:r>
            <a:endParaRPr lang="tr-TR" sz="1600" dirty="0" smtClean="0">
              <a:solidFill>
                <a:schemeClr val="bg1"/>
              </a:solidFill>
              <a:latin typeface="Cambria Math" panose="02040503050406030204" pitchFamily="18" charset="0"/>
              <a:ea typeface="Cambria Math" panose="02040503050406030204" pitchFamily="18" charset="0"/>
            </a:endParaRPr>
          </a:p>
          <a:p>
            <a:r>
              <a:rPr lang="en-US" sz="1600" dirty="0" smtClean="0">
                <a:solidFill>
                  <a:schemeClr val="bg1"/>
                </a:solidFill>
                <a:latin typeface="Cambria Math" panose="02040503050406030204" pitchFamily="18" charset="0"/>
                <a:ea typeface="Cambria Math" panose="02040503050406030204" pitchFamily="18" charset="0"/>
              </a:rPr>
              <a:t>Therefore,</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ε</a:t>
            </a:r>
            <a:r>
              <a:rPr lang="en-US" sz="1600" baseline="-25000" dirty="0" smtClean="0">
                <a:solidFill>
                  <a:schemeClr val="bg1"/>
                </a:solidFill>
                <a:latin typeface="Cambria Math" panose="02040503050406030204" pitchFamily="18" charset="0"/>
                <a:ea typeface="Cambria Math" panose="02040503050406030204" pitchFamily="18" charset="0"/>
              </a:rPr>
              <a:t>a</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is greater than ε</a:t>
            </a:r>
            <a:r>
              <a:rPr lang="en-US" sz="1600" baseline="-25000" dirty="0">
                <a:solidFill>
                  <a:schemeClr val="bg1"/>
                </a:solidFill>
                <a:latin typeface="Cambria Math" panose="02040503050406030204" pitchFamily="18" charset="0"/>
                <a:ea typeface="Cambria Math" panose="02040503050406030204" pitchFamily="18" charset="0"/>
              </a:rPr>
              <a:t>t</a:t>
            </a:r>
            <a:r>
              <a:rPr lang="en-US" sz="1600" dirty="0">
                <a:solidFill>
                  <a:schemeClr val="bg1"/>
                </a:solidFill>
                <a:latin typeface="Cambria Math" panose="02040503050406030204" pitchFamily="18" charset="0"/>
                <a:ea typeface="Cambria Math" panose="02040503050406030204" pitchFamily="18" charset="0"/>
              </a:rPr>
              <a:t> . This behavior is manifested for the other iterations</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u="sng" dirty="0" smtClean="0">
              <a:solidFill>
                <a:schemeClr val="bg1"/>
              </a:solidFill>
              <a:latin typeface="Cambria Math" panose="02040503050406030204" pitchFamily="18" charset="0"/>
              <a:ea typeface="Cambria Math" panose="02040503050406030204" pitchFamily="18" charset="0"/>
            </a:endParaRPr>
          </a:p>
          <a:p>
            <a:endParaRPr lang="tr-TR" sz="1600" u="sng" dirty="0">
              <a:solidFill>
                <a:schemeClr val="bg1"/>
              </a:solidFill>
              <a:latin typeface="Cambria Math" panose="02040503050406030204" pitchFamily="18" charset="0"/>
              <a:ea typeface="Cambria Math" panose="02040503050406030204" pitchFamily="18" charset="0"/>
            </a:endParaRPr>
          </a:p>
        </p:txBody>
      </p:sp>
      <p:pic>
        <p:nvPicPr>
          <p:cNvPr id="3" name="Picture 2"/>
          <p:cNvPicPr>
            <a:picLocks noChangeAspect="1"/>
          </p:cNvPicPr>
          <p:nvPr/>
        </p:nvPicPr>
        <p:blipFill>
          <a:blip r:embed="rId2"/>
          <a:stretch>
            <a:fillRect/>
          </a:stretch>
        </p:blipFill>
        <p:spPr>
          <a:xfrm>
            <a:off x="2745350" y="1681882"/>
            <a:ext cx="2650408" cy="586441"/>
          </a:xfrm>
          <a:prstGeom prst="rect">
            <a:avLst/>
          </a:prstGeom>
        </p:spPr>
      </p:pic>
      <p:pic>
        <p:nvPicPr>
          <p:cNvPr id="4" name="Picture 3"/>
          <p:cNvPicPr>
            <a:picLocks noChangeAspect="1"/>
          </p:cNvPicPr>
          <p:nvPr/>
        </p:nvPicPr>
        <p:blipFill rotWithShape="1">
          <a:blip r:embed="rId3"/>
          <a:srcRect b="15020"/>
          <a:stretch/>
        </p:blipFill>
        <p:spPr>
          <a:xfrm>
            <a:off x="1602369" y="3165841"/>
            <a:ext cx="4606874" cy="1134014"/>
          </a:xfrm>
          <a:prstGeom prst="rect">
            <a:avLst/>
          </a:prstGeom>
        </p:spPr>
      </p:pic>
      <p:sp>
        <p:nvSpPr>
          <p:cNvPr id="5" name="TextBox 4"/>
          <p:cNvSpPr txBox="1"/>
          <p:nvPr/>
        </p:nvSpPr>
        <p:spPr>
          <a:xfrm>
            <a:off x="452284" y="4518898"/>
            <a:ext cx="7472516" cy="2339102"/>
          </a:xfrm>
          <a:prstGeom prst="rect">
            <a:avLst/>
          </a:prstGeom>
          <a:noFill/>
        </p:spPr>
        <p:txBody>
          <a:bodyPr wrap="square" rtlCol="0">
            <a:spAutoFit/>
          </a:bodyPr>
          <a:lstStyle/>
          <a:p>
            <a:pPr algn="just"/>
            <a:r>
              <a:rPr lang="en-US" sz="1600" dirty="0">
                <a:solidFill>
                  <a:schemeClr val="bg1"/>
                </a:solidFill>
                <a:latin typeface="Cambria Math" panose="02040503050406030204" pitchFamily="18" charset="0"/>
                <a:ea typeface="Cambria Math" panose="02040503050406030204" pitchFamily="18" charset="0"/>
              </a:rPr>
              <a:t>Thus, after six iterations </a:t>
            </a:r>
            <a:r>
              <a:rPr lang="en-US" sz="1600" i="1" dirty="0">
                <a:solidFill>
                  <a:schemeClr val="bg1"/>
                </a:solidFill>
                <a:latin typeface="Cambria Math" panose="02040503050406030204" pitchFamily="18" charset="0"/>
                <a:ea typeface="Cambria Math" panose="02040503050406030204" pitchFamily="18" charset="0"/>
              </a:rPr>
              <a:t>ε</a:t>
            </a:r>
            <a:r>
              <a:rPr lang="en-US" sz="1600" i="1" baseline="-25000" dirty="0">
                <a:solidFill>
                  <a:schemeClr val="bg1"/>
                </a:solidFill>
                <a:latin typeface="Cambria Math" panose="02040503050406030204" pitchFamily="18" charset="0"/>
                <a:ea typeface="Cambria Math" panose="02040503050406030204" pitchFamily="18" charset="0"/>
              </a:rPr>
              <a:t>a</a:t>
            </a:r>
            <a:r>
              <a:rPr lang="en-US" sz="1600" i="1" dirty="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finally falls below </a:t>
            </a:r>
            <a:r>
              <a:rPr lang="en-US" sz="1600" i="1" dirty="0" err="1">
                <a:solidFill>
                  <a:schemeClr val="bg1"/>
                </a:solidFill>
                <a:latin typeface="Cambria Math" panose="02040503050406030204" pitchFamily="18" charset="0"/>
                <a:ea typeface="Cambria Math" panose="02040503050406030204" pitchFamily="18" charset="0"/>
              </a:rPr>
              <a:t>ε</a:t>
            </a:r>
            <a:r>
              <a:rPr lang="en-US" sz="1600" i="1" baseline="-25000" dirty="0" err="1">
                <a:solidFill>
                  <a:schemeClr val="bg1"/>
                </a:solidFill>
                <a:latin typeface="Cambria Math" panose="02040503050406030204" pitchFamily="18" charset="0"/>
                <a:ea typeface="Cambria Math" panose="02040503050406030204" pitchFamily="18" charset="0"/>
              </a:rPr>
              <a:t>s</a:t>
            </a:r>
            <a:r>
              <a:rPr lang="en-US" sz="1600" i="1" dirty="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 0.5%, and the computation can be</a:t>
            </a:r>
            <a:r>
              <a:rPr lang="tr-TR" sz="1600" dirty="0">
                <a:solidFill>
                  <a:schemeClr val="bg1"/>
                </a:solidFill>
                <a:latin typeface="Cambria Math" panose="02040503050406030204" pitchFamily="18" charset="0"/>
                <a:ea typeface="Cambria Math" panose="02040503050406030204" pitchFamily="18" charset="0"/>
              </a:rPr>
              <a:t> terminated.</a:t>
            </a: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These results are summarized in Fig. </a:t>
            </a:r>
            <a:r>
              <a:rPr lang="tr-TR" sz="1600" dirty="0">
                <a:solidFill>
                  <a:schemeClr val="bg1"/>
                </a:solidFill>
                <a:latin typeface="Cambria Math" panose="02040503050406030204" pitchFamily="18" charset="0"/>
                <a:ea typeface="Cambria Math" panose="02040503050406030204" pitchFamily="18" charset="0"/>
              </a:rPr>
              <a:t>6</a:t>
            </a:r>
            <a:r>
              <a:rPr lang="en-US" sz="1600" dirty="0">
                <a:solidFill>
                  <a:schemeClr val="bg1"/>
                </a:solidFill>
                <a:latin typeface="Cambria Math" panose="02040503050406030204" pitchFamily="18" charset="0"/>
                <a:ea typeface="Cambria Math" panose="02040503050406030204" pitchFamily="18" charset="0"/>
              </a:rPr>
              <a:t>. The “ragged” nature of the true error is due</a:t>
            </a:r>
            <a:r>
              <a:rPr lang="tr-TR" sz="1600" dirty="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to the fact that, for bisection, the true root can lie anywhere within the bracketing interval.</a:t>
            </a:r>
            <a:r>
              <a:rPr lang="tr-TR" sz="1600" dirty="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The true and approximate errors are far apart when the interval happens to be centered on</a:t>
            </a:r>
            <a:r>
              <a:rPr lang="tr-TR" sz="1600" dirty="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the true root. They are close when the true root falls at either end of the interval.</a:t>
            </a:r>
            <a:endParaRPr lang="tr-TR" sz="1600" u="sng" dirty="0">
              <a:solidFill>
                <a:schemeClr val="bg1"/>
              </a:solidFill>
              <a:latin typeface="Cambria Math" panose="02040503050406030204" pitchFamily="18" charset="0"/>
              <a:ea typeface="Cambria Math" panose="02040503050406030204" pitchFamily="18" charset="0"/>
            </a:endParaRPr>
          </a:p>
          <a:p>
            <a:endParaRPr lang="tr-TR" dirty="0"/>
          </a:p>
        </p:txBody>
      </p:sp>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40000" contrast="-40000"/>
                    </a14:imgEffect>
                  </a14:imgLayer>
                </a14:imgProps>
              </a:ext>
            </a:extLst>
          </a:blip>
          <a:stretch>
            <a:fillRect/>
          </a:stretch>
        </p:blipFill>
        <p:spPr>
          <a:xfrm>
            <a:off x="9100560" y="2220592"/>
            <a:ext cx="2431257" cy="3243556"/>
          </a:xfrm>
          <a:prstGeom prst="rect">
            <a:avLst/>
          </a:prstGeom>
        </p:spPr>
      </p:pic>
      <p:sp>
        <p:nvSpPr>
          <p:cNvPr id="7" name="TextBox 6"/>
          <p:cNvSpPr txBox="1"/>
          <p:nvPr/>
        </p:nvSpPr>
        <p:spPr>
          <a:xfrm>
            <a:off x="8070939" y="5722685"/>
            <a:ext cx="3982064" cy="738664"/>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r>
              <a:rPr lang="tr-TR" sz="1400" b="1" dirty="0" smtClean="0">
                <a:solidFill>
                  <a:schemeClr val="bg1"/>
                </a:solidFill>
                <a:latin typeface="Cambria Math" panose="02040503050406030204" pitchFamily="18" charset="0"/>
                <a:ea typeface="Cambria Math" panose="02040503050406030204" pitchFamily="18" charset="0"/>
              </a:rPr>
              <a:t>Figure 6 : </a:t>
            </a:r>
            <a:r>
              <a:rPr lang="en-US" sz="1400" dirty="0" smtClean="0">
                <a:solidFill>
                  <a:schemeClr val="bg1"/>
                </a:solidFill>
                <a:latin typeface="Cambria Math" panose="02040503050406030204" pitchFamily="18" charset="0"/>
                <a:ea typeface="Cambria Math" panose="02040503050406030204" pitchFamily="18" charset="0"/>
              </a:rPr>
              <a:t>Errors </a:t>
            </a:r>
            <a:r>
              <a:rPr lang="en-US" sz="1400" dirty="0">
                <a:solidFill>
                  <a:schemeClr val="bg1"/>
                </a:solidFill>
                <a:latin typeface="Cambria Math" panose="02040503050406030204" pitchFamily="18" charset="0"/>
                <a:ea typeface="Cambria Math" panose="02040503050406030204" pitchFamily="18" charset="0"/>
              </a:rPr>
              <a:t>for the bisection </a:t>
            </a:r>
            <a:r>
              <a:rPr lang="en-US" sz="1400" dirty="0" smtClean="0">
                <a:solidFill>
                  <a:schemeClr val="bg1"/>
                </a:solidFill>
                <a:latin typeface="Cambria Math" panose="02040503050406030204" pitchFamily="18" charset="0"/>
                <a:ea typeface="Cambria Math" panose="02040503050406030204" pitchFamily="18" charset="0"/>
              </a:rPr>
              <a:t>method.</a:t>
            </a:r>
            <a:r>
              <a:rPr lang="tr-TR" sz="1400" dirty="0" smtClean="0">
                <a:solidFill>
                  <a:schemeClr val="bg1"/>
                </a:solidFill>
                <a:latin typeface="Cambria Math" panose="02040503050406030204" pitchFamily="18" charset="0"/>
                <a:ea typeface="Cambria Math" panose="02040503050406030204" pitchFamily="18" charset="0"/>
              </a:rPr>
              <a:t> </a:t>
            </a:r>
            <a:r>
              <a:rPr lang="en-US" sz="1400" dirty="0" smtClean="0">
                <a:solidFill>
                  <a:schemeClr val="bg1"/>
                </a:solidFill>
                <a:latin typeface="Cambria Math" panose="02040503050406030204" pitchFamily="18" charset="0"/>
                <a:ea typeface="Cambria Math" panose="02040503050406030204" pitchFamily="18" charset="0"/>
              </a:rPr>
              <a:t>True and</a:t>
            </a:r>
            <a:r>
              <a:rPr lang="tr-TR" sz="1400" dirty="0" smtClean="0">
                <a:solidFill>
                  <a:schemeClr val="bg1"/>
                </a:solidFill>
                <a:latin typeface="Cambria Math" panose="02040503050406030204" pitchFamily="18" charset="0"/>
                <a:ea typeface="Cambria Math" panose="02040503050406030204" pitchFamily="18" charset="0"/>
              </a:rPr>
              <a:t> </a:t>
            </a:r>
            <a:r>
              <a:rPr lang="en-US" sz="1400" dirty="0" smtClean="0">
                <a:solidFill>
                  <a:schemeClr val="bg1"/>
                </a:solidFill>
                <a:latin typeface="Cambria Math" panose="02040503050406030204" pitchFamily="18" charset="0"/>
                <a:ea typeface="Cambria Math" panose="02040503050406030204" pitchFamily="18" charset="0"/>
              </a:rPr>
              <a:t>estimated </a:t>
            </a:r>
            <a:r>
              <a:rPr lang="en-US" sz="1400" dirty="0">
                <a:solidFill>
                  <a:schemeClr val="bg1"/>
                </a:solidFill>
                <a:latin typeface="Cambria Math" panose="02040503050406030204" pitchFamily="18" charset="0"/>
                <a:ea typeface="Cambria Math" panose="02040503050406030204" pitchFamily="18" charset="0"/>
              </a:rPr>
              <a:t>errors </a:t>
            </a:r>
            <a:r>
              <a:rPr lang="en-US" sz="1400" dirty="0" smtClean="0">
                <a:solidFill>
                  <a:schemeClr val="bg1"/>
                </a:solidFill>
                <a:latin typeface="Cambria Math" panose="02040503050406030204" pitchFamily="18" charset="0"/>
                <a:ea typeface="Cambria Math" panose="02040503050406030204" pitchFamily="18" charset="0"/>
              </a:rPr>
              <a:t>are</a:t>
            </a:r>
            <a:r>
              <a:rPr lang="tr-TR" sz="1400" dirty="0" smtClean="0">
                <a:solidFill>
                  <a:schemeClr val="bg1"/>
                </a:solidFill>
                <a:latin typeface="Cambria Math" panose="02040503050406030204" pitchFamily="18" charset="0"/>
                <a:ea typeface="Cambria Math" panose="02040503050406030204" pitchFamily="18" charset="0"/>
              </a:rPr>
              <a:t> </a:t>
            </a:r>
            <a:r>
              <a:rPr lang="en-US" sz="1400" dirty="0" smtClean="0">
                <a:solidFill>
                  <a:schemeClr val="bg1"/>
                </a:solidFill>
                <a:latin typeface="Cambria Math" panose="02040503050406030204" pitchFamily="18" charset="0"/>
                <a:ea typeface="Cambria Math" panose="02040503050406030204" pitchFamily="18" charset="0"/>
              </a:rPr>
              <a:t>plotted </a:t>
            </a:r>
            <a:r>
              <a:rPr lang="en-US" sz="1400" dirty="0">
                <a:solidFill>
                  <a:schemeClr val="bg1"/>
                </a:solidFill>
                <a:latin typeface="Cambria Math" panose="02040503050406030204" pitchFamily="18" charset="0"/>
                <a:ea typeface="Cambria Math" panose="02040503050406030204" pitchFamily="18" charset="0"/>
              </a:rPr>
              <a:t>versus the number </a:t>
            </a:r>
            <a:r>
              <a:rPr lang="en-US" sz="1400" dirty="0" smtClean="0">
                <a:solidFill>
                  <a:schemeClr val="bg1"/>
                </a:solidFill>
                <a:latin typeface="Cambria Math" panose="02040503050406030204" pitchFamily="18" charset="0"/>
                <a:ea typeface="Cambria Math" panose="02040503050406030204" pitchFamily="18" charset="0"/>
              </a:rPr>
              <a:t>of</a:t>
            </a:r>
            <a:r>
              <a:rPr lang="tr-TR" sz="1400" dirty="0" smtClean="0">
                <a:solidFill>
                  <a:schemeClr val="bg1"/>
                </a:solidFill>
                <a:latin typeface="Cambria Math" panose="02040503050406030204" pitchFamily="18" charset="0"/>
                <a:ea typeface="Cambria Math" panose="02040503050406030204" pitchFamily="18" charset="0"/>
              </a:rPr>
              <a:t> iterations</a:t>
            </a:r>
            <a:r>
              <a:rPr lang="tr-TR" sz="1400" dirty="0">
                <a:solidFill>
                  <a:schemeClr val="bg1"/>
                </a:solidFill>
                <a:latin typeface="Cambria Math" panose="02040503050406030204" pitchFamily="18" charset="0"/>
                <a:ea typeface="Cambria Math" panose="02040503050406030204" pitchFamily="18" charset="0"/>
              </a:rPr>
              <a:t>.</a:t>
            </a:r>
          </a:p>
        </p:txBody>
      </p:sp>
    </p:spTree>
    <p:extLst>
      <p:ext uri="{BB962C8B-B14F-4D97-AF65-F5344CB8AC3E}">
        <p14:creationId xmlns:p14="http://schemas.microsoft.com/office/powerpoint/2010/main" val="42436806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TextBox 3"/>
              <p:cNvSpPr txBox="1"/>
              <p:nvPr/>
            </p:nvSpPr>
            <p:spPr>
              <a:xfrm>
                <a:off x="324465" y="246957"/>
                <a:ext cx="11503741" cy="3323987"/>
              </a:xfrm>
              <a:prstGeom prst="rect">
                <a:avLst/>
              </a:prstGeom>
              <a:noFill/>
            </p:spPr>
            <p:txBody>
              <a:bodyPr wrap="square" rtlCol="0">
                <a:spAutoFit/>
              </a:bodyPr>
              <a:lstStyle/>
              <a:p>
                <a:pPr algn="just"/>
                <a:r>
                  <a:rPr lang="en-US" sz="1600" dirty="0">
                    <a:solidFill>
                      <a:schemeClr val="bg1"/>
                    </a:solidFill>
                    <a:latin typeface="Cambria Math" panose="02040503050406030204" pitchFamily="18" charset="0"/>
                    <a:ea typeface="Cambria Math" panose="02040503050406030204" pitchFamily="18" charset="0"/>
                  </a:rPr>
                  <a:t>Although the approximate error does not provide an exact estimate of the true </a:t>
                </a:r>
                <a:r>
                  <a:rPr lang="en-US" sz="1600" dirty="0" smtClean="0">
                    <a:solidFill>
                      <a:schemeClr val="bg1"/>
                    </a:solidFill>
                    <a:latin typeface="Cambria Math" panose="02040503050406030204" pitchFamily="18" charset="0"/>
                    <a:ea typeface="Cambria Math" panose="02040503050406030204" pitchFamily="18" charset="0"/>
                  </a:rPr>
                  <a:t>error,</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Fig</a:t>
                </a:r>
                <a:r>
                  <a:rPr lang="en-US" sz="1600" dirty="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6</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suggests that </a:t>
                </a:r>
                <a:r>
                  <a:rPr lang="en-US" sz="1600" dirty="0" smtClean="0">
                    <a:solidFill>
                      <a:schemeClr val="bg1"/>
                    </a:solidFill>
                    <a:latin typeface="Cambria Math" panose="02040503050406030204" pitchFamily="18" charset="0"/>
                    <a:ea typeface="Cambria Math" panose="02040503050406030204" pitchFamily="18" charset="0"/>
                  </a:rPr>
                  <a:t>ε</a:t>
                </a:r>
                <a:r>
                  <a:rPr lang="tr-TR" sz="1600" dirty="0" smtClean="0">
                    <a:solidFill>
                      <a:schemeClr val="bg1"/>
                    </a:solidFill>
                    <a:latin typeface="Cambria Math" panose="02040503050406030204" pitchFamily="18" charset="0"/>
                    <a:ea typeface="Cambria Math" panose="02040503050406030204" pitchFamily="18" charset="0"/>
                  </a:rPr>
                  <a:t> </a:t>
                </a:r>
                <a:r>
                  <a:rPr lang="en-US" sz="1600" baseline="-25000" dirty="0" smtClean="0">
                    <a:solidFill>
                      <a:schemeClr val="bg1"/>
                    </a:solidFill>
                    <a:latin typeface="Cambria Math" panose="02040503050406030204" pitchFamily="18" charset="0"/>
                    <a:ea typeface="Cambria Math" panose="02040503050406030204" pitchFamily="18" charset="0"/>
                  </a:rPr>
                  <a:t>a</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captures the general downward trend of </a:t>
                </a:r>
                <a:r>
                  <a:rPr lang="en-US" sz="1600" dirty="0" smtClean="0">
                    <a:solidFill>
                      <a:schemeClr val="bg1"/>
                    </a:solidFill>
                    <a:latin typeface="Cambria Math" panose="02040503050406030204" pitchFamily="18" charset="0"/>
                    <a:ea typeface="Cambria Math" panose="02040503050406030204" pitchFamily="18" charset="0"/>
                  </a:rPr>
                  <a:t>ε</a:t>
                </a:r>
                <a:r>
                  <a:rPr lang="tr-TR" sz="1600" dirty="0" smtClean="0">
                    <a:solidFill>
                      <a:schemeClr val="bg1"/>
                    </a:solidFill>
                    <a:latin typeface="Cambria Math" panose="02040503050406030204" pitchFamily="18" charset="0"/>
                    <a:ea typeface="Cambria Math" panose="02040503050406030204" pitchFamily="18" charset="0"/>
                  </a:rPr>
                  <a:t> </a:t>
                </a:r>
                <a:r>
                  <a:rPr lang="en-US" sz="1600" baseline="-25000" dirty="0" smtClean="0">
                    <a:solidFill>
                      <a:schemeClr val="bg1"/>
                    </a:solidFill>
                    <a:latin typeface="Cambria Math" panose="02040503050406030204" pitchFamily="18" charset="0"/>
                    <a:ea typeface="Cambria Math" panose="02040503050406030204" pitchFamily="18" charset="0"/>
                  </a:rPr>
                  <a:t>t</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 In addition, the plot </a:t>
                </a:r>
                <a:r>
                  <a:rPr lang="en-US" sz="1600" dirty="0" smtClean="0">
                    <a:solidFill>
                      <a:schemeClr val="bg1"/>
                    </a:solidFill>
                    <a:latin typeface="Cambria Math" panose="02040503050406030204" pitchFamily="18" charset="0"/>
                    <a:ea typeface="Cambria Math" panose="02040503050406030204" pitchFamily="18" charset="0"/>
                  </a:rPr>
                  <a:t>exhibits</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the </a:t>
                </a:r>
                <a:r>
                  <a:rPr lang="en-US" sz="1600" dirty="0">
                    <a:solidFill>
                      <a:schemeClr val="bg1"/>
                    </a:solidFill>
                    <a:latin typeface="Cambria Math" panose="02040503050406030204" pitchFamily="18" charset="0"/>
                    <a:ea typeface="Cambria Math" panose="02040503050406030204" pitchFamily="18" charset="0"/>
                  </a:rPr>
                  <a:t>extremely attractive characteristic that </a:t>
                </a:r>
                <a:r>
                  <a:rPr lang="en-US" sz="1600" dirty="0" smtClean="0">
                    <a:solidFill>
                      <a:schemeClr val="bg1"/>
                    </a:solidFill>
                    <a:latin typeface="Cambria Math" panose="02040503050406030204" pitchFamily="18" charset="0"/>
                    <a:ea typeface="Cambria Math" panose="02040503050406030204" pitchFamily="18" charset="0"/>
                  </a:rPr>
                  <a:t>ε</a:t>
                </a:r>
                <a:r>
                  <a:rPr lang="tr-TR" sz="1600" dirty="0" smtClean="0">
                    <a:solidFill>
                      <a:schemeClr val="bg1"/>
                    </a:solidFill>
                    <a:latin typeface="Cambria Math" panose="02040503050406030204" pitchFamily="18" charset="0"/>
                    <a:ea typeface="Cambria Math" panose="02040503050406030204" pitchFamily="18" charset="0"/>
                  </a:rPr>
                  <a:t> </a:t>
                </a:r>
                <a:r>
                  <a:rPr lang="en-US" sz="1600" baseline="-25000" dirty="0" smtClean="0">
                    <a:solidFill>
                      <a:schemeClr val="bg1"/>
                    </a:solidFill>
                    <a:latin typeface="Cambria Math" panose="02040503050406030204" pitchFamily="18" charset="0"/>
                    <a:ea typeface="Cambria Math" panose="02040503050406030204" pitchFamily="18" charset="0"/>
                  </a:rPr>
                  <a:t>a</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is always greater than </a:t>
                </a:r>
                <a:r>
                  <a:rPr lang="en-US" sz="1600" dirty="0" smtClean="0">
                    <a:solidFill>
                      <a:schemeClr val="bg1"/>
                    </a:solidFill>
                    <a:latin typeface="Cambria Math" panose="02040503050406030204" pitchFamily="18" charset="0"/>
                    <a:ea typeface="Cambria Math" panose="02040503050406030204" pitchFamily="18" charset="0"/>
                  </a:rPr>
                  <a:t>ε</a:t>
                </a:r>
                <a:r>
                  <a:rPr lang="tr-TR" sz="1600" dirty="0" smtClean="0">
                    <a:solidFill>
                      <a:schemeClr val="bg1"/>
                    </a:solidFill>
                    <a:latin typeface="Cambria Math" panose="02040503050406030204" pitchFamily="18" charset="0"/>
                    <a:ea typeface="Cambria Math" panose="02040503050406030204" pitchFamily="18" charset="0"/>
                  </a:rPr>
                  <a:t> </a:t>
                </a:r>
                <a:r>
                  <a:rPr lang="en-US" sz="1600" baseline="-25000" dirty="0" smtClean="0">
                    <a:solidFill>
                      <a:schemeClr val="bg1"/>
                    </a:solidFill>
                    <a:latin typeface="Cambria Math" panose="02040503050406030204" pitchFamily="18" charset="0"/>
                    <a:ea typeface="Cambria Math" panose="02040503050406030204" pitchFamily="18" charset="0"/>
                  </a:rPr>
                  <a:t>t </a:t>
                </a:r>
                <a:r>
                  <a:rPr lang="en-US" sz="1600" dirty="0">
                    <a:solidFill>
                      <a:schemeClr val="bg1"/>
                    </a:solidFill>
                    <a:latin typeface="Cambria Math" panose="02040503050406030204" pitchFamily="18" charset="0"/>
                    <a:ea typeface="Cambria Math" panose="02040503050406030204" pitchFamily="18" charset="0"/>
                  </a:rPr>
                  <a:t>. Thus, </a:t>
                </a:r>
                <a:r>
                  <a:rPr lang="en-US" sz="1600" dirty="0" smtClean="0">
                    <a:solidFill>
                      <a:schemeClr val="bg1"/>
                    </a:solidFill>
                    <a:latin typeface="Cambria Math" panose="02040503050406030204" pitchFamily="18" charset="0"/>
                    <a:ea typeface="Cambria Math" panose="02040503050406030204" pitchFamily="18" charset="0"/>
                  </a:rPr>
                  <a:t>when</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ε</a:t>
                </a:r>
                <a:r>
                  <a:rPr lang="tr-TR" sz="1600" dirty="0" smtClean="0">
                    <a:solidFill>
                      <a:schemeClr val="bg1"/>
                    </a:solidFill>
                    <a:latin typeface="Cambria Math" panose="02040503050406030204" pitchFamily="18" charset="0"/>
                    <a:ea typeface="Cambria Math" panose="02040503050406030204" pitchFamily="18" charset="0"/>
                  </a:rPr>
                  <a:t> </a:t>
                </a:r>
                <a:r>
                  <a:rPr lang="en-US" sz="1600" baseline="-25000" dirty="0" smtClean="0">
                    <a:solidFill>
                      <a:schemeClr val="bg1"/>
                    </a:solidFill>
                    <a:latin typeface="Cambria Math" panose="02040503050406030204" pitchFamily="18" charset="0"/>
                    <a:ea typeface="Cambria Math" panose="02040503050406030204" pitchFamily="18" charset="0"/>
                  </a:rPr>
                  <a:t>a </a:t>
                </a:r>
                <a:r>
                  <a:rPr lang="en-US" sz="1600" dirty="0">
                    <a:solidFill>
                      <a:schemeClr val="bg1"/>
                    </a:solidFill>
                    <a:latin typeface="Cambria Math" panose="02040503050406030204" pitchFamily="18" charset="0"/>
                    <a:ea typeface="Cambria Math" panose="02040503050406030204" pitchFamily="18" charset="0"/>
                  </a:rPr>
                  <a:t>falls below </a:t>
                </a:r>
                <a:r>
                  <a:rPr lang="en-US" sz="1600" dirty="0" smtClean="0">
                    <a:solidFill>
                      <a:schemeClr val="bg1"/>
                    </a:solidFill>
                    <a:latin typeface="Cambria Math" panose="02040503050406030204" pitchFamily="18" charset="0"/>
                    <a:ea typeface="Cambria Math" panose="02040503050406030204" pitchFamily="18" charset="0"/>
                  </a:rPr>
                  <a:t>ε</a:t>
                </a:r>
                <a:r>
                  <a:rPr lang="tr-TR" sz="1600" dirty="0" smtClean="0">
                    <a:solidFill>
                      <a:schemeClr val="bg1"/>
                    </a:solidFill>
                    <a:latin typeface="Cambria Math" panose="02040503050406030204" pitchFamily="18" charset="0"/>
                    <a:ea typeface="Cambria Math" panose="02040503050406030204" pitchFamily="18" charset="0"/>
                  </a:rPr>
                  <a:t> </a:t>
                </a:r>
                <a:r>
                  <a:rPr lang="en-US" sz="1600" baseline="-25000" dirty="0" smtClean="0">
                    <a:solidFill>
                      <a:schemeClr val="bg1"/>
                    </a:solidFill>
                    <a:latin typeface="Cambria Math" panose="02040503050406030204" pitchFamily="18" charset="0"/>
                    <a:ea typeface="Cambria Math" panose="02040503050406030204" pitchFamily="18" charset="0"/>
                  </a:rPr>
                  <a:t>s</a:t>
                </a:r>
                <a:r>
                  <a:rPr lang="en-US" sz="1600" dirty="0">
                    <a:solidFill>
                      <a:schemeClr val="bg1"/>
                    </a:solidFill>
                    <a:latin typeface="Cambria Math" panose="02040503050406030204" pitchFamily="18" charset="0"/>
                    <a:ea typeface="Cambria Math" panose="02040503050406030204" pitchFamily="18" charset="0"/>
                  </a:rPr>
                  <a:t>, the computation could be terminated with confidence that the root </a:t>
                </a:r>
                <a:r>
                  <a:rPr lang="en-US" sz="1600" dirty="0" smtClean="0">
                    <a:solidFill>
                      <a:schemeClr val="bg1"/>
                    </a:solidFill>
                    <a:latin typeface="Cambria Math" panose="02040503050406030204" pitchFamily="18" charset="0"/>
                    <a:ea typeface="Cambria Math" panose="02040503050406030204" pitchFamily="18" charset="0"/>
                  </a:rPr>
                  <a:t>is</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known </a:t>
                </a:r>
                <a:r>
                  <a:rPr lang="en-US" sz="1600" dirty="0">
                    <a:solidFill>
                      <a:schemeClr val="bg1"/>
                    </a:solidFill>
                    <a:latin typeface="Cambria Math" panose="02040503050406030204" pitchFamily="18" charset="0"/>
                    <a:ea typeface="Cambria Math" panose="02040503050406030204" pitchFamily="18" charset="0"/>
                  </a:rPr>
                  <a:t>to be at least as accurate as the </a:t>
                </a:r>
                <a:r>
                  <a:rPr lang="tr-TR" sz="1600" dirty="0" smtClean="0">
                    <a:solidFill>
                      <a:schemeClr val="bg1"/>
                    </a:solidFill>
                    <a:latin typeface="Cambria Math" panose="02040503050406030204" pitchFamily="18" charset="0"/>
                    <a:ea typeface="Cambria Math" panose="02040503050406030204" pitchFamily="18" charset="0"/>
                  </a:rPr>
                  <a:t>predetermined</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acceptable level</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a:solidFill>
                    <a:schemeClr val="bg1"/>
                  </a:solidFill>
                  <a:latin typeface="Cambria Math" panose="02040503050406030204" pitchFamily="18" charset="0"/>
                  <a:ea typeface="Cambria Math" panose="02040503050406030204" pitchFamily="18" charset="0"/>
                </a:endParaRPr>
              </a:p>
              <a:p>
                <a:pPr algn="just"/>
                <a:r>
                  <a:rPr lang="en-US" sz="1600" dirty="0" smtClean="0">
                    <a:solidFill>
                      <a:schemeClr val="bg1"/>
                    </a:solidFill>
                    <a:latin typeface="Cambria Math" panose="02040503050406030204" pitchFamily="18" charset="0"/>
                    <a:ea typeface="Cambria Math" panose="02040503050406030204" pitchFamily="18" charset="0"/>
                  </a:rPr>
                  <a:t>Although it is always dangerous to draw general conclusions from a single example,</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it </a:t>
                </a:r>
                <a:r>
                  <a:rPr lang="en-US" sz="1600" dirty="0">
                    <a:solidFill>
                      <a:schemeClr val="bg1"/>
                    </a:solidFill>
                    <a:latin typeface="Cambria Math" panose="02040503050406030204" pitchFamily="18" charset="0"/>
                    <a:ea typeface="Cambria Math" panose="02040503050406030204" pitchFamily="18" charset="0"/>
                  </a:rPr>
                  <a:t>can be demonstrated that ε</a:t>
                </a:r>
                <a:r>
                  <a:rPr lang="en-US" sz="1600" baseline="-25000" dirty="0">
                    <a:solidFill>
                      <a:schemeClr val="bg1"/>
                    </a:solidFill>
                    <a:latin typeface="Cambria Math" panose="02040503050406030204" pitchFamily="18" charset="0"/>
                    <a:ea typeface="Cambria Math" panose="02040503050406030204" pitchFamily="18" charset="0"/>
                  </a:rPr>
                  <a:t>a</a:t>
                </a:r>
                <a:r>
                  <a:rPr lang="en-US" sz="1600" dirty="0">
                    <a:solidFill>
                      <a:schemeClr val="bg1"/>
                    </a:solidFill>
                    <a:latin typeface="Cambria Math" panose="02040503050406030204" pitchFamily="18" charset="0"/>
                    <a:ea typeface="Cambria Math" panose="02040503050406030204" pitchFamily="18" charset="0"/>
                  </a:rPr>
                  <a:t> will always be greater than ε</a:t>
                </a:r>
                <a:r>
                  <a:rPr lang="en-US" sz="1600" baseline="-25000" dirty="0">
                    <a:solidFill>
                      <a:schemeClr val="bg1"/>
                    </a:solidFill>
                    <a:latin typeface="Cambria Math" panose="02040503050406030204" pitchFamily="18" charset="0"/>
                    <a:ea typeface="Cambria Math" panose="02040503050406030204" pitchFamily="18" charset="0"/>
                  </a:rPr>
                  <a:t>t</a:t>
                </a:r>
                <a:r>
                  <a:rPr lang="en-US" sz="1600" dirty="0">
                    <a:solidFill>
                      <a:schemeClr val="bg1"/>
                    </a:solidFill>
                    <a:latin typeface="Cambria Math" panose="02040503050406030204" pitchFamily="18" charset="0"/>
                    <a:ea typeface="Cambria Math" panose="02040503050406030204" pitchFamily="18" charset="0"/>
                  </a:rPr>
                  <a:t> for the bisection method. </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This</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is </a:t>
                </a:r>
                <a:r>
                  <a:rPr lang="en-US" sz="1600" dirty="0">
                    <a:solidFill>
                      <a:schemeClr val="bg1"/>
                    </a:solidFill>
                    <a:latin typeface="Cambria Math" panose="02040503050406030204" pitchFamily="18" charset="0"/>
                    <a:ea typeface="Cambria Math" panose="02040503050406030204" pitchFamily="18" charset="0"/>
                  </a:rPr>
                  <a:t>because each time an approximate root is located using bisection as </a:t>
                </a:r>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en-US" sz="1600" dirty="0" smtClean="0">
                    <a:solidFill>
                      <a:schemeClr val="bg1"/>
                    </a:solidFill>
                    <a:latin typeface="Cambria Math" panose="02040503050406030204" pitchFamily="18" charset="0"/>
                    <a:ea typeface="Cambria Math" panose="02040503050406030204" pitchFamily="18" charset="0"/>
                  </a:rPr>
                  <a:t>x</a:t>
                </a:r>
                <a:r>
                  <a:rPr lang="en-US" sz="1600" baseline="-25000" dirty="0" smtClean="0">
                    <a:solidFill>
                      <a:schemeClr val="bg1"/>
                    </a:solidFill>
                    <a:latin typeface="Cambria Math" panose="02040503050406030204" pitchFamily="18" charset="0"/>
                    <a:ea typeface="Cambria Math" panose="02040503050406030204" pitchFamily="18" charset="0"/>
                  </a:rPr>
                  <a:t>r</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 (x</a:t>
                </a:r>
                <a:r>
                  <a:rPr lang="en-US" sz="1600" baseline="-25000" dirty="0">
                    <a:solidFill>
                      <a:schemeClr val="bg1"/>
                    </a:solidFill>
                    <a:latin typeface="Cambria Math" panose="02040503050406030204" pitchFamily="18" charset="0"/>
                    <a:ea typeface="Cambria Math" panose="02040503050406030204" pitchFamily="18" charset="0"/>
                  </a:rPr>
                  <a:t>l</a:t>
                </a:r>
                <a:r>
                  <a:rPr lang="en-US" sz="1600" dirty="0">
                    <a:solidFill>
                      <a:schemeClr val="bg1"/>
                    </a:solidFill>
                    <a:latin typeface="Cambria Math" panose="02040503050406030204" pitchFamily="18" charset="0"/>
                    <a:ea typeface="Cambria Math" panose="02040503050406030204" pitchFamily="18" charset="0"/>
                  </a:rPr>
                  <a:t> + x</a:t>
                </a:r>
                <a:r>
                  <a:rPr lang="en-US" sz="1600" baseline="-25000" dirty="0">
                    <a:solidFill>
                      <a:schemeClr val="bg1"/>
                    </a:solidFill>
                    <a:latin typeface="Cambria Math" panose="02040503050406030204" pitchFamily="18" charset="0"/>
                    <a:ea typeface="Cambria Math" panose="02040503050406030204" pitchFamily="18" charset="0"/>
                  </a:rPr>
                  <a:t>u</a:t>
                </a:r>
                <a:r>
                  <a:rPr lang="en-US" sz="1600" dirty="0">
                    <a:solidFill>
                      <a:schemeClr val="bg1"/>
                    </a:solidFill>
                    <a:latin typeface="Cambria Math" panose="02040503050406030204" pitchFamily="18" charset="0"/>
                    <a:ea typeface="Cambria Math" panose="02040503050406030204" pitchFamily="18" charset="0"/>
                  </a:rPr>
                  <a:t>)/</a:t>
                </a:r>
                <a:r>
                  <a:rPr lang="en-US" sz="1600" dirty="0" smtClean="0">
                    <a:solidFill>
                      <a:schemeClr val="bg1"/>
                    </a:solidFill>
                    <a:latin typeface="Cambria Math" panose="02040503050406030204" pitchFamily="18" charset="0"/>
                    <a:ea typeface="Cambria Math" panose="02040503050406030204" pitchFamily="18" charset="0"/>
                  </a:rPr>
                  <a:t>2,</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we </a:t>
                </a:r>
                <a:r>
                  <a:rPr lang="en-US" sz="1600" dirty="0">
                    <a:solidFill>
                      <a:schemeClr val="bg1"/>
                    </a:solidFill>
                    <a:latin typeface="Cambria Math" panose="02040503050406030204" pitchFamily="18" charset="0"/>
                    <a:ea typeface="Cambria Math" panose="02040503050406030204" pitchFamily="18" charset="0"/>
                  </a:rPr>
                  <a:t>know that the true root lies somewhere within an interval of (x</a:t>
                </a:r>
                <a:r>
                  <a:rPr lang="en-US" sz="1600" baseline="-25000" dirty="0">
                    <a:solidFill>
                      <a:schemeClr val="bg1"/>
                    </a:solidFill>
                    <a:latin typeface="Cambria Math" panose="02040503050406030204" pitchFamily="18" charset="0"/>
                    <a:ea typeface="Cambria Math" panose="02040503050406030204" pitchFamily="18" charset="0"/>
                  </a:rPr>
                  <a:t>u</a:t>
                </a:r>
                <a:r>
                  <a:rPr lang="en-US" sz="1600" dirty="0">
                    <a:solidFill>
                      <a:schemeClr val="bg1"/>
                    </a:solidFill>
                    <a:latin typeface="Cambria Math" panose="02040503050406030204" pitchFamily="18" charset="0"/>
                    <a:ea typeface="Cambria Math" panose="02040503050406030204" pitchFamily="18" charset="0"/>
                  </a:rPr>
                  <a:t> − x</a:t>
                </a:r>
                <a:r>
                  <a:rPr lang="en-US" sz="1600" baseline="-25000" dirty="0">
                    <a:solidFill>
                      <a:schemeClr val="bg1"/>
                    </a:solidFill>
                    <a:latin typeface="Cambria Math" panose="02040503050406030204" pitchFamily="18" charset="0"/>
                    <a:ea typeface="Cambria Math" panose="02040503050406030204" pitchFamily="18" charset="0"/>
                  </a:rPr>
                  <a:t>l</a:t>
                </a:r>
                <a:r>
                  <a:rPr lang="en-US" sz="1600" dirty="0">
                    <a:solidFill>
                      <a:schemeClr val="bg1"/>
                    </a:solidFill>
                    <a:latin typeface="Cambria Math" panose="02040503050406030204" pitchFamily="18" charset="0"/>
                    <a:ea typeface="Cambria Math" panose="02040503050406030204" pitchFamily="18" charset="0"/>
                  </a:rPr>
                  <a:t>)/2 = </a:t>
                </a:r>
                <a14:m>
                  <m:oMath xmlns:m="http://schemas.openxmlformats.org/officeDocument/2006/math">
                    <m:r>
                      <a:rPr lang="en-US" sz="1600" i="0" smtClean="0">
                        <a:solidFill>
                          <a:schemeClr val="bg1"/>
                        </a:solidFill>
                        <a:latin typeface="Cambria Math" panose="02040503050406030204" pitchFamily="18" charset="0"/>
                        <a:ea typeface="Cambria Math" panose="02040503050406030204" pitchFamily="18" charset="0"/>
                      </a:rPr>
                      <m:t>∆</m:t>
                    </m:r>
                  </m:oMath>
                </a14:m>
                <a:r>
                  <a:rPr lang="en-US" sz="1600" dirty="0" smtClean="0">
                    <a:solidFill>
                      <a:schemeClr val="bg1"/>
                    </a:solidFill>
                    <a:latin typeface="Cambria Math" panose="02040503050406030204" pitchFamily="18" charset="0"/>
                    <a:ea typeface="Cambria Math" panose="02040503050406030204" pitchFamily="18" charset="0"/>
                  </a:rPr>
                  <a:t>x/2.</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Therefore</a:t>
                </a:r>
                <a:r>
                  <a:rPr lang="en-US" sz="1600" dirty="0">
                    <a:solidFill>
                      <a:schemeClr val="bg1"/>
                    </a:solidFill>
                    <a:latin typeface="Cambria Math" panose="02040503050406030204" pitchFamily="18" charset="0"/>
                    <a:ea typeface="Cambria Math" panose="02040503050406030204" pitchFamily="18" charset="0"/>
                  </a:rPr>
                  <a:t>, the root must lie within </a:t>
                </a:r>
                <a14:m>
                  <m:oMath xmlns:m="http://schemas.openxmlformats.org/officeDocument/2006/math">
                    <m:r>
                      <a:rPr lang="en-US" sz="1600" i="0">
                        <a:solidFill>
                          <a:schemeClr val="bg1"/>
                        </a:solidFill>
                        <a:latin typeface="Cambria Math" panose="02040503050406030204" pitchFamily="18" charset="0"/>
                        <a:ea typeface="Cambria Math" panose="02040503050406030204" pitchFamily="18" charset="0"/>
                      </a:rPr>
                      <m:t>∆ </m:t>
                    </m:r>
                  </m:oMath>
                </a14:m>
                <a:r>
                  <a:rPr lang="en-US" sz="1600" dirty="0">
                    <a:solidFill>
                      <a:schemeClr val="bg1"/>
                    </a:solidFill>
                    <a:latin typeface="Cambria Math" panose="02040503050406030204" pitchFamily="18" charset="0"/>
                    <a:ea typeface="Cambria Math" panose="02040503050406030204" pitchFamily="18" charset="0"/>
                  </a:rPr>
                  <a:t>±x/2 of our estimate (Fig. </a:t>
                </a:r>
                <a:r>
                  <a:rPr lang="tr-TR" sz="1600" dirty="0" smtClean="0">
                    <a:solidFill>
                      <a:schemeClr val="bg1"/>
                    </a:solidFill>
                    <a:latin typeface="Cambria Math" panose="02040503050406030204" pitchFamily="18" charset="0"/>
                    <a:ea typeface="Cambria Math" panose="02040503050406030204" pitchFamily="18" charset="0"/>
                  </a:rPr>
                  <a:t>7</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For instance, </a:t>
                </a:r>
                <a:r>
                  <a:rPr lang="en-US" sz="1600" dirty="0" smtClean="0">
                    <a:solidFill>
                      <a:schemeClr val="bg1"/>
                    </a:solidFill>
                    <a:latin typeface="Cambria Math" panose="02040503050406030204" pitchFamily="18" charset="0"/>
                    <a:ea typeface="Cambria Math" panose="02040503050406030204" pitchFamily="18" charset="0"/>
                  </a:rPr>
                  <a:t>when</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Example </a:t>
                </a:r>
                <a:r>
                  <a:rPr lang="tr-TR" sz="1600" dirty="0" smtClean="0">
                    <a:solidFill>
                      <a:schemeClr val="bg1"/>
                    </a:solidFill>
                    <a:latin typeface="Cambria Math" panose="02040503050406030204" pitchFamily="18" charset="0"/>
                    <a:ea typeface="Cambria Math" panose="02040503050406030204" pitchFamily="18" charset="0"/>
                  </a:rPr>
                  <a:t>2</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was terminated, we could make the definitive statement </a:t>
                </a:r>
                <a:r>
                  <a:rPr lang="en-US" sz="1600" dirty="0" smtClean="0">
                    <a:solidFill>
                      <a:schemeClr val="bg1"/>
                    </a:solidFill>
                    <a:latin typeface="Cambria Math" panose="02040503050406030204" pitchFamily="18" charset="0"/>
                    <a:ea typeface="Cambria Math" panose="02040503050406030204" pitchFamily="18" charset="0"/>
                  </a:rPr>
                  <a:t>that</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r>
                  <a:rPr lang="tr-TR" sz="1600" dirty="0">
                    <a:solidFill>
                      <a:schemeClr val="bg1"/>
                    </a:solidFill>
                    <a:latin typeface="Cambria Math" panose="02040503050406030204" pitchFamily="18" charset="0"/>
                    <a:ea typeface="Cambria Math" panose="02040503050406030204" pitchFamily="18" charset="0"/>
                  </a:rPr>
                  <a:t>Because </a:t>
                </a:r>
                <a14:m>
                  <m:oMath xmlns:m="http://schemas.openxmlformats.org/officeDocument/2006/math">
                    <m:r>
                      <a:rPr lang="en-US" sz="1600">
                        <a:solidFill>
                          <a:schemeClr val="bg1"/>
                        </a:solidFill>
                        <a:latin typeface="Cambria Math" panose="02040503050406030204" pitchFamily="18" charset="0"/>
                        <a:ea typeface="Cambria Math" panose="02040503050406030204" pitchFamily="18" charset="0"/>
                      </a:rPr>
                      <m:t>∆</m:t>
                    </m:r>
                    <m:r>
                      <a:rPr lang="en-US" sz="1600" i="1">
                        <a:solidFill>
                          <a:schemeClr val="bg1"/>
                        </a:solidFill>
                        <a:latin typeface="Cambria Math" panose="02040503050406030204" pitchFamily="18" charset="0"/>
                        <a:ea typeface="Cambria Math" panose="02040503050406030204" pitchFamily="18" charset="0"/>
                      </a:rPr>
                      <m:t> </m:t>
                    </m:r>
                  </m:oMath>
                </a14:m>
                <a:r>
                  <a:rPr lang="tr-TR" sz="1600" dirty="0">
                    <a:solidFill>
                      <a:schemeClr val="bg1"/>
                    </a:solidFill>
                    <a:latin typeface="Cambria Math" panose="02040503050406030204" pitchFamily="18" charset="0"/>
                    <a:ea typeface="Cambria Math" panose="02040503050406030204" pitchFamily="18" charset="0"/>
                  </a:rPr>
                  <a:t>x/2 = </a:t>
                </a:r>
                <a:r>
                  <a:rPr lang="tr-TR" sz="1600" dirty="0" smtClean="0">
                    <a:solidFill>
                      <a:schemeClr val="bg1"/>
                    </a:solidFill>
                    <a:latin typeface="Cambria Math" panose="02040503050406030204" pitchFamily="18" charset="0"/>
                    <a:ea typeface="Cambria Math" panose="02040503050406030204" pitchFamily="18" charset="0"/>
                  </a:rPr>
                  <a:t>x</a:t>
                </a:r>
                <a:r>
                  <a:rPr lang="tr-TR" sz="1600" baseline="-25000" dirty="0" smtClean="0">
                    <a:solidFill>
                      <a:schemeClr val="bg1"/>
                    </a:solidFill>
                    <a:latin typeface="Cambria Math" panose="02040503050406030204" pitchFamily="18" charset="0"/>
                    <a:ea typeface="Cambria Math" panose="02040503050406030204" pitchFamily="18" charset="0"/>
                  </a:rPr>
                  <a:t>r</a:t>
                </a:r>
                <a:r>
                  <a:rPr lang="tr-TR" sz="1600" baseline="30000" dirty="0" smtClean="0">
                    <a:solidFill>
                      <a:schemeClr val="bg1"/>
                    </a:solidFill>
                    <a:latin typeface="Cambria Math" panose="02040503050406030204" pitchFamily="18" charset="0"/>
                    <a:ea typeface="Cambria Math" panose="02040503050406030204" pitchFamily="18" charset="0"/>
                  </a:rPr>
                  <a:t>new</a:t>
                </a:r>
                <a:r>
                  <a:rPr lang="tr-TR" sz="1600" dirty="0" smtClean="0">
                    <a:solidFill>
                      <a:schemeClr val="bg1"/>
                    </a:solidFill>
                    <a:latin typeface="Cambria Math" panose="02040503050406030204" pitchFamily="18" charset="0"/>
                    <a:ea typeface="Cambria Math" panose="02040503050406030204" pitchFamily="18" charset="0"/>
                  </a:rPr>
                  <a:t> − x</a:t>
                </a:r>
                <a:r>
                  <a:rPr lang="tr-TR" sz="1600" baseline="-25000" dirty="0" smtClean="0">
                    <a:solidFill>
                      <a:schemeClr val="bg1"/>
                    </a:solidFill>
                    <a:latin typeface="Cambria Math" panose="02040503050406030204" pitchFamily="18" charset="0"/>
                    <a:ea typeface="Cambria Math" panose="02040503050406030204" pitchFamily="18" charset="0"/>
                  </a:rPr>
                  <a:t>r</a:t>
                </a:r>
                <a:r>
                  <a:rPr lang="tr-TR" sz="1600" baseline="30000" dirty="0" smtClean="0">
                    <a:solidFill>
                      <a:schemeClr val="bg1"/>
                    </a:solidFill>
                    <a:latin typeface="Cambria Math" panose="02040503050406030204" pitchFamily="18" charset="0"/>
                    <a:ea typeface="Cambria Math" panose="02040503050406030204" pitchFamily="18" charset="0"/>
                  </a:rPr>
                  <a:t>old</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(Fig. 5.9), Eq. (5.2) provides an exact upper bound </a:t>
                </a:r>
                <a:r>
                  <a:rPr lang="en-US" sz="1600" dirty="0" smtClean="0">
                    <a:solidFill>
                      <a:schemeClr val="bg1"/>
                    </a:solidFill>
                    <a:latin typeface="Cambria Math" panose="02040503050406030204" pitchFamily="18" charset="0"/>
                    <a:ea typeface="Cambria Math" panose="02040503050406030204" pitchFamily="18" charset="0"/>
                  </a:rPr>
                  <a:t>on</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the </a:t>
                </a:r>
                <a:r>
                  <a:rPr lang="en-US" sz="1600" dirty="0">
                    <a:solidFill>
                      <a:schemeClr val="bg1"/>
                    </a:solidFill>
                    <a:latin typeface="Cambria Math" panose="02040503050406030204" pitchFamily="18" charset="0"/>
                    <a:ea typeface="Cambria Math" panose="02040503050406030204" pitchFamily="18" charset="0"/>
                  </a:rPr>
                  <a:t>true error. For this bound to </a:t>
                </a:r>
                <a:r>
                  <a:rPr lang="en-US" sz="1600" dirty="0" smtClean="0">
                    <a:solidFill>
                      <a:schemeClr val="bg1"/>
                    </a:solidFill>
                    <a:latin typeface="Cambria Math" panose="02040503050406030204" pitchFamily="18" charset="0"/>
                    <a:ea typeface="Cambria Math" panose="02040503050406030204" pitchFamily="18" charset="0"/>
                  </a:rPr>
                  <a:t>be</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exceeded</a:t>
                </a:r>
                <a:r>
                  <a:rPr lang="en-US" sz="1600" dirty="0">
                    <a:solidFill>
                      <a:schemeClr val="bg1"/>
                    </a:solidFill>
                    <a:latin typeface="Cambria Math" panose="02040503050406030204" pitchFamily="18" charset="0"/>
                    <a:ea typeface="Cambria Math" panose="02040503050406030204" pitchFamily="18" charset="0"/>
                  </a:rPr>
                  <a:t>, the true root would have to fall outside </a:t>
                </a:r>
                <a:r>
                  <a:rPr lang="en-US" sz="1600" dirty="0" smtClean="0">
                    <a:solidFill>
                      <a:schemeClr val="bg1"/>
                    </a:solidFill>
                    <a:latin typeface="Cambria Math" panose="02040503050406030204" pitchFamily="18" charset="0"/>
                    <a:ea typeface="Cambria Math" panose="02040503050406030204" pitchFamily="18" charset="0"/>
                  </a:rPr>
                  <a:t>the</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bracketing </a:t>
                </a:r>
                <a:r>
                  <a:rPr lang="en-US" sz="1600" dirty="0">
                    <a:solidFill>
                      <a:schemeClr val="bg1"/>
                    </a:solidFill>
                    <a:latin typeface="Cambria Math" panose="02040503050406030204" pitchFamily="18" charset="0"/>
                    <a:ea typeface="Cambria Math" panose="02040503050406030204" pitchFamily="18" charset="0"/>
                  </a:rPr>
                  <a:t>interval, which, by definition, could never occur for the bisection method.</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dirty="0"/>
              </a:p>
            </p:txBody>
          </p:sp>
        </mc:Choice>
        <mc:Fallback>
          <p:sp>
            <p:nvSpPr>
              <p:cNvPr id="4" name="TextBox 3"/>
              <p:cNvSpPr txBox="1">
                <a:spLocks noRot="1" noChangeAspect="1" noMove="1" noResize="1" noEditPoints="1" noAdjustHandles="1" noChangeArrowheads="1" noChangeShapeType="1" noTextEdit="1"/>
              </p:cNvSpPr>
              <p:nvPr/>
            </p:nvSpPr>
            <p:spPr>
              <a:xfrm>
                <a:off x="324465" y="246957"/>
                <a:ext cx="11503741" cy="3323987"/>
              </a:xfrm>
              <a:prstGeom prst="rect">
                <a:avLst/>
              </a:prstGeom>
              <a:blipFill>
                <a:blip r:embed="rId2"/>
                <a:stretch>
                  <a:fillRect l="-265" t="-734" r="-318"/>
                </a:stretch>
              </a:blipFill>
            </p:spPr>
            <p:txBody>
              <a:bodyPr/>
              <a:lstStyle/>
              <a:p>
                <a:r>
                  <a:rPr lang="tr-TR">
                    <a:noFill/>
                  </a:rPr>
                  <a:t> </a:t>
                </a:r>
              </a:p>
            </p:txBody>
          </p:sp>
        </mc:Fallback>
      </mc:AlternateContent>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Lst>
          </a:blip>
          <a:srcRect t="2933" b="4029"/>
          <a:stretch/>
        </p:blipFill>
        <p:spPr>
          <a:xfrm>
            <a:off x="1725106" y="3287949"/>
            <a:ext cx="3951024" cy="2393067"/>
          </a:xfrm>
          <a:prstGeom prst="rect">
            <a:avLst/>
          </a:prstGeom>
        </p:spPr>
      </p:pic>
      <p:pic>
        <p:nvPicPr>
          <p:cNvPr id="5" name="Picture 4"/>
          <p:cNvPicPr>
            <a:picLocks noChangeAspect="1"/>
          </p:cNvPicPr>
          <p:nvPr/>
        </p:nvPicPr>
        <p:blipFill>
          <a:blip r:embed="rId5"/>
          <a:stretch>
            <a:fillRect/>
          </a:stretch>
        </p:blipFill>
        <p:spPr>
          <a:xfrm>
            <a:off x="5364594" y="2427632"/>
            <a:ext cx="1423481" cy="289145"/>
          </a:xfrm>
          <a:prstGeom prst="rect">
            <a:avLst/>
          </a:prstGeom>
        </p:spPr>
      </p:pic>
      <p:pic>
        <p:nvPicPr>
          <p:cNvPr id="6" name="Picture 5"/>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bright="40000" contrast="-40000"/>
                    </a14:imgEffect>
                  </a14:imgLayer>
                </a14:imgProps>
              </a:ext>
            </a:extLst>
          </a:blip>
          <a:stretch>
            <a:fillRect/>
          </a:stretch>
        </p:blipFill>
        <p:spPr>
          <a:xfrm>
            <a:off x="7297455" y="3287949"/>
            <a:ext cx="4246309" cy="2388677"/>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324465" y="5837419"/>
                <a:ext cx="6407075" cy="979242"/>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pPr algn="just"/>
                <a:r>
                  <a:rPr lang="tr-TR" sz="1400" b="1" dirty="0" smtClean="0">
                    <a:solidFill>
                      <a:schemeClr val="bg1"/>
                    </a:solidFill>
                    <a:latin typeface="Cambria Math" panose="02040503050406030204" pitchFamily="18" charset="0"/>
                    <a:ea typeface="Cambria Math" panose="02040503050406030204" pitchFamily="18" charset="0"/>
                  </a:rPr>
                  <a:t>Figure 7:  </a:t>
                </a:r>
                <a:r>
                  <a:rPr lang="en-US" sz="1400" dirty="0" smtClean="0">
                    <a:solidFill>
                      <a:schemeClr val="bg1"/>
                    </a:solidFill>
                    <a:latin typeface="Cambria Math" panose="02040503050406030204" pitchFamily="18" charset="0"/>
                    <a:ea typeface="Cambria Math" panose="02040503050406030204" pitchFamily="18" charset="0"/>
                  </a:rPr>
                  <a:t>Three ways in which the interval</a:t>
                </a:r>
                <a:r>
                  <a:rPr lang="tr-TR" sz="1400" dirty="0" smtClean="0">
                    <a:solidFill>
                      <a:schemeClr val="bg1"/>
                    </a:solidFill>
                    <a:latin typeface="Cambria Math" panose="02040503050406030204" pitchFamily="18" charset="0"/>
                    <a:ea typeface="Cambria Math" panose="02040503050406030204" pitchFamily="18" charset="0"/>
                  </a:rPr>
                  <a:t> </a:t>
                </a:r>
                <a:r>
                  <a:rPr lang="en-US" sz="1400" dirty="0" smtClean="0">
                    <a:solidFill>
                      <a:schemeClr val="bg1"/>
                    </a:solidFill>
                    <a:latin typeface="Cambria Math" panose="02040503050406030204" pitchFamily="18" charset="0"/>
                    <a:ea typeface="Cambria Math" panose="02040503050406030204" pitchFamily="18" charset="0"/>
                  </a:rPr>
                  <a:t>may </a:t>
                </a:r>
                <a:r>
                  <a:rPr lang="en-US" sz="1400" dirty="0">
                    <a:solidFill>
                      <a:schemeClr val="bg1"/>
                    </a:solidFill>
                    <a:latin typeface="Cambria Math" panose="02040503050406030204" pitchFamily="18" charset="0"/>
                    <a:ea typeface="Cambria Math" panose="02040503050406030204" pitchFamily="18" charset="0"/>
                  </a:rPr>
                  <a:t>bracket the root. </a:t>
                </a:r>
                <a:r>
                  <a:rPr lang="en-US" sz="1400" dirty="0" smtClean="0">
                    <a:solidFill>
                      <a:schemeClr val="bg1"/>
                    </a:solidFill>
                    <a:latin typeface="Cambria Math" panose="02040503050406030204" pitchFamily="18" charset="0"/>
                    <a:ea typeface="Cambria Math" panose="02040503050406030204" pitchFamily="18" charset="0"/>
                  </a:rPr>
                  <a:t>In</a:t>
                </a:r>
                <a:r>
                  <a:rPr lang="tr-TR" sz="1400" dirty="0" smtClean="0">
                    <a:solidFill>
                      <a:schemeClr val="bg1"/>
                    </a:solidFill>
                    <a:latin typeface="Cambria Math" panose="02040503050406030204" pitchFamily="18" charset="0"/>
                    <a:ea typeface="Cambria Math" panose="02040503050406030204" pitchFamily="18" charset="0"/>
                  </a:rPr>
                  <a:t> </a:t>
                </a:r>
                <a:r>
                  <a:rPr lang="en-US" sz="1400" dirty="0" smtClean="0">
                    <a:solidFill>
                      <a:schemeClr val="bg1"/>
                    </a:solidFill>
                    <a:latin typeface="Cambria Math" panose="02040503050406030204" pitchFamily="18" charset="0"/>
                    <a:ea typeface="Cambria Math" panose="02040503050406030204" pitchFamily="18" charset="0"/>
                  </a:rPr>
                  <a:t>(a</a:t>
                </a:r>
                <a:r>
                  <a:rPr lang="en-US" sz="1400" dirty="0">
                    <a:solidFill>
                      <a:schemeClr val="bg1"/>
                    </a:solidFill>
                    <a:latin typeface="Cambria Math" panose="02040503050406030204" pitchFamily="18" charset="0"/>
                    <a:ea typeface="Cambria Math" panose="02040503050406030204" pitchFamily="18" charset="0"/>
                  </a:rPr>
                  <a:t>) </a:t>
                </a:r>
                <a:r>
                  <a:rPr lang="en-US" sz="1400" dirty="0" smtClean="0">
                    <a:solidFill>
                      <a:schemeClr val="bg1"/>
                    </a:solidFill>
                    <a:latin typeface="Cambria Math" panose="02040503050406030204" pitchFamily="18" charset="0"/>
                    <a:ea typeface="Cambria Math" panose="02040503050406030204" pitchFamily="18" charset="0"/>
                  </a:rPr>
                  <a:t>the</a:t>
                </a:r>
                <a:r>
                  <a:rPr lang="tr-TR" sz="1400" dirty="0" smtClean="0">
                    <a:solidFill>
                      <a:schemeClr val="bg1"/>
                    </a:solidFill>
                    <a:latin typeface="Cambria Math" panose="02040503050406030204" pitchFamily="18" charset="0"/>
                    <a:ea typeface="Cambria Math" panose="02040503050406030204" pitchFamily="18" charset="0"/>
                  </a:rPr>
                  <a:t> </a:t>
                </a:r>
                <a:r>
                  <a:rPr lang="en-US" sz="1400" dirty="0" smtClean="0">
                    <a:solidFill>
                      <a:schemeClr val="bg1"/>
                    </a:solidFill>
                    <a:latin typeface="Cambria Math" panose="02040503050406030204" pitchFamily="18" charset="0"/>
                    <a:ea typeface="Cambria Math" panose="02040503050406030204" pitchFamily="18" charset="0"/>
                  </a:rPr>
                  <a:t>true </a:t>
                </a:r>
                <a:r>
                  <a:rPr lang="en-US" sz="1400" dirty="0">
                    <a:solidFill>
                      <a:schemeClr val="bg1"/>
                    </a:solidFill>
                    <a:latin typeface="Cambria Math" panose="02040503050406030204" pitchFamily="18" charset="0"/>
                    <a:ea typeface="Cambria Math" panose="02040503050406030204" pitchFamily="18" charset="0"/>
                  </a:rPr>
                  <a:t>value lies at the center </a:t>
                </a:r>
                <a:r>
                  <a:rPr lang="en-US" sz="1400" dirty="0" smtClean="0">
                    <a:solidFill>
                      <a:schemeClr val="bg1"/>
                    </a:solidFill>
                    <a:latin typeface="Cambria Math" panose="02040503050406030204" pitchFamily="18" charset="0"/>
                    <a:ea typeface="Cambria Math" panose="02040503050406030204" pitchFamily="18" charset="0"/>
                  </a:rPr>
                  <a:t>of</a:t>
                </a:r>
                <a:r>
                  <a:rPr lang="tr-TR" sz="1400" dirty="0" smtClean="0">
                    <a:solidFill>
                      <a:schemeClr val="bg1"/>
                    </a:solidFill>
                    <a:latin typeface="Cambria Math" panose="02040503050406030204" pitchFamily="18" charset="0"/>
                    <a:ea typeface="Cambria Math" panose="02040503050406030204" pitchFamily="18" charset="0"/>
                  </a:rPr>
                  <a:t> </a:t>
                </a:r>
                <a:r>
                  <a:rPr lang="en-US" sz="1400" dirty="0" smtClean="0">
                    <a:solidFill>
                      <a:schemeClr val="bg1"/>
                    </a:solidFill>
                    <a:latin typeface="Cambria Math" panose="02040503050406030204" pitchFamily="18" charset="0"/>
                    <a:ea typeface="Cambria Math" panose="02040503050406030204" pitchFamily="18" charset="0"/>
                  </a:rPr>
                  <a:t>the </a:t>
                </a:r>
                <a:r>
                  <a:rPr lang="en-US" sz="1400" dirty="0">
                    <a:solidFill>
                      <a:schemeClr val="bg1"/>
                    </a:solidFill>
                    <a:latin typeface="Cambria Math" panose="02040503050406030204" pitchFamily="18" charset="0"/>
                    <a:ea typeface="Cambria Math" panose="02040503050406030204" pitchFamily="18" charset="0"/>
                  </a:rPr>
                  <a:t>interval, whereas in (b) </a:t>
                </a:r>
                <a:r>
                  <a:rPr lang="en-US" sz="1400" dirty="0" smtClean="0">
                    <a:solidFill>
                      <a:schemeClr val="bg1"/>
                    </a:solidFill>
                    <a:latin typeface="Cambria Math" panose="02040503050406030204" pitchFamily="18" charset="0"/>
                    <a:ea typeface="Cambria Math" panose="02040503050406030204" pitchFamily="18" charset="0"/>
                  </a:rPr>
                  <a:t>and</a:t>
                </a:r>
                <a:r>
                  <a:rPr lang="tr-TR" sz="1400" dirty="0" smtClean="0">
                    <a:solidFill>
                      <a:schemeClr val="bg1"/>
                    </a:solidFill>
                    <a:latin typeface="Cambria Math" panose="02040503050406030204" pitchFamily="18" charset="0"/>
                    <a:ea typeface="Cambria Math" panose="02040503050406030204" pitchFamily="18" charset="0"/>
                  </a:rPr>
                  <a:t> </a:t>
                </a:r>
                <a:r>
                  <a:rPr lang="en-US" sz="1400" dirty="0" smtClean="0">
                    <a:solidFill>
                      <a:schemeClr val="bg1"/>
                    </a:solidFill>
                    <a:latin typeface="Cambria Math" panose="02040503050406030204" pitchFamily="18" charset="0"/>
                    <a:ea typeface="Cambria Math" panose="02040503050406030204" pitchFamily="18" charset="0"/>
                  </a:rPr>
                  <a:t>(c</a:t>
                </a:r>
                <a:r>
                  <a:rPr lang="en-US" sz="1400" dirty="0">
                    <a:solidFill>
                      <a:schemeClr val="bg1"/>
                    </a:solidFill>
                    <a:latin typeface="Cambria Math" panose="02040503050406030204" pitchFamily="18" charset="0"/>
                    <a:ea typeface="Cambria Math" panose="02040503050406030204" pitchFamily="18" charset="0"/>
                  </a:rPr>
                  <a:t>) the true value lies near </a:t>
                </a:r>
                <a:r>
                  <a:rPr lang="en-US" sz="1400" dirty="0" smtClean="0">
                    <a:solidFill>
                      <a:schemeClr val="bg1"/>
                    </a:solidFill>
                    <a:latin typeface="Cambria Math" panose="02040503050406030204" pitchFamily="18" charset="0"/>
                    <a:ea typeface="Cambria Math" panose="02040503050406030204" pitchFamily="18" charset="0"/>
                  </a:rPr>
                  <a:t>the</a:t>
                </a:r>
                <a:r>
                  <a:rPr lang="tr-TR" sz="1400" dirty="0" smtClean="0">
                    <a:solidFill>
                      <a:schemeClr val="bg1"/>
                    </a:solidFill>
                    <a:latin typeface="Cambria Math" panose="02040503050406030204" pitchFamily="18" charset="0"/>
                    <a:ea typeface="Cambria Math" panose="02040503050406030204" pitchFamily="18" charset="0"/>
                  </a:rPr>
                  <a:t> extreme</a:t>
                </a:r>
                <a:r>
                  <a:rPr lang="tr-TR" sz="1400" dirty="0">
                    <a:solidFill>
                      <a:schemeClr val="bg1"/>
                    </a:solidFill>
                    <a:latin typeface="Cambria Math" panose="02040503050406030204" pitchFamily="18" charset="0"/>
                    <a:ea typeface="Cambria Math" panose="02040503050406030204" pitchFamily="18" charset="0"/>
                  </a:rPr>
                  <a:t>. Notice that </a:t>
                </a:r>
                <a:r>
                  <a:rPr lang="tr-TR" sz="1400" dirty="0" smtClean="0">
                    <a:solidFill>
                      <a:schemeClr val="bg1"/>
                    </a:solidFill>
                    <a:latin typeface="Cambria Math" panose="02040503050406030204" pitchFamily="18" charset="0"/>
                    <a:ea typeface="Cambria Math" panose="02040503050406030204" pitchFamily="18" charset="0"/>
                  </a:rPr>
                  <a:t>the discrepancy </a:t>
                </a:r>
                <a:r>
                  <a:rPr lang="tr-TR" sz="1400" dirty="0">
                    <a:solidFill>
                      <a:schemeClr val="bg1"/>
                    </a:solidFill>
                    <a:latin typeface="Cambria Math" panose="02040503050406030204" pitchFamily="18" charset="0"/>
                    <a:ea typeface="Cambria Math" panose="02040503050406030204" pitchFamily="18" charset="0"/>
                  </a:rPr>
                  <a:t>between the </a:t>
                </a:r>
                <a:r>
                  <a:rPr lang="tr-TR" sz="1400" dirty="0" smtClean="0">
                    <a:solidFill>
                      <a:schemeClr val="bg1"/>
                    </a:solidFill>
                    <a:latin typeface="Cambria Math" panose="02040503050406030204" pitchFamily="18" charset="0"/>
                    <a:ea typeface="Cambria Math" panose="02040503050406030204" pitchFamily="18" charset="0"/>
                  </a:rPr>
                  <a:t>true </a:t>
                </a:r>
                <a:r>
                  <a:rPr lang="en-US" sz="1400" dirty="0" smtClean="0">
                    <a:solidFill>
                      <a:schemeClr val="bg1"/>
                    </a:solidFill>
                    <a:latin typeface="Cambria Math" panose="02040503050406030204" pitchFamily="18" charset="0"/>
                    <a:ea typeface="Cambria Math" panose="02040503050406030204" pitchFamily="18" charset="0"/>
                  </a:rPr>
                  <a:t>value </a:t>
                </a:r>
                <a:r>
                  <a:rPr lang="en-US" sz="1400" dirty="0">
                    <a:solidFill>
                      <a:schemeClr val="bg1"/>
                    </a:solidFill>
                    <a:latin typeface="Cambria Math" panose="02040503050406030204" pitchFamily="18" charset="0"/>
                    <a:ea typeface="Cambria Math" panose="02040503050406030204" pitchFamily="18" charset="0"/>
                  </a:rPr>
                  <a:t>and </a:t>
                </a:r>
                <a:r>
                  <a:rPr lang="en-US" sz="1400" dirty="0" smtClean="0">
                    <a:solidFill>
                      <a:schemeClr val="bg1"/>
                    </a:solidFill>
                    <a:latin typeface="Cambria Math" panose="02040503050406030204" pitchFamily="18" charset="0"/>
                    <a:ea typeface="Cambria Math" panose="02040503050406030204" pitchFamily="18" charset="0"/>
                  </a:rPr>
                  <a:t>the</a:t>
                </a:r>
                <a:r>
                  <a:rPr lang="tr-TR" sz="1400" dirty="0" smtClean="0">
                    <a:solidFill>
                      <a:schemeClr val="bg1"/>
                    </a:solidFill>
                    <a:latin typeface="Cambria Math" panose="02040503050406030204" pitchFamily="18" charset="0"/>
                    <a:ea typeface="Cambria Math" panose="02040503050406030204" pitchFamily="18" charset="0"/>
                  </a:rPr>
                  <a:t> </a:t>
                </a:r>
                <a:r>
                  <a:rPr lang="en-US" sz="1400" dirty="0" smtClean="0">
                    <a:solidFill>
                      <a:schemeClr val="bg1"/>
                    </a:solidFill>
                    <a:latin typeface="Cambria Math" panose="02040503050406030204" pitchFamily="18" charset="0"/>
                    <a:ea typeface="Cambria Math" panose="02040503050406030204" pitchFamily="18" charset="0"/>
                  </a:rPr>
                  <a:t>midpoint </a:t>
                </a:r>
                <a:r>
                  <a:rPr lang="en-US" sz="1400" dirty="0">
                    <a:solidFill>
                      <a:schemeClr val="bg1"/>
                    </a:solidFill>
                    <a:latin typeface="Cambria Math" panose="02040503050406030204" pitchFamily="18" charset="0"/>
                    <a:ea typeface="Cambria Math" panose="02040503050406030204" pitchFamily="18" charset="0"/>
                  </a:rPr>
                  <a:t>of the </a:t>
                </a:r>
                <a:r>
                  <a:rPr lang="en-US" sz="1400" dirty="0" smtClean="0">
                    <a:solidFill>
                      <a:schemeClr val="bg1"/>
                    </a:solidFill>
                    <a:latin typeface="Cambria Math" panose="02040503050406030204" pitchFamily="18" charset="0"/>
                    <a:ea typeface="Cambria Math" panose="02040503050406030204" pitchFamily="18" charset="0"/>
                  </a:rPr>
                  <a:t>interval</a:t>
                </a:r>
                <a:r>
                  <a:rPr lang="tr-TR" sz="1400" dirty="0" smtClean="0">
                    <a:solidFill>
                      <a:schemeClr val="bg1"/>
                    </a:solidFill>
                    <a:latin typeface="Cambria Math" panose="02040503050406030204" pitchFamily="18" charset="0"/>
                    <a:ea typeface="Cambria Math" panose="02040503050406030204" pitchFamily="18" charset="0"/>
                  </a:rPr>
                  <a:t> never </a:t>
                </a:r>
                <a:r>
                  <a:rPr lang="tr-TR" sz="1400" dirty="0">
                    <a:solidFill>
                      <a:schemeClr val="bg1"/>
                    </a:solidFill>
                    <a:latin typeface="Cambria Math" panose="02040503050406030204" pitchFamily="18" charset="0"/>
                    <a:ea typeface="Cambria Math" panose="02040503050406030204" pitchFamily="18" charset="0"/>
                  </a:rPr>
                  <a:t>exceeds half </a:t>
                </a:r>
                <a:r>
                  <a:rPr lang="tr-TR" sz="1400" dirty="0" smtClean="0">
                    <a:solidFill>
                      <a:schemeClr val="bg1"/>
                    </a:solidFill>
                    <a:latin typeface="Cambria Math" panose="02040503050406030204" pitchFamily="18" charset="0"/>
                    <a:ea typeface="Cambria Math" panose="02040503050406030204" pitchFamily="18" charset="0"/>
                  </a:rPr>
                  <a:t>the interval </a:t>
                </a:r>
                <a:r>
                  <a:rPr lang="tr-TR" sz="1400" dirty="0">
                    <a:solidFill>
                      <a:schemeClr val="bg1"/>
                    </a:solidFill>
                    <a:latin typeface="Cambria Math" panose="02040503050406030204" pitchFamily="18" charset="0"/>
                    <a:ea typeface="Cambria Math" panose="02040503050406030204" pitchFamily="18" charset="0"/>
                  </a:rPr>
                  <a:t>length, or </a:t>
                </a:r>
                <a14:m>
                  <m:oMath xmlns:m="http://schemas.openxmlformats.org/officeDocument/2006/math">
                    <m:r>
                      <a:rPr lang="en-US" sz="1400" i="0">
                        <a:solidFill>
                          <a:schemeClr val="bg1"/>
                        </a:solidFill>
                        <a:latin typeface="Cambria Math" panose="02040503050406030204" pitchFamily="18" charset="0"/>
                        <a:ea typeface="Cambria Math" panose="02040503050406030204" pitchFamily="18" charset="0"/>
                      </a:rPr>
                      <m:t>∆ </m:t>
                    </m:r>
                  </m:oMath>
                </a14:m>
                <a:r>
                  <a:rPr lang="tr-TR" sz="1400" dirty="0" smtClean="0">
                    <a:solidFill>
                      <a:schemeClr val="bg1"/>
                    </a:solidFill>
                    <a:latin typeface="Cambria Math" panose="02040503050406030204" pitchFamily="18" charset="0"/>
                    <a:ea typeface="Cambria Math" panose="02040503050406030204" pitchFamily="18" charset="0"/>
                  </a:rPr>
                  <a:t>x/2</a:t>
                </a:r>
                <a:r>
                  <a:rPr lang="tr-TR" sz="1400" dirty="0">
                    <a:solidFill>
                      <a:schemeClr val="bg1"/>
                    </a:solidFill>
                    <a:latin typeface="Cambria Math" panose="02040503050406030204" pitchFamily="18" charset="0"/>
                    <a:ea typeface="Cambria Math" panose="02040503050406030204" pitchFamily="18" charset="0"/>
                  </a:rPr>
                  <a:t>.</a:t>
                </a:r>
              </a:p>
            </p:txBody>
          </p:sp>
        </mc:Choice>
        <mc:Fallback xmlns="">
          <p:sp>
            <p:nvSpPr>
              <p:cNvPr id="7" name="TextBox 6"/>
              <p:cNvSpPr txBox="1">
                <a:spLocks noRot="1" noChangeAspect="1" noMove="1" noResize="1" noEditPoints="1" noAdjustHandles="1" noChangeArrowheads="1" noChangeShapeType="1" noTextEdit="1"/>
              </p:cNvSpPr>
              <p:nvPr/>
            </p:nvSpPr>
            <p:spPr>
              <a:xfrm>
                <a:off x="324465" y="5837419"/>
                <a:ext cx="6407075" cy="979242"/>
              </a:xfrm>
              <a:prstGeom prst="rect">
                <a:avLst/>
              </a:prstGeom>
              <a:blipFill>
                <a:blip r:embed="rId8"/>
                <a:stretch>
                  <a:fillRect l="-190" t="-1235" r="-190" b="-1852"/>
                </a:stretch>
              </a:blipFill>
              <a:ln w="9525" cap="flat" cmpd="sng" algn="ctr">
                <a:solidFill>
                  <a:schemeClr val="dk1"/>
                </a:solidFill>
                <a:prstDash val="solid"/>
                <a:round/>
                <a:headEnd type="none" w="med" len="med"/>
                <a:tailEnd type="none" w="med" len="med"/>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013014" y="5837419"/>
                <a:ext cx="4815192" cy="954107"/>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pPr algn="just"/>
                <a:r>
                  <a:rPr lang="tr-TR" sz="1400" b="1" dirty="0" smtClean="0">
                    <a:solidFill>
                      <a:schemeClr val="bg1"/>
                    </a:solidFill>
                    <a:latin typeface="Cambria Math" panose="02040503050406030204" pitchFamily="18" charset="0"/>
                    <a:ea typeface="Cambria Math" panose="02040503050406030204" pitchFamily="18" charset="0"/>
                  </a:rPr>
                  <a:t>Figure 8:  </a:t>
                </a:r>
                <a:r>
                  <a:rPr lang="en-US" sz="1400" dirty="0" smtClean="0">
                    <a:solidFill>
                      <a:schemeClr val="bg1"/>
                    </a:solidFill>
                    <a:latin typeface="Cambria Math" panose="02040503050406030204" pitchFamily="18" charset="0"/>
                    <a:ea typeface="Cambria Math" panose="02040503050406030204" pitchFamily="18" charset="0"/>
                  </a:rPr>
                  <a:t>Graphical </a:t>
                </a:r>
                <a:r>
                  <a:rPr lang="en-US" sz="1400" dirty="0">
                    <a:solidFill>
                      <a:schemeClr val="bg1"/>
                    </a:solidFill>
                    <a:latin typeface="Cambria Math" panose="02040503050406030204" pitchFamily="18" charset="0"/>
                    <a:ea typeface="Cambria Math" panose="02040503050406030204" pitchFamily="18" charset="0"/>
                  </a:rPr>
                  <a:t>depiction of why </a:t>
                </a:r>
                <a:r>
                  <a:rPr lang="en-US" sz="1400" dirty="0" smtClean="0">
                    <a:solidFill>
                      <a:schemeClr val="bg1"/>
                    </a:solidFill>
                    <a:latin typeface="Cambria Math" panose="02040503050406030204" pitchFamily="18" charset="0"/>
                    <a:ea typeface="Cambria Math" panose="02040503050406030204" pitchFamily="18" charset="0"/>
                  </a:rPr>
                  <a:t>the</a:t>
                </a:r>
                <a:r>
                  <a:rPr lang="tr-TR" sz="1400" dirty="0" smtClean="0">
                    <a:solidFill>
                      <a:schemeClr val="bg1"/>
                    </a:solidFill>
                    <a:latin typeface="Cambria Math" panose="02040503050406030204" pitchFamily="18" charset="0"/>
                    <a:ea typeface="Cambria Math" panose="02040503050406030204" pitchFamily="18" charset="0"/>
                  </a:rPr>
                  <a:t> error </a:t>
                </a:r>
                <a:r>
                  <a:rPr lang="tr-TR" sz="1400" dirty="0">
                    <a:solidFill>
                      <a:schemeClr val="bg1"/>
                    </a:solidFill>
                    <a:latin typeface="Cambria Math" panose="02040503050406030204" pitchFamily="18" charset="0"/>
                    <a:ea typeface="Cambria Math" panose="02040503050406030204" pitchFamily="18" charset="0"/>
                  </a:rPr>
                  <a:t>estimate for </a:t>
                </a:r>
                <a:r>
                  <a:rPr lang="tr-TR" sz="1400" dirty="0" smtClean="0">
                    <a:solidFill>
                      <a:schemeClr val="bg1"/>
                    </a:solidFill>
                    <a:latin typeface="Cambria Math" panose="02040503050406030204" pitchFamily="18" charset="0"/>
                    <a:ea typeface="Cambria Math" panose="02040503050406030204" pitchFamily="18" charset="0"/>
                  </a:rPr>
                  <a:t>bisection </a:t>
                </a:r>
                <a:r>
                  <a:rPr lang="en-US" sz="1400" dirty="0" smtClean="0">
                    <a:solidFill>
                      <a:schemeClr val="bg1"/>
                    </a:solidFill>
                    <a:latin typeface="Cambria Math" panose="02040503050406030204" pitchFamily="18" charset="0"/>
                    <a:ea typeface="Cambria Math" panose="02040503050406030204" pitchFamily="18" charset="0"/>
                  </a:rPr>
                  <a:t>(</a:t>
                </a:r>
                <a14:m>
                  <m:oMath xmlns:m="http://schemas.openxmlformats.org/officeDocument/2006/math">
                    <m:r>
                      <a:rPr lang="en-US" sz="1400">
                        <a:solidFill>
                          <a:schemeClr val="bg1"/>
                        </a:solidFill>
                        <a:latin typeface="Cambria Math" panose="02040503050406030204" pitchFamily="18" charset="0"/>
                        <a:ea typeface="Cambria Math" panose="02040503050406030204" pitchFamily="18" charset="0"/>
                      </a:rPr>
                      <m:t>∆</m:t>
                    </m:r>
                    <m:r>
                      <a:rPr lang="en-US" sz="1400" i="1">
                        <a:solidFill>
                          <a:schemeClr val="bg1"/>
                        </a:solidFill>
                        <a:latin typeface="Cambria Math" panose="02040503050406030204" pitchFamily="18" charset="0"/>
                        <a:ea typeface="Cambria Math" panose="02040503050406030204" pitchFamily="18" charset="0"/>
                      </a:rPr>
                      <m:t> </m:t>
                    </m:r>
                  </m:oMath>
                </a14:m>
                <a:r>
                  <a:rPr lang="en-US" sz="1400" dirty="0" smtClean="0">
                    <a:solidFill>
                      <a:schemeClr val="bg1"/>
                    </a:solidFill>
                    <a:latin typeface="Cambria Math" panose="02040503050406030204" pitchFamily="18" charset="0"/>
                    <a:ea typeface="Cambria Math" panose="02040503050406030204" pitchFamily="18" charset="0"/>
                  </a:rPr>
                  <a:t>x/2</a:t>
                </a:r>
                <a:r>
                  <a:rPr lang="en-US" sz="1400" dirty="0">
                    <a:solidFill>
                      <a:schemeClr val="bg1"/>
                    </a:solidFill>
                    <a:latin typeface="Cambria Math" panose="02040503050406030204" pitchFamily="18" charset="0"/>
                    <a:ea typeface="Cambria Math" panose="02040503050406030204" pitchFamily="18" charset="0"/>
                  </a:rPr>
                  <a:t>) is equivalent to the </a:t>
                </a:r>
                <a:r>
                  <a:rPr lang="en-US" sz="1400" dirty="0" smtClean="0">
                    <a:solidFill>
                      <a:schemeClr val="bg1"/>
                    </a:solidFill>
                    <a:latin typeface="Cambria Math" panose="02040503050406030204" pitchFamily="18" charset="0"/>
                    <a:ea typeface="Cambria Math" panose="02040503050406030204" pitchFamily="18" charset="0"/>
                  </a:rPr>
                  <a:t>root</a:t>
                </a:r>
                <a:r>
                  <a:rPr lang="tr-TR" sz="1400" dirty="0" smtClean="0">
                    <a:solidFill>
                      <a:schemeClr val="bg1"/>
                    </a:solidFill>
                    <a:latin typeface="Cambria Math" panose="02040503050406030204" pitchFamily="18" charset="0"/>
                    <a:ea typeface="Cambria Math" panose="02040503050406030204" pitchFamily="18" charset="0"/>
                  </a:rPr>
                  <a:t> </a:t>
                </a:r>
                <a:r>
                  <a:rPr lang="en-US" sz="1400" dirty="0" smtClean="0">
                    <a:solidFill>
                      <a:schemeClr val="bg1"/>
                    </a:solidFill>
                    <a:latin typeface="Cambria Math" panose="02040503050406030204" pitchFamily="18" charset="0"/>
                    <a:ea typeface="Cambria Math" panose="02040503050406030204" pitchFamily="18" charset="0"/>
                  </a:rPr>
                  <a:t>estimate </a:t>
                </a:r>
                <a:r>
                  <a:rPr lang="en-US" sz="1400" dirty="0">
                    <a:solidFill>
                      <a:schemeClr val="bg1"/>
                    </a:solidFill>
                    <a:latin typeface="Cambria Math" panose="02040503050406030204" pitchFamily="18" charset="0"/>
                    <a:ea typeface="Cambria Math" panose="02040503050406030204" pitchFamily="18" charset="0"/>
                  </a:rPr>
                  <a:t>for the </a:t>
                </a:r>
                <a:r>
                  <a:rPr lang="en-US" sz="1400" dirty="0" smtClean="0">
                    <a:solidFill>
                      <a:schemeClr val="bg1"/>
                    </a:solidFill>
                    <a:latin typeface="Cambria Math" panose="02040503050406030204" pitchFamily="18" charset="0"/>
                    <a:ea typeface="Cambria Math" panose="02040503050406030204" pitchFamily="18" charset="0"/>
                  </a:rPr>
                  <a:t>present</a:t>
                </a:r>
                <a:r>
                  <a:rPr lang="tr-TR" sz="1400" dirty="0" smtClean="0">
                    <a:solidFill>
                      <a:schemeClr val="bg1"/>
                    </a:solidFill>
                    <a:latin typeface="Cambria Math" panose="02040503050406030204" pitchFamily="18" charset="0"/>
                    <a:ea typeface="Cambria Math" panose="02040503050406030204" pitchFamily="18" charset="0"/>
                  </a:rPr>
                  <a:t> </a:t>
                </a:r>
                <a:r>
                  <a:rPr lang="en-US" sz="1400" dirty="0" smtClean="0">
                    <a:solidFill>
                      <a:schemeClr val="bg1"/>
                    </a:solidFill>
                    <a:latin typeface="Cambria Math" panose="02040503050406030204" pitchFamily="18" charset="0"/>
                    <a:ea typeface="Cambria Math" panose="02040503050406030204" pitchFamily="18" charset="0"/>
                  </a:rPr>
                  <a:t>iteration</a:t>
                </a:r>
                <a:r>
                  <a:rPr lang="tr-TR" sz="1400" dirty="0">
                    <a:solidFill>
                      <a:schemeClr val="bg1"/>
                    </a:solidFill>
                    <a:latin typeface="Cambria Math" panose="02040503050406030204" pitchFamily="18" charset="0"/>
                    <a:ea typeface="Cambria Math" panose="02040503050406030204" pitchFamily="18" charset="0"/>
                  </a:rPr>
                  <a:t> </a:t>
                </a:r>
                <a:r>
                  <a:rPr lang="en-US" sz="1400" dirty="0" smtClean="0">
                    <a:solidFill>
                      <a:schemeClr val="bg1"/>
                    </a:solidFill>
                    <a:latin typeface="Cambria Math" panose="02040503050406030204" pitchFamily="18" charset="0"/>
                    <a:ea typeface="Cambria Math" panose="02040503050406030204" pitchFamily="18" charset="0"/>
                  </a:rPr>
                  <a:t>(</a:t>
                </a:r>
                <a:r>
                  <a:rPr lang="en-US" sz="1400" dirty="0" err="1" smtClean="0">
                    <a:solidFill>
                      <a:schemeClr val="bg1"/>
                    </a:solidFill>
                    <a:latin typeface="Cambria Math" panose="02040503050406030204" pitchFamily="18" charset="0"/>
                    <a:ea typeface="Cambria Math" panose="02040503050406030204" pitchFamily="18" charset="0"/>
                  </a:rPr>
                  <a:t>x</a:t>
                </a:r>
                <a:r>
                  <a:rPr lang="en-US" sz="1400" baseline="-25000" dirty="0" err="1" smtClean="0">
                    <a:solidFill>
                      <a:schemeClr val="bg1"/>
                    </a:solidFill>
                    <a:latin typeface="Cambria Math" panose="02040503050406030204" pitchFamily="18" charset="0"/>
                    <a:ea typeface="Cambria Math" panose="02040503050406030204" pitchFamily="18" charset="0"/>
                  </a:rPr>
                  <a:t>r</a:t>
                </a:r>
                <a:r>
                  <a:rPr lang="en-US" sz="1400" baseline="30000" dirty="0" err="1" smtClean="0">
                    <a:solidFill>
                      <a:schemeClr val="bg1"/>
                    </a:solidFill>
                    <a:latin typeface="Cambria Math" panose="02040503050406030204" pitchFamily="18" charset="0"/>
                    <a:ea typeface="Cambria Math" panose="02040503050406030204" pitchFamily="18" charset="0"/>
                  </a:rPr>
                  <a:t>new</a:t>
                </a:r>
                <a:r>
                  <a:rPr lang="en-US" sz="1400" dirty="0">
                    <a:solidFill>
                      <a:schemeClr val="bg1"/>
                    </a:solidFill>
                    <a:latin typeface="Cambria Math" panose="02040503050406030204" pitchFamily="18" charset="0"/>
                    <a:ea typeface="Cambria Math" panose="02040503050406030204" pitchFamily="18" charset="0"/>
                  </a:rPr>
                  <a:t>) minus the root estimate </a:t>
                </a:r>
                <a:r>
                  <a:rPr lang="en-US" sz="1400" dirty="0" smtClean="0">
                    <a:solidFill>
                      <a:schemeClr val="bg1"/>
                    </a:solidFill>
                    <a:latin typeface="Cambria Math" panose="02040503050406030204" pitchFamily="18" charset="0"/>
                    <a:ea typeface="Cambria Math" panose="02040503050406030204" pitchFamily="18" charset="0"/>
                  </a:rPr>
                  <a:t>for</a:t>
                </a:r>
                <a:r>
                  <a:rPr lang="tr-TR" sz="1400" dirty="0" smtClean="0">
                    <a:solidFill>
                      <a:schemeClr val="bg1"/>
                    </a:solidFill>
                    <a:latin typeface="Cambria Math" panose="02040503050406030204" pitchFamily="18" charset="0"/>
                    <a:ea typeface="Cambria Math" panose="02040503050406030204" pitchFamily="18" charset="0"/>
                  </a:rPr>
                  <a:t> the </a:t>
                </a:r>
                <a:r>
                  <a:rPr lang="tr-TR" sz="1400" dirty="0">
                    <a:solidFill>
                      <a:schemeClr val="bg1"/>
                    </a:solidFill>
                    <a:latin typeface="Cambria Math" panose="02040503050406030204" pitchFamily="18" charset="0"/>
                    <a:ea typeface="Cambria Math" panose="02040503050406030204" pitchFamily="18" charset="0"/>
                  </a:rPr>
                  <a:t>previous iteration (</a:t>
                </a:r>
                <a:r>
                  <a:rPr lang="tr-TR" sz="1400" dirty="0" smtClean="0">
                    <a:solidFill>
                      <a:schemeClr val="bg1"/>
                    </a:solidFill>
                    <a:latin typeface="Cambria Math" panose="02040503050406030204" pitchFamily="18" charset="0"/>
                    <a:ea typeface="Cambria Math" panose="02040503050406030204" pitchFamily="18" charset="0"/>
                  </a:rPr>
                  <a:t>x</a:t>
                </a:r>
                <a:r>
                  <a:rPr lang="tr-TR" sz="1400" baseline="-25000" dirty="0" smtClean="0">
                    <a:solidFill>
                      <a:schemeClr val="bg1"/>
                    </a:solidFill>
                    <a:latin typeface="Cambria Math" panose="02040503050406030204" pitchFamily="18" charset="0"/>
                    <a:ea typeface="Cambria Math" panose="02040503050406030204" pitchFamily="18" charset="0"/>
                  </a:rPr>
                  <a:t>r </a:t>
                </a:r>
                <a:r>
                  <a:rPr lang="tr-TR" sz="1400" baseline="30000" dirty="0" smtClean="0">
                    <a:solidFill>
                      <a:schemeClr val="bg1"/>
                    </a:solidFill>
                    <a:latin typeface="Cambria Math" panose="02040503050406030204" pitchFamily="18" charset="0"/>
                    <a:ea typeface="Cambria Math" panose="02040503050406030204" pitchFamily="18" charset="0"/>
                  </a:rPr>
                  <a:t>old</a:t>
                </a:r>
                <a:r>
                  <a:rPr lang="tr-TR" sz="1400" dirty="0">
                    <a:solidFill>
                      <a:schemeClr val="bg1"/>
                    </a:solidFill>
                    <a:latin typeface="Cambria Math" panose="02040503050406030204" pitchFamily="18" charset="0"/>
                    <a:ea typeface="Cambria Math" panose="02040503050406030204" pitchFamily="18" charset="0"/>
                  </a:rPr>
                  <a:t>).</a:t>
                </a:r>
              </a:p>
            </p:txBody>
          </p:sp>
        </mc:Choice>
        <mc:Fallback xmlns="">
          <p:sp>
            <p:nvSpPr>
              <p:cNvPr id="8" name="TextBox 7"/>
              <p:cNvSpPr txBox="1">
                <a:spLocks noRot="1" noChangeAspect="1" noMove="1" noResize="1" noEditPoints="1" noAdjustHandles="1" noChangeArrowheads="1" noChangeShapeType="1" noTextEdit="1"/>
              </p:cNvSpPr>
              <p:nvPr/>
            </p:nvSpPr>
            <p:spPr>
              <a:xfrm>
                <a:off x="7013014" y="5837419"/>
                <a:ext cx="4815192" cy="954107"/>
              </a:xfrm>
              <a:prstGeom prst="rect">
                <a:avLst/>
              </a:prstGeom>
              <a:blipFill>
                <a:blip r:embed="rId9"/>
                <a:stretch>
                  <a:fillRect l="-253" t="-1266" r="-253" b="-4430"/>
                </a:stretch>
              </a:blipFill>
              <a:ln w="9525" cap="flat" cmpd="sng" algn="ctr">
                <a:solidFill>
                  <a:schemeClr val="dk1"/>
                </a:solidFill>
                <a:prstDash val="solid"/>
                <a:round/>
                <a:headEnd type="none" w="med" len="med"/>
                <a:tailEnd type="none" w="med" len="med"/>
              </a:ln>
            </p:spPr>
            <p:txBody>
              <a:bodyPr/>
              <a:lstStyle/>
              <a:p>
                <a:r>
                  <a:rPr lang="tr-TR">
                    <a:noFill/>
                  </a:rPr>
                  <a:t> </a:t>
                </a:r>
              </a:p>
            </p:txBody>
          </p:sp>
        </mc:Fallback>
      </mc:AlternateContent>
    </p:spTree>
    <p:extLst>
      <p:ext uri="{BB962C8B-B14F-4D97-AF65-F5344CB8AC3E}">
        <p14:creationId xmlns:p14="http://schemas.microsoft.com/office/powerpoint/2010/main" val="11672963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321013" y="311285"/>
            <a:ext cx="11527276" cy="6801862"/>
          </a:xfrm>
          <a:prstGeom prst="rect">
            <a:avLst/>
          </a:prstGeom>
          <a:noFill/>
        </p:spPr>
        <p:txBody>
          <a:bodyPr wrap="square" rtlCol="0">
            <a:spAutoFit/>
          </a:bodyPr>
          <a:lstStyle/>
          <a:p>
            <a:r>
              <a:rPr lang="en-US" sz="1600" dirty="0">
                <a:solidFill>
                  <a:schemeClr val="bg1"/>
                </a:solidFill>
                <a:latin typeface="Cambria Math" panose="02040503050406030204" pitchFamily="18" charset="0"/>
                <a:ea typeface="Cambria Math" panose="02040503050406030204" pitchFamily="18" charset="0"/>
              </a:rPr>
              <a:t>Although bisection is generally slower than other methods, the neatness of its error analysis is certainly a positive aspect that could make it attractive for certain engineering applications</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Another benefit of the bisection method is that the number of iterations required to attain an absolute error can be computed a priori—that is, before starting the iterations. This can be seen by recognizing that before starting the technique, the absolute error </a:t>
            </a:r>
            <a:r>
              <a:rPr lang="en-US" sz="1600" dirty="0" smtClean="0">
                <a:solidFill>
                  <a:schemeClr val="bg1"/>
                </a:solidFill>
                <a:latin typeface="Cambria Math" panose="02040503050406030204" pitchFamily="18" charset="0"/>
                <a:ea typeface="Cambria Math" panose="02040503050406030204" pitchFamily="18" charset="0"/>
              </a:rPr>
              <a:t>is</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where the superscript designates the iteration. Hence, before starting the method, we are </a:t>
            </a:r>
            <a:r>
              <a:rPr lang="en-US" sz="1600" dirty="0" smtClean="0">
                <a:solidFill>
                  <a:schemeClr val="bg1"/>
                </a:solidFill>
                <a:latin typeface="Cambria Math" panose="02040503050406030204" pitchFamily="18" charset="0"/>
                <a:ea typeface="Cambria Math" panose="02040503050406030204" pitchFamily="18" charset="0"/>
              </a:rPr>
              <a:t>at</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the </a:t>
            </a:r>
            <a:r>
              <a:rPr lang="en-US" sz="1600" dirty="0">
                <a:solidFill>
                  <a:schemeClr val="bg1"/>
                </a:solidFill>
                <a:latin typeface="Cambria Math" panose="02040503050406030204" pitchFamily="18" charset="0"/>
                <a:ea typeface="Cambria Math" panose="02040503050406030204" pitchFamily="18" charset="0"/>
              </a:rPr>
              <a:t>“zero iteration.” After the first iteration, the error </a:t>
            </a:r>
            <a:r>
              <a:rPr lang="en-US" sz="1600" dirty="0" smtClean="0">
                <a:solidFill>
                  <a:schemeClr val="bg1"/>
                </a:solidFill>
                <a:latin typeface="Cambria Math" panose="02040503050406030204" pitchFamily="18" charset="0"/>
                <a:ea typeface="Cambria Math" panose="02040503050406030204" pitchFamily="18" charset="0"/>
              </a:rPr>
              <a:t>becomes</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If E</a:t>
            </a:r>
            <a:r>
              <a:rPr lang="en-US" sz="1600" baseline="-25000" dirty="0">
                <a:solidFill>
                  <a:schemeClr val="bg1"/>
                </a:solidFill>
                <a:latin typeface="Cambria Math" panose="02040503050406030204" pitchFamily="18" charset="0"/>
                <a:ea typeface="Cambria Math" panose="02040503050406030204" pitchFamily="18" charset="0"/>
              </a:rPr>
              <a:t>a,d</a:t>
            </a:r>
            <a:r>
              <a:rPr lang="en-US" sz="1600" dirty="0">
                <a:solidFill>
                  <a:schemeClr val="bg1"/>
                </a:solidFill>
                <a:latin typeface="Cambria Math" panose="02040503050406030204" pitchFamily="18" charset="0"/>
                <a:ea typeface="Cambria Math" panose="02040503050406030204" pitchFamily="18" charset="0"/>
              </a:rPr>
              <a:t> is the desired error, this equation can be solved </a:t>
            </a:r>
            <a:r>
              <a:rPr lang="en-US" sz="1600" dirty="0" smtClean="0">
                <a:solidFill>
                  <a:schemeClr val="bg1"/>
                </a:solidFill>
                <a:latin typeface="Cambria Math" panose="02040503050406030204" pitchFamily="18" charset="0"/>
                <a:ea typeface="Cambria Math" panose="02040503050406030204" pitchFamily="18" charset="0"/>
              </a:rPr>
              <a:t>for</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r>
              <a:rPr lang="tr-TR" sz="1600" dirty="0" smtClean="0">
                <a:solidFill>
                  <a:schemeClr val="bg1"/>
                </a:solidFill>
                <a:latin typeface="Cambria Math" panose="02040503050406030204" pitchFamily="18" charset="0"/>
                <a:ea typeface="Cambria Math" panose="02040503050406030204" pitchFamily="18" charset="0"/>
              </a:rPr>
              <a:t>										(b)</a:t>
            </a:r>
          </a:p>
          <a:p>
            <a:endParaRPr lang="tr-TR" sz="1600" dirty="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Let us test the formula. For Example </a:t>
            </a:r>
            <a:r>
              <a:rPr lang="tr-TR" sz="1600" dirty="0" smtClean="0">
                <a:solidFill>
                  <a:schemeClr val="bg1"/>
                </a:solidFill>
                <a:latin typeface="Cambria Math" panose="02040503050406030204" pitchFamily="18" charset="0"/>
                <a:ea typeface="Cambria Math" panose="02040503050406030204" pitchFamily="18" charset="0"/>
              </a:rPr>
              <a:t>3</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the initial interval was </a:t>
            </a:r>
            <a:r>
              <a:rPr lang="en-US" sz="1600" i="1" dirty="0">
                <a:solidFill>
                  <a:schemeClr val="bg1"/>
                </a:solidFill>
                <a:latin typeface="Cambria Math" panose="02040503050406030204" pitchFamily="18" charset="0"/>
                <a:ea typeface="Cambria Math" panose="02040503050406030204" pitchFamily="18" charset="0"/>
              </a:rPr>
              <a:t>x</a:t>
            </a:r>
            <a:r>
              <a:rPr lang="en-US" sz="1600" baseline="-25000" dirty="0">
                <a:solidFill>
                  <a:schemeClr val="bg1"/>
                </a:solidFill>
                <a:latin typeface="Cambria Math" panose="02040503050406030204" pitchFamily="18" charset="0"/>
                <a:ea typeface="Cambria Math" panose="02040503050406030204" pitchFamily="18" charset="0"/>
              </a:rPr>
              <a:t>0</a:t>
            </a:r>
            <a:r>
              <a:rPr lang="en-US" sz="1600" dirty="0">
                <a:solidFill>
                  <a:schemeClr val="bg1"/>
                </a:solidFill>
                <a:latin typeface="Cambria Math" panose="02040503050406030204" pitchFamily="18" charset="0"/>
                <a:ea typeface="Cambria Math" panose="02040503050406030204" pitchFamily="18" charset="0"/>
              </a:rPr>
              <a:t> = 16 − 12 = </a:t>
            </a:r>
            <a:r>
              <a:rPr lang="en-US" sz="1600" dirty="0" smtClean="0">
                <a:solidFill>
                  <a:schemeClr val="bg1"/>
                </a:solidFill>
                <a:latin typeface="Cambria Math" panose="02040503050406030204" pitchFamily="18" charset="0"/>
                <a:ea typeface="Cambria Math" panose="02040503050406030204" pitchFamily="18" charset="0"/>
              </a:rPr>
              <a:t>4.</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After </a:t>
            </a:r>
            <a:r>
              <a:rPr lang="en-US" sz="1600" dirty="0">
                <a:solidFill>
                  <a:schemeClr val="bg1"/>
                </a:solidFill>
                <a:latin typeface="Cambria Math" panose="02040503050406030204" pitchFamily="18" charset="0"/>
                <a:ea typeface="Cambria Math" panose="02040503050406030204" pitchFamily="18" charset="0"/>
              </a:rPr>
              <a:t>six iterations, the absolute error </a:t>
            </a:r>
            <a:r>
              <a:rPr lang="en-US" sz="1600" dirty="0" smtClean="0">
                <a:solidFill>
                  <a:schemeClr val="bg1"/>
                </a:solidFill>
                <a:latin typeface="Cambria Math" panose="02040503050406030204" pitchFamily="18" charset="0"/>
                <a:ea typeface="Cambria Math" panose="02040503050406030204" pitchFamily="18" charset="0"/>
              </a:rPr>
              <a:t>was</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We can substitute these values into Eq.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b</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to </a:t>
            </a:r>
            <a:r>
              <a:rPr lang="en-US" sz="1600" dirty="0" smtClean="0">
                <a:solidFill>
                  <a:schemeClr val="bg1"/>
                </a:solidFill>
                <a:latin typeface="Cambria Math" panose="02040503050406030204" pitchFamily="18" charset="0"/>
                <a:ea typeface="Cambria Math" panose="02040503050406030204" pitchFamily="18" charset="0"/>
              </a:rPr>
              <a:t>give</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Thus, if we knew beforehand that an error of less than 0.0625 was acceptable, the </a:t>
            </a:r>
            <a:r>
              <a:rPr lang="en-US" sz="1600" dirty="0" smtClean="0">
                <a:solidFill>
                  <a:schemeClr val="bg1"/>
                </a:solidFill>
                <a:latin typeface="Cambria Math" panose="02040503050406030204" pitchFamily="18" charset="0"/>
                <a:ea typeface="Cambria Math" panose="02040503050406030204" pitchFamily="18" charset="0"/>
              </a:rPr>
              <a:t>formula</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tells </a:t>
            </a:r>
            <a:r>
              <a:rPr lang="en-US" sz="1600" dirty="0">
                <a:solidFill>
                  <a:schemeClr val="bg1"/>
                </a:solidFill>
                <a:latin typeface="Cambria Math" panose="02040503050406030204" pitchFamily="18" charset="0"/>
                <a:ea typeface="Cambria Math" panose="02040503050406030204" pitchFamily="18" charset="0"/>
              </a:rPr>
              <a:t>us that six iterations would yield the desired result.</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p:txBody>
      </p:sp>
      <p:pic>
        <p:nvPicPr>
          <p:cNvPr id="3" name="Picture 2"/>
          <p:cNvPicPr>
            <a:picLocks noChangeAspect="1"/>
          </p:cNvPicPr>
          <p:nvPr/>
        </p:nvPicPr>
        <p:blipFill>
          <a:blip r:embed="rId2"/>
          <a:stretch>
            <a:fillRect/>
          </a:stretch>
        </p:blipFill>
        <p:spPr>
          <a:xfrm>
            <a:off x="5098307" y="1742510"/>
            <a:ext cx="1972688" cy="436578"/>
          </a:xfrm>
          <a:prstGeom prst="rect">
            <a:avLst/>
          </a:prstGeom>
        </p:spPr>
      </p:pic>
      <p:pic>
        <p:nvPicPr>
          <p:cNvPr id="4" name="Picture 3"/>
          <p:cNvPicPr>
            <a:picLocks noChangeAspect="1"/>
          </p:cNvPicPr>
          <p:nvPr/>
        </p:nvPicPr>
        <p:blipFill>
          <a:blip r:embed="rId3"/>
          <a:stretch>
            <a:fillRect/>
          </a:stretch>
        </p:blipFill>
        <p:spPr>
          <a:xfrm>
            <a:off x="5550339" y="2669800"/>
            <a:ext cx="1068624" cy="571940"/>
          </a:xfrm>
          <a:prstGeom prst="rect">
            <a:avLst/>
          </a:prstGeom>
        </p:spPr>
      </p:pic>
      <p:pic>
        <p:nvPicPr>
          <p:cNvPr id="5" name="Picture 4"/>
          <p:cNvPicPr>
            <a:picLocks noChangeAspect="1"/>
          </p:cNvPicPr>
          <p:nvPr/>
        </p:nvPicPr>
        <p:blipFill>
          <a:blip r:embed="rId4"/>
          <a:stretch>
            <a:fillRect/>
          </a:stretch>
        </p:blipFill>
        <p:spPr>
          <a:xfrm>
            <a:off x="4635230" y="3586652"/>
            <a:ext cx="2898842" cy="615120"/>
          </a:xfrm>
          <a:prstGeom prst="rect">
            <a:avLst/>
          </a:prstGeom>
        </p:spPr>
      </p:pic>
      <p:pic>
        <p:nvPicPr>
          <p:cNvPr id="6" name="Picture 5"/>
          <p:cNvPicPr>
            <a:picLocks noChangeAspect="1"/>
          </p:cNvPicPr>
          <p:nvPr/>
        </p:nvPicPr>
        <p:blipFill>
          <a:blip r:embed="rId5"/>
          <a:stretch>
            <a:fillRect/>
          </a:stretch>
        </p:blipFill>
        <p:spPr>
          <a:xfrm>
            <a:off x="4737522" y="4597106"/>
            <a:ext cx="2694258" cy="626919"/>
          </a:xfrm>
          <a:prstGeom prst="rect">
            <a:avLst/>
          </a:prstGeom>
        </p:spPr>
      </p:pic>
      <p:pic>
        <p:nvPicPr>
          <p:cNvPr id="7" name="Picture 6"/>
          <p:cNvPicPr>
            <a:picLocks noChangeAspect="1"/>
          </p:cNvPicPr>
          <p:nvPr/>
        </p:nvPicPr>
        <p:blipFill>
          <a:blip r:embed="rId6"/>
          <a:stretch>
            <a:fillRect/>
          </a:stretch>
        </p:blipFill>
        <p:spPr>
          <a:xfrm>
            <a:off x="5167903" y="5580799"/>
            <a:ext cx="1833496" cy="521894"/>
          </a:xfrm>
          <a:prstGeom prst="rect">
            <a:avLst/>
          </a:prstGeom>
        </p:spPr>
      </p:pic>
    </p:spTree>
    <p:extLst>
      <p:ext uri="{BB962C8B-B14F-4D97-AF65-F5344CB8AC3E}">
        <p14:creationId xmlns:p14="http://schemas.microsoft.com/office/powerpoint/2010/main" val="2797783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2374" y="311076"/>
            <a:ext cx="11418285" cy="7263527"/>
          </a:xfrm>
          <a:prstGeom prst="rect">
            <a:avLst/>
          </a:prstGeom>
          <a:noFill/>
        </p:spPr>
        <p:txBody>
          <a:bodyPr wrap="square" rtlCol="0">
            <a:spAutoFit/>
          </a:bodyPr>
          <a:lstStyle/>
          <a:p>
            <a:pPr lvl="0" algn="just"/>
            <a:r>
              <a:rPr lang="tr-TR" sz="1600" b="1" dirty="0" smtClean="0">
                <a:solidFill>
                  <a:srgbClr val="C00000"/>
                </a:solidFill>
                <a:latin typeface="Cambria Math" panose="02040503050406030204" pitchFamily="18" charset="0"/>
                <a:ea typeface="Cambria Math" panose="02040503050406030204" pitchFamily="18" charset="0"/>
                <a:cs typeface="Nunito"/>
                <a:sym typeface="Nunito"/>
              </a:rPr>
              <a:t>Example  5: </a:t>
            </a:r>
            <a:r>
              <a:rPr lang="en-US" sz="1600" dirty="0">
                <a:solidFill>
                  <a:schemeClr val="bg1"/>
                </a:solidFill>
                <a:latin typeface="Cambria Math" panose="02040503050406030204" pitchFamily="18" charset="0"/>
                <a:ea typeface="Cambria Math" panose="02040503050406030204" pitchFamily="18" charset="0"/>
              </a:rPr>
              <a:t>To find the inverse of </a:t>
            </a:r>
            <a:r>
              <a:rPr lang="tr-TR" sz="1600" dirty="0" smtClean="0">
                <a:solidFill>
                  <a:schemeClr val="bg1"/>
                </a:solidFill>
                <a:latin typeface="Cambria Math" panose="02040503050406030204" pitchFamily="18" charset="0"/>
                <a:ea typeface="Cambria Math" panose="02040503050406030204" pitchFamily="18" charset="0"/>
              </a:rPr>
              <a:t>the</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value a , one can use the equation </a:t>
            </a:r>
            <a:endParaRPr lang="tr-TR" sz="1600" dirty="0" smtClean="0">
              <a:solidFill>
                <a:schemeClr val="bg1"/>
              </a:solidFill>
              <a:latin typeface="Cambria Math" panose="02040503050406030204" pitchFamily="18" charset="0"/>
              <a:ea typeface="Cambria Math" panose="02040503050406030204" pitchFamily="18" charset="0"/>
            </a:endParaRPr>
          </a:p>
          <a:p>
            <a:pPr lvl="0" algn="just"/>
            <a:endParaRPr lang="tr-TR" sz="1600" b="1" dirty="0">
              <a:solidFill>
                <a:schemeClr val="bg1"/>
              </a:solidFill>
              <a:latin typeface="Cambria Math" panose="02040503050406030204" pitchFamily="18" charset="0"/>
              <a:ea typeface="Cambria Math" panose="02040503050406030204" pitchFamily="18" charset="0"/>
              <a:cs typeface="Nunito"/>
              <a:sym typeface="Nunito"/>
            </a:endParaRPr>
          </a:p>
          <a:p>
            <a:pPr lvl="0" algn="just"/>
            <a:endParaRPr lang="tr-TR" sz="1600" b="1" dirty="0" smtClean="0">
              <a:solidFill>
                <a:schemeClr val="bg1"/>
              </a:solidFill>
              <a:latin typeface="Cambria Math" panose="02040503050406030204" pitchFamily="18" charset="0"/>
              <a:ea typeface="Cambria Math" panose="02040503050406030204" pitchFamily="18" charset="0"/>
              <a:cs typeface="Nunito"/>
              <a:sym typeface="Nunito"/>
            </a:endParaRPr>
          </a:p>
          <a:p>
            <a:pPr lvl="0" algn="just"/>
            <a:endParaRPr lang="tr-TR" sz="1600" b="1" dirty="0" smtClean="0">
              <a:solidFill>
                <a:schemeClr val="bg1"/>
              </a:solidFill>
              <a:latin typeface="Cambria Math" panose="02040503050406030204" pitchFamily="18" charset="0"/>
              <a:ea typeface="Cambria Math" panose="02040503050406030204" pitchFamily="18" charset="0"/>
              <a:cs typeface="Nunito"/>
              <a:sym typeface="Nunito"/>
            </a:endParaRPr>
          </a:p>
          <a:p>
            <a:pPr lvl="0" algn="just"/>
            <a:r>
              <a:rPr lang="en-US" sz="1600" dirty="0">
                <a:solidFill>
                  <a:schemeClr val="bg1"/>
                </a:solidFill>
                <a:latin typeface="Cambria Math" panose="02040503050406030204" pitchFamily="18" charset="0"/>
                <a:ea typeface="Cambria Math" panose="02040503050406030204" pitchFamily="18" charset="0"/>
              </a:rPr>
              <a:t>where c is the inverse of a . Use the bisection method of finding roots of equations to find the inverse of a </a:t>
            </a:r>
            <a:r>
              <a:rPr lang="tr-TR" sz="1600" dirty="0" smtClean="0">
                <a:solidFill>
                  <a:schemeClr val="bg1"/>
                </a:solidFill>
                <a:latin typeface="Cambria Math" panose="02040503050406030204" pitchFamily="18" charset="0"/>
                <a:ea typeface="Cambria Math" panose="02040503050406030204" pitchFamily="18" charset="0"/>
              </a:rPr>
              <a:t>=2.5</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Conduct </a:t>
            </a:r>
            <a:r>
              <a:rPr lang="en-US" sz="1600" dirty="0">
                <a:solidFill>
                  <a:schemeClr val="bg1"/>
                </a:solidFill>
                <a:latin typeface="Cambria Math" panose="02040503050406030204" pitchFamily="18" charset="0"/>
                <a:ea typeface="Cambria Math" panose="02040503050406030204" pitchFamily="18" charset="0"/>
              </a:rPr>
              <a:t>three iterations to estimate the root of the above equation. Find the absolute relative </a:t>
            </a:r>
            <a:r>
              <a:rPr lang="en-US" sz="1600" dirty="0" smtClean="0">
                <a:solidFill>
                  <a:schemeClr val="bg1"/>
                </a:solidFill>
                <a:latin typeface="Cambria Math" panose="02040503050406030204" pitchFamily="18" charset="0"/>
                <a:ea typeface="Cambria Math" panose="02040503050406030204" pitchFamily="18" charset="0"/>
              </a:rPr>
              <a:t>approximate</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error </a:t>
            </a:r>
            <a:r>
              <a:rPr lang="en-US" sz="1600" dirty="0">
                <a:solidFill>
                  <a:schemeClr val="bg1"/>
                </a:solidFill>
                <a:latin typeface="Cambria Math" panose="02040503050406030204" pitchFamily="18" charset="0"/>
                <a:ea typeface="Cambria Math" panose="02040503050406030204" pitchFamily="18" charset="0"/>
              </a:rPr>
              <a:t>at the end of each iteration and the number of significant digits at least correct at the end of each iteration. </a:t>
            </a:r>
            <a:r>
              <a:rPr lang="tr-TR" sz="1600" b="1" dirty="0" smtClean="0">
                <a:solidFill>
                  <a:schemeClr val="bg1"/>
                </a:solidFill>
                <a:latin typeface="Cambria Math" panose="02040503050406030204" pitchFamily="18" charset="0"/>
                <a:ea typeface="Cambria Math" panose="02040503050406030204" pitchFamily="18" charset="0"/>
                <a:cs typeface="Nunito"/>
                <a:sym typeface="Nunito"/>
              </a:rPr>
              <a:t> </a:t>
            </a:r>
          </a:p>
          <a:p>
            <a:pPr lvl="0" algn="just"/>
            <a:endParaRPr lang="tr-TR" sz="1600" b="1" dirty="0">
              <a:solidFill>
                <a:schemeClr val="bg1"/>
              </a:solidFill>
              <a:latin typeface="Cambria Math" panose="02040503050406030204" pitchFamily="18" charset="0"/>
              <a:ea typeface="Cambria Math" panose="02040503050406030204" pitchFamily="18" charset="0"/>
              <a:sym typeface="Nunito"/>
            </a:endParaRPr>
          </a:p>
          <a:p>
            <a:pPr lvl="0" algn="just"/>
            <a:r>
              <a:rPr lang="tr-TR" sz="1600" b="1" dirty="0" smtClean="0">
                <a:solidFill>
                  <a:srgbClr val="C00000"/>
                </a:solidFill>
                <a:latin typeface="Cambria Math" panose="02040503050406030204" pitchFamily="18" charset="0"/>
                <a:ea typeface="Cambria Math" panose="02040503050406030204" pitchFamily="18" charset="0"/>
                <a:sym typeface="Nunito"/>
              </a:rPr>
              <a:t>Solution: </a:t>
            </a:r>
          </a:p>
          <a:p>
            <a:pPr lvl="0" algn="just"/>
            <a:endParaRPr lang="tr-TR" sz="1600" b="1" dirty="0">
              <a:solidFill>
                <a:schemeClr val="bg1"/>
              </a:solidFill>
              <a:latin typeface="Cambria Math" panose="02040503050406030204" pitchFamily="18" charset="0"/>
              <a:ea typeface="Cambria Math" panose="02040503050406030204" pitchFamily="18" charset="0"/>
              <a:sym typeface="Nunito"/>
            </a:endParaRPr>
          </a:p>
          <a:p>
            <a:pPr lvl="0" algn="just"/>
            <a:endParaRPr lang="tr-TR" sz="1600" b="1" dirty="0" smtClean="0">
              <a:solidFill>
                <a:schemeClr val="bg1"/>
              </a:solidFill>
              <a:latin typeface="Cambria Math" panose="02040503050406030204" pitchFamily="18" charset="0"/>
              <a:ea typeface="Cambria Math" panose="02040503050406030204" pitchFamily="18" charset="0"/>
              <a:sym typeface="Nunito"/>
            </a:endParaRPr>
          </a:p>
          <a:p>
            <a:pPr lvl="0" algn="just"/>
            <a:endParaRPr lang="tr-TR" sz="1600" b="1" dirty="0">
              <a:solidFill>
                <a:schemeClr val="bg1"/>
              </a:solidFill>
              <a:latin typeface="Cambria Math" panose="02040503050406030204" pitchFamily="18" charset="0"/>
              <a:ea typeface="Cambria Math" panose="02040503050406030204" pitchFamily="18" charset="0"/>
              <a:sym typeface="Nunito"/>
            </a:endParaRPr>
          </a:p>
          <a:p>
            <a:pPr lvl="0" algn="just"/>
            <a:r>
              <a:rPr lang="tr-TR" sz="1600" dirty="0">
                <a:solidFill>
                  <a:schemeClr val="bg1"/>
                </a:solidFill>
                <a:latin typeface="Cambria Math" panose="02040503050406030204" pitchFamily="18" charset="0"/>
                <a:ea typeface="Cambria Math" panose="02040503050406030204" pitchFamily="18" charset="0"/>
              </a:rPr>
              <a:t>Let us assume </a:t>
            </a:r>
            <a:endParaRPr lang="tr-TR" sz="1600" dirty="0" smtClean="0">
              <a:solidFill>
                <a:schemeClr val="bg1"/>
              </a:solidFill>
              <a:latin typeface="Cambria Math" panose="02040503050406030204" pitchFamily="18" charset="0"/>
              <a:ea typeface="Cambria Math" panose="02040503050406030204" pitchFamily="18" charset="0"/>
            </a:endParaRPr>
          </a:p>
          <a:p>
            <a:pPr lvl="0" algn="just"/>
            <a:endParaRPr lang="tr-TR" sz="1600" dirty="0">
              <a:solidFill>
                <a:schemeClr val="bg1"/>
              </a:solidFill>
              <a:latin typeface="Cambria Math" panose="02040503050406030204" pitchFamily="18" charset="0"/>
              <a:ea typeface="Cambria Math" panose="02040503050406030204" pitchFamily="18" charset="0"/>
            </a:endParaRPr>
          </a:p>
          <a:p>
            <a:pPr lvl="0" algn="just"/>
            <a:endParaRPr lang="tr-TR" sz="1600" dirty="0" smtClean="0">
              <a:solidFill>
                <a:schemeClr val="bg1"/>
              </a:solidFill>
              <a:latin typeface="Cambria Math" panose="02040503050406030204" pitchFamily="18" charset="0"/>
              <a:ea typeface="Cambria Math" panose="02040503050406030204" pitchFamily="18" charset="0"/>
            </a:endParaRPr>
          </a:p>
          <a:p>
            <a:pPr lvl="0" algn="just"/>
            <a:r>
              <a:rPr lang="en-US" sz="1600" dirty="0">
                <a:solidFill>
                  <a:schemeClr val="bg1"/>
                </a:solidFill>
                <a:latin typeface="Cambria Math" panose="02040503050406030204" pitchFamily="18" charset="0"/>
                <a:ea typeface="Cambria Math" panose="02040503050406030204" pitchFamily="18" charset="0"/>
              </a:rPr>
              <a:t>Check if the function changes sign between </a:t>
            </a:r>
            <a:r>
              <a:rPr lang="tr-TR" sz="1600" dirty="0" smtClean="0">
                <a:solidFill>
                  <a:schemeClr val="bg1"/>
                </a:solidFill>
                <a:latin typeface="Cambria Math" panose="02040503050406030204" pitchFamily="18" charset="0"/>
                <a:ea typeface="Cambria Math" panose="02040503050406030204" pitchFamily="18" charset="0"/>
              </a:rPr>
              <a:t>c</a:t>
            </a:r>
            <a:r>
              <a:rPr lang="tr-TR" sz="1600" baseline="-25000" dirty="0" smtClean="0">
                <a:solidFill>
                  <a:schemeClr val="bg1"/>
                </a:solidFill>
                <a:latin typeface="Cambria Math" panose="02040503050406030204" pitchFamily="18" charset="0"/>
                <a:ea typeface="Cambria Math" panose="02040503050406030204" pitchFamily="18" charset="0"/>
              </a:rPr>
              <a:t>l</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and</a:t>
            </a:r>
            <a:r>
              <a:rPr lang="tr-TR" sz="1600" dirty="0" smtClean="0">
                <a:solidFill>
                  <a:schemeClr val="bg1"/>
                </a:solidFill>
                <a:latin typeface="Cambria Math" panose="02040503050406030204" pitchFamily="18" charset="0"/>
                <a:ea typeface="Cambria Math" panose="02040503050406030204" pitchFamily="18" charset="0"/>
              </a:rPr>
              <a:t> c</a:t>
            </a:r>
            <a:r>
              <a:rPr lang="tr-TR" sz="1600" baseline="-25000" dirty="0" smtClean="0">
                <a:solidFill>
                  <a:schemeClr val="bg1"/>
                </a:solidFill>
                <a:latin typeface="Cambria Math" panose="02040503050406030204" pitchFamily="18" charset="0"/>
                <a:ea typeface="Cambria Math" panose="02040503050406030204" pitchFamily="18" charset="0"/>
              </a:rPr>
              <a:t>u</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 </a:t>
            </a:r>
            <a:endParaRPr lang="tr-TR" sz="1600" dirty="0" smtClean="0">
              <a:solidFill>
                <a:schemeClr val="bg1"/>
              </a:solidFill>
              <a:latin typeface="Cambria Math" panose="02040503050406030204" pitchFamily="18" charset="0"/>
              <a:ea typeface="Cambria Math" panose="02040503050406030204" pitchFamily="18" charset="0"/>
            </a:endParaRPr>
          </a:p>
          <a:p>
            <a:pPr lvl="0" algn="just"/>
            <a:endParaRPr lang="tr-TR" sz="1600" dirty="0">
              <a:solidFill>
                <a:schemeClr val="bg1"/>
              </a:solidFill>
              <a:latin typeface="Cambria Math" panose="02040503050406030204" pitchFamily="18" charset="0"/>
              <a:ea typeface="Cambria Math" panose="02040503050406030204" pitchFamily="18" charset="0"/>
            </a:endParaRPr>
          </a:p>
          <a:p>
            <a:pPr lvl="0" algn="just"/>
            <a:endParaRPr lang="tr-TR" sz="1600" dirty="0" smtClean="0">
              <a:solidFill>
                <a:schemeClr val="bg1"/>
              </a:solidFill>
              <a:latin typeface="Cambria Math" panose="02040503050406030204" pitchFamily="18" charset="0"/>
              <a:ea typeface="Cambria Math" panose="02040503050406030204" pitchFamily="18" charset="0"/>
            </a:endParaRPr>
          </a:p>
          <a:p>
            <a:pPr lvl="0" algn="just"/>
            <a:endParaRPr lang="tr-TR" sz="1600" dirty="0">
              <a:solidFill>
                <a:schemeClr val="bg1"/>
              </a:solidFill>
              <a:latin typeface="Cambria Math" panose="02040503050406030204" pitchFamily="18" charset="0"/>
              <a:ea typeface="Cambria Math" panose="02040503050406030204" pitchFamily="18" charset="0"/>
            </a:endParaRPr>
          </a:p>
          <a:p>
            <a:pPr lvl="0" algn="just"/>
            <a:r>
              <a:rPr lang="tr-TR" sz="1600" dirty="0" smtClean="0">
                <a:solidFill>
                  <a:schemeClr val="bg1"/>
                </a:solidFill>
                <a:latin typeface="Cambria Math" panose="02040503050406030204" pitchFamily="18" charset="0"/>
                <a:ea typeface="Cambria Math" panose="02040503050406030204" pitchFamily="18" charset="0"/>
              </a:rPr>
              <a:t>Hence</a:t>
            </a:r>
          </a:p>
          <a:p>
            <a:pPr lvl="0" algn="just"/>
            <a:endParaRPr lang="tr-TR" sz="1600" dirty="0">
              <a:solidFill>
                <a:schemeClr val="bg1"/>
              </a:solidFill>
              <a:latin typeface="Cambria Math" panose="02040503050406030204" pitchFamily="18" charset="0"/>
              <a:ea typeface="Cambria Math" panose="02040503050406030204" pitchFamily="18" charset="0"/>
            </a:endParaRPr>
          </a:p>
          <a:p>
            <a:pPr lvl="0" algn="just"/>
            <a:endParaRPr lang="tr-TR" sz="1600" dirty="0" smtClean="0">
              <a:solidFill>
                <a:schemeClr val="bg1"/>
              </a:solidFill>
              <a:latin typeface="Cambria Math" panose="02040503050406030204" pitchFamily="18" charset="0"/>
              <a:ea typeface="Cambria Math" panose="02040503050406030204" pitchFamily="18" charset="0"/>
            </a:endParaRPr>
          </a:p>
          <a:p>
            <a:pPr lvl="0" algn="just"/>
            <a:endParaRPr lang="tr-TR" sz="1600" dirty="0">
              <a:solidFill>
                <a:schemeClr val="bg1"/>
              </a:solidFill>
              <a:latin typeface="Cambria Math" panose="02040503050406030204" pitchFamily="18" charset="0"/>
              <a:ea typeface="Cambria Math" panose="02040503050406030204" pitchFamily="18" charset="0"/>
            </a:endParaRPr>
          </a:p>
          <a:p>
            <a:pPr lvl="0" algn="just"/>
            <a:r>
              <a:rPr lang="en-US" sz="1600" dirty="0">
                <a:solidFill>
                  <a:schemeClr val="bg1"/>
                </a:solidFill>
                <a:latin typeface="Cambria Math" panose="02040503050406030204" pitchFamily="18" charset="0"/>
                <a:ea typeface="Cambria Math" panose="02040503050406030204" pitchFamily="18" charset="0"/>
              </a:rPr>
              <a:t>So there is at least one root between </a:t>
            </a:r>
            <a:r>
              <a:rPr lang="tr-TR" sz="1600" dirty="0" smtClean="0">
                <a:solidFill>
                  <a:schemeClr val="bg1"/>
                </a:solidFill>
                <a:latin typeface="Cambria Math" panose="02040503050406030204" pitchFamily="18" charset="0"/>
                <a:ea typeface="Cambria Math" panose="02040503050406030204" pitchFamily="18" charset="0"/>
              </a:rPr>
              <a:t>c</a:t>
            </a:r>
            <a:r>
              <a:rPr lang="tr-TR" sz="1600" baseline="-25000" dirty="0" smtClean="0">
                <a:solidFill>
                  <a:schemeClr val="bg1"/>
                </a:solidFill>
                <a:latin typeface="Cambria Math" panose="02040503050406030204" pitchFamily="18" charset="0"/>
                <a:ea typeface="Cambria Math" panose="02040503050406030204" pitchFamily="18" charset="0"/>
              </a:rPr>
              <a:t>l</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and </a:t>
            </a:r>
            <a:r>
              <a:rPr lang="tr-TR" sz="1600" dirty="0" smtClean="0">
                <a:solidFill>
                  <a:schemeClr val="bg1"/>
                </a:solidFill>
                <a:latin typeface="Cambria Math" panose="02040503050406030204" pitchFamily="18" charset="0"/>
                <a:ea typeface="Cambria Math" panose="02040503050406030204" pitchFamily="18" charset="0"/>
              </a:rPr>
              <a:t>c</a:t>
            </a:r>
            <a:r>
              <a:rPr lang="tr-TR" sz="1600" baseline="-25000" dirty="0" smtClean="0">
                <a:solidFill>
                  <a:schemeClr val="bg1"/>
                </a:solidFill>
                <a:latin typeface="Cambria Math" panose="02040503050406030204" pitchFamily="18" charset="0"/>
                <a:ea typeface="Cambria Math" panose="02040503050406030204" pitchFamily="18" charset="0"/>
              </a:rPr>
              <a:t>u</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that is, between 0 and 1.</a:t>
            </a:r>
            <a:endParaRPr lang="tr-TR" sz="1600" dirty="0" smtClean="0">
              <a:solidFill>
                <a:schemeClr val="bg1"/>
              </a:solidFill>
              <a:latin typeface="Cambria Math" panose="02040503050406030204" pitchFamily="18" charset="0"/>
              <a:ea typeface="Cambria Math" panose="02040503050406030204" pitchFamily="18" charset="0"/>
            </a:endParaRPr>
          </a:p>
          <a:p>
            <a:pPr lvl="0" algn="just"/>
            <a:endParaRPr lang="tr-TR" sz="1600" dirty="0">
              <a:solidFill>
                <a:schemeClr val="bg1"/>
              </a:solidFill>
              <a:latin typeface="Cambria Math" panose="02040503050406030204" pitchFamily="18" charset="0"/>
              <a:ea typeface="Cambria Math" panose="02040503050406030204" pitchFamily="18" charset="0"/>
            </a:endParaRPr>
          </a:p>
          <a:p>
            <a:pPr lvl="0" algn="just"/>
            <a:endParaRPr lang="tr-TR" sz="1600" dirty="0" smtClean="0">
              <a:solidFill>
                <a:schemeClr val="bg1"/>
              </a:solidFill>
              <a:latin typeface="Cambria Math" panose="02040503050406030204" pitchFamily="18" charset="0"/>
              <a:ea typeface="Cambria Math" panose="02040503050406030204" pitchFamily="18" charset="0"/>
            </a:endParaRPr>
          </a:p>
          <a:p>
            <a:pPr lvl="0" algn="just"/>
            <a:endParaRPr lang="tr-TR" sz="1600" dirty="0">
              <a:solidFill>
                <a:schemeClr val="bg1"/>
              </a:solidFill>
              <a:latin typeface="Cambria Math" panose="02040503050406030204" pitchFamily="18" charset="0"/>
              <a:ea typeface="Cambria Math" panose="02040503050406030204" pitchFamily="18" charset="0"/>
            </a:endParaRPr>
          </a:p>
          <a:p>
            <a:pPr lvl="0" algn="just"/>
            <a:endParaRPr lang="tr-TR" sz="1600" dirty="0">
              <a:solidFill>
                <a:schemeClr val="bg1"/>
              </a:solidFill>
              <a:latin typeface="Cambria Math" panose="02040503050406030204" pitchFamily="18" charset="0"/>
              <a:ea typeface="Cambria Math" panose="02040503050406030204" pitchFamily="18" charset="0"/>
            </a:endParaRPr>
          </a:p>
          <a:p>
            <a:endParaRPr lang="tr-TR" dirty="0"/>
          </a:p>
        </p:txBody>
      </p:sp>
      <p:pic>
        <p:nvPicPr>
          <p:cNvPr id="3" name="Picture 2"/>
          <p:cNvPicPr>
            <a:picLocks noChangeAspect="1"/>
          </p:cNvPicPr>
          <p:nvPr/>
        </p:nvPicPr>
        <p:blipFill>
          <a:blip r:embed="rId2"/>
          <a:stretch>
            <a:fillRect/>
          </a:stretch>
        </p:blipFill>
        <p:spPr>
          <a:xfrm>
            <a:off x="5045312" y="707996"/>
            <a:ext cx="1562194" cy="555592"/>
          </a:xfrm>
          <a:prstGeom prst="rect">
            <a:avLst/>
          </a:prstGeom>
        </p:spPr>
      </p:pic>
      <p:pic>
        <p:nvPicPr>
          <p:cNvPr id="4" name="Picture 3"/>
          <p:cNvPicPr>
            <a:picLocks noChangeAspect="1"/>
          </p:cNvPicPr>
          <p:nvPr/>
        </p:nvPicPr>
        <p:blipFill>
          <a:blip r:embed="rId3"/>
          <a:stretch>
            <a:fillRect/>
          </a:stretch>
        </p:blipFill>
        <p:spPr>
          <a:xfrm>
            <a:off x="5339096" y="2422188"/>
            <a:ext cx="1434562" cy="982494"/>
          </a:xfrm>
          <a:prstGeom prst="rect">
            <a:avLst/>
          </a:prstGeom>
        </p:spPr>
      </p:pic>
      <p:pic>
        <p:nvPicPr>
          <p:cNvPr id="5" name="Picture 4"/>
          <p:cNvPicPr>
            <a:picLocks noChangeAspect="1"/>
          </p:cNvPicPr>
          <p:nvPr/>
        </p:nvPicPr>
        <p:blipFill>
          <a:blip r:embed="rId4"/>
          <a:stretch>
            <a:fillRect/>
          </a:stretch>
        </p:blipFill>
        <p:spPr>
          <a:xfrm>
            <a:off x="5253204" y="3704174"/>
            <a:ext cx="1606346" cy="354220"/>
          </a:xfrm>
          <a:prstGeom prst="rect">
            <a:avLst/>
          </a:prstGeom>
        </p:spPr>
      </p:pic>
      <p:pic>
        <p:nvPicPr>
          <p:cNvPr id="6" name="Picture 5"/>
          <p:cNvPicPr>
            <a:picLocks noChangeAspect="1"/>
          </p:cNvPicPr>
          <p:nvPr/>
        </p:nvPicPr>
        <p:blipFill>
          <a:blip r:embed="rId5"/>
          <a:stretch>
            <a:fillRect/>
          </a:stretch>
        </p:blipFill>
        <p:spPr>
          <a:xfrm>
            <a:off x="4582130" y="4402430"/>
            <a:ext cx="2948494" cy="740755"/>
          </a:xfrm>
          <a:prstGeom prst="rect">
            <a:avLst/>
          </a:prstGeom>
        </p:spPr>
      </p:pic>
      <p:pic>
        <p:nvPicPr>
          <p:cNvPr id="7" name="Picture 6"/>
          <p:cNvPicPr>
            <a:picLocks noChangeAspect="1"/>
          </p:cNvPicPr>
          <p:nvPr/>
        </p:nvPicPr>
        <p:blipFill>
          <a:blip r:embed="rId6"/>
          <a:stretch>
            <a:fillRect/>
          </a:stretch>
        </p:blipFill>
        <p:spPr>
          <a:xfrm>
            <a:off x="4491120" y="5515794"/>
            <a:ext cx="3130513" cy="365331"/>
          </a:xfrm>
          <a:prstGeom prst="rect">
            <a:avLst/>
          </a:prstGeom>
        </p:spPr>
      </p:pic>
    </p:spTree>
    <p:extLst>
      <p:ext uri="{BB962C8B-B14F-4D97-AF65-F5344CB8AC3E}">
        <p14:creationId xmlns:p14="http://schemas.microsoft.com/office/powerpoint/2010/main" val="14782839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89737" y="252711"/>
                <a:ext cx="11451547" cy="6247864"/>
              </a:xfrm>
              <a:prstGeom prst="rect">
                <a:avLst/>
              </a:prstGeom>
              <a:noFill/>
            </p:spPr>
            <p:txBody>
              <a:bodyPr wrap="square" rtlCol="0">
                <a:spAutoFit/>
              </a:bodyPr>
              <a:lstStyle/>
              <a:p>
                <a:pPr lvl="0"/>
                <a:r>
                  <a:rPr lang="en-US" sz="1600" b="1" dirty="0" smtClean="0">
                    <a:solidFill>
                      <a:schemeClr val="bg1"/>
                    </a:solidFill>
                    <a:latin typeface="Cambria Math" panose="02040503050406030204" pitchFamily="18" charset="0"/>
                    <a:ea typeface="Cambria Math" panose="02040503050406030204" pitchFamily="18" charset="0"/>
                  </a:rPr>
                  <a:t>Iteration 1 </a:t>
                </a:r>
                <a:r>
                  <a:rPr lang="tr-TR" sz="1600" b="1"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The </a:t>
                </a:r>
                <a:r>
                  <a:rPr lang="en-US" sz="1600" dirty="0">
                    <a:solidFill>
                      <a:schemeClr val="bg1"/>
                    </a:solidFill>
                    <a:latin typeface="Cambria Math" panose="02040503050406030204" pitchFamily="18" charset="0"/>
                    <a:ea typeface="Cambria Math" panose="02040503050406030204" pitchFamily="18" charset="0"/>
                  </a:rPr>
                  <a:t>estimate of the root </a:t>
                </a:r>
                <a:r>
                  <a:rPr lang="en-US" sz="1600" dirty="0" smtClean="0">
                    <a:solidFill>
                      <a:schemeClr val="bg1"/>
                    </a:solidFill>
                    <a:latin typeface="Cambria Math" panose="02040503050406030204" pitchFamily="18" charset="0"/>
                    <a:ea typeface="Cambria Math" panose="02040503050406030204" pitchFamily="18" charset="0"/>
                  </a:rPr>
                  <a:t>is</a:t>
                </a:r>
                <a:endParaRPr lang="tr-TR" sz="1600" dirty="0" smtClean="0">
                  <a:solidFill>
                    <a:schemeClr val="bg1"/>
                  </a:solidFill>
                  <a:latin typeface="Cambria Math" panose="02040503050406030204" pitchFamily="18" charset="0"/>
                  <a:ea typeface="Cambria Math" panose="02040503050406030204" pitchFamily="18" charset="0"/>
                </a:endParaRPr>
              </a:p>
              <a:p>
                <a:pPr lvl="0"/>
                <a:endParaRPr lang="tr-TR" sz="1600" dirty="0">
                  <a:solidFill>
                    <a:schemeClr val="bg1"/>
                  </a:solidFill>
                  <a:latin typeface="Cambria Math" panose="02040503050406030204" pitchFamily="18" charset="0"/>
                  <a:ea typeface="Cambria Math" panose="02040503050406030204" pitchFamily="18" charset="0"/>
                </a:endParaRPr>
              </a:p>
              <a:p>
                <a:pPr lvl="0"/>
                <a:endParaRPr lang="tr-TR" sz="1600" dirty="0" smtClean="0">
                  <a:solidFill>
                    <a:schemeClr val="bg1"/>
                  </a:solidFill>
                  <a:latin typeface="Cambria Math" panose="02040503050406030204" pitchFamily="18" charset="0"/>
                  <a:ea typeface="Cambria Math" panose="02040503050406030204" pitchFamily="18" charset="0"/>
                </a:endParaRPr>
              </a:p>
              <a:p>
                <a:pPr lvl="0"/>
                <a:endParaRPr lang="tr-TR" sz="1600" dirty="0">
                  <a:solidFill>
                    <a:schemeClr val="bg1"/>
                  </a:solidFill>
                  <a:latin typeface="Cambria Math" panose="02040503050406030204" pitchFamily="18" charset="0"/>
                  <a:ea typeface="Cambria Math" panose="02040503050406030204" pitchFamily="18" charset="0"/>
                </a:endParaRPr>
              </a:p>
              <a:p>
                <a:pPr lvl="0"/>
                <a:endParaRPr lang="tr-TR" sz="1600" dirty="0" smtClean="0">
                  <a:solidFill>
                    <a:schemeClr val="bg1"/>
                  </a:solidFill>
                  <a:latin typeface="Cambria Math" panose="02040503050406030204" pitchFamily="18" charset="0"/>
                  <a:ea typeface="Cambria Math" panose="02040503050406030204" pitchFamily="18" charset="0"/>
                </a:endParaRPr>
              </a:p>
              <a:p>
                <a:pPr lvl="0"/>
                <a:endParaRPr lang="tr-TR" sz="1600" dirty="0">
                  <a:solidFill>
                    <a:schemeClr val="bg1"/>
                  </a:solidFill>
                  <a:latin typeface="Cambria Math" panose="02040503050406030204" pitchFamily="18" charset="0"/>
                  <a:ea typeface="Cambria Math" panose="02040503050406030204" pitchFamily="18" charset="0"/>
                </a:endParaRPr>
              </a:p>
              <a:p>
                <a:pPr lvl="0"/>
                <a:endParaRPr lang="tr-TR" sz="1600" dirty="0" smtClean="0">
                  <a:solidFill>
                    <a:schemeClr val="bg1"/>
                  </a:solidFill>
                  <a:latin typeface="Cambria Math" panose="02040503050406030204" pitchFamily="18" charset="0"/>
                  <a:ea typeface="Cambria Math" panose="02040503050406030204" pitchFamily="18" charset="0"/>
                </a:endParaRPr>
              </a:p>
              <a:p>
                <a:pPr lvl="0"/>
                <a:endParaRPr lang="tr-TR" sz="1600" dirty="0">
                  <a:solidFill>
                    <a:schemeClr val="bg1"/>
                  </a:solidFill>
                  <a:latin typeface="Cambria Math" panose="02040503050406030204" pitchFamily="18" charset="0"/>
                  <a:ea typeface="Cambria Math" panose="02040503050406030204" pitchFamily="18" charset="0"/>
                </a:endParaRPr>
              </a:p>
              <a:p>
                <a:pPr lvl="0"/>
                <a:endParaRPr lang="tr-TR" sz="1600" dirty="0" smtClean="0">
                  <a:solidFill>
                    <a:schemeClr val="bg1"/>
                  </a:solidFill>
                  <a:latin typeface="Cambria Math" panose="02040503050406030204" pitchFamily="18" charset="0"/>
                  <a:ea typeface="Cambria Math" panose="02040503050406030204" pitchFamily="18" charset="0"/>
                </a:endParaRPr>
              </a:p>
              <a:p>
                <a:pPr lvl="0"/>
                <a:r>
                  <a:rPr lang="en-US" sz="1600" dirty="0">
                    <a:solidFill>
                      <a:schemeClr val="bg1"/>
                    </a:solidFill>
                    <a:latin typeface="Cambria Math" panose="02040503050406030204" pitchFamily="18" charset="0"/>
                    <a:ea typeface="Cambria Math" panose="02040503050406030204" pitchFamily="18" charset="0"/>
                  </a:rPr>
                  <a:t>Hence the root is bracketed between </a:t>
                </a:r>
                <a:r>
                  <a:rPr lang="tr-TR" sz="1600" dirty="0" smtClean="0">
                    <a:solidFill>
                      <a:schemeClr val="bg1"/>
                    </a:solidFill>
                    <a:latin typeface="Cambria Math" panose="02040503050406030204" pitchFamily="18" charset="0"/>
                    <a:ea typeface="Cambria Math" panose="02040503050406030204" pitchFamily="18" charset="0"/>
                  </a:rPr>
                  <a:t>c</a:t>
                </a:r>
                <a:r>
                  <a:rPr lang="tr-TR" sz="1600" baseline="-25000" dirty="0" smtClean="0">
                    <a:solidFill>
                      <a:schemeClr val="bg1"/>
                    </a:solidFill>
                    <a:latin typeface="Cambria Math" panose="02040503050406030204" pitchFamily="18" charset="0"/>
                    <a:ea typeface="Cambria Math" panose="02040503050406030204" pitchFamily="18" charset="0"/>
                  </a:rPr>
                  <a:t>m</a:t>
                </a:r>
                <a:r>
                  <a:rPr lang="en-US" sz="1600" dirty="0" smtClean="0">
                    <a:solidFill>
                      <a:schemeClr val="bg1"/>
                    </a:solidFill>
                    <a:latin typeface="Cambria Math" panose="02040503050406030204" pitchFamily="18" charset="0"/>
                    <a:ea typeface="Cambria Math" panose="02040503050406030204" pitchFamily="18" charset="0"/>
                  </a:rPr>
                  <a:t> and</a:t>
                </a:r>
                <a:r>
                  <a:rPr lang="tr-TR" sz="1600" dirty="0" smtClean="0">
                    <a:solidFill>
                      <a:schemeClr val="bg1"/>
                    </a:solidFill>
                    <a:latin typeface="Cambria Math" panose="02040503050406030204" pitchFamily="18" charset="0"/>
                    <a:ea typeface="Cambria Math" panose="02040503050406030204" pitchFamily="18" charset="0"/>
                  </a:rPr>
                  <a:t> c</a:t>
                </a:r>
                <a:r>
                  <a:rPr lang="tr-TR" sz="1600" baseline="-25000" dirty="0" smtClean="0">
                    <a:solidFill>
                      <a:schemeClr val="bg1"/>
                    </a:solidFill>
                    <a:latin typeface="Cambria Math" panose="02040503050406030204" pitchFamily="18" charset="0"/>
                    <a:ea typeface="Cambria Math" panose="02040503050406030204" pitchFamily="18" charset="0"/>
                  </a:rPr>
                  <a:t>l</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 that is, between 0 and 0.5. So, the lower and </a:t>
                </a:r>
                <a:r>
                  <a:rPr lang="tr-TR" sz="1600" dirty="0" smtClean="0">
                    <a:solidFill>
                      <a:schemeClr val="bg1"/>
                    </a:solidFill>
                    <a:latin typeface="Cambria Math" panose="02040503050406030204" pitchFamily="18" charset="0"/>
                    <a:ea typeface="Cambria Math" panose="02040503050406030204" pitchFamily="18" charset="0"/>
                  </a:rPr>
                  <a:t>u</a:t>
                </a:r>
                <a:r>
                  <a:rPr lang="en-US" sz="1600" dirty="0" err="1" smtClean="0">
                    <a:solidFill>
                      <a:schemeClr val="bg1"/>
                    </a:solidFill>
                    <a:latin typeface="Cambria Math" panose="02040503050406030204" pitchFamily="18" charset="0"/>
                    <a:ea typeface="Cambria Math" panose="02040503050406030204" pitchFamily="18" charset="0"/>
                  </a:rPr>
                  <a:t>pper</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limits of the new bracket </a:t>
                </a:r>
                <a:r>
                  <a:rPr lang="en-US" sz="1600" dirty="0" smtClean="0">
                    <a:solidFill>
                      <a:schemeClr val="bg1"/>
                    </a:solidFill>
                    <a:latin typeface="Cambria Math" panose="02040503050406030204" pitchFamily="18" charset="0"/>
                    <a:ea typeface="Cambria Math" panose="02040503050406030204" pitchFamily="18" charset="0"/>
                  </a:rPr>
                  <a:t>are</a:t>
                </a:r>
                <a:endParaRPr lang="tr-TR" sz="1600" dirty="0" smtClean="0">
                  <a:solidFill>
                    <a:schemeClr val="bg1"/>
                  </a:solidFill>
                  <a:latin typeface="Cambria Math" panose="02040503050406030204" pitchFamily="18" charset="0"/>
                  <a:ea typeface="Cambria Math" panose="02040503050406030204" pitchFamily="18" charset="0"/>
                </a:endParaRPr>
              </a:p>
              <a:p>
                <a:pPr lvl="0"/>
                <a:endParaRPr lang="tr-TR" sz="1600" dirty="0">
                  <a:solidFill>
                    <a:schemeClr val="bg1"/>
                  </a:solidFill>
                  <a:latin typeface="Cambria Math" panose="02040503050406030204" pitchFamily="18" charset="0"/>
                  <a:ea typeface="Cambria Math" panose="02040503050406030204" pitchFamily="18" charset="0"/>
                </a:endParaRPr>
              </a:p>
              <a:p>
                <a:pPr lvl="0"/>
                <a:endParaRPr lang="tr-TR" sz="1600" dirty="0" smtClean="0">
                  <a:solidFill>
                    <a:schemeClr val="bg1"/>
                  </a:solidFill>
                  <a:latin typeface="Cambria Math" panose="02040503050406030204" pitchFamily="18" charset="0"/>
                  <a:ea typeface="Cambria Math" panose="02040503050406030204" pitchFamily="18" charset="0"/>
                </a:endParaRPr>
              </a:p>
              <a:p>
                <a:pPr lvl="0"/>
                <a:r>
                  <a:rPr lang="en-US" sz="1600" dirty="0" smtClean="0">
                    <a:solidFill>
                      <a:schemeClr val="bg1"/>
                    </a:solidFill>
                    <a:latin typeface="Cambria Math" panose="02040503050406030204" pitchFamily="18" charset="0"/>
                    <a:ea typeface="Cambria Math" panose="02040503050406030204" pitchFamily="18" charset="0"/>
                  </a:rPr>
                  <a:t>At this point, the absolute </a:t>
                </a:r>
                <a:r>
                  <a:rPr lang="en-US" sz="1600" dirty="0" err="1" smtClean="0">
                    <a:solidFill>
                      <a:schemeClr val="bg1"/>
                    </a:solidFill>
                    <a:latin typeface="Cambria Math" panose="02040503050406030204" pitchFamily="18" charset="0"/>
                    <a:ea typeface="Cambria Math" panose="02040503050406030204" pitchFamily="18" charset="0"/>
                  </a:rPr>
                  <a:t>relativ</a:t>
                </a:r>
                <a:r>
                  <a:rPr lang="tr-TR" sz="1600" dirty="0">
                    <a:solidFill>
                      <a:schemeClr val="bg1"/>
                    </a:solidFill>
                    <a:latin typeface="Cambria Math" panose="02040503050406030204" pitchFamily="18" charset="0"/>
                    <a:ea typeface="Cambria Math" panose="02040503050406030204" pitchFamily="18" charset="0"/>
                  </a:rPr>
                  <a:t>e approximate </a:t>
                </a:r>
                <a:r>
                  <a:rPr lang="tr-TR" sz="1600" dirty="0" smtClean="0">
                    <a:solidFill>
                      <a:schemeClr val="bg1"/>
                    </a:solidFill>
                    <a:latin typeface="Cambria Math" panose="02040503050406030204" pitchFamily="18" charset="0"/>
                    <a:ea typeface="Cambria Math" panose="02040503050406030204" pitchFamily="18" charset="0"/>
                  </a:rPr>
                  <a:t>error </a:t>
                </a:r>
                <a14:m>
                  <m:oMath xmlns:m="http://schemas.openxmlformats.org/officeDocument/2006/math">
                    <m:d>
                      <m:dPr>
                        <m:begChr m:val="|"/>
                        <m:endChr m:val="|"/>
                        <m:ctrlPr>
                          <a:rPr lang="tr-TR" sz="1600" i="1" smtClean="0">
                            <a:solidFill>
                              <a:schemeClr val="bg1"/>
                            </a:solidFill>
                            <a:latin typeface="Cambria Math" panose="02040503050406030204" pitchFamily="18" charset="0"/>
                            <a:ea typeface="Cambria Math" panose="02040503050406030204" pitchFamily="18" charset="0"/>
                          </a:rPr>
                        </m:ctrlPr>
                      </m:dPr>
                      <m:e>
                        <m:r>
                          <a:rPr lang="tr-TR" sz="1600" i="1" smtClean="0">
                            <a:solidFill>
                              <a:schemeClr val="bg1"/>
                            </a:solidFill>
                            <a:latin typeface="Cambria Math" panose="02040503050406030204" pitchFamily="18" charset="0"/>
                            <a:ea typeface="Cambria Math" panose="02040503050406030204" pitchFamily="18" charset="0"/>
                          </a:rPr>
                          <m:t>∈</m:t>
                        </m:r>
                        <m:r>
                          <a:rPr lang="tr-TR" sz="1600" b="0" i="1" baseline="-25000" smtClean="0">
                            <a:solidFill>
                              <a:schemeClr val="bg1"/>
                            </a:solidFill>
                            <a:latin typeface="Cambria Math" panose="02040503050406030204" pitchFamily="18" charset="0"/>
                            <a:ea typeface="Cambria Math" panose="02040503050406030204" pitchFamily="18" charset="0"/>
                          </a:rPr>
                          <m:t>𝑎</m:t>
                        </m:r>
                      </m:e>
                    </m:d>
                  </m:oMath>
                </a14:m>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cannot </a:t>
                </a:r>
                <a:r>
                  <a:rPr lang="en-US" sz="1600" dirty="0">
                    <a:solidFill>
                      <a:schemeClr val="bg1"/>
                    </a:solidFill>
                    <a:latin typeface="Cambria Math" panose="02040503050406030204" pitchFamily="18" charset="0"/>
                    <a:ea typeface="Cambria Math" panose="02040503050406030204" pitchFamily="18" charset="0"/>
                  </a:rPr>
                  <a:t>be calculated as we do not have a previous approximation</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pPr lvl="0"/>
                <a:endParaRPr lang="tr-TR" sz="1600" dirty="0">
                  <a:solidFill>
                    <a:schemeClr val="bg1"/>
                  </a:solidFill>
                  <a:latin typeface="Cambria Math" panose="02040503050406030204" pitchFamily="18" charset="0"/>
                  <a:ea typeface="Cambria Math" panose="02040503050406030204" pitchFamily="18" charset="0"/>
                </a:endParaRPr>
              </a:p>
              <a:p>
                <a:pPr lvl="0"/>
                <a:r>
                  <a:rPr lang="en-US" sz="1600" b="1" dirty="0">
                    <a:solidFill>
                      <a:schemeClr val="bg1"/>
                    </a:solidFill>
                    <a:latin typeface="Cambria Math" panose="02040503050406030204" pitchFamily="18" charset="0"/>
                    <a:ea typeface="Cambria Math" panose="02040503050406030204" pitchFamily="18" charset="0"/>
                  </a:rPr>
                  <a:t>Iteration </a:t>
                </a:r>
                <a:r>
                  <a:rPr lang="en-US" sz="1600" b="1" dirty="0" smtClean="0">
                    <a:solidFill>
                      <a:schemeClr val="bg1"/>
                    </a:solidFill>
                    <a:latin typeface="Cambria Math" panose="02040503050406030204" pitchFamily="18" charset="0"/>
                    <a:ea typeface="Cambria Math" panose="02040503050406030204" pitchFamily="18" charset="0"/>
                  </a:rPr>
                  <a:t>2</a:t>
                </a:r>
                <a:r>
                  <a:rPr lang="tr-TR" sz="1600" b="1" dirty="0" smtClean="0">
                    <a:solidFill>
                      <a:schemeClr val="bg1"/>
                    </a:solidFill>
                    <a:latin typeface="Cambria Math" panose="02040503050406030204" pitchFamily="18" charset="0"/>
                    <a:ea typeface="Cambria Math" panose="02040503050406030204" pitchFamily="18" charset="0"/>
                  </a:rPr>
                  <a:t>: </a:t>
                </a:r>
                <a:r>
                  <a:rPr lang="en-US" sz="1600" b="1"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The estimate of the root is </a:t>
                </a:r>
                <a:endParaRPr lang="tr-TR" sz="1600" dirty="0" smtClean="0">
                  <a:solidFill>
                    <a:schemeClr val="bg1"/>
                  </a:solidFill>
                  <a:latin typeface="Cambria Math" panose="02040503050406030204" pitchFamily="18" charset="0"/>
                  <a:ea typeface="Cambria Math" panose="02040503050406030204" pitchFamily="18" charset="0"/>
                </a:endParaRPr>
              </a:p>
              <a:p>
                <a:pPr lvl="0"/>
                <a:endParaRPr lang="tr-TR" sz="1600" dirty="0">
                  <a:solidFill>
                    <a:schemeClr val="bg1"/>
                  </a:solidFill>
                  <a:latin typeface="Cambria Math" panose="02040503050406030204" pitchFamily="18" charset="0"/>
                  <a:ea typeface="Cambria Math" panose="02040503050406030204" pitchFamily="18" charset="0"/>
                </a:endParaRPr>
              </a:p>
              <a:p>
                <a:pPr lvl="0"/>
                <a:endParaRPr lang="tr-TR" sz="1600" dirty="0" smtClean="0">
                  <a:solidFill>
                    <a:schemeClr val="bg1"/>
                  </a:solidFill>
                  <a:latin typeface="Cambria Math" panose="02040503050406030204" pitchFamily="18" charset="0"/>
                  <a:ea typeface="Cambria Math" panose="02040503050406030204" pitchFamily="18" charset="0"/>
                </a:endParaRPr>
              </a:p>
              <a:p>
                <a:pPr lvl="0"/>
                <a:endParaRPr lang="tr-TR" sz="1600" dirty="0">
                  <a:solidFill>
                    <a:schemeClr val="bg1"/>
                  </a:solidFill>
                  <a:latin typeface="Cambria Math" panose="02040503050406030204" pitchFamily="18" charset="0"/>
                  <a:ea typeface="Cambria Math" panose="02040503050406030204" pitchFamily="18" charset="0"/>
                </a:endParaRPr>
              </a:p>
              <a:p>
                <a:pPr lvl="0"/>
                <a:endParaRPr lang="tr-TR" sz="1600" dirty="0" smtClean="0">
                  <a:solidFill>
                    <a:schemeClr val="bg1"/>
                  </a:solidFill>
                  <a:latin typeface="Cambria Math" panose="02040503050406030204" pitchFamily="18" charset="0"/>
                  <a:ea typeface="Cambria Math" panose="02040503050406030204" pitchFamily="18" charset="0"/>
                </a:endParaRPr>
              </a:p>
              <a:p>
                <a:pPr lvl="0"/>
                <a:endParaRPr lang="tr-TR" sz="1600" dirty="0" smtClean="0">
                  <a:solidFill>
                    <a:schemeClr val="bg1"/>
                  </a:solidFill>
                  <a:latin typeface="Cambria Math" panose="02040503050406030204" pitchFamily="18" charset="0"/>
                  <a:ea typeface="Cambria Math" panose="02040503050406030204" pitchFamily="18" charset="0"/>
                </a:endParaRPr>
              </a:p>
              <a:p>
                <a:pPr lvl="0"/>
                <a:endParaRPr lang="tr-TR" sz="1600" dirty="0">
                  <a:solidFill>
                    <a:schemeClr val="bg1"/>
                  </a:solidFill>
                  <a:latin typeface="Cambria Math" panose="02040503050406030204" pitchFamily="18" charset="0"/>
                  <a:ea typeface="Cambria Math" panose="02040503050406030204" pitchFamily="18" charset="0"/>
                </a:endParaRPr>
              </a:p>
              <a:p>
                <a:pPr lvl="0"/>
                <a:r>
                  <a:rPr lang="en-US" sz="1600" dirty="0" smtClean="0">
                    <a:solidFill>
                      <a:schemeClr val="bg1"/>
                    </a:solidFill>
                    <a:latin typeface="Cambria Math" panose="02040503050406030204" pitchFamily="18" charset="0"/>
                    <a:ea typeface="Cambria Math" panose="02040503050406030204" pitchFamily="18" charset="0"/>
                  </a:rPr>
                  <a:t> </a:t>
                </a:r>
                <a:endParaRPr lang="tr-TR" sz="1600" dirty="0" smtClean="0">
                  <a:solidFill>
                    <a:schemeClr val="bg1"/>
                  </a:solidFill>
                  <a:latin typeface="Cambria Math" panose="02040503050406030204" pitchFamily="18" charset="0"/>
                  <a:ea typeface="Cambria Math" panose="02040503050406030204" pitchFamily="18" charset="0"/>
                </a:endParaRPr>
              </a:p>
              <a:p>
                <a:pPr lvl="0"/>
                <a:endParaRPr lang="tr-TR" sz="1600" dirty="0">
                  <a:solidFill>
                    <a:schemeClr val="bg1"/>
                  </a:solidFill>
                  <a:latin typeface="Cambria Math" panose="02040503050406030204" pitchFamily="18" charset="0"/>
                  <a:ea typeface="Cambria Math" panose="02040503050406030204" pitchFamily="18" charset="0"/>
                </a:endParaRPr>
              </a:p>
              <a:p>
                <a:pPr lvl="0"/>
                <a:endParaRPr lang="tr-TR" sz="1600" dirty="0" smtClean="0">
                  <a:solidFill>
                    <a:schemeClr val="bg1"/>
                  </a:solidFill>
                  <a:latin typeface="Cambria Math" panose="02040503050406030204" pitchFamily="18" charset="0"/>
                  <a:ea typeface="Cambria Math" panose="02040503050406030204" pitchFamily="18" charset="0"/>
                </a:endParaRPr>
              </a:p>
              <a:p>
                <a:pPr lvl="0"/>
                <a:r>
                  <a:rPr lang="en-US" sz="1600" dirty="0">
                    <a:solidFill>
                      <a:schemeClr val="bg1"/>
                    </a:solidFill>
                    <a:latin typeface="Cambria Math" panose="02040503050406030204" pitchFamily="18" charset="0"/>
                    <a:ea typeface="Cambria Math" panose="02040503050406030204" pitchFamily="18" charset="0"/>
                  </a:rPr>
                  <a:t>Hence, the root is bracketed between </a:t>
                </a:r>
                <a:r>
                  <a:rPr lang="tr-TR" sz="1600" dirty="0" smtClean="0">
                    <a:solidFill>
                      <a:schemeClr val="bg1"/>
                    </a:solidFill>
                    <a:latin typeface="Cambria Math" panose="02040503050406030204" pitchFamily="18" charset="0"/>
                    <a:ea typeface="Cambria Math" panose="02040503050406030204" pitchFamily="18" charset="0"/>
                  </a:rPr>
                  <a:t>c</a:t>
                </a:r>
                <a:r>
                  <a:rPr lang="tr-TR" sz="1600" baseline="-25000" dirty="0" smtClean="0">
                    <a:solidFill>
                      <a:schemeClr val="bg1"/>
                    </a:solidFill>
                    <a:latin typeface="Cambria Math" panose="02040503050406030204" pitchFamily="18" charset="0"/>
                    <a:ea typeface="Cambria Math" panose="02040503050406030204" pitchFamily="18" charset="0"/>
                  </a:rPr>
                  <a:t>m</a:t>
                </a:r>
                <a:r>
                  <a:rPr lang="en-US" sz="1600" dirty="0" smtClean="0">
                    <a:solidFill>
                      <a:schemeClr val="bg1"/>
                    </a:solidFill>
                    <a:latin typeface="Cambria Math" panose="02040503050406030204" pitchFamily="18" charset="0"/>
                    <a:ea typeface="Cambria Math" panose="02040503050406030204" pitchFamily="18" charset="0"/>
                  </a:rPr>
                  <a:t> and</a:t>
                </a:r>
                <a:r>
                  <a:rPr lang="tr-TR" sz="1600" dirty="0" smtClean="0">
                    <a:solidFill>
                      <a:schemeClr val="bg1"/>
                    </a:solidFill>
                    <a:latin typeface="Cambria Math" panose="02040503050406030204" pitchFamily="18" charset="0"/>
                    <a:ea typeface="Cambria Math" panose="02040503050406030204" pitchFamily="18" charset="0"/>
                  </a:rPr>
                  <a:t> c</a:t>
                </a:r>
                <a:r>
                  <a:rPr lang="tr-TR" sz="1600" baseline="-25000" dirty="0" smtClean="0">
                    <a:solidFill>
                      <a:schemeClr val="bg1"/>
                    </a:solidFill>
                    <a:latin typeface="Cambria Math" panose="02040503050406030204" pitchFamily="18" charset="0"/>
                    <a:ea typeface="Cambria Math" panose="02040503050406030204" pitchFamily="18" charset="0"/>
                  </a:rPr>
                  <a:t>u</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 that is, between 0.25 and 0.5. So the lower </a:t>
                </a:r>
                <a:r>
                  <a:rPr lang="tr-TR" sz="1600" dirty="0" smtClean="0">
                    <a:solidFill>
                      <a:schemeClr val="bg1"/>
                    </a:solidFill>
                    <a:latin typeface="Cambria Math" panose="02040503050406030204" pitchFamily="18" charset="0"/>
                    <a:ea typeface="Cambria Math" panose="02040503050406030204" pitchFamily="18" charset="0"/>
                  </a:rPr>
                  <a:t>a</a:t>
                </a:r>
                <a:r>
                  <a:rPr lang="en-US" sz="1600" dirty="0" err="1" smtClean="0">
                    <a:solidFill>
                      <a:schemeClr val="bg1"/>
                    </a:solidFill>
                    <a:latin typeface="Cambria Math" panose="02040503050406030204" pitchFamily="18" charset="0"/>
                    <a:ea typeface="Cambria Math" panose="02040503050406030204" pitchFamily="18" charset="0"/>
                  </a:rPr>
                  <a:t>nd</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upper limits of the new bracket are </a:t>
                </a:r>
                <a:endParaRPr lang="tr-TR" sz="1600" dirty="0">
                  <a:solidFill>
                    <a:schemeClr val="bg1"/>
                  </a:solidFill>
                  <a:latin typeface="Cambria Math" panose="02040503050406030204" pitchFamily="18" charset="0"/>
                  <a:ea typeface="Cambria Math" panose="020405030504060302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89737" y="252711"/>
                <a:ext cx="11451547" cy="6247864"/>
              </a:xfrm>
              <a:prstGeom prst="rect">
                <a:avLst/>
              </a:prstGeom>
              <a:blipFill>
                <a:blip r:embed="rId2"/>
                <a:stretch>
                  <a:fillRect l="-319" t="-390" r="-319" b="-195"/>
                </a:stretch>
              </a:blipFill>
            </p:spPr>
            <p:txBody>
              <a:bodyPr/>
              <a:lstStyle/>
              <a:p>
                <a:r>
                  <a:rPr lang="tr-TR">
                    <a:noFill/>
                  </a:rPr>
                  <a:t> </a:t>
                </a:r>
              </a:p>
            </p:txBody>
          </p:sp>
        </mc:Fallback>
      </mc:AlternateContent>
      <p:pic>
        <p:nvPicPr>
          <p:cNvPr id="3" name="Picture 2"/>
          <p:cNvPicPr>
            <a:picLocks noChangeAspect="1"/>
          </p:cNvPicPr>
          <p:nvPr/>
        </p:nvPicPr>
        <p:blipFill>
          <a:blip r:embed="rId3"/>
          <a:stretch>
            <a:fillRect/>
          </a:stretch>
        </p:blipFill>
        <p:spPr>
          <a:xfrm>
            <a:off x="4110139" y="476174"/>
            <a:ext cx="1329346" cy="1030402"/>
          </a:xfrm>
          <a:prstGeom prst="rect">
            <a:avLst/>
          </a:prstGeom>
        </p:spPr>
      </p:pic>
      <p:pic>
        <p:nvPicPr>
          <p:cNvPr id="4" name="Picture 3"/>
          <p:cNvPicPr>
            <a:picLocks noChangeAspect="1"/>
          </p:cNvPicPr>
          <p:nvPr/>
        </p:nvPicPr>
        <p:blipFill>
          <a:blip r:embed="rId4"/>
          <a:stretch>
            <a:fillRect/>
          </a:stretch>
        </p:blipFill>
        <p:spPr>
          <a:xfrm>
            <a:off x="4110139" y="1527585"/>
            <a:ext cx="4002729" cy="833395"/>
          </a:xfrm>
          <a:prstGeom prst="rect">
            <a:avLst/>
          </a:prstGeom>
        </p:spPr>
      </p:pic>
      <p:pic>
        <p:nvPicPr>
          <p:cNvPr id="5" name="Picture 4"/>
          <p:cNvPicPr>
            <a:picLocks noChangeAspect="1"/>
          </p:cNvPicPr>
          <p:nvPr/>
        </p:nvPicPr>
        <p:blipFill>
          <a:blip r:embed="rId5"/>
          <a:stretch>
            <a:fillRect/>
          </a:stretch>
        </p:blipFill>
        <p:spPr>
          <a:xfrm>
            <a:off x="5439485" y="2883947"/>
            <a:ext cx="1388320" cy="307756"/>
          </a:xfrm>
          <a:prstGeom prst="rect">
            <a:avLst/>
          </a:prstGeom>
        </p:spPr>
      </p:pic>
      <p:pic>
        <p:nvPicPr>
          <p:cNvPr id="6" name="Picture 5"/>
          <p:cNvPicPr>
            <a:picLocks noChangeAspect="1"/>
          </p:cNvPicPr>
          <p:nvPr/>
        </p:nvPicPr>
        <p:blipFill>
          <a:blip r:embed="rId6"/>
          <a:stretch>
            <a:fillRect/>
          </a:stretch>
        </p:blipFill>
        <p:spPr>
          <a:xfrm>
            <a:off x="4071735" y="4095157"/>
            <a:ext cx="4123819" cy="1828662"/>
          </a:xfrm>
          <a:prstGeom prst="rect">
            <a:avLst/>
          </a:prstGeom>
        </p:spPr>
      </p:pic>
    </p:spTree>
    <p:extLst>
      <p:ext uri="{BB962C8B-B14F-4D97-AF65-F5344CB8AC3E}">
        <p14:creationId xmlns:p14="http://schemas.microsoft.com/office/powerpoint/2010/main" val="10136908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44;p2"/>
          <p:cNvSpPr txBox="1">
            <a:spLocks noGrp="1"/>
          </p:cNvSpPr>
          <p:nvPr>
            <p:ph type="subTitle" idx="1"/>
          </p:nvPr>
        </p:nvSpPr>
        <p:spPr>
          <a:xfrm>
            <a:off x="865864" y="1637163"/>
            <a:ext cx="9692100" cy="40506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tr-TR" sz="1800" b="1" dirty="0">
                <a:solidFill>
                  <a:schemeClr val="bg1"/>
                </a:solidFill>
                <a:latin typeface="Cambria Math" panose="02040503050406030204" pitchFamily="18" charset="0"/>
                <a:ea typeface="Cambria Math" panose="02040503050406030204" pitchFamily="18" charset="0"/>
                <a:cs typeface="Nunito"/>
                <a:sym typeface="Nunito"/>
              </a:rPr>
              <a:t>CONTENTS</a:t>
            </a:r>
            <a:endParaRPr sz="1800" dirty="0">
              <a:solidFill>
                <a:schemeClr val="bg1"/>
              </a:solidFill>
              <a:latin typeface="Cambria Math" panose="02040503050406030204" pitchFamily="18" charset="0"/>
              <a:ea typeface="Cambria Math" panose="02040503050406030204" pitchFamily="18" charset="0"/>
              <a:cs typeface="Nunito"/>
              <a:sym typeface="Nunito"/>
            </a:endParaRPr>
          </a:p>
          <a:p>
            <a:pPr marL="285750" lvl="0" indent="-285750" algn="l">
              <a:buClr>
                <a:schemeClr val="bg1"/>
              </a:buClr>
              <a:buFont typeface="Wingdings" panose="05000000000000000000" pitchFamily="2" charset="2"/>
              <a:buChar char="Ø"/>
            </a:pPr>
            <a:r>
              <a:rPr lang="en-US" sz="1800" b="1" dirty="0">
                <a:solidFill>
                  <a:schemeClr val="bg1"/>
                </a:solidFill>
                <a:latin typeface="Cambria Math" panose="02040503050406030204" pitchFamily="18" charset="0"/>
                <a:ea typeface="Cambria Math" panose="02040503050406030204" pitchFamily="18" charset="0"/>
              </a:rPr>
              <a:t>Finding roots of equations</a:t>
            </a:r>
            <a:endParaRPr lang="tr-TR" sz="1800" dirty="0">
              <a:solidFill>
                <a:schemeClr val="bg1"/>
              </a:solidFill>
              <a:latin typeface="Cambria Math" panose="02040503050406030204" pitchFamily="18" charset="0"/>
              <a:ea typeface="Cambria Math" panose="02040503050406030204" pitchFamily="18" charset="0"/>
            </a:endParaRPr>
          </a:p>
          <a:p>
            <a:pPr lvl="1" algn="l"/>
            <a:r>
              <a:rPr lang="tr-TR" sz="1800" dirty="0" smtClean="0">
                <a:solidFill>
                  <a:schemeClr val="bg1"/>
                </a:solidFill>
                <a:latin typeface="Cambria Math" panose="02040503050406030204" pitchFamily="18" charset="0"/>
                <a:ea typeface="Cambria Math" panose="02040503050406030204" pitchFamily="18" charset="0"/>
              </a:rPr>
              <a:t>a) </a:t>
            </a:r>
            <a:r>
              <a:rPr lang="en-US" sz="1800" dirty="0" smtClean="0">
                <a:solidFill>
                  <a:schemeClr val="bg1"/>
                </a:solidFill>
                <a:latin typeface="Cambria Math" panose="02040503050406030204" pitchFamily="18" charset="0"/>
                <a:ea typeface="Cambria Math" panose="02040503050406030204" pitchFamily="18" charset="0"/>
              </a:rPr>
              <a:t>Incremental </a:t>
            </a:r>
            <a:r>
              <a:rPr lang="en-US" sz="1800" dirty="0">
                <a:solidFill>
                  <a:schemeClr val="bg1"/>
                </a:solidFill>
                <a:latin typeface="Cambria Math" panose="02040503050406030204" pitchFamily="18" charset="0"/>
                <a:ea typeface="Cambria Math" panose="02040503050406030204" pitchFamily="18" charset="0"/>
              </a:rPr>
              <a:t>Search Method</a:t>
            </a:r>
            <a:endParaRPr lang="tr-TR" sz="1800" dirty="0">
              <a:solidFill>
                <a:schemeClr val="bg1"/>
              </a:solidFill>
              <a:latin typeface="Cambria Math" panose="02040503050406030204" pitchFamily="18" charset="0"/>
              <a:ea typeface="Cambria Math" panose="02040503050406030204" pitchFamily="18" charset="0"/>
            </a:endParaRPr>
          </a:p>
          <a:p>
            <a:pPr lvl="1" algn="l"/>
            <a:r>
              <a:rPr lang="tr-TR" sz="1800" dirty="0" smtClean="0">
                <a:solidFill>
                  <a:schemeClr val="bg1"/>
                </a:solidFill>
                <a:latin typeface="Cambria Math" panose="02040503050406030204" pitchFamily="18" charset="0"/>
                <a:ea typeface="Cambria Math" panose="02040503050406030204" pitchFamily="18" charset="0"/>
              </a:rPr>
              <a:t>b) </a:t>
            </a:r>
            <a:r>
              <a:rPr lang="en-US" sz="1800" dirty="0" smtClean="0">
                <a:solidFill>
                  <a:schemeClr val="bg1"/>
                </a:solidFill>
                <a:latin typeface="Cambria Math" panose="02040503050406030204" pitchFamily="18" charset="0"/>
                <a:ea typeface="Cambria Math" panose="02040503050406030204" pitchFamily="18" charset="0"/>
              </a:rPr>
              <a:t>Method </a:t>
            </a:r>
            <a:r>
              <a:rPr lang="en-US" sz="1800" dirty="0">
                <a:solidFill>
                  <a:schemeClr val="bg1"/>
                </a:solidFill>
                <a:latin typeface="Cambria Math" panose="02040503050406030204" pitchFamily="18" charset="0"/>
                <a:ea typeface="Cambria Math" panose="02040503050406030204" pitchFamily="18" charset="0"/>
              </a:rPr>
              <a:t>of Bisection</a:t>
            </a:r>
            <a:endParaRPr lang="tr-TR" sz="1800" dirty="0">
              <a:solidFill>
                <a:schemeClr val="bg1"/>
              </a:solidFill>
              <a:latin typeface="Cambria Math" panose="02040503050406030204" pitchFamily="18" charset="0"/>
              <a:ea typeface="Cambria Math" panose="02040503050406030204" pitchFamily="18" charset="0"/>
            </a:endParaRPr>
          </a:p>
          <a:p>
            <a:pPr marL="0" lvl="0" indent="0" algn="ctr" rtl="0">
              <a:lnSpc>
                <a:spcPct val="120000"/>
              </a:lnSpc>
              <a:spcBef>
                <a:spcPts val="0"/>
              </a:spcBef>
              <a:spcAft>
                <a:spcPts val="0"/>
              </a:spcAft>
              <a:buClr>
                <a:schemeClr val="lt1"/>
              </a:buClr>
              <a:buSzPts val="2400"/>
              <a:buNone/>
            </a:pPr>
            <a:endParaRPr dirty="0"/>
          </a:p>
        </p:txBody>
      </p:sp>
    </p:spTree>
    <p:extLst>
      <p:ext uri="{BB962C8B-B14F-4D97-AF65-F5344CB8AC3E}">
        <p14:creationId xmlns:p14="http://schemas.microsoft.com/office/powerpoint/2010/main" val="15986778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19626" y="746140"/>
                <a:ext cx="11575915" cy="5755422"/>
              </a:xfrm>
              <a:prstGeom prst="rect">
                <a:avLst/>
              </a:prstGeom>
              <a:noFill/>
            </p:spPr>
            <p:txBody>
              <a:bodyPr wrap="square" rtlCol="0">
                <a:spAutoFit/>
              </a:bodyPr>
              <a:lstStyle/>
              <a:p>
                <a:pPr lvl="0" algn="just"/>
                <a:r>
                  <a:rPr lang="tr-TR" sz="1600" dirty="0" smtClean="0">
                    <a:solidFill>
                      <a:schemeClr val="bg1"/>
                    </a:solidFill>
                    <a:latin typeface="Cambria Math" panose="02040503050406030204" pitchFamily="18" charset="0"/>
                    <a:ea typeface="Cambria Math" panose="02040503050406030204" pitchFamily="18" charset="0"/>
                  </a:rPr>
                  <a:t>The absolute relative approximate error </a:t>
                </a:r>
                <a14:m>
                  <m:oMath xmlns:m="http://schemas.openxmlformats.org/officeDocument/2006/math">
                    <m:d>
                      <m:dPr>
                        <m:begChr m:val="|"/>
                        <m:endChr m:val="|"/>
                        <m:ctrlPr>
                          <a:rPr lang="tr-TR" sz="1600" i="1">
                            <a:solidFill>
                              <a:schemeClr val="bg1"/>
                            </a:solidFill>
                            <a:latin typeface="Cambria Math" panose="02040503050406030204" pitchFamily="18" charset="0"/>
                            <a:ea typeface="Cambria Math" panose="02040503050406030204" pitchFamily="18" charset="0"/>
                          </a:rPr>
                        </m:ctrlPr>
                      </m:dPr>
                      <m:e>
                        <m:r>
                          <a:rPr lang="tr-TR" sz="1600" i="1">
                            <a:solidFill>
                              <a:schemeClr val="bg1"/>
                            </a:solidFill>
                            <a:latin typeface="Cambria Math" panose="02040503050406030204" pitchFamily="18" charset="0"/>
                            <a:ea typeface="Cambria Math" panose="02040503050406030204" pitchFamily="18" charset="0"/>
                          </a:rPr>
                          <m:t>∈</m:t>
                        </m:r>
                        <m:r>
                          <a:rPr lang="tr-TR" sz="1600" i="1" baseline="-25000">
                            <a:solidFill>
                              <a:schemeClr val="bg1"/>
                            </a:solidFill>
                            <a:latin typeface="Cambria Math" panose="02040503050406030204" pitchFamily="18" charset="0"/>
                            <a:ea typeface="Cambria Math" panose="02040503050406030204" pitchFamily="18" charset="0"/>
                          </a:rPr>
                          <m:t>𝑎</m:t>
                        </m:r>
                      </m:e>
                    </m:d>
                  </m:oMath>
                </a14:m>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at the end of Iteration 2 </a:t>
                </a:r>
                <a:r>
                  <a:rPr lang="en-US" sz="1600" dirty="0" smtClean="0">
                    <a:solidFill>
                      <a:schemeClr val="bg1"/>
                    </a:solidFill>
                    <a:latin typeface="Cambria Math" panose="02040503050406030204" pitchFamily="18" charset="0"/>
                    <a:ea typeface="Cambria Math" panose="02040503050406030204" pitchFamily="18" charset="0"/>
                  </a:rPr>
                  <a:t>is</a:t>
                </a:r>
                <a:endParaRPr lang="tr-TR" sz="1600" dirty="0" smtClean="0">
                  <a:solidFill>
                    <a:schemeClr val="bg1"/>
                  </a:solidFill>
                  <a:latin typeface="Cambria Math" panose="02040503050406030204" pitchFamily="18" charset="0"/>
                  <a:ea typeface="Cambria Math" panose="02040503050406030204" pitchFamily="18" charset="0"/>
                </a:endParaRPr>
              </a:p>
              <a:p>
                <a:pPr lvl="0" algn="just"/>
                <a:endParaRPr lang="tr-TR" sz="1600" dirty="0">
                  <a:solidFill>
                    <a:schemeClr val="bg1"/>
                  </a:solidFill>
                  <a:latin typeface="Cambria Math" panose="02040503050406030204" pitchFamily="18" charset="0"/>
                  <a:ea typeface="Cambria Math" panose="02040503050406030204" pitchFamily="18" charset="0"/>
                </a:endParaRPr>
              </a:p>
              <a:p>
                <a:pPr lvl="0" algn="just"/>
                <a:endParaRPr lang="tr-TR" sz="1600" dirty="0" smtClean="0">
                  <a:solidFill>
                    <a:schemeClr val="bg1"/>
                  </a:solidFill>
                  <a:latin typeface="Cambria Math" panose="02040503050406030204" pitchFamily="18" charset="0"/>
                  <a:ea typeface="Cambria Math" panose="02040503050406030204" pitchFamily="18" charset="0"/>
                </a:endParaRPr>
              </a:p>
              <a:p>
                <a:pPr lvl="0" algn="just"/>
                <a:endParaRPr lang="tr-TR" sz="1600" dirty="0">
                  <a:solidFill>
                    <a:schemeClr val="bg1"/>
                  </a:solidFill>
                  <a:latin typeface="Cambria Math" panose="02040503050406030204" pitchFamily="18" charset="0"/>
                  <a:ea typeface="Cambria Math" panose="02040503050406030204" pitchFamily="18" charset="0"/>
                </a:endParaRPr>
              </a:p>
              <a:p>
                <a:pPr lvl="0" algn="just"/>
                <a:endParaRPr lang="tr-TR" sz="1600" dirty="0" smtClean="0">
                  <a:solidFill>
                    <a:schemeClr val="bg1"/>
                  </a:solidFill>
                  <a:latin typeface="Cambria Math" panose="02040503050406030204" pitchFamily="18" charset="0"/>
                  <a:ea typeface="Cambria Math" panose="02040503050406030204" pitchFamily="18" charset="0"/>
                </a:endParaRPr>
              </a:p>
              <a:p>
                <a:pPr lvl="0" algn="just"/>
                <a:endParaRPr lang="tr-TR" sz="1600" dirty="0">
                  <a:solidFill>
                    <a:schemeClr val="bg1"/>
                  </a:solidFill>
                  <a:latin typeface="Cambria Math" panose="02040503050406030204" pitchFamily="18" charset="0"/>
                  <a:ea typeface="Cambria Math" panose="02040503050406030204" pitchFamily="18" charset="0"/>
                </a:endParaRPr>
              </a:p>
              <a:p>
                <a:pPr lvl="0" algn="just"/>
                <a:endParaRPr lang="tr-TR" sz="1600" dirty="0" smtClean="0">
                  <a:solidFill>
                    <a:schemeClr val="bg1"/>
                  </a:solidFill>
                  <a:latin typeface="Cambria Math" panose="02040503050406030204" pitchFamily="18" charset="0"/>
                  <a:ea typeface="Cambria Math" panose="02040503050406030204" pitchFamily="18" charset="0"/>
                </a:endParaRPr>
              </a:p>
              <a:p>
                <a:pPr lvl="0" algn="just"/>
                <a:endParaRPr lang="tr-TR" sz="1600" dirty="0">
                  <a:solidFill>
                    <a:schemeClr val="bg1"/>
                  </a:solidFill>
                  <a:latin typeface="Cambria Math" panose="02040503050406030204" pitchFamily="18" charset="0"/>
                  <a:ea typeface="Cambria Math" panose="02040503050406030204" pitchFamily="18" charset="0"/>
                </a:endParaRPr>
              </a:p>
              <a:p>
                <a:pPr lvl="0" algn="just"/>
                <a:r>
                  <a:rPr lang="en-US" sz="1600" dirty="0">
                    <a:solidFill>
                      <a:schemeClr val="bg1"/>
                    </a:solidFill>
                    <a:latin typeface="Cambria Math" panose="02040503050406030204" pitchFamily="18" charset="0"/>
                    <a:ea typeface="Cambria Math" panose="02040503050406030204" pitchFamily="18" charset="0"/>
                  </a:rPr>
                  <a:t>None of he </a:t>
                </a:r>
                <a:r>
                  <a:rPr lang="tr-TR" sz="1600" dirty="0" smtClean="0">
                    <a:solidFill>
                      <a:schemeClr val="bg1"/>
                    </a:solidFill>
                    <a:latin typeface="Cambria Math" panose="02040503050406030204" pitchFamily="18" charset="0"/>
                    <a:ea typeface="Cambria Math" panose="02040503050406030204" pitchFamily="18" charset="0"/>
                  </a:rPr>
                  <a:t>significant</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digits are at least correct in the estimated root of </a:t>
                </a:r>
                <a:r>
                  <a:rPr lang="tr-TR" sz="1600" dirty="0" smtClean="0">
                    <a:solidFill>
                      <a:schemeClr val="bg1"/>
                    </a:solidFill>
                    <a:latin typeface="Cambria Math" panose="02040503050406030204" pitchFamily="18" charset="0"/>
                    <a:ea typeface="Cambria Math" panose="02040503050406030204" pitchFamily="18" charset="0"/>
                  </a:rPr>
                  <a:t> </a:t>
                </a:r>
                <a:r>
                  <a:rPr lang="tr-TR" sz="1600" b="1" dirty="0" smtClean="0">
                    <a:solidFill>
                      <a:schemeClr val="bg1"/>
                    </a:solidFill>
                    <a:latin typeface="Cambria Math" panose="02040503050406030204" pitchFamily="18" charset="0"/>
                    <a:ea typeface="Cambria Math" panose="02040503050406030204" pitchFamily="18" charset="0"/>
                  </a:rPr>
                  <a:t>c</a:t>
                </a:r>
                <a:r>
                  <a:rPr lang="tr-TR" sz="1600" b="1" baseline="-25000" dirty="0" smtClean="0">
                    <a:solidFill>
                      <a:schemeClr val="bg1"/>
                    </a:solidFill>
                    <a:latin typeface="Cambria Math" panose="02040503050406030204" pitchFamily="18" charset="0"/>
                    <a:ea typeface="Cambria Math" panose="02040503050406030204" pitchFamily="18" charset="0"/>
                  </a:rPr>
                  <a:t>m</a:t>
                </a:r>
                <a:r>
                  <a:rPr lang="tr-TR" sz="1600" b="1" dirty="0" smtClean="0">
                    <a:solidFill>
                      <a:schemeClr val="bg1"/>
                    </a:solidFill>
                    <a:latin typeface="Cambria Math" panose="02040503050406030204" pitchFamily="18" charset="0"/>
                    <a:ea typeface="Cambria Math" panose="02040503050406030204" pitchFamily="18" charset="0"/>
                  </a:rPr>
                  <a:t>= 0.25 </a:t>
                </a:r>
                <a:r>
                  <a:rPr lang="tr-TR" sz="1600" dirty="0" smtClean="0">
                    <a:solidFill>
                      <a:schemeClr val="bg1"/>
                    </a:solidFill>
                    <a:latin typeface="Cambria Math" panose="02040503050406030204" pitchFamily="18" charset="0"/>
                    <a:ea typeface="Cambria Math" panose="02040503050406030204" pitchFamily="18" charset="0"/>
                  </a:rPr>
                  <a:t>a</a:t>
                </a:r>
                <a:r>
                  <a:rPr lang="en-US" sz="1600" dirty="0" smtClean="0">
                    <a:solidFill>
                      <a:schemeClr val="bg1"/>
                    </a:solidFill>
                    <a:latin typeface="Cambria Math" panose="02040503050406030204" pitchFamily="18" charset="0"/>
                    <a:ea typeface="Cambria Math" panose="02040503050406030204" pitchFamily="18" charset="0"/>
                  </a:rPr>
                  <a:t>s </a:t>
                </a:r>
                <a:r>
                  <a:rPr lang="en-US" sz="1600" dirty="0">
                    <a:solidFill>
                      <a:schemeClr val="bg1"/>
                    </a:solidFill>
                    <a:latin typeface="Cambria Math" panose="02040503050406030204" pitchFamily="18" charset="0"/>
                    <a:ea typeface="Cambria Math" panose="02040503050406030204" pitchFamily="18" charset="0"/>
                  </a:rPr>
                  <a:t>the absolute relative approximate error is greater that 5%. </a:t>
                </a:r>
                <a:endParaRPr lang="tr-TR" sz="1600" dirty="0" smtClean="0">
                  <a:solidFill>
                    <a:schemeClr val="bg1"/>
                  </a:solidFill>
                  <a:latin typeface="Cambria Math" panose="02040503050406030204" pitchFamily="18" charset="0"/>
                  <a:ea typeface="Cambria Math" panose="02040503050406030204" pitchFamily="18" charset="0"/>
                </a:endParaRPr>
              </a:p>
              <a:p>
                <a:pPr lvl="0" algn="just"/>
                <a:endParaRPr lang="tr-TR" sz="1600" dirty="0">
                  <a:solidFill>
                    <a:schemeClr val="bg1"/>
                  </a:solidFill>
                  <a:latin typeface="Cambria Math" panose="02040503050406030204" pitchFamily="18" charset="0"/>
                  <a:ea typeface="Cambria Math" panose="02040503050406030204" pitchFamily="18" charset="0"/>
                </a:endParaRPr>
              </a:p>
              <a:p>
                <a:pPr lvl="0" algn="just"/>
                <a:r>
                  <a:rPr lang="tr-TR" sz="1600" b="1" dirty="0">
                    <a:solidFill>
                      <a:schemeClr val="bg1"/>
                    </a:solidFill>
                    <a:latin typeface="Cambria Math" panose="02040503050406030204" pitchFamily="18" charset="0"/>
                    <a:ea typeface="Cambria Math" panose="02040503050406030204" pitchFamily="18" charset="0"/>
                  </a:rPr>
                  <a:t>Iteration </a:t>
                </a:r>
                <a:r>
                  <a:rPr lang="tr-TR" sz="1600" b="1" dirty="0" smtClean="0">
                    <a:solidFill>
                      <a:schemeClr val="bg1"/>
                    </a:solidFill>
                    <a:latin typeface="Cambria Math" panose="02040503050406030204" pitchFamily="18" charset="0"/>
                    <a:ea typeface="Cambria Math" panose="02040503050406030204" pitchFamily="18" charset="0"/>
                  </a:rPr>
                  <a:t>3: </a:t>
                </a:r>
              </a:p>
              <a:p>
                <a:pPr lvl="0" algn="just"/>
                <a:endParaRPr lang="tr-TR" sz="1600" b="1" dirty="0">
                  <a:solidFill>
                    <a:schemeClr val="bg1"/>
                  </a:solidFill>
                  <a:latin typeface="Cambria Math" panose="02040503050406030204" pitchFamily="18" charset="0"/>
                  <a:ea typeface="Cambria Math" panose="02040503050406030204" pitchFamily="18" charset="0"/>
                </a:endParaRPr>
              </a:p>
              <a:p>
                <a:pPr lvl="0" algn="just"/>
                <a:endParaRPr lang="tr-TR" sz="1600" b="1" dirty="0" smtClean="0">
                  <a:solidFill>
                    <a:schemeClr val="bg1"/>
                  </a:solidFill>
                  <a:latin typeface="Cambria Math" panose="02040503050406030204" pitchFamily="18" charset="0"/>
                  <a:ea typeface="Cambria Math" panose="02040503050406030204" pitchFamily="18" charset="0"/>
                </a:endParaRPr>
              </a:p>
              <a:p>
                <a:pPr lvl="0" algn="just"/>
                <a:endParaRPr lang="tr-TR" sz="1600" b="1" dirty="0">
                  <a:solidFill>
                    <a:schemeClr val="bg1"/>
                  </a:solidFill>
                  <a:latin typeface="Cambria Math" panose="02040503050406030204" pitchFamily="18" charset="0"/>
                  <a:ea typeface="Cambria Math" panose="02040503050406030204" pitchFamily="18" charset="0"/>
                </a:endParaRPr>
              </a:p>
              <a:p>
                <a:pPr lvl="0" algn="just"/>
                <a:endParaRPr lang="tr-TR" sz="1600" b="1" dirty="0" smtClean="0">
                  <a:solidFill>
                    <a:schemeClr val="bg1"/>
                  </a:solidFill>
                  <a:latin typeface="Cambria Math" panose="02040503050406030204" pitchFamily="18" charset="0"/>
                  <a:ea typeface="Cambria Math" panose="02040503050406030204" pitchFamily="18" charset="0"/>
                </a:endParaRPr>
              </a:p>
              <a:p>
                <a:pPr lvl="0" algn="just"/>
                <a:endParaRPr lang="tr-TR" sz="1600" b="1" dirty="0">
                  <a:solidFill>
                    <a:schemeClr val="bg1"/>
                  </a:solidFill>
                  <a:latin typeface="Cambria Math" panose="02040503050406030204" pitchFamily="18" charset="0"/>
                  <a:ea typeface="Cambria Math" panose="02040503050406030204" pitchFamily="18" charset="0"/>
                </a:endParaRPr>
              </a:p>
              <a:p>
                <a:pPr lvl="0" algn="just"/>
                <a:endParaRPr lang="tr-TR" sz="1600" b="1" dirty="0" smtClean="0">
                  <a:solidFill>
                    <a:schemeClr val="bg1"/>
                  </a:solidFill>
                  <a:latin typeface="Cambria Math" panose="02040503050406030204" pitchFamily="18" charset="0"/>
                  <a:ea typeface="Cambria Math" panose="02040503050406030204" pitchFamily="18" charset="0"/>
                </a:endParaRPr>
              </a:p>
              <a:p>
                <a:pPr lvl="0"/>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Hence, the root is bracketed between </a:t>
                </a:r>
                <a:r>
                  <a:rPr lang="tr-TR" sz="1600" dirty="0" smtClean="0">
                    <a:solidFill>
                      <a:schemeClr val="bg1"/>
                    </a:solidFill>
                    <a:latin typeface="Cambria Math" panose="02040503050406030204" pitchFamily="18" charset="0"/>
                    <a:ea typeface="Cambria Math" panose="02040503050406030204" pitchFamily="18" charset="0"/>
                  </a:rPr>
                  <a:t>c</a:t>
                </a:r>
                <a:r>
                  <a:rPr lang="tr-TR" sz="1600" baseline="-25000" dirty="0" smtClean="0">
                    <a:solidFill>
                      <a:schemeClr val="bg1"/>
                    </a:solidFill>
                    <a:latin typeface="Cambria Math" panose="02040503050406030204" pitchFamily="18" charset="0"/>
                    <a:ea typeface="Cambria Math" panose="02040503050406030204" pitchFamily="18" charset="0"/>
                  </a:rPr>
                  <a:t>m</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and c</a:t>
                </a:r>
                <a:r>
                  <a:rPr lang="en-US" sz="1600" baseline="-25000" dirty="0">
                    <a:solidFill>
                      <a:schemeClr val="bg1"/>
                    </a:solidFill>
                    <a:latin typeface="Cambria Math" panose="02040503050406030204" pitchFamily="18" charset="0"/>
                    <a:ea typeface="Cambria Math" panose="02040503050406030204" pitchFamily="18" charset="0"/>
                  </a:rPr>
                  <a:t>u</a:t>
                </a:r>
                <a:r>
                  <a:rPr lang="en-US" sz="1600" dirty="0">
                    <a:solidFill>
                      <a:schemeClr val="bg1"/>
                    </a:solidFill>
                    <a:latin typeface="Cambria Math" panose="02040503050406030204" pitchFamily="18" charset="0"/>
                    <a:ea typeface="Cambria Math" panose="02040503050406030204" pitchFamily="18" charset="0"/>
                  </a:rPr>
                  <a:t> , that is, between 0.375 and 0.5. So the </a:t>
                </a:r>
                <a:r>
                  <a:rPr lang="tr-TR" sz="1600" dirty="0" smtClean="0">
                    <a:solidFill>
                      <a:schemeClr val="bg1"/>
                    </a:solidFill>
                    <a:latin typeface="Cambria Math" panose="02040503050406030204" pitchFamily="18" charset="0"/>
                    <a:ea typeface="Cambria Math" panose="02040503050406030204" pitchFamily="18" charset="0"/>
                  </a:rPr>
                  <a:t>lo</a:t>
                </a:r>
                <a:r>
                  <a:rPr lang="en-US" sz="1600" dirty="0" err="1" smtClean="0">
                    <a:solidFill>
                      <a:schemeClr val="bg1"/>
                    </a:solidFill>
                    <a:latin typeface="Cambria Math" panose="02040503050406030204" pitchFamily="18" charset="0"/>
                    <a:ea typeface="Cambria Math" panose="02040503050406030204" pitchFamily="18" charset="0"/>
                  </a:rPr>
                  <a:t>wer</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and upper limits of the new bracket </a:t>
                </a:r>
                <a:r>
                  <a:rPr lang="en-US" sz="1600" dirty="0" smtClean="0">
                    <a:solidFill>
                      <a:schemeClr val="bg1"/>
                    </a:solidFill>
                    <a:latin typeface="Cambria Math" panose="02040503050406030204" pitchFamily="18" charset="0"/>
                    <a:ea typeface="Cambria Math" panose="02040503050406030204" pitchFamily="18" charset="0"/>
                  </a:rPr>
                  <a:t>are</a:t>
                </a:r>
                <a:endParaRPr lang="tr-TR" sz="1600" dirty="0" smtClean="0">
                  <a:solidFill>
                    <a:schemeClr val="bg1"/>
                  </a:solidFill>
                  <a:latin typeface="Cambria Math" panose="02040503050406030204" pitchFamily="18" charset="0"/>
                  <a:ea typeface="Cambria Math" panose="02040503050406030204" pitchFamily="18" charset="0"/>
                </a:endParaRPr>
              </a:p>
              <a:p>
                <a:pPr lvl="0"/>
                <a:endParaRPr lang="tr-TR" sz="1600" dirty="0">
                  <a:solidFill>
                    <a:schemeClr val="bg1"/>
                  </a:solidFill>
                  <a:latin typeface="Cambria Math" panose="02040503050406030204" pitchFamily="18" charset="0"/>
                  <a:ea typeface="Cambria Math" panose="02040503050406030204" pitchFamily="18" charset="0"/>
                </a:endParaRPr>
              </a:p>
              <a:p>
                <a:pPr lvl="0"/>
                <a:endParaRPr lang="tr-TR" sz="1600" dirty="0" smtClean="0">
                  <a:solidFill>
                    <a:schemeClr val="bg1"/>
                  </a:solidFill>
                  <a:latin typeface="Cambria Math" panose="02040503050406030204" pitchFamily="18" charset="0"/>
                  <a:ea typeface="Cambria Math" panose="02040503050406030204" pitchFamily="18" charset="0"/>
                </a:endParaRPr>
              </a:p>
              <a:p>
                <a:pPr lvl="0" algn="just"/>
                <a:endParaRPr lang="tr-TR" sz="1600" dirty="0">
                  <a:solidFill>
                    <a:schemeClr val="bg1"/>
                  </a:solidFill>
                  <a:latin typeface="Cambria Math" panose="02040503050406030204" pitchFamily="18" charset="0"/>
                  <a:ea typeface="Cambria Math" panose="02040503050406030204" pitchFamily="18" charset="0"/>
                </a:endParaRPr>
              </a:p>
              <a:p>
                <a:pPr lvl="0"/>
                <a:r>
                  <a:rPr lang="en-US" sz="1600" dirty="0" smtClean="0">
                    <a:solidFill>
                      <a:schemeClr val="bg1"/>
                    </a:solidFill>
                    <a:latin typeface="Cambria Math" panose="02040503050406030204" pitchFamily="18" charset="0"/>
                    <a:ea typeface="Cambria Math" panose="02040503050406030204" pitchFamily="18" charset="0"/>
                  </a:rPr>
                  <a:t> </a:t>
                </a:r>
                <a:endParaRPr lang="tr-TR" sz="1600" dirty="0">
                  <a:solidFill>
                    <a:schemeClr val="bg1"/>
                  </a:solidFill>
                  <a:latin typeface="Cambria Math" panose="02040503050406030204" pitchFamily="18" charset="0"/>
                  <a:ea typeface="Cambria Math" panose="020405030504060302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19626" y="746140"/>
                <a:ext cx="11575915" cy="5755422"/>
              </a:xfrm>
              <a:prstGeom prst="rect">
                <a:avLst/>
              </a:prstGeom>
              <a:blipFill>
                <a:blip r:embed="rId2"/>
                <a:stretch>
                  <a:fillRect l="-263" t="-423" r="-316"/>
                </a:stretch>
              </a:blipFill>
            </p:spPr>
            <p:txBody>
              <a:bodyPr/>
              <a:lstStyle/>
              <a:p>
                <a:r>
                  <a:rPr lang="tr-TR">
                    <a:noFill/>
                  </a:rPr>
                  <a:t> </a:t>
                </a:r>
              </a:p>
            </p:txBody>
          </p:sp>
        </mc:Fallback>
      </mc:AlternateContent>
      <p:pic>
        <p:nvPicPr>
          <p:cNvPr id="3" name="Picture 2"/>
          <p:cNvPicPr>
            <a:picLocks noChangeAspect="1"/>
          </p:cNvPicPr>
          <p:nvPr/>
        </p:nvPicPr>
        <p:blipFill>
          <a:blip r:embed="rId3"/>
          <a:stretch>
            <a:fillRect/>
          </a:stretch>
        </p:blipFill>
        <p:spPr>
          <a:xfrm>
            <a:off x="5163664" y="393761"/>
            <a:ext cx="1864671" cy="352379"/>
          </a:xfrm>
          <a:prstGeom prst="rect">
            <a:avLst/>
          </a:prstGeom>
        </p:spPr>
      </p:pic>
      <p:pic>
        <p:nvPicPr>
          <p:cNvPr id="4" name="Picture 3"/>
          <p:cNvPicPr>
            <a:picLocks noChangeAspect="1"/>
          </p:cNvPicPr>
          <p:nvPr/>
        </p:nvPicPr>
        <p:blipFill>
          <a:blip r:embed="rId4"/>
          <a:stretch>
            <a:fillRect/>
          </a:stretch>
        </p:blipFill>
        <p:spPr>
          <a:xfrm>
            <a:off x="5087044" y="1098519"/>
            <a:ext cx="2041078" cy="1594778"/>
          </a:xfrm>
          <a:prstGeom prst="rect">
            <a:avLst/>
          </a:prstGeom>
        </p:spPr>
      </p:pic>
      <p:pic>
        <p:nvPicPr>
          <p:cNvPr id="5" name="Picture 4"/>
          <p:cNvPicPr>
            <a:picLocks noChangeAspect="1"/>
          </p:cNvPicPr>
          <p:nvPr/>
        </p:nvPicPr>
        <p:blipFill>
          <a:blip r:embed="rId5"/>
          <a:stretch>
            <a:fillRect/>
          </a:stretch>
        </p:blipFill>
        <p:spPr>
          <a:xfrm>
            <a:off x="4522251" y="3349535"/>
            <a:ext cx="3147495" cy="1317187"/>
          </a:xfrm>
          <a:prstGeom prst="rect">
            <a:avLst/>
          </a:prstGeom>
        </p:spPr>
      </p:pic>
      <p:pic>
        <p:nvPicPr>
          <p:cNvPr id="6" name="Picture 5"/>
          <p:cNvPicPr>
            <a:picLocks noChangeAspect="1"/>
          </p:cNvPicPr>
          <p:nvPr/>
        </p:nvPicPr>
        <p:blipFill>
          <a:blip r:embed="rId6"/>
          <a:stretch>
            <a:fillRect/>
          </a:stretch>
        </p:blipFill>
        <p:spPr>
          <a:xfrm>
            <a:off x="4051061" y="4675362"/>
            <a:ext cx="4089873" cy="357787"/>
          </a:xfrm>
          <a:prstGeom prst="rect">
            <a:avLst/>
          </a:prstGeom>
        </p:spPr>
      </p:pic>
      <p:pic>
        <p:nvPicPr>
          <p:cNvPr id="7" name="Picture 6"/>
          <p:cNvPicPr>
            <a:picLocks noChangeAspect="1"/>
          </p:cNvPicPr>
          <p:nvPr/>
        </p:nvPicPr>
        <p:blipFill>
          <a:blip r:embed="rId7"/>
          <a:stretch>
            <a:fillRect/>
          </a:stretch>
        </p:blipFill>
        <p:spPr>
          <a:xfrm>
            <a:off x="5210307" y="5536972"/>
            <a:ext cx="1794551" cy="307824"/>
          </a:xfrm>
          <a:prstGeom prst="rect">
            <a:avLst/>
          </a:prstGeom>
        </p:spPr>
      </p:pic>
    </p:spTree>
    <p:extLst>
      <p:ext uri="{BB962C8B-B14F-4D97-AF65-F5344CB8AC3E}">
        <p14:creationId xmlns:p14="http://schemas.microsoft.com/office/powerpoint/2010/main" val="12050631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416198" y="369442"/>
                <a:ext cx="11461274" cy="6494085"/>
              </a:xfrm>
              <a:prstGeom prst="rect">
                <a:avLst/>
              </a:prstGeom>
              <a:noFill/>
            </p:spPr>
            <p:txBody>
              <a:bodyPr wrap="square" rtlCol="0">
                <a:spAutoFit/>
              </a:bodyPr>
              <a:lstStyle/>
              <a:p>
                <a:pPr lvl="0" algn="just"/>
                <a:r>
                  <a:rPr lang="tr-TR" sz="1600" dirty="0" smtClean="0">
                    <a:solidFill>
                      <a:schemeClr val="bg1"/>
                    </a:solidFill>
                    <a:latin typeface="Cambria Math" panose="02040503050406030204" pitchFamily="18" charset="0"/>
                    <a:ea typeface="Cambria Math" panose="02040503050406030204" pitchFamily="18" charset="0"/>
                  </a:rPr>
                  <a:t>The absolute relative approximate error </a:t>
                </a:r>
                <a14:m>
                  <m:oMath xmlns:m="http://schemas.openxmlformats.org/officeDocument/2006/math">
                    <m:d>
                      <m:dPr>
                        <m:begChr m:val="|"/>
                        <m:endChr m:val="|"/>
                        <m:ctrlPr>
                          <a:rPr lang="tr-TR" sz="1600" i="1">
                            <a:solidFill>
                              <a:schemeClr val="bg1"/>
                            </a:solidFill>
                            <a:latin typeface="Cambria Math" panose="02040503050406030204" pitchFamily="18" charset="0"/>
                            <a:ea typeface="Cambria Math" panose="02040503050406030204" pitchFamily="18" charset="0"/>
                          </a:rPr>
                        </m:ctrlPr>
                      </m:dPr>
                      <m:e>
                        <m:r>
                          <a:rPr lang="tr-TR" sz="1600" i="1">
                            <a:solidFill>
                              <a:schemeClr val="bg1"/>
                            </a:solidFill>
                            <a:latin typeface="Cambria Math" panose="02040503050406030204" pitchFamily="18" charset="0"/>
                            <a:ea typeface="Cambria Math" panose="02040503050406030204" pitchFamily="18" charset="0"/>
                          </a:rPr>
                          <m:t>∈</m:t>
                        </m:r>
                        <m:r>
                          <a:rPr lang="tr-TR" sz="1600" i="1" baseline="-25000">
                            <a:solidFill>
                              <a:schemeClr val="bg1"/>
                            </a:solidFill>
                            <a:latin typeface="Cambria Math" panose="02040503050406030204" pitchFamily="18" charset="0"/>
                            <a:ea typeface="Cambria Math" panose="02040503050406030204" pitchFamily="18" charset="0"/>
                          </a:rPr>
                          <m:t>𝑎</m:t>
                        </m:r>
                      </m:e>
                    </m:d>
                  </m:oMath>
                </a14:m>
                <a:r>
                  <a:rPr lang="tr-TR" sz="1600" dirty="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at the end of Iteration </a:t>
                </a:r>
                <a:r>
                  <a:rPr lang="tr-TR" sz="1600" dirty="0">
                    <a:solidFill>
                      <a:schemeClr val="bg1"/>
                    </a:solidFill>
                    <a:latin typeface="Cambria Math" panose="02040503050406030204" pitchFamily="18" charset="0"/>
                    <a:ea typeface="Cambria Math" panose="02040503050406030204" pitchFamily="18" charset="0"/>
                  </a:rPr>
                  <a:t>3</a:t>
                </a:r>
                <a:r>
                  <a:rPr lang="en-US" sz="1600" dirty="0">
                    <a:solidFill>
                      <a:schemeClr val="bg1"/>
                    </a:solidFill>
                    <a:latin typeface="Cambria Math" panose="02040503050406030204" pitchFamily="18" charset="0"/>
                    <a:ea typeface="Cambria Math" panose="02040503050406030204" pitchFamily="18" charset="0"/>
                  </a:rPr>
                  <a:t> is</a:t>
                </a:r>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Still none of the significant digits are at least correct in the estimated root of the </a:t>
                </a:r>
                <a:r>
                  <a:rPr lang="tr-TR" sz="1600" dirty="0" smtClean="0">
                    <a:solidFill>
                      <a:schemeClr val="bg1"/>
                    </a:solidFill>
                    <a:latin typeface="Cambria Math" panose="02040503050406030204" pitchFamily="18" charset="0"/>
                    <a:ea typeface="Cambria Math" panose="02040503050406030204" pitchFamily="18" charset="0"/>
                  </a:rPr>
                  <a:t>equation </a:t>
                </a:r>
                <a:r>
                  <a:rPr lang="en-US" sz="1600" dirty="0" smtClean="0">
                    <a:solidFill>
                      <a:schemeClr val="bg1"/>
                    </a:solidFill>
                    <a:latin typeface="Cambria Math" panose="02040503050406030204" pitchFamily="18" charset="0"/>
                    <a:ea typeface="Cambria Math" panose="02040503050406030204" pitchFamily="18" charset="0"/>
                  </a:rPr>
                  <a:t>the </a:t>
                </a:r>
                <a:r>
                  <a:rPr lang="en-US" sz="1600" dirty="0">
                    <a:solidFill>
                      <a:schemeClr val="bg1"/>
                    </a:solidFill>
                    <a:latin typeface="Cambria Math" panose="02040503050406030204" pitchFamily="18" charset="0"/>
                    <a:ea typeface="Cambria Math" panose="02040503050406030204" pitchFamily="18" charset="0"/>
                  </a:rPr>
                  <a:t>absolute relative approximate error is greater than 5</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Seven</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more iterations were </a:t>
                </a:r>
                <a:r>
                  <a:rPr lang="tr-TR" sz="1600" dirty="0" smtClean="0">
                    <a:solidFill>
                      <a:schemeClr val="bg1"/>
                    </a:solidFill>
                    <a:latin typeface="Cambria Math" panose="02040503050406030204" pitchFamily="18" charset="0"/>
                    <a:ea typeface="Cambria Math" panose="02040503050406030204" pitchFamily="18" charset="0"/>
                  </a:rPr>
                  <a:t>conducted</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and these iterations are shown in the table </a:t>
                </a:r>
                <a:r>
                  <a:rPr lang="en-US" sz="1600" dirty="0" smtClean="0">
                    <a:solidFill>
                      <a:schemeClr val="bg1"/>
                    </a:solidFill>
                    <a:latin typeface="Cambria Math" panose="02040503050406030204" pitchFamily="18" charset="0"/>
                    <a:ea typeface="Cambria Math" panose="02040503050406030204" pitchFamily="18" charset="0"/>
                  </a:rPr>
                  <a:t>below</a:t>
                </a:r>
                <a:r>
                  <a:rPr lang="tr-TR" sz="1600" dirty="0" smtClean="0">
                    <a:solidFill>
                      <a:schemeClr val="bg1"/>
                    </a:solidFill>
                    <a:latin typeface="Cambria Math" panose="02040503050406030204" pitchFamily="18" charset="0"/>
                    <a:ea typeface="Cambria Math" panose="02040503050406030204" pitchFamily="18" charset="0"/>
                  </a:rPr>
                  <a:t>.</a:t>
                </a: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At the end of the </a:t>
                </a:r>
                <a:r>
                  <a:rPr lang="en-US" sz="1600" dirty="0" smtClean="0">
                    <a:solidFill>
                      <a:schemeClr val="bg1"/>
                    </a:solidFill>
                    <a:latin typeface="Cambria Math" panose="02040503050406030204" pitchFamily="18" charset="0"/>
                    <a:ea typeface="Cambria Math" panose="02040503050406030204" pitchFamily="18" charset="0"/>
                  </a:rPr>
                  <a:t>10</a:t>
                </a:r>
                <a:r>
                  <a:rPr lang="en-US" sz="1600" baseline="30000" dirty="0" smtClean="0">
                    <a:solidFill>
                      <a:schemeClr val="bg1"/>
                    </a:solidFill>
                    <a:latin typeface="Cambria Math" panose="02040503050406030204" pitchFamily="18" charset="0"/>
                    <a:ea typeface="Cambria Math" panose="02040503050406030204" pitchFamily="18" charset="0"/>
                  </a:rPr>
                  <a:t>th</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iteration, </a:t>
                </a:r>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Hence the number of </a:t>
                </a:r>
                <a:r>
                  <a:rPr lang="tr-TR" sz="1600" dirty="0" smtClean="0">
                    <a:solidFill>
                      <a:schemeClr val="bg1"/>
                    </a:solidFill>
                    <a:latin typeface="Cambria Math" panose="02040503050406030204" pitchFamily="18" charset="0"/>
                    <a:ea typeface="Cambria Math" panose="02040503050406030204" pitchFamily="18" charset="0"/>
                  </a:rPr>
                  <a:t>m </a:t>
                </a:r>
                <a:r>
                  <a:rPr lang="en-US" sz="1600" dirty="0" smtClean="0">
                    <a:solidFill>
                      <a:schemeClr val="bg1"/>
                    </a:solidFill>
                    <a:latin typeface="Cambria Math" panose="02040503050406030204" pitchFamily="18" charset="0"/>
                    <a:ea typeface="Cambria Math" panose="02040503050406030204" pitchFamily="18" charset="0"/>
                  </a:rPr>
                  <a:t>significant </a:t>
                </a:r>
                <a:r>
                  <a:rPr lang="en-US" sz="1600" dirty="0">
                    <a:solidFill>
                      <a:schemeClr val="bg1"/>
                    </a:solidFill>
                    <a:latin typeface="Cambria Math" panose="02040503050406030204" pitchFamily="18" charset="0"/>
                    <a:ea typeface="Cambria Math" panose="02040503050406030204" pitchFamily="18" charset="0"/>
                  </a:rPr>
                  <a:t>digits at least correct is given by the largest value of for </a:t>
                </a:r>
                <a:r>
                  <a:rPr lang="tr-TR" sz="1600" dirty="0" smtClean="0">
                    <a:solidFill>
                      <a:schemeClr val="bg1"/>
                    </a:solidFill>
                    <a:latin typeface="Cambria Math" panose="02040503050406030204" pitchFamily="18" charset="0"/>
                    <a:ea typeface="Cambria Math" panose="02040503050406030204" pitchFamily="18" charset="0"/>
                  </a:rPr>
                  <a:t>which</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tr-TR" sz="1600" dirty="0" smtClean="0">
                    <a:solidFill>
                      <a:schemeClr val="bg1"/>
                    </a:solidFill>
                    <a:latin typeface="Cambria Math" panose="02040503050406030204" pitchFamily="18" charset="0"/>
                    <a:ea typeface="Cambria Math" panose="02040503050406030204" pitchFamily="18" charset="0"/>
                  </a:rPr>
                  <a:t>T</a:t>
                </a:r>
                <a:r>
                  <a:rPr lang="en-US" sz="1600" dirty="0" smtClean="0">
                    <a:solidFill>
                      <a:schemeClr val="bg1"/>
                    </a:solidFill>
                    <a:latin typeface="Cambria Math" panose="02040503050406030204" pitchFamily="18" charset="0"/>
                    <a:ea typeface="Cambria Math" panose="02040503050406030204" pitchFamily="18" charset="0"/>
                  </a:rPr>
                  <a:t>he </a:t>
                </a:r>
                <a:r>
                  <a:rPr lang="en-US" sz="1600" dirty="0">
                    <a:solidFill>
                      <a:schemeClr val="bg1"/>
                    </a:solidFill>
                    <a:latin typeface="Cambria Math" panose="02040503050406030204" pitchFamily="18" charset="0"/>
                    <a:ea typeface="Cambria Math" panose="02040503050406030204" pitchFamily="18" charset="0"/>
                  </a:rPr>
                  <a:t>number of significant digits at least correct in the estimated root 0.39941 is </a:t>
                </a:r>
                <a:r>
                  <a:rPr lang="en-US" sz="1600" dirty="0" smtClean="0">
                    <a:solidFill>
                      <a:schemeClr val="bg1"/>
                    </a:solidFill>
                    <a:latin typeface="Cambria Math" panose="02040503050406030204" pitchFamily="18" charset="0"/>
                    <a:ea typeface="Cambria Math" panose="02040503050406030204" pitchFamily="18" charset="0"/>
                  </a:rPr>
                  <a:t>2</a:t>
                </a:r>
                <a:endParaRPr lang="tr-TR" sz="1600" dirty="0">
                  <a:solidFill>
                    <a:schemeClr val="bg1"/>
                  </a:solidFill>
                  <a:latin typeface="Cambria Math" panose="02040503050406030204" pitchFamily="18" charset="0"/>
                  <a:ea typeface="Cambria Math" panose="02040503050406030204" pitchFamily="18"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416198" y="369442"/>
                <a:ext cx="11461274" cy="6494085"/>
              </a:xfrm>
              <a:prstGeom prst="rect">
                <a:avLst/>
              </a:prstGeom>
              <a:blipFill>
                <a:blip r:embed="rId2"/>
                <a:stretch>
                  <a:fillRect l="-266" t="-376" r="-319"/>
                </a:stretch>
              </a:blipFill>
            </p:spPr>
            <p:txBody>
              <a:bodyPr/>
              <a:lstStyle/>
              <a:p>
                <a:r>
                  <a:rPr lang="tr-TR">
                    <a:noFill/>
                  </a:rPr>
                  <a:t> </a:t>
                </a:r>
              </a:p>
            </p:txBody>
          </p:sp>
        </mc:Fallback>
      </mc:AlternateContent>
      <p:pic>
        <p:nvPicPr>
          <p:cNvPr id="3" name="Picture 2"/>
          <p:cNvPicPr>
            <a:picLocks noChangeAspect="1"/>
          </p:cNvPicPr>
          <p:nvPr/>
        </p:nvPicPr>
        <p:blipFill>
          <a:blip r:embed="rId3"/>
          <a:stretch>
            <a:fillRect/>
          </a:stretch>
        </p:blipFill>
        <p:spPr>
          <a:xfrm>
            <a:off x="5090320" y="694818"/>
            <a:ext cx="2020600" cy="1356771"/>
          </a:xfrm>
          <a:prstGeom prst="rect">
            <a:avLst/>
          </a:prstGeom>
        </p:spPr>
      </p:pic>
      <p:pic>
        <p:nvPicPr>
          <p:cNvPr id="4" name="Picture 3"/>
          <p:cNvPicPr>
            <a:picLocks noChangeAspect="1"/>
          </p:cNvPicPr>
          <p:nvPr/>
        </p:nvPicPr>
        <p:blipFill>
          <a:blip r:embed="rId4"/>
          <a:stretch>
            <a:fillRect/>
          </a:stretch>
        </p:blipFill>
        <p:spPr>
          <a:xfrm>
            <a:off x="3622406" y="2677766"/>
            <a:ext cx="5048858" cy="2325535"/>
          </a:xfrm>
          <a:prstGeom prst="rect">
            <a:avLst/>
          </a:prstGeom>
        </p:spPr>
      </p:pic>
      <p:pic>
        <p:nvPicPr>
          <p:cNvPr id="5" name="Picture 4"/>
          <p:cNvPicPr>
            <a:picLocks noChangeAspect="1"/>
          </p:cNvPicPr>
          <p:nvPr/>
        </p:nvPicPr>
        <p:blipFill>
          <a:blip r:embed="rId5"/>
          <a:stretch>
            <a:fillRect/>
          </a:stretch>
        </p:blipFill>
        <p:spPr>
          <a:xfrm>
            <a:off x="3494984" y="5161114"/>
            <a:ext cx="1595336" cy="391712"/>
          </a:xfrm>
          <a:prstGeom prst="rect">
            <a:avLst/>
          </a:prstGeom>
        </p:spPr>
      </p:pic>
      <p:pic>
        <p:nvPicPr>
          <p:cNvPr id="7" name="Picture 6"/>
          <p:cNvPicPr>
            <a:picLocks noChangeAspect="1"/>
          </p:cNvPicPr>
          <p:nvPr/>
        </p:nvPicPr>
        <p:blipFill>
          <a:blip r:embed="rId6"/>
          <a:stretch>
            <a:fillRect/>
          </a:stretch>
        </p:blipFill>
        <p:spPr>
          <a:xfrm>
            <a:off x="9275600" y="4878173"/>
            <a:ext cx="2287782" cy="1730207"/>
          </a:xfrm>
          <a:prstGeom prst="rect">
            <a:avLst/>
          </a:prstGeom>
        </p:spPr>
      </p:pic>
    </p:spTree>
    <p:extLst>
      <p:ext uri="{BB962C8B-B14F-4D97-AF65-F5344CB8AC3E}">
        <p14:creationId xmlns:p14="http://schemas.microsoft.com/office/powerpoint/2010/main" val="26026683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7755" y="1809136"/>
            <a:ext cx="10982632" cy="1754326"/>
          </a:xfrm>
          <a:prstGeom prst="rect">
            <a:avLst/>
          </a:prstGeom>
          <a:noFill/>
        </p:spPr>
        <p:txBody>
          <a:bodyPr wrap="square" rtlCol="0">
            <a:spAutoFit/>
          </a:bodyPr>
          <a:lstStyle/>
          <a:p>
            <a:pPr lvl="0"/>
            <a:r>
              <a:rPr lang="tr-TR" b="1" dirty="0">
                <a:solidFill>
                  <a:schemeClr val="bg1"/>
                </a:solidFill>
                <a:latin typeface="Cambria Math" panose="02040503050406030204" pitchFamily="18" charset="0"/>
                <a:ea typeface="Cambria Math" panose="02040503050406030204" pitchFamily="18" charset="0"/>
                <a:cs typeface="Nunito"/>
                <a:sym typeface="Nunito"/>
              </a:rPr>
              <a:t>REFERENCES</a:t>
            </a:r>
          </a:p>
          <a:p>
            <a:pPr lvl="0"/>
            <a:endParaRPr lang="tr-TR" dirty="0">
              <a:solidFill>
                <a:schemeClr val="bg1"/>
              </a:solidFill>
              <a:latin typeface="Cambria Math" panose="02040503050406030204" pitchFamily="18" charset="0"/>
              <a:ea typeface="Cambria Math" panose="02040503050406030204" pitchFamily="18" charset="0"/>
            </a:endParaRPr>
          </a:p>
          <a:p>
            <a:endParaRPr lang="tr-TR" dirty="0">
              <a:solidFill>
                <a:schemeClr val="bg1"/>
              </a:solidFill>
              <a:latin typeface="Cambria Math" panose="02040503050406030204" pitchFamily="18" charset="0"/>
              <a:ea typeface="Cambria Math" panose="02040503050406030204" pitchFamily="18" charset="0"/>
            </a:endParaRPr>
          </a:p>
          <a:p>
            <a:pPr marL="285750" lvl="0" indent="-285750">
              <a:buFont typeface="Arial" panose="020B0604020202020204" pitchFamily="34" charset="0"/>
              <a:buChar char="•"/>
            </a:pPr>
            <a:r>
              <a:rPr lang="en-US" dirty="0" err="1">
                <a:solidFill>
                  <a:schemeClr val="bg1"/>
                </a:solidFill>
                <a:latin typeface="Cambria Math" panose="02040503050406030204" pitchFamily="18" charset="0"/>
                <a:ea typeface="Cambria Math" panose="02040503050406030204" pitchFamily="18" charset="0"/>
              </a:rPr>
              <a:t>Jaan</a:t>
            </a:r>
            <a:r>
              <a:rPr lang="en-US" dirty="0">
                <a:solidFill>
                  <a:schemeClr val="bg1"/>
                </a:solidFill>
                <a:latin typeface="Cambria Math" panose="02040503050406030204" pitchFamily="18" charset="0"/>
                <a:ea typeface="Cambria Math" panose="02040503050406030204" pitchFamily="18" charset="0"/>
              </a:rPr>
              <a:t> </a:t>
            </a:r>
            <a:r>
              <a:rPr lang="en-US" dirty="0" err="1">
                <a:solidFill>
                  <a:schemeClr val="bg1"/>
                </a:solidFill>
                <a:latin typeface="Cambria Math" panose="02040503050406030204" pitchFamily="18" charset="0"/>
                <a:ea typeface="Cambria Math" panose="02040503050406030204" pitchFamily="18" charset="0"/>
              </a:rPr>
              <a:t>Kiusalaas</a:t>
            </a:r>
            <a:r>
              <a:rPr lang="en-US" dirty="0">
                <a:solidFill>
                  <a:schemeClr val="bg1"/>
                </a:solidFill>
                <a:latin typeface="Cambria Math" panose="02040503050406030204" pitchFamily="18" charset="0"/>
                <a:ea typeface="Cambria Math" panose="02040503050406030204" pitchFamily="18" charset="0"/>
              </a:rPr>
              <a:t>, “Numerical Methods in Engineering with Python 3”,3rd Edition, Cambridge, NY, 2013</a:t>
            </a:r>
            <a:endParaRPr lang="tr-TR" dirty="0">
              <a:solidFill>
                <a:schemeClr val="bg1"/>
              </a:solidFill>
              <a:latin typeface="Cambria Math" panose="02040503050406030204" pitchFamily="18" charset="0"/>
              <a:ea typeface="Cambria Math" panose="02040503050406030204" pitchFamily="18" charset="0"/>
            </a:endParaRPr>
          </a:p>
          <a:p>
            <a:pPr marL="285750" indent="-285750">
              <a:buFont typeface="Arial" panose="020B0604020202020204" pitchFamily="34" charset="0"/>
              <a:buChar char="•"/>
            </a:pPr>
            <a:r>
              <a:rPr lang="en-US" dirty="0">
                <a:solidFill>
                  <a:schemeClr val="bg1"/>
                </a:solidFill>
                <a:latin typeface="Cambria Math" panose="02040503050406030204" pitchFamily="18" charset="0"/>
                <a:ea typeface="Cambria Math" panose="02040503050406030204" pitchFamily="18" charset="0"/>
              </a:rPr>
              <a:t>S.C. </a:t>
            </a:r>
            <a:r>
              <a:rPr lang="en-US" dirty="0" err="1">
                <a:solidFill>
                  <a:schemeClr val="bg1"/>
                </a:solidFill>
                <a:latin typeface="Cambria Math" panose="02040503050406030204" pitchFamily="18" charset="0"/>
                <a:ea typeface="Cambria Math" panose="02040503050406030204" pitchFamily="18" charset="0"/>
              </a:rPr>
              <a:t>Chapra</a:t>
            </a:r>
            <a:r>
              <a:rPr lang="en-US" dirty="0">
                <a:solidFill>
                  <a:schemeClr val="bg1"/>
                </a:solidFill>
                <a:latin typeface="Cambria Math" panose="02040503050406030204" pitchFamily="18" charset="0"/>
                <a:ea typeface="Cambria Math" panose="02040503050406030204" pitchFamily="18" charset="0"/>
              </a:rPr>
              <a:t> and R.P. </a:t>
            </a:r>
            <a:r>
              <a:rPr lang="en-US" dirty="0" err="1">
                <a:solidFill>
                  <a:schemeClr val="bg1"/>
                </a:solidFill>
                <a:latin typeface="Cambria Math" panose="02040503050406030204" pitchFamily="18" charset="0"/>
                <a:ea typeface="Cambria Math" panose="02040503050406030204" pitchFamily="18" charset="0"/>
              </a:rPr>
              <a:t>Canale</a:t>
            </a:r>
            <a:r>
              <a:rPr lang="en-US" dirty="0">
                <a:solidFill>
                  <a:schemeClr val="bg1"/>
                </a:solidFill>
                <a:latin typeface="Cambria Math" panose="02040503050406030204" pitchFamily="18" charset="0"/>
                <a:ea typeface="Cambria Math" panose="02040503050406030204" pitchFamily="18" charset="0"/>
              </a:rPr>
              <a:t>, “Numerical Methods for Engineers”, 6th ed., McGraw-Hill,, NY, 2010</a:t>
            </a:r>
            <a:endParaRPr lang="tr-TR" dirty="0">
              <a:solidFill>
                <a:schemeClr val="bg1"/>
              </a:solidFill>
              <a:latin typeface="Cambria Math" panose="02040503050406030204" pitchFamily="18" charset="0"/>
              <a:ea typeface="Cambria Math" panose="02040503050406030204" pitchFamily="18" charset="0"/>
            </a:endParaRPr>
          </a:p>
          <a:p>
            <a:endParaRPr lang="tr-TR" dirty="0"/>
          </a:p>
        </p:txBody>
      </p:sp>
    </p:spTree>
    <p:extLst>
      <p:ext uri="{BB962C8B-B14F-4D97-AF65-F5344CB8AC3E}">
        <p14:creationId xmlns:p14="http://schemas.microsoft.com/office/powerpoint/2010/main" val="2151049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6928" y="350196"/>
            <a:ext cx="11430000" cy="6955750"/>
          </a:xfrm>
          <a:prstGeom prst="rect">
            <a:avLst/>
          </a:prstGeom>
          <a:noFill/>
        </p:spPr>
        <p:txBody>
          <a:bodyPr wrap="square" rtlCol="0">
            <a:spAutoFit/>
          </a:bodyPr>
          <a:lstStyle/>
          <a:p>
            <a:pPr lvl="0" algn="ctr"/>
            <a:r>
              <a:rPr lang="en-US" sz="2000" b="1" dirty="0" smtClean="0">
                <a:solidFill>
                  <a:srgbClr val="FFC301"/>
                </a:solidFill>
                <a:latin typeface="Cambria Math" panose="02040503050406030204" pitchFamily="18" charset="0"/>
                <a:ea typeface="Cambria Math" panose="02040503050406030204" pitchFamily="18" charset="0"/>
              </a:rPr>
              <a:t>FINDING ROOTS OF EQUATIONS</a:t>
            </a:r>
            <a:endParaRPr lang="tr-TR" sz="2000" b="1" dirty="0" smtClean="0">
              <a:solidFill>
                <a:srgbClr val="FFC301"/>
              </a:solidFill>
              <a:latin typeface="Cambria Math" panose="02040503050406030204" pitchFamily="18" charset="0"/>
              <a:ea typeface="Cambria Math" panose="02040503050406030204" pitchFamily="18" charset="0"/>
            </a:endParaRPr>
          </a:p>
          <a:p>
            <a:pPr lvl="0" algn="ctr"/>
            <a:endParaRPr lang="tr-TR" sz="2000" b="1" dirty="0">
              <a:solidFill>
                <a:srgbClr val="FFC000"/>
              </a:solidFill>
              <a:latin typeface="Cambria Math" panose="02040503050406030204" pitchFamily="18" charset="0"/>
              <a:ea typeface="Cambria Math" panose="02040503050406030204" pitchFamily="18" charset="0"/>
            </a:endParaRPr>
          </a:p>
          <a:p>
            <a:pPr lvl="0" algn="ctr"/>
            <a:endParaRPr lang="tr-TR" sz="2000" b="1" dirty="0" smtClean="0">
              <a:solidFill>
                <a:srgbClr val="FFC000"/>
              </a:solidFill>
              <a:latin typeface="Cambria Math" panose="02040503050406030204" pitchFamily="18" charset="0"/>
              <a:ea typeface="Cambria Math" panose="02040503050406030204" pitchFamily="18" charset="0"/>
            </a:endParaRPr>
          </a:p>
          <a:p>
            <a:pPr lvl="0" algn="ctr"/>
            <a:endParaRPr lang="tr-TR" sz="2000" b="1" dirty="0" smtClean="0">
              <a:solidFill>
                <a:srgbClr val="FFC000"/>
              </a:solidFill>
              <a:latin typeface="Cambria Math" panose="02040503050406030204" pitchFamily="18" charset="0"/>
              <a:ea typeface="Cambria Math" panose="02040503050406030204" pitchFamily="18" charset="0"/>
            </a:endParaRPr>
          </a:p>
          <a:p>
            <a:pPr lvl="0" algn="ctr"/>
            <a:endParaRPr lang="tr-TR" sz="2000" b="1" dirty="0" smtClean="0">
              <a:solidFill>
                <a:srgbClr val="FFC000"/>
              </a:solidFill>
              <a:latin typeface="Cambria Math" panose="02040503050406030204" pitchFamily="18" charset="0"/>
              <a:ea typeface="Cambria Math" panose="02040503050406030204" pitchFamily="18" charset="0"/>
            </a:endParaRPr>
          </a:p>
          <a:p>
            <a:pPr lvl="0" algn="ctr"/>
            <a:endParaRPr lang="tr-TR" sz="2000" b="1" dirty="0">
              <a:solidFill>
                <a:srgbClr val="FFC000"/>
              </a:solidFill>
              <a:latin typeface="Cambria Math" panose="02040503050406030204" pitchFamily="18" charset="0"/>
              <a:ea typeface="Cambria Math" panose="02040503050406030204" pitchFamily="18" charset="0"/>
            </a:endParaRPr>
          </a:p>
          <a:p>
            <a:pPr lvl="0" algn="just"/>
            <a:r>
              <a:rPr lang="en-US" sz="1600" dirty="0">
                <a:solidFill>
                  <a:schemeClr val="bg1"/>
                </a:solidFill>
                <a:latin typeface="Cambria Math" panose="02040503050406030204" pitchFamily="18" charset="0"/>
                <a:ea typeface="Cambria Math" panose="02040503050406030204" pitchFamily="18" charset="0"/>
              </a:rPr>
              <a:t>A common problem encountered in engineering analysis is as follows: Given a function f (x), determine the values of x for which </a:t>
            </a:r>
            <a:r>
              <a:rPr lang="en-US" sz="1600" dirty="0" smtClean="0">
                <a:solidFill>
                  <a:schemeClr val="bg1"/>
                </a:solidFill>
                <a:latin typeface="Cambria Math" panose="02040503050406030204" pitchFamily="18" charset="0"/>
                <a:ea typeface="Cambria Math" panose="02040503050406030204" pitchFamily="18" charset="0"/>
              </a:rPr>
              <a:t>f(x</a:t>
            </a:r>
            <a:r>
              <a:rPr lang="en-US" sz="1600" dirty="0">
                <a:solidFill>
                  <a:schemeClr val="bg1"/>
                </a:solidFill>
                <a:latin typeface="Cambria Math" panose="02040503050406030204" pitchFamily="18" charset="0"/>
                <a:ea typeface="Cambria Math" panose="02040503050406030204" pitchFamily="18" charset="0"/>
              </a:rPr>
              <a:t>) = 0. The solutions (values of x) are known as the roots of the equation f (x) = 0, or the zeroes of the function f (x).  </a:t>
            </a:r>
            <a:endParaRPr lang="tr-TR" sz="1600" dirty="0" smtClean="0">
              <a:solidFill>
                <a:schemeClr val="bg1"/>
              </a:solidFill>
              <a:latin typeface="Cambria Math" panose="02040503050406030204" pitchFamily="18" charset="0"/>
              <a:ea typeface="Cambria Math" panose="02040503050406030204" pitchFamily="18" charset="0"/>
            </a:endParaRPr>
          </a:p>
          <a:p>
            <a:pPr lvl="0" algn="just"/>
            <a:r>
              <a:rPr lang="en-US" sz="1600" dirty="0" smtClean="0">
                <a:solidFill>
                  <a:schemeClr val="bg1"/>
                </a:solidFill>
                <a:latin typeface="Cambria Math" panose="02040503050406030204" pitchFamily="18" charset="0"/>
                <a:ea typeface="Cambria Math" panose="02040503050406030204" pitchFamily="18" charset="0"/>
              </a:rPr>
              <a:t>The </a:t>
            </a:r>
            <a:r>
              <a:rPr lang="en-US" sz="1600" dirty="0" smtClean="0">
                <a:solidFill>
                  <a:schemeClr val="bg1"/>
                </a:solidFill>
                <a:latin typeface="Cambria Math" panose="02040503050406030204" pitchFamily="18" charset="0"/>
                <a:ea typeface="Cambria Math" panose="02040503050406030204" pitchFamily="18" charset="0"/>
              </a:rPr>
              <a:t>equation</a:t>
            </a:r>
            <a:r>
              <a:rPr lang="tr-TR" sz="1600" dirty="0" smtClean="0">
                <a:solidFill>
                  <a:schemeClr val="bg1"/>
                </a:solidFill>
                <a:latin typeface="Cambria Math" panose="02040503050406030204" pitchFamily="18" charset="0"/>
                <a:ea typeface="Cambria Math" panose="02040503050406030204" pitchFamily="18" charset="0"/>
              </a:rPr>
              <a:t>;</a:t>
            </a:r>
          </a:p>
          <a:p>
            <a:pPr lvl="0" algn="just"/>
            <a:endParaRPr lang="tr-TR" sz="1600" dirty="0">
              <a:solidFill>
                <a:schemeClr val="bg1"/>
              </a:solidFill>
              <a:latin typeface="Cambria Math" panose="02040503050406030204" pitchFamily="18" charset="0"/>
              <a:ea typeface="Cambria Math" panose="02040503050406030204" pitchFamily="18" charset="0"/>
            </a:endParaRPr>
          </a:p>
          <a:p>
            <a:pPr lvl="0" algn="just"/>
            <a:endParaRPr lang="tr-TR" sz="1600" dirty="0">
              <a:solidFill>
                <a:schemeClr val="bg1"/>
              </a:solidFill>
              <a:latin typeface="Cambria Math" panose="02040503050406030204" pitchFamily="18" charset="0"/>
              <a:ea typeface="Cambria Math" panose="02040503050406030204" pitchFamily="18" charset="0"/>
            </a:endParaRPr>
          </a:p>
          <a:p>
            <a:pPr lvl="0" algn="just"/>
            <a:endParaRPr lang="tr-TR" sz="1600" dirty="0" smtClean="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The equation y = f (x) contains three elements: an input value x, an output value y, and the rule f for computing y. The function is said to be given if the rule f is specified</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It may be a function </a:t>
            </a:r>
            <a:r>
              <a:rPr lang="en-US" sz="1600" dirty="0" smtClean="0">
                <a:solidFill>
                  <a:schemeClr val="bg1"/>
                </a:solidFill>
                <a:latin typeface="Cambria Math" panose="02040503050406030204" pitchFamily="18" charset="0"/>
                <a:ea typeface="Cambria Math" panose="02040503050406030204" pitchFamily="18" charset="0"/>
              </a:rPr>
              <a:t>statement,</a:t>
            </a:r>
            <a:r>
              <a:rPr lang="tr-TR" sz="1600" dirty="0" smtClean="0">
                <a:solidFill>
                  <a:schemeClr val="bg1"/>
                </a:solidFill>
                <a:latin typeface="Cambria Math" panose="02040503050406030204" pitchFamily="18" charset="0"/>
                <a:ea typeface="Cambria Math" panose="02040503050406030204" pitchFamily="18" charset="0"/>
              </a:rPr>
              <a:t> such as</a:t>
            </a: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As long as the algorithm produces an output y for each input x, it qualifies as a function.</a:t>
            </a:r>
          </a:p>
          <a:p>
            <a:pPr algn="just"/>
            <a:r>
              <a:rPr lang="en-US" sz="1600" dirty="0">
                <a:solidFill>
                  <a:schemeClr val="bg1"/>
                </a:solidFill>
                <a:latin typeface="Cambria Math" panose="02040503050406030204" pitchFamily="18" charset="0"/>
                <a:ea typeface="Cambria Math" panose="02040503050406030204" pitchFamily="18" charset="0"/>
              </a:rPr>
              <a:t>The roots of equations may be real or complex. The complex roots are seldom computed, because they rarely have </a:t>
            </a:r>
            <a:r>
              <a:rPr lang="en-US" sz="1600" dirty="0" smtClean="0">
                <a:solidFill>
                  <a:schemeClr val="bg1"/>
                </a:solidFill>
                <a:latin typeface="Cambria Math" panose="02040503050406030204" pitchFamily="18" charset="0"/>
                <a:ea typeface="Cambria Math" panose="02040503050406030204" pitchFamily="18" charset="0"/>
              </a:rPr>
              <a:t>physical</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significance</a:t>
            </a:r>
            <a:r>
              <a:rPr lang="en-US" sz="1600" dirty="0">
                <a:solidFill>
                  <a:schemeClr val="bg1"/>
                </a:solidFill>
                <a:latin typeface="Cambria Math" panose="02040503050406030204" pitchFamily="18" charset="0"/>
                <a:ea typeface="Cambria Math" panose="02040503050406030204" pitchFamily="18" charset="0"/>
              </a:rPr>
              <a:t>. An exception is the polynomial </a:t>
            </a:r>
            <a:r>
              <a:rPr lang="en-US" sz="1600" dirty="0" smtClean="0">
                <a:solidFill>
                  <a:schemeClr val="bg1"/>
                </a:solidFill>
                <a:latin typeface="Cambria Math" panose="02040503050406030204" pitchFamily="18" charset="0"/>
                <a:ea typeface="Cambria Math" panose="02040503050406030204" pitchFamily="18" charset="0"/>
              </a:rPr>
              <a:t>equation</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lvl="0"/>
            <a:endParaRPr lang="tr-TR" sz="2000" dirty="0" smtClean="0">
              <a:solidFill>
                <a:srgbClr val="FFC000"/>
              </a:solidFill>
              <a:latin typeface="Cambria Math" panose="02040503050406030204" pitchFamily="18" charset="0"/>
              <a:ea typeface="Cambria Math" panose="02040503050406030204" pitchFamily="18" charset="0"/>
            </a:endParaRPr>
          </a:p>
          <a:p>
            <a:endParaRPr lang="tr-TR" dirty="0"/>
          </a:p>
        </p:txBody>
      </p:sp>
      <p:sp>
        <p:nvSpPr>
          <p:cNvPr id="3" name="Rounded Rectangle 2"/>
          <p:cNvSpPr/>
          <p:nvPr/>
        </p:nvSpPr>
        <p:spPr>
          <a:xfrm>
            <a:off x="3387652" y="1149770"/>
            <a:ext cx="5588540" cy="490211"/>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Cambria Math" panose="02040503050406030204" pitchFamily="18" charset="0"/>
                <a:ea typeface="Cambria Math" panose="02040503050406030204" pitchFamily="18" charset="0"/>
              </a:rPr>
              <a:t>Find the solutions of </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f </a:t>
            </a:r>
            <a:r>
              <a:rPr lang="en-US" sz="1600" dirty="0">
                <a:solidFill>
                  <a:schemeClr val="bg1"/>
                </a:solidFill>
                <a:latin typeface="Cambria Math" panose="02040503050406030204" pitchFamily="18" charset="0"/>
                <a:ea typeface="Cambria Math" panose="02040503050406030204" pitchFamily="18" charset="0"/>
              </a:rPr>
              <a:t>(x) = 0, where the function </a:t>
            </a:r>
            <a:r>
              <a:rPr lang="en-US" sz="1600" dirty="0" smtClean="0">
                <a:solidFill>
                  <a:schemeClr val="bg1"/>
                </a:solidFill>
                <a:latin typeface="Cambria Math" panose="02040503050406030204" pitchFamily="18" charset="0"/>
                <a:ea typeface="Cambria Math" panose="02040503050406030204" pitchFamily="18" charset="0"/>
              </a:rPr>
              <a:t>f</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is given</a:t>
            </a:r>
            <a:endParaRPr lang="tr-TR" sz="1600" dirty="0">
              <a:solidFill>
                <a:schemeClr val="bg1"/>
              </a:solidFill>
              <a:latin typeface="Cambria Math" panose="02040503050406030204" pitchFamily="18" charset="0"/>
              <a:ea typeface="Cambria Math" panose="02040503050406030204" pitchFamily="18" charset="0"/>
            </a:endParaRPr>
          </a:p>
        </p:txBody>
      </p:sp>
      <p:pic>
        <p:nvPicPr>
          <p:cNvPr id="4" name="Picture 3"/>
          <p:cNvPicPr>
            <a:picLocks noChangeAspect="1"/>
          </p:cNvPicPr>
          <p:nvPr/>
        </p:nvPicPr>
        <p:blipFill>
          <a:blip r:embed="rId2"/>
          <a:stretch>
            <a:fillRect/>
          </a:stretch>
        </p:blipFill>
        <p:spPr>
          <a:xfrm>
            <a:off x="5743772" y="3106691"/>
            <a:ext cx="876300" cy="276225"/>
          </a:xfrm>
          <a:prstGeom prst="rect">
            <a:avLst/>
          </a:prstGeom>
        </p:spPr>
      </p:pic>
      <p:pic>
        <p:nvPicPr>
          <p:cNvPr id="5" name="Picture 4"/>
          <p:cNvPicPr>
            <a:picLocks noChangeAspect="1"/>
          </p:cNvPicPr>
          <p:nvPr/>
        </p:nvPicPr>
        <p:blipFill>
          <a:blip r:embed="rId3"/>
          <a:stretch>
            <a:fillRect/>
          </a:stretch>
        </p:blipFill>
        <p:spPr>
          <a:xfrm>
            <a:off x="5088775" y="4500976"/>
            <a:ext cx="2400300" cy="333375"/>
          </a:xfrm>
          <a:prstGeom prst="rect">
            <a:avLst/>
          </a:prstGeom>
        </p:spPr>
      </p:pic>
      <p:pic>
        <p:nvPicPr>
          <p:cNvPr id="7" name="Picture 6"/>
          <p:cNvPicPr>
            <a:picLocks noChangeAspect="1"/>
          </p:cNvPicPr>
          <p:nvPr/>
        </p:nvPicPr>
        <p:blipFill>
          <a:blip r:embed="rId4"/>
          <a:stretch>
            <a:fillRect/>
          </a:stretch>
        </p:blipFill>
        <p:spPr>
          <a:xfrm>
            <a:off x="4793500" y="6096273"/>
            <a:ext cx="2990850" cy="295275"/>
          </a:xfrm>
          <a:prstGeom prst="rect">
            <a:avLst/>
          </a:prstGeom>
        </p:spPr>
      </p:pic>
    </p:spTree>
    <p:extLst>
      <p:ext uri="{BB962C8B-B14F-4D97-AF65-F5344CB8AC3E}">
        <p14:creationId xmlns:p14="http://schemas.microsoft.com/office/powerpoint/2010/main" val="353658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8288" y="850056"/>
            <a:ext cx="11391090" cy="4524315"/>
          </a:xfrm>
          <a:prstGeom prst="rect">
            <a:avLst/>
          </a:prstGeom>
          <a:noFill/>
        </p:spPr>
        <p:txBody>
          <a:bodyPr wrap="square" rtlCol="0">
            <a:spAutoFit/>
          </a:bodyPr>
          <a:lstStyle/>
          <a:p>
            <a:pPr algn="just"/>
            <a:r>
              <a:rPr lang="en-US" sz="1600" dirty="0">
                <a:solidFill>
                  <a:schemeClr val="bg1"/>
                </a:solidFill>
                <a:latin typeface="Cambria Math" panose="02040503050406030204" pitchFamily="18" charset="0"/>
                <a:ea typeface="Cambria Math" panose="02040503050406030204" pitchFamily="18" charset="0"/>
              </a:rPr>
              <a:t>where the complex roots may be</a:t>
            </a:r>
            <a:r>
              <a:rPr lang="tr-TR" sz="1600" dirty="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meaningful (as in the analysis of damped vibrations, for example). First we will concentrate on finding the real roots of equations. Complex zeros of polynomials are treated near the end of this chapter.</a:t>
            </a:r>
          </a:p>
          <a:p>
            <a:pPr algn="just"/>
            <a:r>
              <a:rPr lang="en-US" sz="1600" dirty="0">
                <a:solidFill>
                  <a:schemeClr val="bg1"/>
                </a:solidFill>
                <a:latin typeface="Cambria Math" panose="02040503050406030204" pitchFamily="18" charset="0"/>
                <a:ea typeface="Cambria Math" panose="02040503050406030204" pitchFamily="18" charset="0"/>
              </a:rPr>
              <a:t>In general, an equation may have any number of (real) roots or no roots at all. For example,</a:t>
            </a:r>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r>
              <a:rPr lang="en-US" sz="1600" dirty="0" smtClean="0">
                <a:solidFill>
                  <a:schemeClr val="bg1"/>
                </a:solidFill>
                <a:latin typeface="Cambria Math" panose="02040503050406030204" pitchFamily="18" charset="0"/>
                <a:ea typeface="Cambria Math" panose="02040503050406030204" pitchFamily="18" charset="0"/>
              </a:rPr>
              <a:t>has </a:t>
            </a:r>
            <a:r>
              <a:rPr lang="en-US" sz="1600" dirty="0">
                <a:solidFill>
                  <a:schemeClr val="bg1"/>
                </a:solidFill>
                <a:latin typeface="Cambria Math" panose="02040503050406030204" pitchFamily="18" charset="0"/>
                <a:ea typeface="Cambria Math" panose="02040503050406030204" pitchFamily="18" charset="0"/>
              </a:rPr>
              <a:t>a single root, namely x = 0, </a:t>
            </a:r>
            <a:r>
              <a:rPr lang="en-US" sz="1600" dirty="0" smtClean="0">
                <a:solidFill>
                  <a:schemeClr val="bg1"/>
                </a:solidFill>
                <a:latin typeface="Cambria Math" panose="02040503050406030204" pitchFamily="18" charset="0"/>
                <a:ea typeface="Cambria Math" panose="02040503050406030204" pitchFamily="18" charset="0"/>
              </a:rPr>
              <a:t>whereas</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has an infinite number of roots (x = 0, ±4.493, ±7.725, . . </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pPr algn="just"/>
            <a:r>
              <a:rPr lang="en-US" sz="1600" dirty="0" smtClean="0">
                <a:solidFill>
                  <a:schemeClr val="bg1"/>
                </a:solidFill>
                <a:latin typeface="Cambria Math" panose="02040503050406030204" pitchFamily="18" charset="0"/>
                <a:ea typeface="Cambria Math" panose="02040503050406030204" pitchFamily="18" charset="0"/>
              </a:rPr>
              <a:t>All</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methods </a:t>
            </a:r>
            <a:r>
              <a:rPr lang="en-US" sz="1600" dirty="0">
                <a:solidFill>
                  <a:schemeClr val="bg1"/>
                </a:solidFill>
                <a:latin typeface="Cambria Math" panose="02040503050406030204" pitchFamily="18" charset="0"/>
                <a:ea typeface="Cambria Math" panose="02040503050406030204" pitchFamily="18" charset="0"/>
              </a:rPr>
              <a:t>of finding roots are iterative procedures that require a starting point (i.e., an estimate of the root). This estimate is crucial; a bad starting value may fail to converge, or it may converge to the “wrong” root (a root different from the one sought). There is no universal recipe for estimating the value of a root. If the equation is associated with a physical problem, then the context of the problem (physical insight) might suggest the approximate location of the root. Otherwise, you may undertake a systematic numerical search for the roots.</a:t>
            </a:r>
            <a:endParaRPr lang="tr-TR" sz="1600" dirty="0">
              <a:solidFill>
                <a:schemeClr val="bg1"/>
              </a:solidFill>
              <a:latin typeface="Cambria Math" panose="02040503050406030204" pitchFamily="18" charset="0"/>
              <a:ea typeface="Cambria Math" panose="02040503050406030204" pitchFamily="18" charset="0"/>
            </a:endParaRPr>
          </a:p>
        </p:txBody>
      </p:sp>
      <p:pic>
        <p:nvPicPr>
          <p:cNvPr id="3" name="Picture 2"/>
          <p:cNvPicPr>
            <a:picLocks noChangeAspect="1"/>
          </p:cNvPicPr>
          <p:nvPr/>
        </p:nvPicPr>
        <p:blipFill>
          <a:blip r:embed="rId2"/>
          <a:stretch>
            <a:fillRect/>
          </a:stretch>
        </p:blipFill>
        <p:spPr>
          <a:xfrm>
            <a:off x="5442318" y="2945563"/>
            <a:ext cx="1343025" cy="352425"/>
          </a:xfrm>
          <a:prstGeom prst="rect">
            <a:avLst/>
          </a:prstGeom>
        </p:spPr>
      </p:pic>
      <p:pic>
        <p:nvPicPr>
          <p:cNvPr id="4" name="Picture 3"/>
          <p:cNvPicPr>
            <a:picLocks noChangeAspect="1"/>
          </p:cNvPicPr>
          <p:nvPr/>
        </p:nvPicPr>
        <p:blipFill>
          <a:blip r:embed="rId3"/>
          <a:stretch>
            <a:fillRect/>
          </a:stretch>
        </p:blipFill>
        <p:spPr>
          <a:xfrm>
            <a:off x="5442318" y="1828399"/>
            <a:ext cx="1343025" cy="333375"/>
          </a:xfrm>
          <a:prstGeom prst="rect">
            <a:avLst/>
          </a:prstGeom>
        </p:spPr>
      </p:pic>
    </p:spTree>
    <p:extLst>
      <p:ext uri="{BB962C8B-B14F-4D97-AF65-F5344CB8AC3E}">
        <p14:creationId xmlns:p14="http://schemas.microsoft.com/office/powerpoint/2010/main" val="1067363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418289" y="466928"/>
                <a:ext cx="11381362" cy="6032421"/>
              </a:xfrm>
              <a:prstGeom prst="rect">
                <a:avLst/>
              </a:prstGeom>
              <a:noFill/>
            </p:spPr>
            <p:txBody>
              <a:bodyPr wrap="square" rtlCol="0">
                <a:spAutoFit/>
              </a:bodyPr>
              <a:lstStyle/>
              <a:p>
                <a:pPr marL="285750" indent="-285750">
                  <a:buFont typeface="Wingdings" panose="05000000000000000000" pitchFamily="2" charset="2"/>
                  <a:buChar char="Ø"/>
                </a:pPr>
                <a:endParaRPr lang="tr-TR" b="1" dirty="0" smtClean="0">
                  <a:solidFill>
                    <a:schemeClr val="bg1"/>
                  </a:solidFill>
                  <a:latin typeface="Cambria Math" panose="02040503050406030204" pitchFamily="18" charset="0"/>
                  <a:ea typeface="Cambria Math" panose="02040503050406030204" pitchFamily="18" charset="0"/>
                </a:endParaRPr>
              </a:p>
              <a:p>
                <a:endParaRPr lang="tr-TR" sz="1600" b="1" dirty="0">
                  <a:solidFill>
                    <a:schemeClr val="bg1"/>
                  </a:solidFill>
                  <a:latin typeface="Cambria Math" panose="02040503050406030204" pitchFamily="18" charset="0"/>
                  <a:ea typeface="Cambria Math" panose="02040503050406030204" pitchFamily="18" charset="0"/>
                </a:endParaRPr>
              </a:p>
              <a:p>
                <a:pPr algn="just"/>
                <a:r>
                  <a:rPr lang="en-US" sz="1600" dirty="0" smtClean="0">
                    <a:solidFill>
                      <a:schemeClr val="bg1"/>
                    </a:solidFill>
                    <a:latin typeface="Cambria Math" panose="02040503050406030204" pitchFamily="18" charset="0"/>
                    <a:ea typeface="Cambria Math" panose="02040503050406030204" pitchFamily="18" charset="0"/>
                  </a:rPr>
                  <a:t>The </a:t>
                </a:r>
                <a:r>
                  <a:rPr lang="en-US" sz="1600" dirty="0">
                    <a:solidFill>
                      <a:schemeClr val="bg1"/>
                    </a:solidFill>
                    <a:latin typeface="Cambria Math" panose="02040503050406030204" pitchFamily="18" charset="0"/>
                    <a:ea typeface="Cambria Math" panose="02040503050406030204" pitchFamily="18" charset="0"/>
                  </a:rPr>
                  <a:t>approximate locations of the roots are best determined by plotting the function. Often a very rough plot, based on a few points, is sufficient to provide reasonable starting values. Another useful tool for detecting and bracketing roots is the incremental search method. </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en-US" sz="1600" dirty="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The basic idea behind the incremental </a:t>
                </a:r>
                <a:r>
                  <a:rPr lang="en-US" sz="1600" dirty="0" smtClean="0">
                    <a:solidFill>
                      <a:schemeClr val="bg1"/>
                    </a:solidFill>
                    <a:latin typeface="Cambria Math" panose="02040503050406030204" pitchFamily="18" charset="0"/>
                    <a:ea typeface="Cambria Math" panose="02040503050406030204" pitchFamily="18" charset="0"/>
                  </a:rPr>
                  <a:t>search</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method </a:t>
                </a:r>
                <a:r>
                  <a:rPr lang="en-US" sz="1600" dirty="0">
                    <a:solidFill>
                      <a:schemeClr val="bg1"/>
                    </a:solidFill>
                    <a:latin typeface="Cambria Math" panose="02040503050406030204" pitchFamily="18" charset="0"/>
                    <a:ea typeface="Cambria Math" panose="02040503050406030204" pitchFamily="18" charset="0"/>
                  </a:rPr>
                  <a:t>is simple: </a:t>
                </a:r>
                <a:r>
                  <a:rPr lang="en-US" sz="1600" dirty="0" smtClean="0">
                    <a:solidFill>
                      <a:schemeClr val="bg1"/>
                    </a:solidFill>
                    <a:latin typeface="Cambria Math" panose="02040503050406030204" pitchFamily="18" charset="0"/>
                    <a:ea typeface="Cambria Math" panose="02040503050406030204" pitchFamily="18" charset="0"/>
                  </a:rPr>
                  <a:t>If</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f(x</a:t>
                </a:r>
                <a:r>
                  <a:rPr lang="en-US" sz="1600" baseline="-25000" dirty="0" smtClean="0">
                    <a:solidFill>
                      <a:schemeClr val="bg1"/>
                    </a:solidFill>
                    <a:latin typeface="Cambria Math" panose="02040503050406030204" pitchFamily="18" charset="0"/>
                    <a:ea typeface="Cambria Math" panose="02040503050406030204" pitchFamily="18" charset="0"/>
                  </a:rPr>
                  <a:t>1</a:t>
                </a:r>
                <a:r>
                  <a:rPr lang="en-US" sz="1600" dirty="0">
                    <a:solidFill>
                      <a:schemeClr val="bg1"/>
                    </a:solidFill>
                    <a:latin typeface="Cambria Math" panose="02040503050406030204" pitchFamily="18" charset="0"/>
                    <a:ea typeface="Cambria Math" panose="02040503050406030204" pitchFamily="18" charset="0"/>
                  </a:rPr>
                  <a:t>) and </a:t>
                </a:r>
                <a:r>
                  <a:rPr lang="en-US" sz="1600" dirty="0" smtClean="0">
                    <a:solidFill>
                      <a:schemeClr val="bg1"/>
                    </a:solidFill>
                    <a:latin typeface="Cambria Math" panose="02040503050406030204" pitchFamily="18" charset="0"/>
                    <a:ea typeface="Cambria Math" panose="02040503050406030204" pitchFamily="18" charset="0"/>
                  </a:rPr>
                  <a:t>f(x</a:t>
                </a:r>
                <a:r>
                  <a:rPr lang="en-US" sz="1600" baseline="-25000" dirty="0" smtClean="0">
                    <a:solidFill>
                      <a:schemeClr val="bg1"/>
                    </a:solidFill>
                    <a:latin typeface="Cambria Math" panose="02040503050406030204" pitchFamily="18" charset="0"/>
                    <a:ea typeface="Cambria Math" panose="02040503050406030204" pitchFamily="18" charset="0"/>
                  </a:rPr>
                  <a:t>2</a:t>
                </a:r>
                <a:r>
                  <a:rPr lang="en-US" sz="1600" dirty="0">
                    <a:solidFill>
                      <a:schemeClr val="bg1"/>
                    </a:solidFill>
                    <a:latin typeface="Cambria Math" panose="02040503050406030204" pitchFamily="18" charset="0"/>
                    <a:ea typeface="Cambria Math" panose="02040503050406030204" pitchFamily="18" charset="0"/>
                  </a:rPr>
                  <a:t>) have opposite signs, then there is at least one root in the interval (x</a:t>
                </a:r>
                <a:r>
                  <a:rPr lang="en-US" sz="1600" baseline="-25000" dirty="0">
                    <a:solidFill>
                      <a:schemeClr val="bg1"/>
                    </a:solidFill>
                    <a:latin typeface="Cambria Math" panose="02040503050406030204" pitchFamily="18" charset="0"/>
                    <a:ea typeface="Cambria Math" panose="02040503050406030204" pitchFamily="18" charset="0"/>
                  </a:rPr>
                  <a:t>1</a:t>
                </a:r>
                <a:r>
                  <a:rPr lang="en-US" sz="1600" dirty="0">
                    <a:solidFill>
                      <a:schemeClr val="bg1"/>
                    </a:solidFill>
                    <a:latin typeface="Cambria Math" panose="02040503050406030204" pitchFamily="18" charset="0"/>
                    <a:ea typeface="Cambria Math" panose="02040503050406030204" pitchFamily="18" charset="0"/>
                  </a:rPr>
                  <a:t>, x</a:t>
                </a:r>
                <a:r>
                  <a:rPr lang="en-US" sz="1600" baseline="-25000" dirty="0">
                    <a:solidFill>
                      <a:schemeClr val="bg1"/>
                    </a:solidFill>
                    <a:latin typeface="Cambria Math" panose="02040503050406030204" pitchFamily="18" charset="0"/>
                    <a:ea typeface="Cambria Math" panose="02040503050406030204" pitchFamily="18" charset="0"/>
                  </a:rPr>
                  <a:t>2</a:t>
                </a:r>
                <a:r>
                  <a:rPr lang="en-US" sz="1600" dirty="0">
                    <a:solidFill>
                      <a:schemeClr val="bg1"/>
                    </a:solidFill>
                    <a:latin typeface="Cambria Math" panose="02040503050406030204" pitchFamily="18" charset="0"/>
                    <a:ea typeface="Cambria Math" panose="02040503050406030204" pitchFamily="18" charset="0"/>
                  </a:rPr>
                  <a:t>). If the interval is small enough, it is likely to contain a single root. Thus the zeros of f (x) can be detected by evaluating the function at </a:t>
                </a:r>
                <a:r>
                  <a:rPr lang="en-US" sz="1600" dirty="0" smtClean="0">
                    <a:solidFill>
                      <a:schemeClr val="bg1"/>
                    </a:solidFill>
                    <a:latin typeface="Cambria Math" panose="02040503050406030204" pitchFamily="18" charset="0"/>
                    <a:ea typeface="Cambria Math" panose="02040503050406030204" pitchFamily="18" charset="0"/>
                  </a:rPr>
                  <a:t>intervals </a:t>
                </a:r>
                <a:r>
                  <a:rPr lang="tr-TR" sz="1600" dirty="0" smtClean="0">
                    <a:solidFill>
                      <a:schemeClr val="bg1"/>
                    </a:solidFill>
                    <a:latin typeface="Cambria Math" panose="02040503050406030204" pitchFamily="18" charset="0"/>
                    <a:ea typeface="Cambria Math" panose="02040503050406030204" pitchFamily="18" charset="0"/>
                  </a:rPr>
                  <a:t> </a:t>
                </a:r>
                <a14:m>
                  <m:oMath xmlns:m="http://schemas.openxmlformats.org/officeDocument/2006/math">
                    <m:r>
                      <a:rPr lang="tr-TR" sz="1600" i="1" smtClean="0">
                        <a:solidFill>
                          <a:schemeClr val="bg1"/>
                        </a:solidFill>
                        <a:latin typeface="Cambria Math" panose="02040503050406030204" pitchFamily="18" charset="0"/>
                        <a:ea typeface="Cambria Math" panose="02040503050406030204" pitchFamily="18" charset="0"/>
                      </a:rPr>
                      <m:t>∆</m:t>
                    </m:r>
                  </m:oMath>
                </a14:m>
                <a:r>
                  <a:rPr lang="en-US" sz="1600" dirty="0" smtClean="0">
                    <a:solidFill>
                      <a:schemeClr val="bg1"/>
                    </a:solidFill>
                    <a:latin typeface="Cambria Math" panose="02040503050406030204" pitchFamily="18" charset="0"/>
                    <a:ea typeface="Cambria Math" panose="02040503050406030204" pitchFamily="18" charset="0"/>
                  </a:rPr>
                  <a:t>x </a:t>
                </a:r>
                <a:r>
                  <a:rPr lang="en-US" sz="1600" dirty="0">
                    <a:solidFill>
                      <a:schemeClr val="bg1"/>
                    </a:solidFill>
                    <a:latin typeface="Cambria Math" panose="02040503050406030204" pitchFamily="18" charset="0"/>
                    <a:ea typeface="Cambria Math" panose="02040503050406030204" pitchFamily="18" charset="0"/>
                  </a:rPr>
                  <a:t>and looking for a change in sign</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pPr algn="ctr"/>
                <a:r>
                  <a:rPr lang="tr-TR" sz="1600" dirty="0" smtClean="0">
                    <a:solidFill>
                      <a:schemeClr val="bg1"/>
                    </a:solidFill>
                    <a:latin typeface="Cambria Math" panose="02040503050406030204" pitchFamily="18" charset="0"/>
                    <a:ea typeface="Cambria Math" panose="02040503050406030204" pitchFamily="18" charset="0"/>
                  </a:rPr>
                  <a:t>								</a:t>
                </a:r>
              </a:p>
              <a:p>
                <a:pPr algn="ctr"/>
                <a:r>
                  <a:rPr lang="tr-TR" sz="1600" dirty="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							Figure 1: </a:t>
                </a:r>
                <a:r>
                  <a:rPr lang="tr-TR" sz="1600" dirty="0">
                    <a:solidFill>
                      <a:schemeClr val="bg1"/>
                    </a:solidFill>
                    <a:latin typeface="Cambria Math" panose="02040503050406030204" pitchFamily="18" charset="0"/>
                    <a:ea typeface="Cambria Math" panose="02040503050406030204" pitchFamily="18" charset="0"/>
                  </a:rPr>
                  <a:t>Plot of tan </a:t>
                </a:r>
                <a:r>
                  <a:rPr lang="tr-TR" sz="1600" i="1" dirty="0">
                    <a:solidFill>
                      <a:schemeClr val="bg1"/>
                    </a:solidFill>
                    <a:latin typeface="Cambria Math" panose="02040503050406030204" pitchFamily="18" charset="0"/>
                    <a:ea typeface="Cambria Math" panose="02040503050406030204" pitchFamily="18" charset="0"/>
                  </a:rPr>
                  <a:t>x</a:t>
                </a:r>
                <a:r>
                  <a:rPr lang="tr-TR" sz="1600" dirty="0">
                    <a:solidFill>
                      <a:schemeClr val="bg1"/>
                    </a:solidFill>
                    <a:latin typeface="Cambria Math" panose="02040503050406030204" pitchFamily="18" charset="0"/>
                    <a:ea typeface="Cambria Math" panose="02040503050406030204" pitchFamily="18" charset="0"/>
                  </a:rPr>
                  <a:t>.</a:t>
                </a:r>
              </a:p>
            </p:txBody>
          </p:sp>
        </mc:Choice>
        <mc:Fallback>
          <p:sp>
            <p:nvSpPr>
              <p:cNvPr id="2" name="TextBox 1"/>
              <p:cNvSpPr txBox="1">
                <a:spLocks noRot="1" noChangeAspect="1" noMove="1" noResize="1" noEditPoints="1" noAdjustHandles="1" noChangeArrowheads="1" noChangeShapeType="1" noTextEdit="1"/>
              </p:cNvSpPr>
              <p:nvPr/>
            </p:nvSpPr>
            <p:spPr>
              <a:xfrm>
                <a:off x="418289" y="466928"/>
                <a:ext cx="11381362" cy="6032421"/>
              </a:xfrm>
              <a:prstGeom prst="rect">
                <a:avLst/>
              </a:prstGeom>
              <a:blipFill>
                <a:blip r:embed="rId2"/>
                <a:stretch>
                  <a:fillRect l="-321" r="-268" b="-303"/>
                </a:stretch>
              </a:blipFill>
            </p:spPr>
            <p:txBody>
              <a:bodyPr/>
              <a:lstStyle/>
              <a:p>
                <a:r>
                  <a:rPr lang="tr-TR">
                    <a:noFill/>
                  </a:rPr>
                  <a:t> </a:t>
                </a:r>
              </a:p>
            </p:txBody>
          </p:sp>
        </mc:Fallback>
      </mc:AlternateContent>
      <p:pic>
        <p:nvPicPr>
          <p:cNvPr id="3" name="Picture 2"/>
          <p:cNvPicPr>
            <a:picLocks noChangeAspect="1"/>
          </p:cNvPicPr>
          <p:nvPr/>
        </p:nvPicPr>
        <p:blipFill>
          <a:blip r:embed="rId3"/>
          <a:stretch>
            <a:fillRect/>
          </a:stretch>
        </p:blipFill>
        <p:spPr>
          <a:xfrm>
            <a:off x="7660725" y="3480169"/>
            <a:ext cx="3963515" cy="2554545"/>
          </a:xfrm>
          <a:prstGeom prst="rect">
            <a:avLst/>
          </a:prstGeom>
        </p:spPr>
      </p:pic>
      <mc:AlternateContent xmlns:mc="http://schemas.openxmlformats.org/markup-compatibility/2006">
        <mc:Choice xmlns:a14="http://schemas.microsoft.com/office/drawing/2010/main" Requires="a14">
          <p:sp>
            <p:nvSpPr>
              <p:cNvPr id="4" name="TextBox 3"/>
              <p:cNvSpPr txBox="1"/>
              <p:nvPr/>
            </p:nvSpPr>
            <p:spPr>
              <a:xfrm>
                <a:off x="433560" y="3483138"/>
                <a:ext cx="6838545" cy="271856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pPr algn="just"/>
                <a:r>
                  <a:rPr lang="en-US" sz="1600" dirty="0" smtClean="0">
                    <a:solidFill>
                      <a:schemeClr val="bg1"/>
                    </a:solidFill>
                    <a:latin typeface="Cambria Math" panose="02040503050406030204" pitchFamily="18" charset="0"/>
                    <a:ea typeface="Cambria Math" panose="02040503050406030204" pitchFamily="18" charset="0"/>
                  </a:rPr>
                  <a:t>There are several potential problems with the incremental </a:t>
                </a:r>
                <a:r>
                  <a:rPr lang="en-US" sz="1600" dirty="0" smtClean="0">
                    <a:solidFill>
                      <a:schemeClr val="bg1"/>
                    </a:solidFill>
                    <a:latin typeface="Cambria Math" panose="02040503050406030204" pitchFamily="18" charset="0"/>
                    <a:ea typeface="Cambria Math" panose="02040503050406030204" pitchFamily="18" charset="0"/>
                  </a:rPr>
                  <a:t>search</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method:</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en-US" sz="1600" dirty="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 It is possible </a:t>
                </a:r>
                <a:r>
                  <a:rPr lang="en-US" sz="1600" dirty="0" smtClean="0">
                    <a:solidFill>
                      <a:schemeClr val="bg1"/>
                    </a:solidFill>
                    <a:latin typeface="Cambria Math" panose="02040503050406030204" pitchFamily="18" charset="0"/>
                    <a:ea typeface="Cambria Math" panose="02040503050406030204" pitchFamily="18" charset="0"/>
                  </a:rPr>
                  <a:t>to</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miss </a:t>
                </a:r>
                <a:r>
                  <a:rPr lang="en-US" sz="1600" dirty="0">
                    <a:solidFill>
                      <a:schemeClr val="bg1"/>
                    </a:solidFill>
                    <a:latin typeface="Cambria Math" panose="02040503050406030204" pitchFamily="18" charset="0"/>
                    <a:ea typeface="Cambria Math" panose="02040503050406030204" pitchFamily="18" charset="0"/>
                  </a:rPr>
                  <a:t>two closely spaced roots if the search increment x is </a:t>
                </a:r>
                <a:r>
                  <a:rPr lang="en-US" sz="1600" dirty="0" smtClean="0">
                    <a:solidFill>
                      <a:schemeClr val="bg1"/>
                    </a:solidFill>
                    <a:latin typeface="Cambria Math" panose="02040503050406030204" pitchFamily="18" charset="0"/>
                    <a:ea typeface="Cambria Math" panose="02040503050406030204" pitchFamily="18" charset="0"/>
                  </a:rPr>
                  <a:t>larger</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than </a:t>
                </a:r>
                <a:r>
                  <a:rPr lang="en-US" sz="1600" dirty="0">
                    <a:solidFill>
                      <a:schemeClr val="bg1"/>
                    </a:solidFill>
                    <a:latin typeface="Cambria Math" panose="02040503050406030204" pitchFamily="18" charset="0"/>
                    <a:ea typeface="Cambria Math" panose="02040503050406030204" pitchFamily="18" charset="0"/>
                  </a:rPr>
                  <a:t>the spacing of the roots.</a:t>
                </a:r>
              </a:p>
              <a:p>
                <a:pPr algn="just"/>
                <a:r>
                  <a:rPr lang="en-US" sz="1600" dirty="0">
                    <a:solidFill>
                      <a:schemeClr val="bg1"/>
                    </a:solidFill>
                    <a:latin typeface="Cambria Math" panose="02040503050406030204" pitchFamily="18" charset="0"/>
                    <a:ea typeface="Cambria Math" panose="02040503050406030204" pitchFamily="18" charset="0"/>
                  </a:rPr>
                  <a:t>• A double root (two roots that coincide) will not be detected.</a:t>
                </a:r>
              </a:p>
              <a:p>
                <a:pPr algn="just"/>
                <a:r>
                  <a:rPr lang="en-US" sz="1600" dirty="0">
                    <a:solidFill>
                      <a:schemeClr val="bg1"/>
                    </a:solidFill>
                    <a:latin typeface="Cambria Math" panose="02040503050406030204" pitchFamily="18" charset="0"/>
                    <a:ea typeface="Cambria Math" panose="02040503050406030204" pitchFamily="18" charset="0"/>
                  </a:rPr>
                  <a:t>• Certain singularities (poles) of f (x) can be mistaken for roots. For </a:t>
                </a:r>
                <a:r>
                  <a:rPr lang="en-US" sz="1600" dirty="0" smtClean="0">
                    <a:solidFill>
                      <a:schemeClr val="bg1"/>
                    </a:solidFill>
                    <a:latin typeface="Cambria Math" panose="02040503050406030204" pitchFamily="18" charset="0"/>
                    <a:ea typeface="Cambria Math" panose="02040503050406030204" pitchFamily="18" charset="0"/>
                  </a:rPr>
                  <a:t>example,</a:t>
                </a:r>
                <a:r>
                  <a:rPr lang="tr-TR" sz="1600" dirty="0" smtClean="0">
                    <a:solidFill>
                      <a:schemeClr val="bg1"/>
                    </a:solidFill>
                    <a:latin typeface="Cambria Math" panose="02040503050406030204" pitchFamily="18" charset="0"/>
                    <a:ea typeface="Cambria Math" panose="02040503050406030204" pitchFamily="18" charset="0"/>
                  </a:rPr>
                  <a:t> f </a:t>
                </a:r>
                <a:r>
                  <a:rPr lang="tr-TR" sz="1600" dirty="0">
                    <a:solidFill>
                      <a:schemeClr val="bg1"/>
                    </a:solidFill>
                    <a:latin typeface="Cambria Math" panose="02040503050406030204" pitchFamily="18" charset="0"/>
                    <a:ea typeface="Cambria Math" panose="02040503050406030204" pitchFamily="18" charset="0"/>
                  </a:rPr>
                  <a:t>(x) = tan x changes sign at x = </a:t>
                </a:r>
                <a:r>
                  <a:rPr lang="tr-TR" sz="1600" dirty="0" smtClean="0">
                    <a:solidFill>
                      <a:schemeClr val="bg1"/>
                    </a:solidFill>
                    <a:latin typeface="Cambria Math" panose="02040503050406030204" pitchFamily="18" charset="0"/>
                    <a:ea typeface="Cambria Math" panose="02040503050406030204" pitchFamily="18" charset="0"/>
                  </a:rPr>
                  <a:t>±</a:t>
                </a:r>
                <a14:m>
                  <m:oMath xmlns:m="http://schemas.openxmlformats.org/officeDocument/2006/math">
                    <m:f>
                      <m:fPr>
                        <m:ctrlPr>
                          <a:rPr lang="en-US" sz="2000" i="1" dirty="0" smtClean="0">
                            <a:solidFill>
                              <a:schemeClr val="bg1"/>
                            </a:solidFill>
                            <a:latin typeface="Cambria Math" panose="02040503050406030204" pitchFamily="18" charset="0"/>
                            <a:ea typeface="Cambria Math" panose="02040503050406030204" pitchFamily="18" charset="0"/>
                          </a:rPr>
                        </m:ctrlPr>
                      </m:fPr>
                      <m:num>
                        <m:r>
                          <a:rPr lang="en-US" sz="2000" i="1" dirty="0">
                            <a:solidFill>
                              <a:schemeClr val="bg1"/>
                            </a:solidFill>
                            <a:latin typeface="Cambria Math" panose="02040503050406030204" pitchFamily="18" charset="0"/>
                            <a:ea typeface="Cambria Math" panose="02040503050406030204" pitchFamily="18" charset="0"/>
                          </a:rPr>
                          <m:t>𝑛</m:t>
                        </m:r>
                      </m:num>
                      <m:den>
                        <m:r>
                          <a:rPr lang="tr-TR" sz="2000" b="0" i="1" dirty="0" smtClean="0">
                            <a:solidFill>
                              <a:schemeClr val="bg1"/>
                            </a:solidFill>
                            <a:latin typeface="Cambria Math" panose="02040503050406030204" pitchFamily="18" charset="0"/>
                            <a:ea typeface="Cambria Math" panose="02040503050406030204" pitchFamily="18" charset="0"/>
                          </a:rPr>
                          <m:t>2</m:t>
                        </m:r>
                      </m:den>
                    </m:f>
                  </m:oMath>
                </a14:m>
                <a:r>
                  <a:rPr lang="en-US" sz="1600" dirty="0" smtClean="0">
                    <a:solidFill>
                      <a:schemeClr val="bg1"/>
                    </a:solidFill>
                    <a:latin typeface="Cambria Math" panose="02040503050406030204" pitchFamily="18" charset="0"/>
                    <a:ea typeface="Cambria Math" panose="02040503050406030204" pitchFamily="18" charset="0"/>
                  </a:rPr>
                  <a:t>π, </a:t>
                </a:r>
                <a:r>
                  <a:rPr lang="en-US" sz="1600" dirty="0">
                    <a:solidFill>
                      <a:schemeClr val="bg1"/>
                    </a:solidFill>
                    <a:latin typeface="Cambria Math" panose="02040503050406030204" pitchFamily="18" charset="0"/>
                    <a:ea typeface="Cambria Math" panose="02040503050406030204" pitchFamily="18" charset="0"/>
                  </a:rPr>
                  <a:t>n = 1, </a:t>
                </a:r>
                <a:r>
                  <a:rPr lang="en-US" sz="1600" dirty="0" smtClean="0">
                    <a:solidFill>
                      <a:schemeClr val="bg1"/>
                    </a:solidFill>
                    <a:latin typeface="Cambria Math" panose="02040503050406030204" pitchFamily="18" charset="0"/>
                    <a:ea typeface="Cambria Math" panose="02040503050406030204" pitchFamily="18" charset="0"/>
                  </a:rPr>
                  <a:t>3, 5, </a:t>
                </a:r>
                <a:r>
                  <a:rPr lang="en-US" sz="1600" dirty="0">
                    <a:solidFill>
                      <a:schemeClr val="bg1"/>
                    </a:solidFill>
                    <a:latin typeface="Cambria Math" panose="02040503050406030204" pitchFamily="18" charset="0"/>
                    <a:ea typeface="Cambria Math" panose="02040503050406030204" pitchFamily="18" charset="0"/>
                  </a:rPr>
                  <a:t>. . </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as shown in Figure </a:t>
                </a:r>
                <a:r>
                  <a:rPr lang="tr-TR" sz="1600" dirty="0" smtClean="0">
                    <a:solidFill>
                      <a:schemeClr val="bg1"/>
                    </a:solidFill>
                    <a:latin typeface="Cambria Math" panose="02040503050406030204" pitchFamily="18" charset="0"/>
                    <a:ea typeface="Cambria Math" panose="02040503050406030204" pitchFamily="18" charset="0"/>
                  </a:rPr>
                  <a:t>1</a:t>
                </a:r>
                <a:r>
                  <a:rPr lang="en-US" sz="1600" dirty="0" smtClean="0">
                    <a:solidFill>
                      <a:schemeClr val="bg1"/>
                    </a:solidFill>
                    <a:latin typeface="Cambria Math" panose="02040503050406030204" pitchFamily="18" charset="0"/>
                    <a:ea typeface="Cambria Math" panose="02040503050406030204" pitchFamily="18" charset="0"/>
                  </a:rPr>
                  <a:t>.</a:t>
                </a:r>
                <a:endParaRPr lang="en-US"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en-US" sz="1600" dirty="0" smtClean="0">
                    <a:solidFill>
                      <a:schemeClr val="bg1"/>
                    </a:solidFill>
                    <a:latin typeface="Cambria Math" panose="02040503050406030204" pitchFamily="18" charset="0"/>
                    <a:ea typeface="Cambria Math" panose="02040503050406030204" pitchFamily="18" charset="0"/>
                  </a:rPr>
                  <a:t>However</a:t>
                </a:r>
                <a:r>
                  <a:rPr lang="en-US" sz="1600" dirty="0">
                    <a:solidFill>
                      <a:schemeClr val="bg1"/>
                    </a:solidFill>
                    <a:latin typeface="Cambria Math" panose="02040503050406030204" pitchFamily="18" charset="0"/>
                    <a:ea typeface="Cambria Math" panose="02040503050406030204" pitchFamily="18" charset="0"/>
                  </a:rPr>
                  <a:t>, these locations are not true zeroes, because the function does not </a:t>
                </a:r>
                <a:r>
                  <a:rPr lang="en-US" sz="1600" dirty="0" smtClean="0">
                    <a:solidFill>
                      <a:schemeClr val="bg1"/>
                    </a:solidFill>
                    <a:latin typeface="Cambria Math" panose="02040503050406030204" pitchFamily="18" charset="0"/>
                    <a:ea typeface="Cambria Math" panose="02040503050406030204" pitchFamily="18" charset="0"/>
                  </a:rPr>
                  <a:t>cross</a:t>
                </a:r>
                <a:r>
                  <a:rPr lang="tr-TR" sz="1600" dirty="0" smtClean="0">
                    <a:solidFill>
                      <a:schemeClr val="bg1"/>
                    </a:solidFill>
                    <a:latin typeface="Cambria Math" panose="02040503050406030204" pitchFamily="18" charset="0"/>
                    <a:ea typeface="Cambria Math" panose="02040503050406030204" pitchFamily="18" charset="0"/>
                  </a:rPr>
                  <a:t> the </a:t>
                </a:r>
                <a:r>
                  <a:rPr lang="tr-TR" sz="1600" dirty="0">
                    <a:solidFill>
                      <a:schemeClr val="bg1"/>
                    </a:solidFill>
                    <a:latin typeface="Cambria Math" panose="02040503050406030204" pitchFamily="18" charset="0"/>
                    <a:ea typeface="Cambria Math" panose="02040503050406030204" pitchFamily="18" charset="0"/>
                  </a:rPr>
                  <a:t>x-axis.</a:t>
                </a:r>
              </a:p>
            </p:txBody>
          </p:sp>
        </mc:Choice>
        <mc:Fallback>
          <p:sp>
            <p:nvSpPr>
              <p:cNvPr id="4" name="TextBox 3"/>
              <p:cNvSpPr txBox="1">
                <a:spLocks noRot="1" noChangeAspect="1" noMove="1" noResize="1" noEditPoints="1" noAdjustHandles="1" noChangeArrowheads="1" noChangeShapeType="1" noTextEdit="1"/>
              </p:cNvSpPr>
              <p:nvPr/>
            </p:nvSpPr>
            <p:spPr>
              <a:xfrm>
                <a:off x="433560" y="3483138"/>
                <a:ext cx="6838545" cy="2718565"/>
              </a:xfrm>
              <a:prstGeom prst="rect">
                <a:avLst/>
              </a:prstGeom>
              <a:blipFill>
                <a:blip r:embed="rId4"/>
                <a:stretch>
                  <a:fillRect l="-356" t="-670" r="-445" b="-1563"/>
                </a:stretch>
              </a:blipFill>
              <a:ln w="9525" cap="flat" cmpd="sng" algn="ctr">
                <a:solidFill>
                  <a:schemeClr val="dk1"/>
                </a:solidFill>
                <a:prstDash val="solid"/>
                <a:round/>
                <a:headEnd type="none" w="med" len="med"/>
                <a:tailEnd type="none" w="med" len="med"/>
              </a:ln>
            </p:spPr>
            <p:txBody>
              <a:bodyPr/>
              <a:lstStyle/>
              <a:p>
                <a:r>
                  <a:rPr lang="tr-TR">
                    <a:noFill/>
                  </a:rPr>
                  <a:t> </a:t>
                </a:r>
              </a:p>
            </p:txBody>
          </p:sp>
        </mc:Fallback>
      </mc:AlternateContent>
      <p:sp>
        <p:nvSpPr>
          <p:cNvPr id="5" name="TextBox 4"/>
          <p:cNvSpPr txBox="1"/>
          <p:nvPr/>
        </p:nvSpPr>
        <p:spPr>
          <a:xfrm>
            <a:off x="433560" y="466928"/>
            <a:ext cx="11366091" cy="369332"/>
          </a:xfrm>
          <a:prstGeom prst="rect">
            <a:avLst/>
          </a:prstGeom>
          <a:solidFill>
            <a:schemeClr val="accent1">
              <a:lumMod val="50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285750" indent="-285750">
              <a:buFont typeface="Wingdings" panose="05000000000000000000" pitchFamily="2" charset="2"/>
              <a:buChar char="Ø"/>
            </a:pPr>
            <a:r>
              <a:rPr lang="tr-TR" b="1" u="sng" dirty="0">
                <a:solidFill>
                  <a:srgbClr val="FFC301"/>
                </a:solidFill>
                <a:latin typeface="Cambria Math" panose="02040503050406030204" pitchFamily="18" charset="0"/>
                <a:ea typeface="Cambria Math" panose="02040503050406030204" pitchFamily="18" charset="0"/>
              </a:rPr>
              <a:t>INCREMENTAL SEARCH METHOD</a:t>
            </a:r>
          </a:p>
        </p:txBody>
      </p:sp>
    </p:spTree>
    <p:extLst>
      <p:ext uri="{BB962C8B-B14F-4D97-AF65-F5344CB8AC3E}">
        <p14:creationId xmlns:p14="http://schemas.microsoft.com/office/powerpoint/2010/main" val="796816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30740" y="340468"/>
                <a:ext cx="11381362" cy="1415772"/>
              </a:xfrm>
              <a:prstGeom prst="rect">
                <a:avLst/>
              </a:prstGeom>
              <a:noFill/>
            </p:spPr>
            <p:txBody>
              <a:bodyPr wrap="square" rtlCol="0">
                <a:spAutoFit/>
              </a:bodyPr>
              <a:lstStyle/>
              <a:p>
                <a:pPr algn="just"/>
                <a:r>
                  <a:rPr lang="tr-TR" dirty="0" smtClean="0">
                    <a:solidFill>
                      <a:srgbClr val="C00000"/>
                    </a:solidFill>
                    <a:latin typeface="Cambria Math" panose="02040503050406030204" pitchFamily="18" charset="0"/>
                    <a:ea typeface="Cambria Math" panose="02040503050406030204" pitchFamily="18" charset="0"/>
                  </a:rPr>
                  <a:t>Example 1:</a:t>
                </a:r>
                <a:r>
                  <a:rPr lang="en-US" sz="1600" dirty="0" smtClean="0">
                    <a:solidFill>
                      <a:schemeClr val="bg1"/>
                    </a:solidFill>
                    <a:latin typeface="Cambria Math" panose="02040503050406030204" pitchFamily="18" charset="0"/>
                    <a:ea typeface="Cambria Math" panose="02040503050406030204" pitchFamily="18" charset="0"/>
                  </a:rPr>
                  <a:t>A </a:t>
                </a:r>
                <a:r>
                  <a:rPr lang="en-US" sz="1600" dirty="0">
                    <a:solidFill>
                      <a:schemeClr val="bg1"/>
                    </a:solidFill>
                    <a:latin typeface="Cambria Math" panose="02040503050406030204" pitchFamily="18" charset="0"/>
                    <a:ea typeface="Cambria Math" panose="02040503050406030204" pitchFamily="18" charset="0"/>
                  </a:rPr>
                  <a:t>root </a:t>
                </a:r>
                <a:r>
                  <a:rPr lang="en-US" sz="1600" dirty="0" smtClean="0">
                    <a:solidFill>
                      <a:schemeClr val="bg1"/>
                    </a:solidFill>
                    <a:latin typeface="Cambria Math" panose="02040503050406030204" pitchFamily="18" charset="0"/>
                    <a:ea typeface="Cambria Math" panose="02040503050406030204" pitchFamily="18" charset="0"/>
                  </a:rPr>
                  <a:t>of</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 x</a:t>
                </a:r>
                <a:r>
                  <a:rPr lang="tr-TR" sz="1600" dirty="0" smtClean="0">
                    <a:solidFill>
                      <a:schemeClr val="bg1"/>
                    </a:solidFill>
                    <a:latin typeface="Cambria Math" panose="02040503050406030204" pitchFamily="18" charset="0"/>
                    <a:ea typeface="Cambria Math" panose="02040503050406030204" pitchFamily="18" charset="0"/>
                  </a:rPr>
                  <a:t> </a:t>
                </a:r>
                <a:r>
                  <a:rPr lang="en-US" sz="1600" baseline="30000" dirty="0" smtClean="0">
                    <a:solidFill>
                      <a:schemeClr val="bg1"/>
                    </a:solidFill>
                    <a:latin typeface="Cambria Math" panose="02040503050406030204" pitchFamily="18" charset="0"/>
                    <a:ea typeface="Cambria Math" panose="02040503050406030204" pitchFamily="18" charset="0"/>
                  </a:rPr>
                  <a:t>3</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10x</a:t>
                </a:r>
                <a:r>
                  <a:rPr lang="tr-TR" sz="1600" dirty="0" smtClean="0">
                    <a:solidFill>
                      <a:schemeClr val="bg1"/>
                    </a:solidFill>
                    <a:latin typeface="Cambria Math" panose="02040503050406030204" pitchFamily="18" charset="0"/>
                    <a:ea typeface="Cambria Math" panose="02040503050406030204" pitchFamily="18" charset="0"/>
                  </a:rPr>
                  <a:t> </a:t>
                </a:r>
                <a:r>
                  <a:rPr lang="en-US" sz="1600" baseline="30000" dirty="0" smtClean="0">
                    <a:solidFill>
                      <a:schemeClr val="bg1"/>
                    </a:solidFill>
                    <a:latin typeface="Cambria Math" panose="02040503050406030204" pitchFamily="18" charset="0"/>
                    <a:ea typeface="Cambria Math" panose="02040503050406030204" pitchFamily="18" charset="0"/>
                  </a:rPr>
                  <a:t>2</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+ 5 = 0 lies in the interval (0, 1). Use </a:t>
                </a:r>
                <a:r>
                  <a:rPr lang="tr-TR" sz="1600" dirty="0">
                    <a:solidFill>
                      <a:schemeClr val="bg1"/>
                    </a:solidFill>
                    <a:latin typeface="Cambria Math" panose="02040503050406030204" pitchFamily="18" charset="0"/>
                    <a:ea typeface="Cambria Math" panose="02040503050406030204" pitchFamily="18" charset="0"/>
                  </a:rPr>
                  <a:t>i</a:t>
                </a:r>
                <a:r>
                  <a:rPr lang="tr-TR" sz="1600" dirty="0" smtClean="0">
                    <a:solidFill>
                      <a:schemeClr val="bg1"/>
                    </a:solidFill>
                    <a:latin typeface="Cambria Math" panose="02040503050406030204" pitchFamily="18" charset="0"/>
                    <a:ea typeface="Cambria Math" panose="02040503050406030204" pitchFamily="18" charset="0"/>
                  </a:rPr>
                  <a:t>ncremental search method</a:t>
                </a:r>
                <a:r>
                  <a:rPr lang="en-US" sz="1600" dirty="0" smtClean="0">
                    <a:solidFill>
                      <a:schemeClr val="bg1"/>
                    </a:solidFill>
                    <a:latin typeface="Cambria Math" panose="02040503050406030204" pitchFamily="18" charset="0"/>
                    <a:ea typeface="Cambria Math" panose="02040503050406030204" pitchFamily="18" charset="0"/>
                  </a:rPr>
                  <a:t> to </a:t>
                </a:r>
                <a:r>
                  <a:rPr lang="en-US" sz="1600" dirty="0">
                    <a:solidFill>
                      <a:schemeClr val="bg1"/>
                    </a:solidFill>
                    <a:latin typeface="Cambria Math" panose="02040503050406030204" pitchFamily="18" charset="0"/>
                    <a:ea typeface="Cambria Math" panose="02040503050406030204" pitchFamily="18" charset="0"/>
                  </a:rPr>
                  <a:t>calculate the minimum </a:t>
                </a:r>
                <a:r>
                  <a:rPr lang="tr-TR" sz="1600" dirty="0" smtClean="0">
                    <a:solidFill>
                      <a:schemeClr val="bg1"/>
                    </a:solidFill>
                    <a:latin typeface="Cambria Math" panose="02040503050406030204" pitchFamily="18" charset="0"/>
                    <a:ea typeface="Cambria Math" panose="02040503050406030204" pitchFamily="18" charset="0"/>
                  </a:rPr>
                  <a:t>section</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of this root</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 (</a:t>
                </a:r>
                <a14:m>
                  <m:oMath xmlns:m="http://schemas.openxmlformats.org/officeDocument/2006/math">
                    <m:r>
                      <a:rPr lang="tr-TR" sz="1600" i="1" smtClean="0">
                        <a:solidFill>
                          <a:schemeClr val="bg1"/>
                        </a:solidFill>
                        <a:latin typeface="Cambria Math" panose="02040503050406030204" pitchFamily="18" charset="0"/>
                        <a:ea typeface="Cambria Math" panose="02040503050406030204" pitchFamily="18" charset="0"/>
                      </a:rPr>
                      <m:t>∆</m:t>
                    </m:r>
                  </m:oMath>
                </a14:m>
                <a:r>
                  <a:rPr lang="tr-TR" sz="1600" dirty="0" smtClean="0">
                    <a:solidFill>
                      <a:schemeClr val="bg1"/>
                    </a:solidFill>
                    <a:latin typeface="Cambria Math" panose="02040503050406030204" pitchFamily="18" charset="0"/>
                    <a:ea typeface="Cambria Math" panose="02040503050406030204" pitchFamily="18" charset="0"/>
                  </a:rPr>
                  <a:t>x=0,1)</a:t>
                </a:r>
              </a:p>
              <a:p>
                <a:endParaRPr lang="tr-TR" dirty="0" smtClean="0">
                  <a:solidFill>
                    <a:srgbClr val="C00000"/>
                  </a:solidFill>
                  <a:latin typeface="Cambria Math" panose="02040503050406030204" pitchFamily="18" charset="0"/>
                  <a:ea typeface="Cambria Math" panose="02040503050406030204" pitchFamily="18" charset="0"/>
                </a:endParaRPr>
              </a:p>
              <a:p>
                <a:r>
                  <a:rPr lang="tr-TR" dirty="0" smtClean="0">
                    <a:solidFill>
                      <a:srgbClr val="C00000"/>
                    </a:solidFill>
                    <a:latin typeface="Cambria Math" panose="02040503050406030204" pitchFamily="18" charset="0"/>
                    <a:ea typeface="Cambria Math" panose="02040503050406030204" pitchFamily="18" charset="0"/>
                  </a:rPr>
                  <a:t>Solution:    </a:t>
                </a:r>
                <a:r>
                  <a:rPr lang="tr-TR" sz="1600" dirty="0" smtClean="0">
                    <a:solidFill>
                      <a:schemeClr val="bg1"/>
                    </a:solidFill>
                    <a:latin typeface="Cambria Math" panose="02040503050406030204" pitchFamily="18" charset="0"/>
                    <a:ea typeface="Cambria Math" panose="02040503050406030204" pitchFamily="18" charset="0"/>
                  </a:rPr>
                  <a:t>x</a:t>
                </a:r>
                <a:r>
                  <a:rPr lang="tr-TR" sz="1600" baseline="-25000" dirty="0" smtClean="0">
                    <a:solidFill>
                      <a:schemeClr val="bg1"/>
                    </a:solidFill>
                    <a:latin typeface="Cambria Math" panose="02040503050406030204" pitchFamily="18" charset="0"/>
                    <a:ea typeface="Cambria Math" panose="02040503050406030204" pitchFamily="18" charset="0"/>
                  </a:rPr>
                  <a:t>1</a:t>
                </a:r>
                <a:r>
                  <a:rPr lang="tr-TR" sz="1600" dirty="0" smtClean="0">
                    <a:solidFill>
                      <a:schemeClr val="bg1"/>
                    </a:solidFill>
                    <a:latin typeface="Cambria Math" panose="02040503050406030204" pitchFamily="18" charset="0"/>
                    <a:ea typeface="Cambria Math" panose="02040503050406030204" pitchFamily="18" charset="0"/>
                  </a:rPr>
                  <a:t>=0  , f(x</a:t>
                </a:r>
                <a:r>
                  <a:rPr lang="tr-TR" sz="1600" baseline="-25000" dirty="0" smtClean="0">
                    <a:solidFill>
                      <a:schemeClr val="bg1"/>
                    </a:solidFill>
                    <a:latin typeface="Cambria Math" panose="02040503050406030204" pitchFamily="18" charset="0"/>
                    <a:ea typeface="Cambria Math" panose="02040503050406030204" pitchFamily="18" charset="0"/>
                  </a:rPr>
                  <a:t>1</a:t>
                </a:r>
                <a:r>
                  <a:rPr lang="tr-TR" sz="1600" dirty="0" smtClean="0">
                    <a:solidFill>
                      <a:schemeClr val="bg1"/>
                    </a:solidFill>
                    <a:latin typeface="Cambria Math" panose="02040503050406030204" pitchFamily="18" charset="0"/>
                    <a:ea typeface="Cambria Math" panose="02040503050406030204" pitchFamily="18" charset="0"/>
                  </a:rPr>
                  <a:t>)=f(0)=5	x</a:t>
                </a:r>
                <a:r>
                  <a:rPr lang="tr-TR" sz="1600" baseline="-25000" dirty="0" smtClean="0">
                    <a:solidFill>
                      <a:schemeClr val="bg1"/>
                    </a:solidFill>
                    <a:latin typeface="Cambria Math" panose="02040503050406030204" pitchFamily="18" charset="0"/>
                    <a:ea typeface="Cambria Math" panose="02040503050406030204" pitchFamily="18" charset="0"/>
                  </a:rPr>
                  <a:t>2</a:t>
                </a:r>
                <a:r>
                  <a:rPr lang="tr-TR" sz="1600" dirty="0" smtClean="0">
                    <a:solidFill>
                      <a:schemeClr val="bg1"/>
                    </a:solidFill>
                    <a:latin typeface="Cambria Math" panose="02040503050406030204" pitchFamily="18" charset="0"/>
                    <a:ea typeface="Cambria Math" panose="02040503050406030204" pitchFamily="18" charset="0"/>
                  </a:rPr>
                  <a:t>=1  , f(x</a:t>
                </a:r>
                <a:r>
                  <a:rPr lang="tr-TR" sz="1600" baseline="-25000" dirty="0" smtClean="0">
                    <a:solidFill>
                      <a:schemeClr val="bg1"/>
                    </a:solidFill>
                    <a:latin typeface="Cambria Math" panose="02040503050406030204" pitchFamily="18" charset="0"/>
                    <a:ea typeface="Cambria Math" panose="02040503050406030204" pitchFamily="18" charset="0"/>
                  </a:rPr>
                  <a:t>2</a:t>
                </a:r>
                <a:r>
                  <a:rPr lang="tr-TR" sz="1600" dirty="0" smtClean="0">
                    <a:solidFill>
                      <a:schemeClr val="bg1"/>
                    </a:solidFill>
                    <a:latin typeface="Cambria Math" panose="02040503050406030204" pitchFamily="18" charset="0"/>
                    <a:ea typeface="Cambria Math" panose="02040503050406030204" pitchFamily="18" charset="0"/>
                  </a:rPr>
                  <a:t>)=f(1)=-4	f(x</a:t>
                </a:r>
                <a:r>
                  <a:rPr lang="tr-TR" sz="1600" baseline="-25000" dirty="0" smtClean="0">
                    <a:solidFill>
                      <a:schemeClr val="bg1"/>
                    </a:solidFill>
                    <a:latin typeface="Cambria Math" panose="02040503050406030204" pitchFamily="18" charset="0"/>
                    <a:ea typeface="Cambria Math" panose="02040503050406030204" pitchFamily="18" charset="0"/>
                  </a:rPr>
                  <a:t>1</a:t>
                </a:r>
                <a:r>
                  <a:rPr lang="tr-TR" sz="1600" dirty="0" smtClean="0">
                    <a:solidFill>
                      <a:schemeClr val="bg1"/>
                    </a:solidFill>
                    <a:latin typeface="Cambria Math" panose="02040503050406030204" pitchFamily="18" charset="0"/>
                    <a:ea typeface="Cambria Math" panose="02040503050406030204" pitchFamily="18" charset="0"/>
                  </a:rPr>
                  <a:t>).f(x</a:t>
                </a:r>
                <a:r>
                  <a:rPr lang="tr-TR" sz="1600" baseline="-25000" dirty="0" smtClean="0">
                    <a:solidFill>
                      <a:schemeClr val="bg1"/>
                    </a:solidFill>
                    <a:latin typeface="Cambria Math" panose="02040503050406030204" pitchFamily="18" charset="0"/>
                    <a:ea typeface="Cambria Math" panose="02040503050406030204" pitchFamily="18" charset="0"/>
                  </a:rPr>
                  <a:t>2</a:t>
                </a:r>
                <a:r>
                  <a:rPr lang="tr-TR" sz="1600" dirty="0" smtClean="0">
                    <a:solidFill>
                      <a:schemeClr val="bg1"/>
                    </a:solidFill>
                    <a:latin typeface="Cambria Math" panose="02040503050406030204" pitchFamily="18" charset="0"/>
                    <a:ea typeface="Cambria Math" panose="02040503050406030204" pitchFamily="18" charset="0"/>
                  </a:rPr>
                  <a:t>)&lt;0	</a:t>
                </a:r>
                <a:r>
                  <a:rPr lang="en-US" sz="1600" dirty="0">
                    <a:solidFill>
                      <a:schemeClr val="bg1"/>
                    </a:solidFill>
                    <a:latin typeface="Cambria Math" panose="02040503050406030204" pitchFamily="18" charset="0"/>
                    <a:ea typeface="Cambria Math" panose="02040503050406030204" pitchFamily="18" charset="0"/>
                  </a:rPr>
                  <a:t>The root is in this </a:t>
                </a:r>
                <a:r>
                  <a:rPr lang="tr-TR" sz="1600" dirty="0" smtClean="0">
                    <a:solidFill>
                      <a:schemeClr val="bg1"/>
                    </a:solidFill>
                    <a:latin typeface="Cambria Math" panose="02040503050406030204" pitchFamily="18" charset="0"/>
                    <a:ea typeface="Cambria Math" panose="02040503050406030204" pitchFamily="18" charset="0"/>
                  </a:rPr>
                  <a:t>section</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r>
                  <a:rPr lang="tr-TR" sz="1600" dirty="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							</a:t>
                </a:r>
                <a:endParaRPr lang="tr-TR" sz="1600" dirty="0">
                  <a:solidFill>
                    <a:schemeClr val="bg1"/>
                  </a:solidFill>
                  <a:latin typeface="Cambria Math" panose="02040503050406030204" pitchFamily="18" charset="0"/>
                  <a:ea typeface="Cambria Math" panose="020405030504060302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30740" y="340468"/>
                <a:ext cx="11381362" cy="1415772"/>
              </a:xfrm>
              <a:prstGeom prst="rect">
                <a:avLst/>
              </a:prstGeom>
              <a:blipFill>
                <a:blip r:embed="rId2"/>
                <a:stretch>
                  <a:fillRect l="-428" t="-3017" r="-321"/>
                </a:stretch>
              </a:blipFill>
            </p:spPr>
            <p:txBody>
              <a:bodyPr/>
              <a:lstStyle/>
              <a:p>
                <a:r>
                  <a:rPr lang="tr-TR">
                    <a:noFill/>
                  </a:rPr>
                  <a:t> </a:t>
                </a:r>
              </a:p>
            </p:txBody>
          </p:sp>
        </mc:Fallback>
      </mc:AlternateContent>
      <p:sp>
        <p:nvSpPr>
          <p:cNvPr id="3" name="Right Arrow 2"/>
          <p:cNvSpPr/>
          <p:nvPr/>
        </p:nvSpPr>
        <p:spPr>
          <a:xfrm>
            <a:off x="8122595" y="1167319"/>
            <a:ext cx="389107" cy="30155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2380040877"/>
                  </p:ext>
                </p:extLst>
              </p:nvPr>
            </p:nvGraphicFramePr>
            <p:xfrm>
              <a:off x="1942829" y="1987685"/>
              <a:ext cx="7203871" cy="3352800"/>
            </p:xfrm>
            <a:graphic>
              <a:graphicData uri="http://schemas.openxmlformats.org/drawingml/2006/table">
                <a:tbl>
                  <a:tblPr firstRow="1" bandRow="1">
                    <a:tableStyleId>{ED083AE6-46FA-4A59-8FB0-9F97EB10719F}</a:tableStyleId>
                  </a:tblPr>
                  <a:tblGrid>
                    <a:gridCol w="746252">
                      <a:extLst>
                        <a:ext uri="{9D8B030D-6E8A-4147-A177-3AD203B41FA5}">
                          <a16:colId xmlns:a16="http://schemas.microsoft.com/office/drawing/2014/main" val="1138493385"/>
                        </a:ext>
                      </a:extLst>
                    </a:gridCol>
                    <a:gridCol w="948382">
                      <a:extLst>
                        <a:ext uri="{9D8B030D-6E8A-4147-A177-3AD203B41FA5}">
                          <a16:colId xmlns:a16="http://schemas.microsoft.com/office/drawing/2014/main" val="3961545854"/>
                        </a:ext>
                      </a:extLst>
                    </a:gridCol>
                    <a:gridCol w="3708269">
                      <a:extLst>
                        <a:ext uri="{9D8B030D-6E8A-4147-A177-3AD203B41FA5}">
                          <a16:colId xmlns:a16="http://schemas.microsoft.com/office/drawing/2014/main" val="1287822499"/>
                        </a:ext>
                      </a:extLst>
                    </a:gridCol>
                    <a:gridCol w="1800968">
                      <a:extLst>
                        <a:ext uri="{9D8B030D-6E8A-4147-A177-3AD203B41FA5}">
                          <a16:colId xmlns:a16="http://schemas.microsoft.com/office/drawing/2014/main" val="1135836895"/>
                        </a:ext>
                      </a:extLst>
                    </a:gridCol>
                  </a:tblGrid>
                  <a:tr h="335100">
                    <a:tc>
                      <a:txBody>
                        <a:bodyPr/>
                        <a:lstStyle/>
                        <a:p>
                          <a:endParaRPr lang="tr-TR" sz="1600" dirty="0">
                            <a:solidFill>
                              <a:schemeClr val="bg1"/>
                            </a:solidFill>
                            <a:latin typeface="Cambria Math" panose="02040503050406030204" pitchFamily="18" charset="0"/>
                            <a:ea typeface="Cambria Math" panose="02040503050406030204" pitchFamily="18" charset="0"/>
                          </a:endParaRPr>
                        </a:p>
                      </a:txBody>
                      <a:tcPr/>
                    </a:tc>
                    <a:tc>
                      <a:txBody>
                        <a:bodyPr/>
                        <a:lstStyle/>
                        <a:p>
                          <a:r>
                            <a:rPr lang="tr-TR" sz="1600" dirty="0" smtClean="0">
                              <a:solidFill>
                                <a:schemeClr val="bg1"/>
                              </a:solidFill>
                              <a:latin typeface="Cambria Math" panose="02040503050406030204" pitchFamily="18" charset="0"/>
                              <a:ea typeface="Cambria Math" panose="02040503050406030204" pitchFamily="18" charset="0"/>
                            </a:rPr>
                            <a:t>x+</a:t>
                          </a:r>
                          <a14:m>
                            <m:oMath xmlns:m="http://schemas.openxmlformats.org/officeDocument/2006/math">
                              <m:r>
                                <a:rPr lang="tr-TR" sz="1600" smtClean="0">
                                  <a:solidFill>
                                    <a:schemeClr val="bg1"/>
                                  </a:solidFill>
                                  <a:latin typeface="Cambria Math" panose="02040503050406030204" pitchFamily="18" charset="0"/>
                                  <a:ea typeface="Cambria Math" panose="02040503050406030204" pitchFamily="18" charset="0"/>
                                </a:rPr>
                                <m:t>∆</m:t>
                              </m:r>
                            </m:oMath>
                          </a14:m>
                          <a:r>
                            <a:rPr lang="tr-TR" sz="1600" dirty="0" smtClean="0">
                              <a:solidFill>
                                <a:schemeClr val="bg1"/>
                              </a:solidFill>
                              <a:latin typeface="Cambria Math" panose="02040503050406030204" pitchFamily="18" charset="0"/>
                              <a:ea typeface="Cambria Math" panose="02040503050406030204" pitchFamily="18" charset="0"/>
                            </a:rPr>
                            <a:t>x</a:t>
                          </a:r>
                          <a:endParaRPr lang="tr-TR" sz="1600" dirty="0">
                            <a:solidFill>
                              <a:schemeClr val="bg1"/>
                            </a:solidFill>
                            <a:latin typeface="Cambria Math" panose="02040503050406030204" pitchFamily="18" charset="0"/>
                            <a:ea typeface="Cambria Math" panose="02040503050406030204" pitchFamily="18" charset="0"/>
                          </a:endParaRPr>
                        </a:p>
                      </a:txBody>
                      <a:tcPr/>
                    </a:tc>
                    <a:tc>
                      <a:txBody>
                        <a:bodyPr/>
                        <a:lstStyle/>
                        <a:p>
                          <a:r>
                            <a:rPr lang="tr-TR" sz="1600" dirty="0" smtClean="0">
                              <a:solidFill>
                                <a:schemeClr val="bg1"/>
                              </a:solidFill>
                              <a:latin typeface="Cambria Math" panose="02040503050406030204" pitchFamily="18" charset="0"/>
                              <a:ea typeface="Cambria Math" panose="02040503050406030204" pitchFamily="18" charset="0"/>
                            </a:rPr>
                            <a:t>f (x..)=x</a:t>
                          </a:r>
                          <a:r>
                            <a:rPr lang="tr-TR" sz="1600" baseline="30000" dirty="0" smtClean="0">
                              <a:solidFill>
                                <a:schemeClr val="bg1"/>
                              </a:solidFill>
                              <a:latin typeface="Cambria Math" panose="02040503050406030204" pitchFamily="18" charset="0"/>
                              <a:ea typeface="Cambria Math" panose="02040503050406030204" pitchFamily="18" charset="0"/>
                            </a:rPr>
                            <a:t>3</a:t>
                          </a:r>
                          <a:r>
                            <a:rPr lang="tr-TR" sz="1600" dirty="0" smtClean="0">
                              <a:solidFill>
                                <a:schemeClr val="bg1"/>
                              </a:solidFill>
                              <a:latin typeface="Cambria Math" panose="02040503050406030204" pitchFamily="18" charset="0"/>
                              <a:ea typeface="Cambria Math" panose="02040503050406030204" pitchFamily="18" charset="0"/>
                            </a:rPr>
                            <a:t>-10x</a:t>
                          </a:r>
                          <a:r>
                            <a:rPr lang="tr-TR" sz="1600" baseline="30000" dirty="0" smtClean="0">
                              <a:solidFill>
                                <a:schemeClr val="bg1"/>
                              </a:solidFill>
                              <a:latin typeface="Cambria Math" panose="02040503050406030204" pitchFamily="18" charset="0"/>
                              <a:ea typeface="Cambria Math" panose="02040503050406030204" pitchFamily="18" charset="0"/>
                            </a:rPr>
                            <a:t>2</a:t>
                          </a:r>
                          <a:r>
                            <a:rPr lang="tr-TR" sz="1600" dirty="0" smtClean="0">
                              <a:solidFill>
                                <a:schemeClr val="bg1"/>
                              </a:solidFill>
                              <a:latin typeface="Cambria Math" panose="02040503050406030204" pitchFamily="18" charset="0"/>
                              <a:ea typeface="Cambria Math" panose="02040503050406030204" pitchFamily="18" charset="0"/>
                            </a:rPr>
                            <a:t>+5</a:t>
                          </a:r>
                          <a:endParaRPr lang="tr-TR" sz="1600" dirty="0">
                            <a:solidFill>
                              <a:schemeClr val="bg1"/>
                            </a:solidFill>
                            <a:latin typeface="Cambria Math" panose="02040503050406030204" pitchFamily="18" charset="0"/>
                            <a:ea typeface="Cambria Math" panose="02040503050406030204" pitchFamily="18" charset="0"/>
                          </a:endParaRPr>
                        </a:p>
                      </a:txBody>
                      <a:tcPr/>
                    </a:tc>
                    <a:tc>
                      <a:txBody>
                        <a:bodyPr/>
                        <a:lstStyle/>
                        <a:p>
                          <a:r>
                            <a:rPr lang="tr-TR" sz="1600" dirty="0" smtClean="0">
                              <a:solidFill>
                                <a:schemeClr val="bg1"/>
                              </a:solidFill>
                              <a:latin typeface="Cambria Math" panose="02040503050406030204" pitchFamily="18" charset="0"/>
                              <a:ea typeface="Cambria Math" panose="02040503050406030204" pitchFamily="18" charset="0"/>
                            </a:rPr>
                            <a:t>f(x..)</a:t>
                          </a:r>
                          <a:endParaRPr lang="tr-TR" sz="1600" dirty="0">
                            <a:solidFill>
                              <a:schemeClr val="bg1"/>
                            </a:solidFill>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val="1758873833"/>
                      </a:ext>
                    </a:extLst>
                  </a:tr>
                  <a:tr h="320058">
                    <a:tc>
                      <a:txBody>
                        <a:bodyPr/>
                        <a:lstStyle/>
                        <a:p>
                          <a:r>
                            <a:rPr lang="tr-TR" sz="1600" b="1" dirty="0" smtClean="0">
                              <a:solidFill>
                                <a:schemeClr val="bg1"/>
                              </a:solidFill>
                              <a:latin typeface="Cambria Math" panose="02040503050406030204" pitchFamily="18" charset="0"/>
                              <a:ea typeface="Cambria Math" panose="02040503050406030204" pitchFamily="18" charset="0"/>
                            </a:rPr>
                            <a:t>x</a:t>
                          </a:r>
                          <a:r>
                            <a:rPr lang="tr-TR" sz="1600" b="1" baseline="-25000" dirty="0" smtClean="0">
                              <a:solidFill>
                                <a:schemeClr val="bg1"/>
                              </a:solidFill>
                              <a:latin typeface="Cambria Math" panose="02040503050406030204" pitchFamily="18" charset="0"/>
                              <a:ea typeface="Cambria Math" panose="02040503050406030204" pitchFamily="18" charset="0"/>
                            </a:rPr>
                            <a:t>1</a:t>
                          </a:r>
                          <a:endParaRPr lang="tr-TR" sz="1600" b="1" baseline="-25000" dirty="0">
                            <a:solidFill>
                              <a:schemeClr val="bg1"/>
                            </a:solidFill>
                            <a:latin typeface="Cambria Math" panose="02040503050406030204" pitchFamily="18" charset="0"/>
                            <a:ea typeface="Cambria Math" panose="02040503050406030204" pitchFamily="18" charset="0"/>
                          </a:endParaRPr>
                        </a:p>
                      </a:txBody>
                      <a:tcPr/>
                    </a:tc>
                    <a:tc>
                      <a:txBody>
                        <a:bodyPr/>
                        <a:lstStyle/>
                        <a:p>
                          <a:r>
                            <a:rPr lang="tr-TR" sz="1600" b="0" dirty="0" smtClean="0">
                              <a:solidFill>
                                <a:schemeClr val="bg1"/>
                              </a:solidFill>
                              <a:latin typeface="Cambria Math" panose="02040503050406030204" pitchFamily="18" charset="0"/>
                              <a:ea typeface="Cambria Math" panose="02040503050406030204" pitchFamily="18" charset="0"/>
                            </a:rPr>
                            <a:t>0</a:t>
                          </a:r>
                          <a:endParaRPr lang="tr-TR" sz="1600" b="0" dirty="0">
                            <a:solidFill>
                              <a:schemeClr val="bg1"/>
                            </a:solidFill>
                            <a:latin typeface="Cambria Math" panose="02040503050406030204" pitchFamily="18" charset="0"/>
                            <a:ea typeface="Cambria Math" panose="02040503050406030204" pitchFamily="18" charset="0"/>
                          </a:endParaRPr>
                        </a:p>
                      </a:txBody>
                      <a:tcPr/>
                    </a:tc>
                    <a:tc>
                      <a:txBody>
                        <a:bodyPr/>
                        <a:lstStyle/>
                        <a:p>
                          <a:r>
                            <a:rPr lang="tr-TR" sz="1600" dirty="0" smtClean="0">
                              <a:solidFill>
                                <a:schemeClr val="bg1"/>
                              </a:solidFill>
                              <a:latin typeface="Cambria Math" panose="02040503050406030204" pitchFamily="18" charset="0"/>
                              <a:ea typeface="Cambria Math" panose="02040503050406030204" pitchFamily="18" charset="0"/>
                            </a:rPr>
                            <a:t>f(x</a:t>
                          </a:r>
                          <a:r>
                            <a:rPr lang="tr-TR" sz="1600" baseline="-25000" dirty="0" smtClean="0">
                              <a:solidFill>
                                <a:schemeClr val="bg1"/>
                              </a:solidFill>
                              <a:latin typeface="Cambria Math" panose="02040503050406030204" pitchFamily="18" charset="0"/>
                              <a:ea typeface="Cambria Math" panose="02040503050406030204" pitchFamily="18" charset="0"/>
                            </a:rPr>
                            <a:t>1</a:t>
                          </a:r>
                          <a:r>
                            <a:rPr lang="tr-TR" sz="1600" dirty="0" smtClean="0">
                              <a:solidFill>
                                <a:schemeClr val="bg1"/>
                              </a:solidFill>
                              <a:latin typeface="Cambria Math" panose="02040503050406030204" pitchFamily="18" charset="0"/>
                              <a:ea typeface="Cambria Math" panose="02040503050406030204" pitchFamily="18" charset="0"/>
                            </a:rPr>
                            <a:t>)=(0)</a:t>
                          </a:r>
                          <a:r>
                            <a:rPr lang="tr-TR" sz="1600" baseline="30000" dirty="0" smtClean="0">
                              <a:solidFill>
                                <a:schemeClr val="bg1"/>
                              </a:solidFill>
                              <a:latin typeface="Cambria Math" panose="02040503050406030204" pitchFamily="18" charset="0"/>
                              <a:ea typeface="Cambria Math" panose="02040503050406030204" pitchFamily="18" charset="0"/>
                            </a:rPr>
                            <a:t>3</a:t>
                          </a:r>
                          <a:r>
                            <a:rPr lang="tr-TR" sz="1600" dirty="0" smtClean="0">
                              <a:solidFill>
                                <a:schemeClr val="bg1"/>
                              </a:solidFill>
                              <a:latin typeface="Cambria Math" panose="02040503050406030204" pitchFamily="18" charset="0"/>
                              <a:ea typeface="Cambria Math" panose="02040503050406030204" pitchFamily="18" charset="0"/>
                            </a:rPr>
                            <a:t>-10(0)</a:t>
                          </a:r>
                          <a:r>
                            <a:rPr lang="tr-TR" sz="1600" baseline="30000" dirty="0" smtClean="0">
                              <a:solidFill>
                                <a:schemeClr val="bg1"/>
                              </a:solidFill>
                              <a:latin typeface="Cambria Math" panose="02040503050406030204" pitchFamily="18" charset="0"/>
                              <a:ea typeface="Cambria Math" panose="02040503050406030204" pitchFamily="18" charset="0"/>
                            </a:rPr>
                            <a:t>2</a:t>
                          </a:r>
                          <a:r>
                            <a:rPr lang="tr-TR" sz="1600" dirty="0" smtClean="0">
                              <a:solidFill>
                                <a:schemeClr val="bg1"/>
                              </a:solidFill>
                              <a:latin typeface="Cambria Math" panose="02040503050406030204" pitchFamily="18" charset="0"/>
                              <a:ea typeface="Cambria Math" panose="02040503050406030204" pitchFamily="18" charset="0"/>
                            </a:rPr>
                            <a:t>+5</a:t>
                          </a:r>
                          <a:endParaRPr lang="tr-TR" sz="1600" dirty="0">
                            <a:solidFill>
                              <a:schemeClr val="bg1"/>
                            </a:solidFill>
                            <a:latin typeface="Cambria Math" panose="02040503050406030204" pitchFamily="18" charset="0"/>
                            <a:ea typeface="Cambria Math" panose="02040503050406030204" pitchFamily="18" charset="0"/>
                          </a:endParaRPr>
                        </a:p>
                      </a:txBody>
                      <a:tcPr/>
                    </a:tc>
                    <a:tc>
                      <a:txBody>
                        <a:bodyPr/>
                        <a:lstStyle/>
                        <a:p>
                          <a:r>
                            <a:rPr lang="tr-TR" sz="1600" dirty="0" smtClean="0">
                              <a:solidFill>
                                <a:schemeClr val="bg1"/>
                              </a:solidFill>
                              <a:latin typeface="Cambria Math" panose="02040503050406030204" pitchFamily="18" charset="0"/>
                              <a:ea typeface="Cambria Math" panose="02040503050406030204" pitchFamily="18" charset="0"/>
                            </a:rPr>
                            <a:t>f(x</a:t>
                          </a:r>
                          <a:r>
                            <a:rPr lang="tr-TR" sz="1600" baseline="-25000" dirty="0" smtClean="0">
                              <a:solidFill>
                                <a:schemeClr val="bg1"/>
                              </a:solidFill>
                              <a:latin typeface="Cambria Math" panose="02040503050406030204" pitchFamily="18" charset="0"/>
                              <a:ea typeface="Cambria Math" panose="02040503050406030204" pitchFamily="18" charset="0"/>
                            </a:rPr>
                            <a:t>1</a:t>
                          </a:r>
                          <a:r>
                            <a:rPr lang="tr-TR" sz="1600" dirty="0" smtClean="0">
                              <a:solidFill>
                                <a:schemeClr val="bg1"/>
                              </a:solidFill>
                              <a:latin typeface="Cambria Math" panose="02040503050406030204" pitchFamily="18" charset="0"/>
                              <a:ea typeface="Cambria Math" panose="02040503050406030204" pitchFamily="18" charset="0"/>
                            </a:rPr>
                            <a:t>)=5</a:t>
                          </a:r>
                          <a:endParaRPr lang="tr-TR" sz="1600" dirty="0">
                            <a:solidFill>
                              <a:schemeClr val="bg1"/>
                            </a:solidFill>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val="1906605444"/>
                      </a:ext>
                    </a:extLst>
                  </a:tr>
                  <a:tr h="320058">
                    <a:tc>
                      <a:txBody>
                        <a:bodyPr/>
                        <a:lstStyle/>
                        <a:p>
                          <a:r>
                            <a:rPr lang="tr-TR" sz="1600" b="1" dirty="0" smtClean="0">
                              <a:solidFill>
                                <a:schemeClr val="bg1"/>
                              </a:solidFill>
                              <a:latin typeface="Cambria Math" panose="02040503050406030204" pitchFamily="18" charset="0"/>
                              <a:ea typeface="Cambria Math" panose="02040503050406030204" pitchFamily="18" charset="0"/>
                            </a:rPr>
                            <a:t>x</a:t>
                          </a:r>
                          <a:r>
                            <a:rPr lang="tr-TR" sz="1600" b="1" baseline="-25000" dirty="0" smtClean="0">
                              <a:solidFill>
                                <a:schemeClr val="bg1"/>
                              </a:solidFill>
                              <a:latin typeface="Cambria Math" panose="02040503050406030204" pitchFamily="18" charset="0"/>
                              <a:ea typeface="Cambria Math" panose="02040503050406030204" pitchFamily="18" charset="0"/>
                            </a:rPr>
                            <a:t>2</a:t>
                          </a:r>
                          <a:endParaRPr lang="tr-TR" sz="1600" b="1" baseline="-25000" dirty="0">
                            <a:solidFill>
                              <a:schemeClr val="bg1"/>
                            </a:solidFill>
                            <a:latin typeface="Cambria Math" panose="02040503050406030204" pitchFamily="18" charset="0"/>
                            <a:ea typeface="Cambria Math" panose="02040503050406030204" pitchFamily="18" charset="0"/>
                          </a:endParaRPr>
                        </a:p>
                      </a:txBody>
                      <a:tcPr/>
                    </a:tc>
                    <a:tc>
                      <a:txBody>
                        <a:bodyPr/>
                        <a:lstStyle/>
                        <a:p>
                          <a:r>
                            <a:rPr lang="tr-TR" sz="1600" b="0" dirty="0" smtClean="0">
                              <a:solidFill>
                                <a:schemeClr val="bg1"/>
                              </a:solidFill>
                              <a:latin typeface="Cambria Math" panose="02040503050406030204" pitchFamily="18" charset="0"/>
                              <a:ea typeface="Cambria Math" panose="02040503050406030204" pitchFamily="18" charset="0"/>
                            </a:rPr>
                            <a:t>0,1</a:t>
                          </a:r>
                          <a:endParaRPr lang="tr-TR" sz="1600" b="0" dirty="0">
                            <a:solidFill>
                              <a:schemeClr val="bg1"/>
                            </a:solidFill>
                            <a:latin typeface="Cambria Math" panose="02040503050406030204" pitchFamily="18" charset="0"/>
                            <a:ea typeface="Cambria Math" panose="020405030504060302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solidFill>
                                <a:schemeClr val="bg1"/>
                              </a:solidFill>
                              <a:latin typeface="Cambria Math" panose="02040503050406030204" pitchFamily="18" charset="0"/>
                              <a:ea typeface="Cambria Math" panose="02040503050406030204" pitchFamily="18" charset="0"/>
                            </a:rPr>
                            <a:t>f(x</a:t>
                          </a:r>
                          <a:r>
                            <a:rPr lang="tr-TR" sz="1600" baseline="-25000" dirty="0" smtClean="0">
                              <a:solidFill>
                                <a:schemeClr val="bg1"/>
                              </a:solidFill>
                              <a:latin typeface="Cambria Math" panose="02040503050406030204" pitchFamily="18" charset="0"/>
                              <a:ea typeface="Cambria Math" panose="02040503050406030204" pitchFamily="18" charset="0"/>
                            </a:rPr>
                            <a:t>2</a:t>
                          </a:r>
                          <a:r>
                            <a:rPr lang="tr-TR" sz="1600" dirty="0" smtClean="0">
                              <a:solidFill>
                                <a:schemeClr val="bg1"/>
                              </a:solidFill>
                              <a:latin typeface="Cambria Math" panose="02040503050406030204" pitchFamily="18" charset="0"/>
                              <a:ea typeface="Cambria Math" panose="02040503050406030204" pitchFamily="18" charset="0"/>
                            </a:rPr>
                            <a:t>)=(0,1)</a:t>
                          </a:r>
                          <a:r>
                            <a:rPr lang="tr-TR" sz="1600" baseline="30000" dirty="0" smtClean="0">
                              <a:solidFill>
                                <a:schemeClr val="bg1"/>
                              </a:solidFill>
                              <a:latin typeface="Cambria Math" panose="02040503050406030204" pitchFamily="18" charset="0"/>
                              <a:ea typeface="Cambria Math" panose="02040503050406030204" pitchFamily="18" charset="0"/>
                            </a:rPr>
                            <a:t>3</a:t>
                          </a:r>
                          <a:r>
                            <a:rPr lang="tr-TR" sz="1600" dirty="0" smtClean="0">
                              <a:solidFill>
                                <a:schemeClr val="bg1"/>
                              </a:solidFill>
                              <a:latin typeface="Cambria Math" panose="02040503050406030204" pitchFamily="18" charset="0"/>
                              <a:ea typeface="Cambria Math" panose="02040503050406030204" pitchFamily="18" charset="0"/>
                            </a:rPr>
                            <a:t>-10(0,1)</a:t>
                          </a:r>
                          <a:r>
                            <a:rPr lang="tr-TR" sz="1600" baseline="30000" dirty="0" smtClean="0">
                              <a:solidFill>
                                <a:schemeClr val="bg1"/>
                              </a:solidFill>
                              <a:latin typeface="Cambria Math" panose="02040503050406030204" pitchFamily="18" charset="0"/>
                              <a:ea typeface="Cambria Math" panose="02040503050406030204" pitchFamily="18" charset="0"/>
                            </a:rPr>
                            <a:t>2</a:t>
                          </a:r>
                          <a:r>
                            <a:rPr lang="tr-TR" sz="1600" dirty="0" smtClean="0">
                              <a:solidFill>
                                <a:schemeClr val="bg1"/>
                              </a:solidFill>
                              <a:latin typeface="Cambria Math" panose="02040503050406030204" pitchFamily="18" charset="0"/>
                              <a:ea typeface="Cambria Math" panose="02040503050406030204" pitchFamily="18" charset="0"/>
                            </a:rPr>
                            <a:t>+5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solidFill>
                                <a:schemeClr val="bg1"/>
                              </a:solidFill>
                              <a:latin typeface="Cambria Math" panose="02040503050406030204" pitchFamily="18" charset="0"/>
                              <a:ea typeface="Cambria Math" panose="02040503050406030204" pitchFamily="18" charset="0"/>
                            </a:rPr>
                            <a:t>f(x</a:t>
                          </a:r>
                          <a:r>
                            <a:rPr lang="tr-TR" sz="1600" baseline="-25000" dirty="0" smtClean="0">
                              <a:solidFill>
                                <a:schemeClr val="bg1"/>
                              </a:solidFill>
                              <a:latin typeface="Cambria Math" panose="02040503050406030204" pitchFamily="18" charset="0"/>
                              <a:ea typeface="Cambria Math" panose="02040503050406030204" pitchFamily="18" charset="0"/>
                            </a:rPr>
                            <a:t>2</a:t>
                          </a:r>
                          <a:r>
                            <a:rPr lang="tr-TR" sz="1600" dirty="0" smtClean="0">
                              <a:solidFill>
                                <a:schemeClr val="bg1"/>
                              </a:solidFill>
                              <a:latin typeface="Cambria Math" panose="02040503050406030204" pitchFamily="18" charset="0"/>
                              <a:ea typeface="Cambria Math" panose="02040503050406030204" pitchFamily="18" charset="0"/>
                            </a:rPr>
                            <a:t>)=4,991</a:t>
                          </a:r>
                        </a:p>
                      </a:txBody>
                      <a:tcPr/>
                    </a:tc>
                    <a:extLst>
                      <a:ext uri="{0D108BD9-81ED-4DB2-BD59-A6C34878D82A}">
                        <a16:rowId xmlns:a16="http://schemas.microsoft.com/office/drawing/2014/main" val="1028169880"/>
                      </a:ext>
                    </a:extLst>
                  </a:tr>
                  <a:tr h="320058">
                    <a:tc>
                      <a:txBody>
                        <a:bodyPr/>
                        <a:lstStyle/>
                        <a:p>
                          <a:r>
                            <a:rPr lang="tr-TR" sz="1600" b="1" dirty="0" smtClean="0">
                              <a:solidFill>
                                <a:schemeClr val="bg1"/>
                              </a:solidFill>
                              <a:latin typeface="Cambria Math" panose="02040503050406030204" pitchFamily="18" charset="0"/>
                              <a:ea typeface="Cambria Math" panose="02040503050406030204" pitchFamily="18" charset="0"/>
                            </a:rPr>
                            <a:t>x</a:t>
                          </a:r>
                          <a:r>
                            <a:rPr lang="tr-TR" sz="1600" b="1" baseline="-25000" dirty="0" smtClean="0">
                              <a:solidFill>
                                <a:schemeClr val="bg1"/>
                              </a:solidFill>
                              <a:latin typeface="Cambria Math" panose="02040503050406030204" pitchFamily="18" charset="0"/>
                              <a:ea typeface="Cambria Math" panose="02040503050406030204" pitchFamily="18" charset="0"/>
                            </a:rPr>
                            <a:t>3</a:t>
                          </a:r>
                          <a:endParaRPr lang="tr-TR" sz="1600" b="1" baseline="-25000" dirty="0">
                            <a:solidFill>
                              <a:schemeClr val="bg1"/>
                            </a:solidFill>
                            <a:latin typeface="Cambria Math" panose="02040503050406030204" pitchFamily="18" charset="0"/>
                            <a:ea typeface="Cambria Math" panose="02040503050406030204" pitchFamily="18" charset="0"/>
                          </a:endParaRPr>
                        </a:p>
                      </a:txBody>
                      <a:tcPr/>
                    </a:tc>
                    <a:tc>
                      <a:txBody>
                        <a:bodyPr/>
                        <a:lstStyle/>
                        <a:p>
                          <a:r>
                            <a:rPr lang="tr-TR" sz="1600" b="0" dirty="0" smtClean="0">
                              <a:solidFill>
                                <a:schemeClr val="bg1"/>
                              </a:solidFill>
                              <a:latin typeface="Cambria Math" panose="02040503050406030204" pitchFamily="18" charset="0"/>
                              <a:ea typeface="Cambria Math" panose="02040503050406030204" pitchFamily="18" charset="0"/>
                            </a:rPr>
                            <a:t>0,2</a:t>
                          </a:r>
                          <a:endParaRPr lang="tr-TR" sz="1600" b="0" dirty="0">
                            <a:solidFill>
                              <a:schemeClr val="bg1"/>
                            </a:solidFill>
                            <a:latin typeface="Cambria Math" panose="02040503050406030204" pitchFamily="18" charset="0"/>
                            <a:ea typeface="Cambria Math" panose="020405030504060302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solidFill>
                                <a:schemeClr val="bg1"/>
                              </a:solidFill>
                              <a:latin typeface="Cambria Math" panose="02040503050406030204" pitchFamily="18" charset="0"/>
                              <a:ea typeface="Cambria Math" panose="02040503050406030204" pitchFamily="18" charset="0"/>
                            </a:rPr>
                            <a:t>f(x</a:t>
                          </a:r>
                          <a:r>
                            <a:rPr lang="tr-TR" sz="1600" baseline="-25000" dirty="0" smtClean="0">
                              <a:solidFill>
                                <a:schemeClr val="bg1"/>
                              </a:solidFill>
                              <a:latin typeface="Cambria Math" panose="02040503050406030204" pitchFamily="18" charset="0"/>
                              <a:ea typeface="Cambria Math" panose="02040503050406030204" pitchFamily="18" charset="0"/>
                            </a:rPr>
                            <a:t>3</a:t>
                          </a:r>
                          <a:r>
                            <a:rPr lang="tr-TR" sz="1600" dirty="0" smtClean="0">
                              <a:solidFill>
                                <a:schemeClr val="bg1"/>
                              </a:solidFill>
                              <a:latin typeface="Cambria Math" panose="02040503050406030204" pitchFamily="18" charset="0"/>
                              <a:ea typeface="Cambria Math" panose="02040503050406030204" pitchFamily="18" charset="0"/>
                            </a:rPr>
                            <a:t>)=(0,2)</a:t>
                          </a:r>
                          <a:r>
                            <a:rPr lang="tr-TR" sz="1600" baseline="30000" dirty="0" smtClean="0">
                              <a:solidFill>
                                <a:schemeClr val="bg1"/>
                              </a:solidFill>
                              <a:latin typeface="Cambria Math" panose="02040503050406030204" pitchFamily="18" charset="0"/>
                              <a:ea typeface="Cambria Math" panose="02040503050406030204" pitchFamily="18" charset="0"/>
                            </a:rPr>
                            <a:t>3</a:t>
                          </a:r>
                          <a:r>
                            <a:rPr lang="tr-TR" sz="1600" dirty="0" smtClean="0">
                              <a:solidFill>
                                <a:schemeClr val="bg1"/>
                              </a:solidFill>
                              <a:latin typeface="Cambria Math" panose="02040503050406030204" pitchFamily="18" charset="0"/>
                              <a:ea typeface="Cambria Math" panose="02040503050406030204" pitchFamily="18" charset="0"/>
                            </a:rPr>
                            <a:t>-10(0,2)</a:t>
                          </a:r>
                          <a:r>
                            <a:rPr lang="tr-TR" sz="1600" baseline="30000" dirty="0" smtClean="0">
                              <a:solidFill>
                                <a:schemeClr val="bg1"/>
                              </a:solidFill>
                              <a:latin typeface="Cambria Math" panose="02040503050406030204" pitchFamily="18" charset="0"/>
                              <a:ea typeface="Cambria Math" panose="02040503050406030204" pitchFamily="18" charset="0"/>
                            </a:rPr>
                            <a:t>2</a:t>
                          </a:r>
                          <a:r>
                            <a:rPr lang="tr-TR" sz="1600" dirty="0" smtClean="0">
                              <a:solidFill>
                                <a:schemeClr val="bg1"/>
                              </a:solidFill>
                              <a:latin typeface="Cambria Math" panose="02040503050406030204" pitchFamily="18" charset="0"/>
                              <a:ea typeface="Cambria Math" panose="02040503050406030204" pitchFamily="18" charset="0"/>
                            </a:rPr>
                            <a:t>+5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solidFill>
                                <a:schemeClr val="bg1"/>
                              </a:solidFill>
                              <a:latin typeface="Cambria Math" panose="02040503050406030204" pitchFamily="18" charset="0"/>
                              <a:ea typeface="Cambria Math" panose="02040503050406030204" pitchFamily="18" charset="0"/>
                            </a:rPr>
                            <a:t>f(x</a:t>
                          </a:r>
                          <a:r>
                            <a:rPr lang="tr-TR" sz="1600" baseline="-25000" dirty="0" smtClean="0">
                              <a:solidFill>
                                <a:schemeClr val="bg1"/>
                              </a:solidFill>
                              <a:latin typeface="Cambria Math" panose="02040503050406030204" pitchFamily="18" charset="0"/>
                              <a:ea typeface="Cambria Math" panose="02040503050406030204" pitchFamily="18" charset="0"/>
                            </a:rPr>
                            <a:t>3</a:t>
                          </a:r>
                          <a:r>
                            <a:rPr lang="tr-TR" sz="1600" dirty="0" smtClean="0">
                              <a:solidFill>
                                <a:schemeClr val="bg1"/>
                              </a:solidFill>
                              <a:latin typeface="Cambria Math" panose="02040503050406030204" pitchFamily="18" charset="0"/>
                              <a:ea typeface="Cambria Math" panose="02040503050406030204" pitchFamily="18" charset="0"/>
                            </a:rPr>
                            <a:t>)=4,608</a:t>
                          </a:r>
                        </a:p>
                      </a:txBody>
                      <a:tcPr/>
                    </a:tc>
                    <a:extLst>
                      <a:ext uri="{0D108BD9-81ED-4DB2-BD59-A6C34878D82A}">
                        <a16:rowId xmlns:a16="http://schemas.microsoft.com/office/drawing/2014/main" val="3729987755"/>
                      </a:ext>
                    </a:extLst>
                  </a:tr>
                  <a:tr h="320058">
                    <a:tc>
                      <a:txBody>
                        <a:bodyPr/>
                        <a:lstStyle/>
                        <a:p>
                          <a:r>
                            <a:rPr lang="tr-TR" sz="1600" b="1" dirty="0" smtClean="0">
                              <a:solidFill>
                                <a:schemeClr val="bg1"/>
                              </a:solidFill>
                              <a:latin typeface="Cambria Math" panose="02040503050406030204" pitchFamily="18" charset="0"/>
                              <a:ea typeface="Cambria Math" panose="02040503050406030204" pitchFamily="18" charset="0"/>
                            </a:rPr>
                            <a:t>x</a:t>
                          </a:r>
                          <a:r>
                            <a:rPr lang="tr-TR" sz="1600" b="1" baseline="-25000" dirty="0" smtClean="0">
                              <a:solidFill>
                                <a:schemeClr val="bg1"/>
                              </a:solidFill>
                              <a:latin typeface="Cambria Math" panose="02040503050406030204" pitchFamily="18" charset="0"/>
                              <a:ea typeface="Cambria Math" panose="02040503050406030204" pitchFamily="18" charset="0"/>
                            </a:rPr>
                            <a:t>4</a:t>
                          </a:r>
                          <a:endParaRPr lang="tr-TR" sz="1600" b="1" baseline="-25000" dirty="0">
                            <a:solidFill>
                              <a:schemeClr val="bg1"/>
                            </a:solidFill>
                            <a:latin typeface="Cambria Math" panose="02040503050406030204" pitchFamily="18" charset="0"/>
                            <a:ea typeface="Cambria Math" panose="02040503050406030204" pitchFamily="18" charset="0"/>
                          </a:endParaRPr>
                        </a:p>
                      </a:txBody>
                      <a:tcPr/>
                    </a:tc>
                    <a:tc>
                      <a:txBody>
                        <a:bodyPr/>
                        <a:lstStyle/>
                        <a:p>
                          <a:r>
                            <a:rPr lang="tr-TR" sz="1600" b="0" dirty="0" smtClean="0">
                              <a:solidFill>
                                <a:schemeClr val="bg1"/>
                              </a:solidFill>
                              <a:latin typeface="Cambria Math" panose="02040503050406030204" pitchFamily="18" charset="0"/>
                              <a:ea typeface="Cambria Math" panose="02040503050406030204" pitchFamily="18" charset="0"/>
                            </a:rPr>
                            <a:t>0,3</a:t>
                          </a:r>
                          <a:endParaRPr lang="tr-TR" sz="1600" b="0" dirty="0">
                            <a:solidFill>
                              <a:schemeClr val="bg1"/>
                            </a:solidFill>
                            <a:latin typeface="Cambria Math" panose="02040503050406030204" pitchFamily="18" charset="0"/>
                            <a:ea typeface="Cambria Math" panose="020405030504060302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solidFill>
                                <a:schemeClr val="bg1"/>
                              </a:solidFill>
                              <a:latin typeface="Cambria Math" panose="02040503050406030204" pitchFamily="18" charset="0"/>
                              <a:ea typeface="Cambria Math" panose="02040503050406030204" pitchFamily="18" charset="0"/>
                            </a:rPr>
                            <a:t>f(x</a:t>
                          </a:r>
                          <a:r>
                            <a:rPr lang="tr-TR" sz="1600" baseline="-25000" dirty="0" smtClean="0">
                              <a:solidFill>
                                <a:schemeClr val="bg1"/>
                              </a:solidFill>
                              <a:latin typeface="Cambria Math" panose="02040503050406030204" pitchFamily="18" charset="0"/>
                              <a:ea typeface="Cambria Math" panose="02040503050406030204" pitchFamily="18" charset="0"/>
                            </a:rPr>
                            <a:t>4</a:t>
                          </a:r>
                          <a:r>
                            <a:rPr lang="tr-TR" sz="1600" dirty="0" smtClean="0">
                              <a:solidFill>
                                <a:schemeClr val="bg1"/>
                              </a:solidFill>
                              <a:latin typeface="Cambria Math" panose="02040503050406030204" pitchFamily="18" charset="0"/>
                              <a:ea typeface="Cambria Math" panose="02040503050406030204" pitchFamily="18" charset="0"/>
                            </a:rPr>
                            <a:t>)=(0,3)</a:t>
                          </a:r>
                          <a:r>
                            <a:rPr lang="tr-TR" sz="1600" baseline="30000" dirty="0" smtClean="0">
                              <a:solidFill>
                                <a:schemeClr val="bg1"/>
                              </a:solidFill>
                              <a:latin typeface="Cambria Math" panose="02040503050406030204" pitchFamily="18" charset="0"/>
                              <a:ea typeface="Cambria Math" panose="02040503050406030204" pitchFamily="18" charset="0"/>
                            </a:rPr>
                            <a:t>3</a:t>
                          </a:r>
                          <a:r>
                            <a:rPr lang="tr-TR" sz="1600" dirty="0" smtClean="0">
                              <a:solidFill>
                                <a:schemeClr val="bg1"/>
                              </a:solidFill>
                              <a:latin typeface="Cambria Math" panose="02040503050406030204" pitchFamily="18" charset="0"/>
                              <a:ea typeface="Cambria Math" panose="02040503050406030204" pitchFamily="18" charset="0"/>
                            </a:rPr>
                            <a:t>-10(0,3)</a:t>
                          </a:r>
                          <a:r>
                            <a:rPr lang="tr-TR" sz="1600" baseline="30000" dirty="0" smtClean="0">
                              <a:solidFill>
                                <a:schemeClr val="bg1"/>
                              </a:solidFill>
                              <a:latin typeface="Cambria Math" panose="02040503050406030204" pitchFamily="18" charset="0"/>
                              <a:ea typeface="Cambria Math" panose="02040503050406030204" pitchFamily="18" charset="0"/>
                            </a:rPr>
                            <a:t>2</a:t>
                          </a:r>
                          <a:r>
                            <a:rPr lang="tr-TR" sz="1600" dirty="0" smtClean="0">
                              <a:solidFill>
                                <a:schemeClr val="bg1"/>
                              </a:solidFill>
                              <a:latin typeface="Cambria Math" panose="02040503050406030204" pitchFamily="18" charset="0"/>
                              <a:ea typeface="Cambria Math" panose="02040503050406030204" pitchFamily="18" charset="0"/>
                            </a:rPr>
                            <a:t>+5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solidFill>
                                <a:schemeClr val="bg1"/>
                              </a:solidFill>
                              <a:latin typeface="Cambria Math" panose="02040503050406030204" pitchFamily="18" charset="0"/>
                              <a:ea typeface="Cambria Math" panose="02040503050406030204" pitchFamily="18" charset="0"/>
                            </a:rPr>
                            <a:t>f(x</a:t>
                          </a:r>
                          <a:r>
                            <a:rPr lang="tr-TR" sz="1600" baseline="-25000" dirty="0" smtClean="0">
                              <a:solidFill>
                                <a:schemeClr val="bg1"/>
                              </a:solidFill>
                              <a:latin typeface="Cambria Math" panose="02040503050406030204" pitchFamily="18" charset="0"/>
                              <a:ea typeface="Cambria Math" panose="02040503050406030204" pitchFamily="18" charset="0"/>
                            </a:rPr>
                            <a:t>4</a:t>
                          </a:r>
                          <a:r>
                            <a:rPr lang="tr-TR" sz="1600" dirty="0" smtClean="0">
                              <a:solidFill>
                                <a:schemeClr val="bg1"/>
                              </a:solidFill>
                              <a:latin typeface="Cambria Math" panose="02040503050406030204" pitchFamily="18" charset="0"/>
                              <a:ea typeface="Cambria Math" panose="02040503050406030204" pitchFamily="18" charset="0"/>
                            </a:rPr>
                            <a:t>)=4,1</a:t>
                          </a:r>
                        </a:p>
                      </a:txBody>
                      <a:tcPr/>
                    </a:tc>
                    <a:extLst>
                      <a:ext uri="{0D108BD9-81ED-4DB2-BD59-A6C34878D82A}">
                        <a16:rowId xmlns:a16="http://schemas.microsoft.com/office/drawing/2014/main" val="1300029501"/>
                      </a:ext>
                    </a:extLst>
                  </a:tr>
                  <a:tr h="3200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dirty="0" smtClean="0">
                              <a:solidFill>
                                <a:schemeClr val="bg1"/>
                              </a:solidFill>
                              <a:latin typeface="Cambria Math" panose="02040503050406030204" pitchFamily="18" charset="0"/>
                              <a:ea typeface="Cambria Math" panose="02040503050406030204" pitchFamily="18" charset="0"/>
                            </a:rPr>
                            <a:t>x</a:t>
                          </a:r>
                          <a:r>
                            <a:rPr lang="tr-TR" sz="1600" b="1" baseline="-25000" dirty="0" smtClean="0">
                              <a:solidFill>
                                <a:schemeClr val="bg1"/>
                              </a:solidFill>
                              <a:latin typeface="Cambria Math" panose="02040503050406030204" pitchFamily="18" charset="0"/>
                              <a:ea typeface="Cambria Math" panose="02040503050406030204" pitchFamily="18" charset="0"/>
                            </a:rPr>
                            <a:t>5</a:t>
                          </a:r>
                        </a:p>
                      </a:txBody>
                      <a:tcPr/>
                    </a:tc>
                    <a:tc>
                      <a:txBody>
                        <a:bodyPr/>
                        <a:lstStyle/>
                        <a:p>
                          <a:r>
                            <a:rPr lang="tr-TR" sz="1600" b="0" dirty="0" smtClean="0">
                              <a:solidFill>
                                <a:schemeClr val="bg1"/>
                              </a:solidFill>
                              <a:latin typeface="Cambria Math" panose="02040503050406030204" pitchFamily="18" charset="0"/>
                              <a:ea typeface="Cambria Math" panose="02040503050406030204" pitchFamily="18" charset="0"/>
                            </a:rPr>
                            <a:t>0,4</a:t>
                          </a:r>
                          <a:endParaRPr lang="tr-TR" sz="1600" b="0" dirty="0">
                            <a:solidFill>
                              <a:schemeClr val="bg1"/>
                            </a:solidFill>
                            <a:latin typeface="Cambria Math" panose="02040503050406030204" pitchFamily="18" charset="0"/>
                            <a:ea typeface="Cambria Math" panose="020405030504060302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solidFill>
                                <a:schemeClr val="bg1"/>
                              </a:solidFill>
                              <a:latin typeface="Cambria Math" panose="02040503050406030204" pitchFamily="18" charset="0"/>
                              <a:ea typeface="Cambria Math" panose="02040503050406030204" pitchFamily="18" charset="0"/>
                            </a:rPr>
                            <a:t>f(x</a:t>
                          </a:r>
                          <a:r>
                            <a:rPr lang="tr-TR" sz="1600" baseline="-25000" dirty="0" smtClean="0">
                              <a:solidFill>
                                <a:schemeClr val="bg1"/>
                              </a:solidFill>
                              <a:latin typeface="Cambria Math" panose="02040503050406030204" pitchFamily="18" charset="0"/>
                              <a:ea typeface="Cambria Math" panose="02040503050406030204" pitchFamily="18" charset="0"/>
                            </a:rPr>
                            <a:t>5</a:t>
                          </a:r>
                          <a:r>
                            <a:rPr lang="tr-TR" sz="1600" dirty="0" smtClean="0">
                              <a:solidFill>
                                <a:schemeClr val="bg1"/>
                              </a:solidFill>
                              <a:latin typeface="Cambria Math" panose="02040503050406030204" pitchFamily="18" charset="0"/>
                              <a:ea typeface="Cambria Math" panose="02040503050406030204" pitchFamily="18" charset="0"/>
                            </a:rPr>
                            <a:t>)=(0,4)</a:t>
                          </a:r>
                          <a:r>
                            <a:rPr lang="tr-TR" sz="1600" baseline="30000" dirty="0" smtClean="0">
                              <a:solidFill>
                                <a:schemeClr val="bg1"/>
                              </a:solidFill>
                              <a:latin typeface="Cambria Math" panose="02040503050406030204" pitchFamily="18" charset="0"/>
                              <a:ea typeface="Cambria Math" panose="02040503050406030204" pitchFamily="18" charset="0"/>
                            </a:rPr>
                            <a:t>3</a:t>
                          </a:r>
                          <a:r>
                            <a:rPr lang="tr-TR" sz="1600" dirty="0" smtClean="0">
                              <a:solidFill>
                                <a:schemeClr val="bg1"/>
                              </a:solidFill>
                              <a:latin typeface="Cambria Math" panose="02040503050406030204" pitchFamily="18" charset="0"/>
                              <a:ea typeface="Cambria Math" panose="02040503050406030204" pitchFamily="18" charset="0"/>
                            </a:rPr>
                            <a:t>-10(0,4)</a:t>
                          </a:r>
                          <a:r>
                            <a:rPr lang="tr-TR" sz="1600" baseline="30000" dirty="0" smtClean="0">
                              <a:solidFill>
                                <a:schemeClr val="bg1"/>
                              </a:solidFill>
                              <a:latin typeface="Cambria Math" panose="02040503050406030204" pitchFamily="18" charset="0"/>
                              <a:ea typeface="Cambria Math" panose="02040503050406030204" pitchFamily="18" charset="0"/>
                            </a:rPr>
                            <a:t>2</a:t>
                          </a:r>
                          <a:r>
                            <a:rPr lang="tr-TR" sz="1600" dirty="0" smtClean="0">
                              <a:solidFill>
                                <a:schemeClr val="bg1"/>
                              </a:solidFill>
                              <a:latin typeface="Cambria Math" panose="02040503050406030204" pitchFamily="18" charset="0"/>
                              <a:ea typeface="Cambria Math" panose="02040503050406030204" pitchFamily="18" charset="0"/>
                            </a:rPr>
                            <a:t>+5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solidFill>
                                <a:schemeClr val="bg1"/>
                              </a:solidFill>
                              <a:latin typeface="Cambria Math" panose="02040503050406030204" pitchFamily="18" charset="0"/>
                              <a:ea typeface="Cambria Math" panose="02040503050406030204" pitchFamily="18" charset="0"/>
                            </a:rPr>
                            <a:t>f(x</a:t>
                          </a:r>
                          <a:r>
                            <a:rPr lang="tr-TR" sz="1600" baseline="-25000" dirty="0" smtClean="0">
                              <a:solidFill>
                                <a:schemeClr val="bg1"/>
                              </a:solidFill>
                              <a:latin typeface="Cambria Math" panose="02040503050406030204" pitchFamily="18" charset="0"/>
                              <a:ea typeface="Cambria Math" panose="02040503050406030204" pitchFamily="18" charset="0"/>
                            </a:rPr>
                            <a:t>5</a:t>
                          </a:r>
                          <a:r>
                            <a:rPr lang="tr-TR" sz="1600" dirty="0" smtClean="0">
                              <a:solidFill>
                                <a:schemeClr val="bg1"/>
                              </a:solidFill>
                              <a:latin typeface="Cambria Math" panose="02040503050406030204" pitchFamily="18" charset="0"/>
                              <a:ea typeface="Cambria Math" panose="02040503050406030204" pitchFamily="18" charset="0"/>
                            </a:rPr>
                            <a:t>)=3,464</a:t>
                          </a:r>
                        </a:p>
                      </a:txBody>
                      <a:tcPr/>
                    </a:tc>
                    <a:extLst>
                      <a:ext uri="{0D108BD9-81ED-4DB2-BD59-A6C34878D82A}">
                        <a16:rowId xmlns:a16="http://schemas.microsoft.com/office/drawing/2014/main" val="155860741"/>
                      </a:ext>
                    </a:extLst>
                  </a:tr>
                  <a:tr h="3200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dirty="0" smtClean="0">
                              <a:solidFill>
                                <a:schemeClr val="bg1"/>
                              </a:solidFill>
                              <a:latin typeface="Cambria Math" panose="02040503050406030204" pitchFamily="18" charset="0"/>
                              <a:ea typeface="Cambria Math" panose="02040503050406030204" pitchFamily="18" charset="0"/>
                            </a:rPr>
                            <a:t>x</a:t>
                          </a:r>
                          <a:r>
                            <a:rPr lang="tr-TR" sz="1600" b="1" baseline="-25000" dirty="0" smtClean="0">
                              <a:solidFill>
                                <a:schemeClr val="bg1"/>
                              </a:solidFill>
                              <a:latin typeface="Cambria Math" panose="02040503050406030204" pitchFamily="18" charset="0"/>
                              <a:ea typeface="Cambria Math" panose="02040503050406030204" pitchFamily="18" charset="0"/>
                            </a:rPr>
                            <a:t>6</a:t>
                          </a:r>
                        </a:p>
                      </a:txBody>
                      <a:tcPr/>
                    </a:tc>
                    <a:tc>
                      <a:txBody>
                        <a:bodyPr/>
                        <a:lstStyle/>
                        <a:p>
                          <a:r>
                            <a:rPr lang="tr-TR" sz="1600" b="0" dirty="0" smtClean="0">
                              <a:solidFill>
                                <a:schemeClr val="bg1"/>
                              </a:solidFill>
                              <a:latin typeface="Cambria Math" panose="02040503050406030204" pitchFamily="18" charset="0"/>
                              <a:ea typeface="Cambria Math" panose="02040503050406030204" pitchFamily="18" charset="0"/>
                            </a:rPr>
                            <a:t>0,5</a:t>
                          </a:r>
                          <a:endParaRPr lang="tr-TR" sz="1600" b="0" dirty="0">
                            <a:solidFill>
                              <a:schemeClr val="bg1"/>
                            </a:solidFill>
                            <a:latin typeface="Cambria Math" panose="02040503050406030204" pitchFamily="18" charset="0"/>
                            <a:ea typeface="Cambria Math" panose="020405030504060302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solidFill>
                                <a:schemeClr val="bg1"/>
                              </a:solidFill>
                              <a:latin typeface="Cambria Math" panose="02040503050406030204" pitchFamily="18" charset="0"/>
                              <a:ea typeface="Cambria Math" panose="02040503050406030204" pitchFamily="18" charset="0"/>
                            </a:rPr>
                            <a:t>f(x</a:t>
                          </a:r>
                          <a:r>
                            <a:rPr lang="tr-TR" sz="1600" baseline="-25000" dirty="0" smtClean="0">
                              <a:solidFill>
                                <a:schemeClr val="bg1"/>
                              </a:solidFill>
                              <a:latin typeface="Cambria Math" panose="02040503050406030204" pitchFamily="18" charset="0"/>
                              <a:ea typeface="Cambria Math" panose="02040503050406030204" pitchFamily="18" charset="0"/>
                            </a:rPr>
                            <a:t>6</a:t>
                          </a:r>
                          <a:r>
                            <a:rPr lang="tr-TR" sz="1600" dirty="0" smtClean="0">
                              <a:solidFill>
                                <a:schemeClr val="bg1"/>
                              </a:solidFill>
                              <a:latin typeface="Cambria Math" panose="02040503050406030204" pitchFamily="18" charset="0"/>
                              <a:ea typeface="Cambria Math" panose="02040503050406030204" pitchFamily="18" charset="0"/>
                            </a:rPr>
                            <a:t>)=(0,5)</a:t>
                          </a:r>
                          <a:r>
                            <a:rPr lang="tr-TR" sz="1600" baseline="30000" dirty="0" smtClean="0">
                              <a:solidFill>
                                <a:schemeClr val="bg1"/>
                              </a:solidFill>
                              <a:latin typeface="Cambria Math" panose="02040503050406030204" pitchFamily="18" charset="0"/>
                              <a:ea typeface="Cambria Math" panose="02040503050406030204" pitchFamily="18" charset="0"/>
                            </a:rPr>
                            <a:t>3</a:t>
                          </a:r>
                          <a:r>
                            <a:rPr lang="tr-TR" sz="1600" dirty="0" smtClean="0">
                              <a:solidFill>
                                <a:schemeClr val="bg1"/>
                              </a:solidFill>
                              <a:latin typeface="Cambria Math" panose="02040503050406030204" pitchFamily="18" charset="0"/>
                              <a:ea typeface="Cambria Math" panose="02040503050406030204" pitchFamily="18" charset="0"/>
                            </a:rPr>
                            <a:t>-10(0,5)</a:t>
                          </a:r>
                          <a:r>
                            <a:rPr lang="tr-TR" sz="1600" baseline="30000" dirty="0" smtClean="0">
                              <a:solidFill>
                                <a:schemeClr val="bg1"/>
                              </a:solidFill>
                              <a:latin typeface="Cambria Math" panose="02040503050406030204" pitchFamily="18" charset="0"/>
                              <a:ea typeface="Cambria Math" panose="02040503050406030204" pitchFamily="18" charset="0"/>
                            </a:rPr>
                            <a:t>2</a:t>
                          </a:r>
                          <a:r>
                            <a:rPr lang="tr-TR" sz="1600" dirty="0" smtClean="0">
                              <a:solidFill>
                                <a:schemeClr val="bg1"/>
                              </a:solidFill>
                              <a:latin typeface="Cambria Math" panose="02040503050406030204" pitchFamily="18" charset="0"/>
                              <a:ea typeface="Cambria Math" panose="02040503050406030204" pitchFamily="18" charset="0"/>
                            </a:rPr>
                            <a:t>+5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solidFill>
                                <a:schemeClr val="bg1"/>
                              </a:solidFill>
                              <a:latin typeface="Cambria Math" panose="02040503050406030204" pitchFamily="18" charset="0"/>
                              <a:ea typeface="Cambria Math" panose="02040503050406030204" pitchFamily="18" charset="0"/>
                            </a:rPr>
                            <a:t>f(x</a:t>
                          </a:r>
                          <a:r>
                            <a:rPr lang="tr-TR" sz="1600" baseline="-25000" dirty="0" smtClean="0">
                              <a:solidFill>
                                <a:schemeClr val="bg1"/>
                              </a:solidFill>
                              <a:latin typeface="Cambria Math" panose="02040503050406030204" pitchFamily="18" charset="0"/>
                              <a:ea typeface="Cambria Math" panose="02040503050406030204" pitchFamily="18" charset="0"/>
                            </a:rPr>
                            <a:t>6</a:t>
                          </a:r>
                          <a:r>
                            <a:rPr lang="tr-TR" sz="1600" dirty="0" smtClean="0">
                              <a:solidFill>
                                <a:schemeClr val="bg1"/>
                              </a:solidFill>
                              <a:latin typeface="Cambria Math" panose="02040503050406030204" pitchFamily="18" charset="0"/>
                              <a:ea typeface="Cambria Math" panose="02040503050406030204" pitchFamily="18" charset="0"/>
                            </a:rPr>
                            <a:t>)=2,625</a:t>
                          </a:r>
                        </a:p>
                      </a:txBody>
                      <a:tcPr/>
                    </a:tc>
                    <a:extLst>
                      <a:ext uri="{0D108BD9-81ED-4DB2-BD59-A6C34878D82A}">
                        <a16:rowId xmlns:a16="http://schemas.microsoft.com/office/drawing/2014/main" val="1576482550"/>
                      </a:ext>
                    </a:extLst>
                  </a:tr>
                  <a:tr h="3200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dirty="0" smtClean="0">
                              <a:solidFill>
                                <a:schemeClr val="bg1"/>
                              </a:solidFill>
                              <a:latin typeface="Cambria Math" panose="02040503050406030204" pitchFamily="18" charset="0"/>
                              <a:ea typeface="Cambria Math" panose="02040503050406030204" pitchFamily="18" charset="0"/>
                            </a:rPr>
                            <a:t>x</a:t>
                          </a:r>
                          <a:r>
                            <a:rPr lang="tr-TR" sz="1600" b="1" baseline="-25000" dirty="0" smtClean="0">
                              <a:solidFill>
                                <a:schemeClr val="bg1"/>
                              </a:solidFill>
                              <a:latin typeface="Cambria Math" panose="02040503050406030204" pitchFamily="18" charset="0"/>
                              <a:ea typeface="Cambria Math" panose="02040503050406030204" pitchFamily="18" charset="0"/>
                            </a:rPr>
                            <a:t>7</a:t>
                          </a:r>
                        </a:p>
                      </a:txBody>
                      <a:tcPr/>
                    </a:tc>
                    <a:tc>
                      <a:txBody>
                        <a:bodyPr/>
                        <a:lstStyle/>
                        <a:p>
                          <a:r>
                            <a:rPr lang="tr-TR" sz="1600" b="0" dirty="0" smtClean="0">
                              <a:solidFill>
                                <a:schemeClr val="bg1"/>
                              </a:solidFill>
                              <a:latin typeface="Cambria Math" panose="02040503050406030204" pitchFamily="18" charset="0"/>
                              <a:ea typeface="Cambria Math" panose="02040503050406030204" pitchFamily="18" charset="0"/>
                            </a:rPr>
                            <a:t>0,6</a:t>
                          </a:r>
                          <a:endParaRPr lang="tr-TR" sz="1600" b="0" dirty="0">
                            <a:solidFill>
                              <a:schemeClr val="bg1"/>
                            </a:solidFill>
                            <a:latin typeface="Cambria Math" panose="02040503050406030204" pitchFamily="18" charset="0"/>
                            <a:ea typeface="Cambria Math" panose="020405030504060302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solidFill>
                                <a:schemeClr val="bg1"/>
                              </a:solidFill>
                              <a:latin typeface="Cambria Math" panose="02040503050406030204" pitchFamily="18" charset="0"/>
                              <a:ea typeface="Cambria Math" panose="02040503050406030204" pitchFamily="18" charset="0"/>
                            </a:rPr>
                            <a:t>f(x</a:t>
                          </a:r>
                          <a:r>
                            <a:rPr lang="tr-TR" sz="1600" baseline="-25000" dirty="0" smtClean="0">
                              <a:solidFill>
                                <a:schemeClr val="bg1"/>
                              </a:solidFill>
                              <a:latin typeface="Cambria Math" panose="02040503050406030204" pitchFamily="18" charset="0"/>
                              <a:ea typeface="Cambria Math" panose="02040503050406030204" pitchFamily="18" charset="0"/>
                            </a:rPr>
                            <a:t>7</a:t>
                          </a:r>
                          <a:r>
                            <a:rPr lang="tr-TR" sz="1600" dirty="0" smtClean="0">
                              <a:solidFill>
                                <a:schemeClr val="bg1"/>
                              </a:solidFill>
                              <a:latin typeface="Cambria Math" panose="02040503050406030204" pitchFamily="18" charset="0"/>
                              <a:ea typeface="Cambria Math" panose="02040503050406030204" pitchFamily="18" charset="0"/>
                            </a:rPr>
                            <a:t>)=(0,6)</a:t>
                          </a:r>
                          <a:r>
                            <a:rPr lang="tr-TR" sz="1600" baseline="30000" dirty="0" smtClean="0">
                              <a:solidFill>
                                <a:schemeClr val="bg1"/>
                              </a:solidFill>
                              <a:latin typeface="Cambria Math" panose="02040503050406030204" pitchFamily="18" charset="0"/>
                              <a:ea typeface="Cambria Math" panose="02040503050406030204" pitchFamily="18" charset="0"/>
                            </a:rPr>
                            <a:t>3</a:t>
                          </a:r>
                          <a:r>
                            <a:rPr lang="tr-TR" sz="1600" dirty="0" smtClean="0">
                              <a:solidFill>
                                <a:schemeClr val="bg1"/>
                              </a:solidFill>
                              <a:latin typeface="Cambria Math" panose="02040503050406030204" pitchFamily="18" charset="0"/>
                              <a:ea typeface="Cambria Math" panose="02040503050406030204" pitchFamily="18" charset="0"/>
                            </a:rPr>
                            <a:t>-10(0,6)</a:t>
                          </a:r>
                          <a:r>
                            <a:rPr lang="tr-TR" sz="1600" baseline="30000" dirty="0" smtClean="0">
                              <a:solidFill>
                                <a:schemeClr val="bg1"/>
                              </a:solidFill>
                              <a:latin typeface="Cambria Math" panose="02040503050406030204" pitchFamily="18" charset="0"/>
                              <a:ea typeface="Cambria Math" panose="02040503050406030204" pitchFamily="18" charset="0"/>
                            </a:rPr>
                            <a:t>2</a:t>
                          </a:r>
                          <a:r>
                            <a:rPr lang="tr-TR" sz="1600" dirty="0" smtClean="0">
                              <a:solidFill>
                                <a:schemeClr val="bg1"/>
                              </a:solidFill>
                              <a:latin typeface="Cambria Math" panose="02040503050406030204" pitchFamily="18" charset="0"/>
                              <a:ea typeface="Cambria Math" panose="02040503050406030204" pitchFamily="18" charset="0"/>
                            </a:rPr>
                            <a:t>+5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solidFill>
                                <a:schemeClr val="bg1"/>
                              </a:solidFill>
                              <a:latin typeface="Cambria Math" panose="02040503050406030204" pitchFamily="18" charset="0"/>
                              <a:ea typeface="Cambria Math" panose="02040503050406030204" pitchFamily="18" charset="0"/>
                            </a:rPr>
                            <a:t>f(x</a:t>
                          </a:r>
                          <a:r>
                            <a:rPr lang="tr-TR" sz="1600" baseline="-25000" dirty="0" smtClean="0">
                              <a:solidFill>
                                <a:schemeClr val="bg1"/>
                              </a:solidFill>
                              <a:latin typeface="Cambria Math" panose="02040503050406030204" pitchFamily="18" charset="0"/>
                              <a:ea typeface="Cambria Math" panose="02040503050406030204" pitchFamily="18" charset="0"/>
                            </a:rPr>
                            <a:t>7</a:t>
                          </a:r>
                          <a:r>
                            <a:rPr lang="tr-TR" sz="1600" dirty="0" smtClean="0">
                              <a:solidFill>
                                <a:schemeClr val="bg1"/>
                              </a:solidFill>
                              <a:latin typeface="Cambria Math" panose="02040503050406030204" pitchFamily="18" charset="0"/>
                              <a:ea typeface="Cambria Math" panose="02040503050406030204" pitchFamily="18" charset="0"/>
                            </a:rPr>
                            <a:t>)=1,616</a:t>
                          </a:r>
                        </a:p>
                      </a:txBody>
                      <a:tcPr/>
                    </a:tc>
                    <a:extLst>
                      <a:ext uri="{0D108BD9-81ED-4DB2-BD59-A6C34878D82A}">
                        <a16:rowId xmlns:a16="http://schemas.microsoft.com/office/drawing/2014/main" val="2735657724"/>
                      </a:ext>
                    </a:extLst>
                  </a:tr>
                  <a:tr h="3200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dirty="0" smtClean="0">
                              <a:solidFill>
                                <a:schemeClr val="bg1"/>
                              </a:solidFill>
                              <a:latin typeface="Cambria Math" panose="02040503050406030204" pitchFamily="18" charset="0"/>
                              <a:ea typeface="Cambria Math" panose="02040503050406030204" pitchFamily="18" charset="0"/>
                            </a:rPr>
                            <a:t>x</a:t>
                          </a:r>
                          <a:r>
                            <a:rPr lang="tr-TR" sz="1600" b="1" baseline="-25000" dirty="0" smtClean="0">
                              <a:solidFill>
                                <a:schemeClr val="bg1"/>
                              </a:solidFill>
                              <a:latin typeface="Cambria Math" panose="02040503050406030204" pitchFamily="18" charset="0"/>
                              <a:ea typeface="Cambria Math" panose="02040503050406030204" pitchFamily="18" charset="0"/>
                            </a:rPr>
                            <a:t>8</a:t>
                          </a:r>
                        </a:p>
                      </a:txBody>
                      <a:tcPr>
                        <a:solidFill>
                          <a:srgbClr val="DAA600"/>
                        </a:solidFill>
                      </a:tcPr>
                    </a:tc>
                    <a:tc>
                      <a:txBody>
                        <a:bodyPr/>
                        <a:lstStyle/>
                        <a:p>
                          <a:r>
                            <a:rPr lang="tr-TR" sz="1600" b="0" dirty="0" smtClean="0">
                              <a:solidFill>
                                <a:schemeClr val="bg1"/>
                              </a:solidFill>
                              <a:latin typeface="Cambria Math" panose="02040503050406030204" pitchFamily="18" charset="0"/>
                              <a:ea typeface="Cambria Math" panose="02040503050406030204" pitchFamily="18" charset="0"/>
                            </a:rPr>
                            <a:t>0,7</a:t>
                          </a:r>
                          <a:endParaRPr lang="tr-TR" sz="1600" b="0" dirty="0">
                            <a:solidFill>
                              <a:schemeClr val="bg1"/>
                            </a:solidFill>
                            <a:latin typeface="Cambria Math" panose="02040503050406030204" pitchFamily="18" charset="0"/>
                            <a:ea typeface="Cambria Math" panose="02040503050406030204" pitchFamily="18" charset="0"/>
                          </a:endParaRPr>
                        </a:p>
                      </a:txBody>
                      <a:tcPr>
                        <a:solidFill>
                          <a:srgbClr val="DAA6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solidFill>
                                <a:schemeClr val="bg1"/>
                              </a:solidFill>
                              <a:latin typeface="Cambria Math" panose="02040503050406030204" pitchFamily="18" charset="0"/>
                              <a:ea typeface="Cambria Math" panose="02040503050406030204" pitchFamily="18" charset="0"/>
                            </a:rPr>
                            <a:t>f(x</a:t>
                          </a:r>
                          <a:r>
                            <a:rPr lang="tr-TR" sz="1600" baseline="-25000" dirty="0" smtClean="0">
                              <a:solidFill>
                                <a:schemeClr val="bg1"/>
                              </a:solidFill>
                              <a:latin typeface="Cambria Math" panose="02040503050406030204" pitchFamily="18" charset="0"/>
                              <a:ea typeface="Cambria Math" panose="02040503050406030204" pitchFamily="18" charset="0"/>
                            </a:rPr>
                            <a:t>8</a:t>
                          </a:r>
                          <a:r>
                            <a:rPr lang="tr-TR" sz="1600" dirty="0" smtClean="0">
                              <a:solidFill>
                                <a:schemeClr val="bg1"/>
                              </a:solidFill>
                              <a:latin typeface="Cambria Math" panose="02040503050406030204" pitchFamily="18" charset="0"/>
                              <a:ea typeface="Cambria Math" panose="02040503050406030204" pitchFamily="18" charset="0"/>
                            </a:rPr>
                            <a:t>)=(0,7)</a:t>
                          </a:r>
                          <a:r>
                            <a:rPr lang="tr-TR" sz="1600" baseline="30000" dirty="0" smtClean="0">
                              <a:solidFill>
                                <a:schemeClr val="bg1"/>
                              </a:solidFill>
                              <a:latin typeface="Cambria Math" panose="02040503050406030204" pitchFamily="18" charset="0"/>
                              <a:ea typeface="Cambria Math" panose="02040503050406030204" pitchFamily="18" charset="0"/>
                            </a:rPr>
                            <a:t>3</a:t>
                          </a:r>
                          <a:r>
                            <a:rPr lang="tr-TR" sz="1600" dirty="0" smtClean="0">
                              <a:solidFill>
                                <a:schemeClr val="bg1"/>
                              </a:solidFill>
                              <a:latin typeface="Cambria Math" panose="02040503050406030204" pitchFamily="18" charset="0"/>
                              <a:ea typeface="Cambria Math" panose="02040503050406030204" pitchFamily="18" charset="0"/>
                            </a:rPr>
                            <a:t>-10(0,7)</a:t>
                          </a:r>
                          <a:r>
                            <a:rPr lang="tr-TR" sz="1600" baseline="30000" dirty="0" smtClean="0">
                              <a:solidFill>
                                <a:schemeClr val="bg1"/>
                              </a:solidFill>
                              <a:latin typeface="Cambria Math" panose="02040503050406030204" pitchFamily="18" charset="0"/>
                              <a:ea typeface="Cambria Math" panose="02040503050406030204" pitchFamily="18" charset="0"/>
                            </a:rPr>
                            <a:t>2</a:t>
                          </a:r>
                          <a:r>
                            <a:rPr lang="tr-TR" sz="1600" dirty="0" smtClean="0">
                              <a:solidFill>
                                <a:schemeClr val="bg1"/>
                              </a:solidFill>
                              <a:latin typeface="Cambria Math" panose="02040503050406030204" pitchFamily="18" charset="0"/>
                              <a:ea typeface="Cambria Math" panose="02040503050406030204" pitchFamily="18" charset="0"/>
                            </a:rPr>
                            <a:t>+5</a:t>
                          </a:r>
                        </a:p>
                      </a:txBody>
                      <a:tcPr>
                        <a:solidFill>
                          <a:srgbClr val="DAA6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solidFill>
                                <a:schemeClr val="bg1"/>
                              </a:solidFill>
                              <a:latin typeface="Cambria Math" panose="02040503050406030204" pitchFamily="18" charset="0"/>
                              <a:ea typeface="Cambria Math" panose="02040503050406030204" pitchFamily="18" charset="0"/>
                            </a:rPr>
                            <a:t>f(x</a:t>
                          </a:r>
                          <a:r>
                            <a:rPr lang="tr-TR" sz="1600" baseline="-25000" dirty="0" smtClean="0">
                              <a:solidFill>
                                <a:schemeClr val="bg1"/>
                              </a:solidFill>
                              <a:latin typeface="Cambria Math" panose="02040503050406030204" pitchFamily="18" charset="0"/>
                              <a:ea typeface="Cambria Math" panose="02040503050406030204" pitchFamily="18" charset="0"/>
                            </a:rPr>
                            <a:t>8</a:t>
                          </a:r>
                          <a:r>
                            <a:rPr lang="tr-TR" sz="1600" dirty="0" smtClean="0">
                              <a:solidFill>
                                <a:schemeClr val="bg1"/>
                              </a:solidFill>
                              <a:latin typeface="Cambria Math" panose="02040503050406030204" pitchFamily="18" charset="0"/>
                              <a:ea typeface="Cambria Math" panose="02040503050406030204" pitchFamily="18" charset="0"/>
                            </a:rPr>
                            <a:t>)=0,443</a:t>
                          </a:r>
                        </a:p>
                      </a:txBody>
                      <a:tcPr>
                        <a:solidFill>
                          <a:srgbClr val="DAA600"/>
                        </a:solidFill>
                      </a:tcPr>
                    </a:tc>
                    <a:extLst>
                      <a:ext uri="{0D108BD9-81ED-4DB2-BD59-A6C34878D82A}">
                        <a16:rowId xmlns:a16="http://schemas.microsoft.com/office/drawing/2014/main" val="4221630895"/>
                      </a:ext>
                    </a:extLst>
                  </a:tr>
                  <a:tr h="3200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dirty="0" smtClean="0">
                              <a:solidFill>
                                <a:schemeClr val="bg1"/>
                              </a:solidFill>
                              <a:latin typeface="Cambria Math" panose="02040503050406030204" pitchFamily="18" charset="0"/>
                              <a:ea typeface="Cambria Math" panose="02040503050406030204" pitchFamily="18" charset="0"/>
                            </a:rPr>
                            <a:t>x</a:t>
                          </a:r>
                          <a:r>
                            <a:rPr lang="tr-TR" sz="1600" b="1" baseline="-25000" dirty="0" smtClean="0">
                              <a:solidFill>
                                <a:schemeClr val="bg1"/>
                              </a:solidFill>
                              <a:latin typeface="Cambria Math" panose="02040503050406030204" pitchFamily="18" charset="0"/>
                              <a:ea typeface="Cambria Math" panose="02040503050406030204" pitchFamily="18" charset="0"/>
                            </a:rPr>
                            <a:t>9</a:t>
                          </a:r>
                        </a:p>
                      </a:txBody>
                      <a:tcPr>
                        <a:solidFill>
                          <a:srgbClr val="DAA600"/>
                        </a:solidFill>
                      </a:tcPr>
                    </a:tc>
                    <a:tc>
                      <a:txBody>
                        <a:bodyPr/>
                        <a:lstStyle/>
                        <a:p>
                          <a:r>
                            <a:rPr lang="tr-TR" sz="1600" b="0" dirty="0" smtClean="0">
                              <a:solidFill>
                                <a:schemeClr val="bg1"/>
                              </a:solidFill>
                              <a:latin typeface="Cambria Math" panose="02040503050406030204" pitchFamily="18" charset="0"/>
                              <a:ea typeface="Cambria Math" panose="02040503050406030204" pitchFamily="18" charset="0"/>
                            </a:rPr>
                            <a:t>0,8</a:t>
                          </a:r>
                          <a:endParaRPr lang="tr-TR" sz="1600" b="0" dirty="0">
                            <a:solidFill>
                              <a:schemeClr val="bg1"/>
                            </a:solidFill>
                            <a:latin typeface="Cambria Math" panose="02040503050406030204" pitchFamily="18" charset="0"/>
                            <a:ea typeface="Cambria Math" panose="02040503050406030204" pitchFamily="18" charset="0"/>
                          </a:endParaRPr>
                        </a:p>
                      </a:txBody>
                      <a:tcPr>
                        <a:solidFill>
                          <a:srgbClr val="DAA6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solidFill>
                                <a:schemeClr val="bg1"/>
                              </a:solidFill>
                              <a:latin typeface="Cambria Math" panose="02040503050406030204" pitchFamily="18" charset="0"/>
                              <a:ea typeface="Cambria Math" panose="02040503050406030204" pitchFamily="18" charset="0"/>
                            </a:rPr>
                            <a:t>f(x</a:t>
                          </a:r>
                          <a:r>
                            <a:rPr lang="tr-TR" sz="1600" baseline="-25000" dirty="0" smtClean="0">
                              <a:solidFill>
                                <a:schemeClr val="bg1"/>
                              </a:solidFill>
                              <a:latin typeface="Cambria Math" panose="02040503050406030204" pitchFamily="18" charset="0"/>
                              <a:ea typeface="Cambria Math" panose="02040503050406030204" pitchFamily="18" charset="0"/>
                            </a:rPr>
                            <a:t>9</a:t>
                          </a:r>
                          <a:r>
                            <a:rPr lang="tr-TR" sz="1600" dirty="0" smtClean="0">
                              <a:solidFill>
                                <a:schemeClr val="bg1"/>
                              </a:solidFill>
                              <a:latin typeface="Cambria Math" panose="02040503050406030204" pitchFamily="18" charset="0"/>
                              <a:ea typeface="Cambria Math" panose="02040503050406030204" pitchFamily="18" charset="0"/>
                            </a:rPr>
                            <a:t>)=(0,8)</a:t>
                          </a:r>
                          <a:r>
                            <a:rPr lang="tr-TR" sz="1600" baseline="30000" dirty="0" smtClean="0">
                              <a:solidFill>
                                <a:schemeClr val="bg1"/>
                              </a:solidFill>
                              <a:latin typeface="Cambria Math" panose="02040503050406030204" pitchFamily="18" charset="0"/>
                              <a:ea typeface="Cambria Math" panose="02040503050406030204" pitchFamily="18" charset="0"/>
                            </a:rPr>
                            <a:t>3</a:t>
                          </a:r>
                          <a:r>
                            <a:rPr lang="tr-TR" sz="1600" dirty="0" smtClean="0">
                              <a:solidFill>
                                <a:schemeClr val="bg1"/>
                              </a:solidFill>
                              <a:latin typeface="Cambria Math" panose="02040503050406030204" pitchFamily="18" charset="0"/>
                              <a:ea typeface="Cambria Math" panose="02040503050406030204" pitchFamily="18" charset="0"/>
                            </a:rPr>
                            <a:t>-10(0,8)</a:t>
                          </a:r>
                          <a:r>
                            <a:rPr lang="tr-TR" sz="1600" baseline="30000" dirty="0" smtClean="0">
                              <a:solidFill>
                                <a:schemeClr val="bg1"/>
                              </a:solidFill>
                              <a:latin typeface="Cambria Math" panose="02040503050406030204" pitchFamily="18" charset="0"/>
                              <a:ea typeface="Cambria Math" panose="02040503050406030204" pitchFamily="18" charset="0"/>
                            </a:rPr>
                            <a:t>2</a:t>
                          </a:r>
                          <a:r>
                            <a:rPr lang="tr-TR" sz="1600" dirty="0" smtClean="0">
                              <a:solidFill>
                                <a:schemeClr val="bg1"/>
                              </a:solidFill>
                              <a:latin typeface="Cambria Math" panose="02040503050406030204" pitchFamily="18" charset="0"/>
                              <a:ea typeface="Cambria Math" panose="02040503050406030204" pitchFamily="18" charset="0"/>
                            </a:rPr>
                            <a:t>+5</a:t>
                          </a:r>
                        </a:p>
                      </a:txBody>
                      <a:tcPr>
                        <a:solidFill>
                          <a:srgbClr val="DAA6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solidFill>
                                <a:schemeClr val="bg1"/>
                              </a:solidFill>
                              <a:latin typeface="Cambria Math" panose="02040503050406030204" pitchFamily="18" charset="0"/>
                              <a:ea typeface="Cambria Math" panose="02040503050406030204" pitchFamily="18" charset="0"/>
                            </a:rPr>
                            <a:t>f(x</a:t>
                          </a:r>
                          <a:r>
                            <a:rPr lang="tr-TR" sz="1600" baseline="-25000" dirty="0" smtClean="0">
                              <a:solidFill>
                                <a:schemeClr val="bg1"/>
                              </a:solidFill>
                              <a:latin typeface="Cambria Math" panose="02040503050406030204" pitchFamily="18" charset="0"/>
                              <a:ea typeface="Cambria Math" panose="02040503050406030204" pitchFamily="18" charset="0"/>
                            </a:rPr>
                            <a:t>9</a:t>
                          </a:r>
                          <a:r>
                            <a:rPr lang="tr-TR" sz="1600" dirty="0" smtClean="0">
                              <a:solidFill>
                                <a:schemeClr val="bg1"/>
                              </a:solidFill>
                              <a:latin typeface="Cambria Math" panose="02040503050406030204" pitchFamily="18" charset="0"/>
                              <a:ea typeface="Cambria Math" panose="02040503050406030204" pitchFamily="18" charset="0"/>
                            </a:rPr>
                            <a:t>)=</a:t>
                          </a:r>
                          <a:r>
                            <a:rPr lang="tr-TR" sz="1600" baseline="0" dirty="0" smtClean="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-0,888</a:t>
                          </a:r>
                        </a:p>
                      </a:txBody>
                      <a:tcPr>
                        <a:solidFill>
                          <a:srgbClr val="DAA600"/>
                        </a:solidFill>
                      </a:tcPr>
                    </a:tc>
                    <a:extLst>
                      <a:ext uri="{0D108BD9-81ED-4DB2-BD59-A6C34878D82A}">
                        <a16:rowId xmlns:a16="http://schemas.microsoft.com/office/drawing/2014/main" val="2816938633"/>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2380040877"/>
                  </p:ext>
                </p:extLst>
              </p:nvPr>
            </p:nvGraphicFramePr>
            <p:xfrm>
              <a:off x="1942829" y="1987685"/>
              <a:ext cx="7203871" cy="3352800"/>
            </p:xfrm>
            <a:graphic>
              <a:graphicData uri="http://schemas.openxmlformats.org/drawingml/2006/table">
                <a:tbl>
                  <a:tblPr firstRow="1" bandRow="1">
                    <a:tableStyleId>{ED083AE6-46FA-4A59-8FB0-9F97EB10719F}</a:tableStyleId>
                  </a:tblPr>
                  <a:tblGrid>
                    <a:gridCol w="746252">
                      <a:extLst>
                        <a:ext uri="{9D8B030D-6E8A-4147-A177-3AD203B41FA5}">
                          <a16:colId xmlns:a16="http://schemas.microsoft.com/office/drawing/2014/main" val="1138493385"/>
                        </a:ext>
                      </a:extLst>
                    </a:gridCol>
                    <a:gridCol w="948382">
                      <a:extLst>
                        <a:ext uri="{9D8B030D-6E8A-4147-A177-3AD203B41FA5}">
                          <a16:colId xmlns:a16="http://schemas.microsoft.com/office/drawing/2014/main" val="3961545854"/>
                        </a:ext>
                      </a:extLst>
                    </a:gridCol>
                    <a:gridCol w="3708269">
                      <a:extLst>
                        <a:ext uri="{9D8B030D-6E8A-4147-A177-3AD203B41FA5}">
                          <a16:colId xmlns:a16="http://schemas.microsoft.com/office/drawing/2014/main" val="1287822499"/>
                        </a:ext>
                      </a:extLst>
                    </a:gridCol>
                    <a:gridCol w="1800968">
                      <a:extLst>
                        <a:ext uri="{9D8B030D-6E8A-4147-A177-3AD203B41FA5}">
                          <a16:colId xmlns:a16="http://schemas.microsoft.com/office/drawing/2014/main" val="1135836895"/>
                        </a:ext>
                      </a:extLst>
                    </a:gridCol>
                  </a:tblGrid>
                  <a:tr h="335280">
                    <a:tc>
                      <a:txBody>
                        <a:bodyPr/>
                        <a:lstStyle/>
                        <a:p>
                          <a:endParaRPr lang="tr-TR" sz="1600" dirty="0">
                            <a:solidFill>
                              <a:schemeClr val="bg1"/>
                            </a:solidFill>
                            <a:latin typeface="Cambria Math" panose="02040503050406030204" pitchFamily="18" charset="0"/>
                            <a:ea typeface="Cambria Math" panose="02040503050406030204" pitchFamily="18" charset="0"/>
                          </a:endParaRPr>
                        </a:p>
                      </a:txBody>
                      <a:tcPr/>
                    </a:tc>
                    <a:tc>
                      <a:txBody>
                        <a:bodyPr/>
                        <a:lstStyle/>
                        <a:p>
                          <a:endParaRPr lang="tr-TR"/>
                        </a:p>
                      </a:txBody>
                      <a:tcPr>
                        <a:blipFill>
                          <a:blip r:embed="rId3"/>
                          <a:stretch>
                            <a:fillRect l="-80000" t="-7273" r="-585806" b="-921818"/>
                          </a:stretch>
                        </a:blipFill>
                      </a:tcPr>
                    </a:tc>
                    <a:tc>
                      <a:txBody>
                        <a:bodyPr/>
                        <a:lstStyle/>
                        <a:p>
                          <a:r>
                            <a:rPr lang="tr-TR" sz="1600" dirty="0" smtClean="0">
                              <a:solidFill>
                                <a:schemeClr val="bg1"/>
                              </a:solidFill>
                              <a:latin typeface="Cambria Math" panose="02040503050406030204" pitchFamily="18" charset="0"/>
                              <a:ea typeface="Cambria Math" panose="02040503050406030204" pitchFamily="18" charset="0"/>
                            </a:rPr>
                            <a:t>f (x..)=x</a:t>
                          </a:r>
                          <a:r>
                            <a:rPr lang="tr-TR" sz="1600" baseline="30000" dirty="0" smtClean="0">
                              <a:solidFill>
                                <a:schemeClr val="bg1"/>
                              </a:solidFill>
                              <a:latin typeface="Cambria Math" panose="02040503050406030204" pitchFamily="18" charset="0"/>
                              <a:ea typeface="Cambria Math" panose="02040503050406030204" pitchFamily="18" charset="0"/>
                            </a:rPr>
                            <a:t>3</a:t>
                          </a:r>
                          <a:r>
                            <a:rPr lang="tr-TR" sz="1600" dirty="0" smtClean="0">
                              <a:solidFill>
                                <a:schemeClr val="bg1"/>
                              </a:solidFill>
                              <a:latin typeface="Cambria Math" panose="02040503050406030204" pitchFamily="18" charset="0"/>
                              <a:ea typeface="Cambria Math" panose="02040503050406030204" pitchFamily="18" charset="0"/>
                            </a:rPr>
                            <a:t>-10x</a:t>
                          </a:r>
                          <a:r>
                            <a:rPr lang="tr-TR" sz="1600" baseline="30000" dirty="0" smtClean="0">
                              <a:solidFill>
                                <a:schemeClr val="bg1"/>
                              </a:solidFill>
                              <a:latin typeface="Cambria Math" panose="02040503050406030204" pitchFamily="18" charset="0"/>
                              <a:ea typeface="Cambria Math" panose="02040503050406030204" pitchFamily="18" charset="0"/>
                            </a:rPr>
                            <a:t>2</a:t>
                          </a:r>
                          <a:r>
                            <a:rPr lang="tr-TR" sz="1600" dirty="0" smtClean="0">
                              <a:solidFill>
                                <a:schemeClr val="bg1"/>
                              </a:solidFill>
                              <a:latin typeface="Cambria Math" panose="02040503050406030204" pitchFamily="18" charset="0"/>
                              <a:ea typeface="Cambria Math" panose="02040503050406030204" pitchFamily="18" charset="0"/>
                            </a:rPr>
                            <a:t>+5</a:t>
                          </a:r>
                          <a:endParaRPr lang="tr-TR" sz="1600" dirty="0">
                            <a:solidFill>
                              <a:schemeClr val="bg1"/>
                            </a:solidFill>
                            <a:latin typeface="Cambria Math" panose="02040503050406030204" pitchFamily="18" charset="0"/>
                            <a:ea typeface="Cambria Math" panose="02040503050406030204" pitchFamily="18" charset="0"/>
                          </a:endParaRPr>
                        </a:p>
                      </a:txBody>
                      <a:tcPr/>
                    </a:tc>
                    <a:tc>
                      <a:txBody>
                        <a:bodyPr/>
                        <a:lstStyle/>
                        <a:p>
                          <a:r>
                            <a:rPr lang="tr-TR" sz="1600" dirty="0" smtClean="0">
                              <a:solidFill>
                                <a:schemeClr val="bg1"/>
                              </a:solidFill>
                              <a:latin typeface="Cambria Math" panose="02040503050406030204" pitchFamily="18" charset="0"/>
                              <a:ea typeface="Cambria Math" panose="02040503050406030204" pitchFamily="18" charset="0"/>
                            </a:rPr>
                            <a:t>f(x..)</a:t>
                          </a:r>
                          <a:endParaRPr lang="tr-TR" sz="1600" dirty="0">
                            <a:solidFill>
                              <a:schemeClr val="bg1"/>
                            </a:solidFill>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val="1758873833"/>
                      </a:ext>
                    </a:extLst>
                  </a:tr>
                  <a:tr h="335280">
                    <a:tc>
                      <a:txBody>
                        <a:bodyPr/>
                        <a:lstStyle/>
                        <a:p>
                          <a:r>
                            <a:rPr lang="tr-TR" sz="1600" b="1" dirty="0" smtClean="0">
                              <a:solidFill>
                                <a:schemeClr val="bg1"/>
                              </a:solidFill>
                              <a:latin typeface="Cambria Math" panose="02040503050406030204" pitchFamily="18" charset="0"/>
                              <a:ea typeface="Cambria Math" panose="02040503050406030204" pitchFamily="18" charset="0"/>
                            </a:rPr>
                            <a:t>x</a:t>
                          </a:r>
                          <a:r>
                            <a:rPr lang="tr-TR" sz="1600" b="1" baseline="-25000" dirty="0" smtClean="0">
                              <a:solidFill>
                                <a:schemeClr val="bg1"/>
                              </a:solidFill>
                              <a:latin typeface="Cambria Math" panose="02040503050406030204" pitchFamily="18" charset="0"/>
                              <a:ea typeface="Cambria Math" panose="02040503050406030204" pitchFamily="18" charset="0"/>
                            </a:rPr>
                            <a:t>1</a:t>
                          </a:r>
                          <a:endParaRPr lang="tr-TR" sz="1600" b="1" baseline="-25000" dirty="0">
                            <a:solidFill>
                              <a:schemeClr val="bg1"/>
                            </a:solidFill>
                            <a:latin typeface="Cambria Math" panose="02040503050406030204" pitchFamily="18" charset="0"/>
                            <a:ea typeface="Cambria Math" panose="02040503050406030204" pitchFamily="18" charset="0"/>
                          </a:endParaRPr>
                        </a:p>
                      </a:txBody>
                      <a:tcPr/>
                    </a:tc>
                    <a:tc>
                      <a:txBody>
                        <a:bodyPr/>
                        <a:lstStyle/>
                        <a:p>
                          <a:r>
                            <a:rPr lang="tr-TR" sz="1600" b="0" dirty="0" smtClean="0">
                              <a:solidFill>
                                <a:schemeClr val="bg1"/>
                              </a:solidFill>
                              <a:latin typeface="Cambria Math" panose="02040503050406030204" pitchFamily="18" charset="0"/>
                              <a:ea typeface="Cambria Math" panose="02040503050406030204" pitchFamily="18" charset="0"/>
                            </a:rPr>
                            <a:t>0</a:t>
                          </a:r>
                          <a:endParaRPr lang="tr-TR" sz="1600" b="0" dirty="0">
                            <a:solidFill>
                              <a:schemeClr val="bg1"/>
                            </a:solidFill>
                            <a:latin typeface="Cambria Math" panose="02040503050406030204" pitchFamily="18" charset="0"/>
                            <a:ea typeface="Cambria Math" panose="02040503050406030204" pitchFamily="18" charset="0"/>
                          </a:endParaRPr>
                        </a:p>
                      </a:txBody>
                      <a:tcPr/>
                    </a:tc>
                    <a:tc>
                      <a:txBody>
                        <a:bodyPr/>
                        <a:lstStyle/>
                        <a:p>
                          <a:r>
                            <a:rPr lang="tr-TR" sz="1600" dirty="0" smtClean="0">
                              <a:solidFill>
                                <a:schemeClr val="bg1"/>
                              </a:solidFill>
                              <a:latin typeface="Cambria Math" panose="02040503050406030204" pitchFamily="18" charset="0"/>
                              <a:ea typeface="Cambria Math" panose="02040503050406030204" pitchFamily="18" charset="0"/>
                            </a:rPr>
                            <a:t>f(x</a:t>
                          </a:r>
                          <a:r>
                            <a:rPr lang="tr-TR" sz="1600" baseline="-25000" dirty="0" smtClean="0">
                              <a:solidFill>
                                <a:schemeClr val="bg1"/>
                              </a:solidFill>
                              <a:latin typeface="Cambria Math" panose="02040503050406030204" pitchFamily="18" charset="0"/>
                              <a:ea typeface="Cambria Math" panose="02040503050406030204" pitchFamily="18" charset="0"/>
                            </a:rPr>
                            <a:t>1</a:t>
                          </a:r>
                          <a:r>
                            <a:rPr lang="tr-TR" sz="1600" dirty="0" smtClean="0">
                              <a:solidFill>
                                <a:schemeClr val="bg1"/>
                              </a:solidFill>
                              <a:latin typeface="Cambria Math" panose="02040503050406030204" pitchFamily="18" charset="0"/>
                              <a:ea typeface="Cambria Math" panose="02040503050406030204" pitchFamily="18" charset="0"/>
                            </a:rPr>
                            <a:t>)=(0)</a:t>
                          </a:r>
                          <a:r>
                            <a:rPr lang="tr-TR" sz="1600" baseline="30000" dirty="0" smtClean="0">
                              <a:solidFill>
                                <a:schemeClr val="bg1"/>
                              </a:solidFill>
                              <a:latin typeface="Cambria Math" panose="02040503050406030204" pitchFamily="18" charset="0"/>
                              <a:ea typeface="Cambria Math" panose="02040503050406030204" pitchFamily="18" charset="0"/>
                            </a:rPr>
                            <a:t>3</a:t>
                          </a:r>
                          <a:r>
                            <a:rPr lang="tr-TR" sz="1600" dirty="0" smtClean="0">
                              <a:solidFill>
                                <a:schemeClr val="bg1"/>
                              </a:solidFill>
                              <a:latin typeface="Cambria Math" panose="02040503050406030204" pitchFamily="18" charset="0"/>
                              <a:ea typeface="Cambria Math" panose="02040503050406030204" pitchFamily="18" charset="0"/>
                            </a:rPr>
                            <a:t>-10(0)</a:t>
                          </a:r>
                          <a:r>
                            <a:rPr lang="tr-TR" sz="1600" baseline="30000" dirty="0" smtClean="0">
                              <a:solidFill>
                                <a:schemeClr val="bg1"/>
                              </a:solidFill>
                              <a:latin typeface="Cambria Math" panose="02040503050406030204" pitchFamily="18" charset="0"/>
                              <a:ea typeface="Cambria Math" panose="02040503050406030204" pitchFamily="18" charset="0"/>
                            </a:rPr>
                            <a:t>2</a:t>
                          </a:r>
                          <a:r>
                            <a:rPr lang="tr-TR" sz="1600" dirty="0" smtClean="0">
                              <a:solidFill>
                                <a:schemeClr val="bg1"/>
                              </a:solidFill>
                              <a:latin typeface="Cambria Math" panose="02040503050406030204" pitchFamily="18" charset="0"/>
                              <a:ea typeface="Cambria Math" panose="02040503050406030204" pitchFamily="18" charset="0"/>
                            </a:rPr>
                            <a:t>+5</a:t>
                          </a:r>
                          <a:endParaRPr lang="tr-TR" sz="1600" dirty="0">
                            <a:solidFill>
                              <a:schemeClr val="bg1"/>
                            </a:solidFill>
                            <a:latin typeface="Cambria Math" panose="02040503050406030204" pitchFamily="18" charset="0"/>
                            <a:ea typeface="Cambria Math" panose="02040503050406030204" pitchFamily="18" charset="0"/>
                          </a:endParaRPr>
                        </a:p>
                      </a:txBody>
                      <a:tcPr/>
                    </a:tc>
                    <a:tc>
                      <a:txBody>
                        <a:bodyPr/>
                        <a:lstStyle/>
                        <a:p>
                          <a:r>
                            <a:rPr lang="tr-TR" sz="1600" dirty="0" smtClean="0">
                              <a:solidFill>
                                <a:schemeClr val="bg1"/>
                              </a:solidFill>
                              <a:latin typeface="Cambria Math" panose="02040503050406030204" pitchFamily="18" charset="0"/>
                              <a:ea typeface="Cambria Math" panose="02040503050406030204" pitchFamily="18" charset="0"/>
                            </a:rPr>
                            <a:t>f(x</a:t>
                          </a:r>
                          <a:r>
                            <a:rPr lang="tr-TR" sz="1600" baseline="-25000" dirty="0" smtClean="0">
                              <a:solidFill>
                                <a:schemeClr val="bg1"/>
                              </a:solidFill>
                              <a:latin typeface="Cambria Math" panose="02040503050406030204" pitchFamily="18" charset="0"/>
                              <a:ea typeface="Cambria Math" panose="02040503050406030204" pitchFamily="18" charset="0"/>
                            </a:rPr>
                            <a:t>1</a:t>
                          </a:r>
                          <a:r>
                            <a:rPr lang="tr-TR" sz="1600" dirty="0" smtClean="0">
                              <a:solidFill>
                                <a:schemeClr val="bg1"/>
                              </a:solidFill>
                              <a:latin typeface="Cambria Math" panose="02040503050406030204" pitchFamily="18" charset="0"/>
                              <a:ea typeface="Cambria Math" panose="02040503050406030204" pitchFamily="18" charset="0"/>
                            </a:rPr>
                            <a:t>)=5</a:t>
                          </a:r>
                          <a:endParaRPr lang="tr-TR" sz="1600" dirty="0">
                            <a:solidFill>
                              <a:schemeClr val="bg1"/>
                            </a:solidFill>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val="1906605444"/>
                      </a:ext>
                    </a:extLst>
                  </a:tr>
                  <a:tr h="335280">
                    <a:tc>
                      <a:txBody>
                        <a:bodyPr/>
                        <a:lstStyle/>
                        <a:p>
                          <a:r>
                            <a:rPr lang="tr-TR" sz="1600" b="1" dirty="0" smtClean="0">
                              <a:solidFill>
                                <a:schemeClr val="bg1"/>
                              </a:solidFill>
                              <a:latin typeface="Cambria Math" panose="02040503050406030204" pitchFamily="18" charset="0"/>
                              <a:ea typeface="Cambria Math" panose="02040503050406030204" pitchFamily="18" charset="0"/>
                            </a:rPr>
                            <a:t>x</a:t>
                          </a:r>
                          <a:r>
                            <a:rPr lang="tr-TR" sz="1600" b="1" baseline="-25000" dirty="0" smtClean="0">
                              <a:solidFill>
                                <a:schemeClr val="bg1"/>
                              </a:solidFill>
                              <a:latin typeface="Cambria Math" panose="02040503050406030204" pitchFamily="18" charset="0"/>
                              <a:ea typeface="Cambria Math" panose="02040503050406030204" pitchFamily="18" charset="0"/>
                            </a:rPr>
                            <a:t>2</a:t>
                          </a:r>
                          <a:endParaRPr lang="tr-TR" sz="1600" b="1" baseline="-25000" dirty="0">
                            <a:solidFill>
                              <a:schemeClr val="bg1"/>
                            </a:solidFill>
                            <a:latin typeface="Cambria Math" panose="02040503050406030204" pitchFamily="18" charset="0"/>
                            <a:ea typeface="Cambria Math" panose="02040503050406030204" pitchFamily="18" charset="0"/>
                          </a:endParaRPr>
                        </a:p>
                      </a:txBody>
                      <a:tcPr/>
                    </a:tc>
                    <a:tc>
                      <a:txBody>
                        <a:bodyPr/>
                        <a:lstStyle/>
                        <a:p>
                          <a:r>
                            <a:rPr lang="tr-TR" sz="1600" b="0" dirty="0" smtClean="0">
                              <a:solidFill>
                                <a:schemeClr val="bg1"/>
                              </a:solidFill>
                              <a:latin typeface="Cambria Math" panose="02040503050406030204" pitchFamily="18" charset="0"/>
                              <a:ea typeface="Cambria Math" panose="02040503050406030204" pitchFamily="18" charset="0"/>
                            </a:rPr>
                            <a:t>0,1</a:t>
                          </a:r>
                          <a:endParaRPr lang="tr-TR" sz="1600" b="0" dirty="0">
                            <a:solidFill>
                              <a:schemeClr val="bg1"/>
                            </a:solidFill>
                            <a:latin typeface="Cambria Math" panose="02040503050406030204" pitchFamily="18" charset="0"/>
                            <a:ea typeface="Cambria Math" panose="020405030504060302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solidFill>
                                <a:schemeClr val="bg1"/>
                              </a:solidFill>
                              <a:latin typeface="Cambria Math" panose="02040503050406030204" pitchFamily="18" charset="0"/>
                              <a:ea typeface="Cambria Math" panose="02040503050406030204" pitchFamily="18" charset="0"/>
                            </a:rPr>
                            <a:t>f(x</a:t>
                          </a:r>
                          <a:r>
                            <a:rPr lang="tr-TR" sz="1600" baseline="-25000" dirty="0" smtClean="0">
                              <a:solidFill>
                                <a:schemeClr val="bg1"/>
                              </a:solidFill>
                              <a:latin typeface="Cambria Math" panose="02040503050406030204" pitchFamily="18" charset="0"/>
                              <a:ea typeface="Cambria Math" panose="02040503050406030204" pitchFamily="18" charset="0"/>
                            </a:rPr>
                            <a:t>2</a:t>
                          </a:r>
                          <a:r>
                            <a:rPr lang="tr-TR" sz="1600" dirty="0" smtClean="0">
                              <a:solidFill>
                                <a:schemeClr val="bg1"/>
                              </a:solidFill>
                              <a:latin typeface="Cambria Math" panose="02040503050406030204" pitchFamily="18" charset="0"/>
                              <a:ea typeface="Cambria Math" panose="02040503050406030204" pitchFamily="18" charset="0"/>
                            </a:rPr>
                            <a:t>)=(0,1)</a:t>
                          </a:r>
                          <a:r>
                            <a:rPr lang="tr-TR" sz="1600" baseline="30000" dirty="0" smtClean="0">
                              <a:solidFill>
                                <a:schemeClr val="bg1"/>
                              </a:solidFill>
                              <a:latin typeface="Cambria Math" panose="02040503050406030204" pitchFamily="18" charset="0"/>
                              <a:ea typeface="Cambria Math" panose="02040503050406030204" pitchFamily="18" charset="0"/>
                            </a:rPr>
                            <a:t>3</a:t>
                          </a:r>
                          <a:r>
                            <a:rPr lang="tr-TR" sz="1600" dirty="0" smtClean="0">
                              <a:solidFill>
                                <a:schemeClr val="bg1"/>
                              </a:solidFill>
                              <a:latin typeface="Cambria Math" panose="02040503050406030204" pitchFamily="18" charset="0"/>
                              <a:ea typeface="Cambria Math" panose="02040503050406030204" pitchFamily="18" charset="0"/>
                            </a:rPr>
                            <a:t>-10(0,1)</a:t>
                          </a:r>
                          <a:r>
                            <a:rPr lang="tr-TR" sz="1600" baseline="30000" dirty="0" smtClean="0">
                              <a:solidFill>
                                <a:schemeClr val="bg1"/>
                              </a:solidFill>
                              <a:latin typeface="Cambria Math" panose="02040503050406030204" pitchFamily="18" charset="0"/>
                              <a:ea typeface="Cambria Math" panose="02040503050406030204" pitchFamily="18" charset="0"/>
                            </a:rPr>
                            <a:t>2</a:t>
                          </a:r>
                          <a:r>
                            <a:rPr lang="tr-TR" sz="1600" dirty="0" smtClean="0">
                              <a:solidFill>
                                <a:schemeClr val="bg1"/>
                              </a:solidFill>
                              <a:latin typeface="Cambria Math" panose="02040503050406030204" pitchFamily="18" charset="0"/>
                              <a:ea typeface="Cambria Math" panose="02040503050406030204" pitchFamily="18" charset="0"/>
                            </a:rPr>
                            <a:t>+5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solidFill>
                                <a:schemeClr val="bg1"/>
                              </a:solidFill>
                              <a:latin typeface="Cambria Math" panose="02040503050406030204" pitchFamily="18" charset="0"/>
                              <a:ea typeface="Cambria Math" panose="02040503050406030204" pitchFamily="18" charset="0"/>
                            </a:rPr>
                            <a:t>f(x</a:t>
                          </a:r>
                          <a:r>
                            <a:rPr lang="tr-TR" sz="1600" baseline="-25000" dirty="0" smtClean="0">
                              <a:solidFill>
                                <a:schemeClr val="bg1"/>
                              </a:solidFill>
                              <a:latin typeface="Cambria Math" panose="02040503050406030204" pitchFamily="18" charset="0"/>
                              <a:ea typeface="Cambria Math" panose="02040503050406030204" pitchFamily="18" charset="0"/>
                            </a:rPr>
                            <a:t>2</a:t>
                          </a:r>
                          <a:r>
                            <a:rPr lang="tr-TR" sz="1600" dirty="0" smtClean="0">
                              <a:solidFill>
                                <a:schemeClr val="bg1"/>
                              </a:solidFill>
                              <a:latin typeface="Cambria Math" panose="02040503050406030204" pitchFamily="18" charset="0"/>
                              <a:ea typeface="Cambria Math" panose="02040503050406030204" pitchFamily="18" charset="0"/>
                            </a:rPr>
                            <a:t>)=4,991</a:t>
                          </a:r>
                        </a:p>
                      </a:txBody>
                      <a:tcPr/>
                    </a:tc>
                    <a:extLst>
                      <a:ext uri="{0D108BD9-81ED-4DB2-BD59-A6C34878D82A}">
                        <a16:rowId xmlns:a16="http://schemas.microsoft.com/office/drawing/2014/main" val="1028169880"/>
                      </a:ext>
                    </a:extLst>
                  </a:tr>
                  <a:tr h="335280">
                    <a:tc>
                      <a:txBody>
                        <a:bodyPr/>
                        <a:lstStyle/>
                        <a:p>
                          <a:r>
                            <a:rPr lang="tr-TR" sz="1600" b="1" dirty="0" smtClean="0">
                              <a:solidFill>
                                <a:schemeClr val="bg1"/>
                              </a:solidFill>
                              <a:latin typeface="Cambria Math" panose="02040503050406030204" pitchFamily="18" charset="0"/>
                              <a:ea typeface="Cambria Math" panose="02040503050406030204" pitchFamily="18" charset="0"/>
                            </a:rPr>
                            <a:t>x</a:t>
                          </a:r>
                          <a:r>
                            <a:rPr lang="tr-TR" sz="1600" b="1" baseline="-25000" dirty="0" smtClean="0">
                              <a:solidFill>
                                <a:schemeClr val="bg1"/>
                              </a:solidFill>
                              <a:latin typeface="Cambria Math" panose="02040503050406030204" pitchFamily="18" charset="0"/>
                              <a:ea typeface="Cambria Math" panose="02040503050406030204" pitchFamily="18" charset="0"/>
                            </a:rPr>
                            <a:t>3</a:t>
                          </a:r>
                          <a:endParaRPr lang="tr-TR" sz="1600" b="1" baseline="-25000" dirty="0">
                            <a:solidFill>
                              <a:schemeClr val="bg1"/>
                            </a:solidFill>
                            <a:latin typeface="Cambria Math" panose="02040503050406030204" pitchFamily="18" charset="0"/>
                            <a:ea typeface="Cambria Math" panose="02040503050406030204" pitchFamily="18" charset="0"/>
                          </a:endParaRPr>
                        </a:p>
                      </a:txBody>
                      <a:tcPr/>
                    </a:tc>
                    <a:tc>
                      <a:txBody>
                        <a:bodyPr/>
                        <a:lstStyle/>
                        <a:p>
                          <a:r>
                            <a:rPr lang="tr-TR" sz="1600" b="0" dirty="0" smtClean="0">
                              <a:solidFill>
                                <a:schemeClr val="bg1"/>
                              </a:solidFill>
                              <a:latin typeface="Cambria Math" panose="02040503050406030204" pitchFamily="18" charset="0"/>
                              <a:ea typeface="Cambria Math" panose="02040503050406030204" pitchFamily="18" charset="0"/>
                            </a:rPr>
                            <a:t>0,2</a:t>
                          </a:r>
                          <a:endParaRPr lang="tr-TR" sz="1600" b="0" dirty="0">
                            <a:solidFill>
                              <a:schemeClr val="bg1"/>
                            </a:solidFill>
                            <a:latin typeface="Cambria Math" panose="02040503050406030204" pitchFamily="18" charset="0"/>
                            <a:ea typeface="Cambria Math" panose="020405030504060302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solidFill>
                                <a:schemeClr val="bg1"/>
                              </a:solidFill>
                              <a:latin typeface="Cambria Math" panose="02040503050406030204" pitchFamily="18" charset="0"/>
                              <a:ea typeface="Cambria Math" panose="02040503050406030204" pitchFamily="18" charset="0"/>
                            </a:rPr>
                            <a:t>f(x</a:t>
                          </a:r>
                          <a:r>
                            <a:rPr lang="tr-TR" sz="1600" baseline="-25000" dirty="0" smtClean="0">
                              <a:solidFill>
                                <a:schemeClr val="bg1"/>
                              </a:solidFill>
                              <a:latin typeface="Cambria Math" panose="02040503050406030204" pitchFamily="18" charset="0"/>
                              <a:ea typeface="Cambria Math" panose="02040503050406030204" pitchFamily="18" charset="0"/>
                            </a:rPr>
                            <a:t>3</a:t>
                          </a:r>
                          <a:r>
                            <a:rPr lang="tr-TR" sz="1600" dirty="0" smtClean="0">
                              <a:solidFill>
                                <a:schemeClr val="bg1"/>
                              </a:solidFill>
                              <a:latin typeface="Cambria Math" panose="02040503050406030204" pitchFamily="18" charset="0"/>
                              <a:ea typeface="Cambria Math" panose="02040503050406030204" pitchFamily="18" charset="0"/>
                            </a:rPr>
                            <a:t>)=(0,2)</a:t>
                          </a:r>
                          <a:r>
                            <a:rPr lang="tr-TR" sz="1600" baseline="30000" dirty="0" smtClean="0">
                              <a:solidFill>
                                <a:schemeClr val="bg1"/>
                              </a:solidFill>
                              <a:latin typeface="Cambria Math" panose="02040503050406030204" pitchFamily="18" charset="0"/>
                              <a:ea typeface="Cambria Math" panose="02040503050406030204" pitchFamily="18" charset="0"/>
                            </a:rPr>
                            <a:t>3</a:t>
                          </a:r>
                          <a:r>
                            <a:rPr lang="tr-TR" sz="1600" dirty="0" smtClean="0">
                              <a:solidFill>
                                <a:schemeClr val="bg1"/>
                              </a:solidFill>
                              <a:latin typeface="Cambria Math" panose="02040503050406030204" pitchFamily="18" charset="0"/>
                              <a:ea typeface="Cambria Math" panose="02040503050406030204" pitchFamily="18" charset="0"/>
                            </a:rPr>
                            <a:t>-10(0,2)</a:t>
                          </a:r>
                          <a:r>
                            <a:rPr lang="tr-TR" sz="1600" baseline="30000" dirty="0" smtClean="0">
                              <a:solidFill>
                                <a:schemeClr val="bg1"/>
                              </a:solidFill>
                              <a:latin typeface="Cambria Math" panose="02040503050406030204" pitchFamily="18" charset="0"/>
                              <a:ea typeface="Cambria Math" panose="02040503050406030204" pitchFamily="18" charset="0"/>
                            </a:rPr>
                            <a:t>2</a:t>
                          </a:r>
                          <a:r>
                            <a:rPr lang="tr-TR" sz="1600" dirty="0" smtClean="0">
                              <a:solidFill>
                                <a:schemeClr val="bg1"/>
                              </a:solidFill>
                              <a:latin typeface="Cambria Math" panose="02040503050406030204" pitchFamily="18" charset="0"/>
                              <a:ea typeface="Cambria Math" panose="02040503050406030204" pitchFamily="18" charset="0"/>
                            </a:rPr>
                            <a:t>+5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solidFill>
                                <a:schemeClr val="bg1"/>
                              </a:solidFill>
                              <a:latin typeface="Cambria Math" panose="02040503050406030204" pitchFamily="18" charset="0"/>
                              <a:ea typeface="Cambria Math" panose="02040503050406030204" pitchFamily="18" charset="0"/>
                            </a:rPr>
                            <a:t>f(x</a:t>
                          </a:r>
                          <a:r>
                            <a:rPr lang="tr-TR" sz="1600" baseline="-25000" dirty="0" smtClean="0">
                              <a:solidFill>
                                <a:schemeClr val="bg1"/>
                              </a:solidFill>
                              <a:latin typeface="Cambria Math" panose="02040503050406030204" pitchFamily="18" charset="0"/>
                              <a:ea typeface="Cambria Math" panose="02040503050406030204" pitchFamily="18" charset="0"/>
                            </a:rPr>
                            <a:t>3</a:t>
                          </a:r>
                          <a:r>
                            <a:rPr lang="tr-TR" sz="1600" dirty="0" smtClean="0">
                              <a:solidFill>
                                <a:schemeClr val="bg1"/>
                              </a:solidFill>
                              <a:latin typeface="Cambria Math" panose="02040503050406030204" pitchFamily="18" charset="0"/>
                              <a:ea typeface="Cambria Math" panose="02040503050406030204" pitchFamily="18" charset="0"/>
                            </a:rPr>
                            <a:t>)=4,608</a:t>
                          </a:r>
                        </a:p>
                      </a:txBody>
                      <a:tcPr/>
                    </a:tc>
                    <a:extLst>
                      <a:ext uri="{0D108BD9-81ED-4DB2-BD59-A6C34878D82A}">
                        <a16:rowId xmlns:a16="http://schemas.microsoft.com/office/drawing/2014/main" val="3729987755"/>
                      </a:ext>
                    </a:extLst>
                  </a:tr>
                  <a:tr h="335280">
                    <a:tc>
                      <a:txBody>
                        <a:bodyPr/>
                        <a:lstStyle/>
                        <a:p>
                          <a:r>
                            <a:rPr lang="tr-TR" sz="1600" b="1" dirty="0" smtClean="0">
                              <a:solidFill>
                                <a:schemeClr val="bg1"/>
                              </a:solidFill>
                              <a:latin typeface="Cambria Math" panose="02040503050406030204" pitchFamily="18" charset="0"/>
                              <a:ea typeface="Cambria Math" panose="02040503050406030204" pitchFamily="18" charset="0"/>
                            </a:rPr>
                            <a:t>x</a:t>
                          </a:r>
                          <a:r>
                            <a:rPr lang="tr-TR" sz="1600" b="1" baseline="-25000" dirty="0" smtClean="0">
                              <a:solidFill>
                                <a:schemeClr val="bg1"/>
                              </a:solidFill>
                              <a:latin typeface="Cambria Math" panose="02040503050406030204" pitchFamily="18" charset="0"/>
                              <a:ea typeface="Cambria Math" panose="02040503050406030204" pitchFamily="18" charset="0"/>
                            </a:rPr>
                            <a:t>4</a:t>
                          </a:r>
                          <a:endParaRPr lang="tr-TR" sz="1600" b="1" baseline="-25000" dirty="0">
                            <a:solidFill>
                              <a:schemeClr val="bg1"/>
                            </a:solidFill>
                            <a:latin typeface="Cambria Math" panose="02040503050406030204" pitchFamily="18" charset="0"/>
                            <a:ea typeface="Cambria Math" panose="02040503050406030204" pitchFamily="18" charset="0"/>
                          </a:endParaRPr>
                        </a:p>
                      </a:txBody>
                      <a:tcPr/>
                    </a:tc>
                    <a:tc>
                      <a:txBody>
                        <a:bodyPr/>
                        <a:lstStyle/>
                        <a:p>
                          <a:r>
                            <a:rPr lang="tr-TR" sz="1600" b="0" dirty="0" smtClean="0">
                              <a:solidFill>
                                <a:schemeClr val="bg1"/>
                              </a:solidFill>
                              <a:latin typeface="Cambria Math" panose="02040503050406030204" pitchFamily="18" charset="0"/>
                              <a:ea typeface="Cambria Math" panose="02040503050406030204" pitchFamily="18" charset="0"/>
                            </a:rPr>
                            <a:t>0,3</a:t>
                          </a:r>
                          <a:endParaRPr lang="tr-TR" sz="1600" b="0" dirty="0">
                            <a:solidFill>
                              <a:schemeClr val="bg1"/>
                            </a:solidFill>
                            <a:latin typeface="Cambria Math" panose="02040503050406030204" pitchFamily="18" charset="0"/>
                            <a:ea typeface="Cambria Math" panose="020405030504060302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solidFill>
                                <a:schemeClr val="bg1"/>
                              </a:solidFill>
                              <a:latin typeface="Cambria Math" panose="02040503050406030204" pitchFamily="18" charset="0"/>
                              <a:ea typeface="Cambria Math" panose="02040503050406030204" pitchFamily="18" charset="0"/>
                            </a:rPr>
                            <a:t>f(x</a:t>
                          </a:r>
                          <a:r>
                            <a:rPr lang="tr-TR" sz="1600" baseline="-25000" dirty="0" smtClean="0">
                              <a:solidFill>
                                <a:schemeClr val="bg1"/>
                              </a:solidFill>
                              <a:latin typeface="Cambria Math" panose="02040503050406030204" pitchFamily="18" charset="0"/>
                              <a:ea typeface="Cambria Math" panose="02040503050406030204" pitchFamily="18" charset="0"/>
                            </a:rPr>
                            <a:t>4</a:t>
                          </a:r>
                          <a:r>
                            <a:rPr lang="tr-TR" sz="1600" dirty="0" smtClean="0">
                              <a:solidFill>
                                <a:schemeClr val="bg1"/>
                              </a:solidFill>
                              <a:latin typeface="Cambria Math" panose="02040503050406030204" pitchFamily="18" charset="0"/>
                              <a:ea typeface="Cambria Math" panose="02040503050406030204" pitchFamily="18" charset="0"/>
                            </a:rPr>
                            <a:t>)=(0,3)</a:t>
                          </a:r>
                          <a:r>
                            <a:rPr lang="tr-TR" sz="1600" baseline="30000" dirty="0" smtClean="0">
                              <a:solidFill>
                                <a:schemeClr val="bg1"/>
                              </a:solidFill>
                              <a:latin typeface="Cambria Math" panose="02040503050406030204" pitchFamily="18" charset="0"/>
                              <a:ea typeface="Cambria Math" panose="02040503050406030204" pitchFamily="18" charset="0"/>
                            </a:rPr>
                            <a:t>3</a:t>
                          </a:r>
                          <a:r>
                            <a:rPr lang="tr-TR" sz="1600" dirty="0" smtClean="0">
                              <a:solidFill>
                                <a:schemeClr val="bg1"/>
                              </a:solidFill>
                              <a:latin typeface="Cambria Math" panose="02040503050406030204" pitchFamily="18" charset="0"/>
                              <a:ea typeface="Cambria Math" panose="02040503050406030204" pitchFamily="18" charset="0"/>
                            </a:rPr>
                            <a:t>-10(0,3)</a:t>
                          </a:r>
                          <a:r>
                            <a:rPr lang="tr-TR" sz="1600" baseline="30000" dirty="0" smtClean="0">
                              <a:solidFill>
                                <a:schemeClr val="bg1"/>
                              </a:solidFill>
                              <a:latin typeface="Cambria Math" panose="02040503050406030204" pitchFamily="18" charset="0"/>
                              <a:ea typeface="Cambria Math" panose="02040503050406030204" pitchFamily="18" charset="0"/>
                            </a:rPr>
                            <a:t>2</a:t>
                          </a:r>
                          <a:r>
                            <a:rPr lang="tr-TR" sz="1600" dirty="0" smtClean="0">
                              <a:solidFill>
                                <a:schemeClr val="bg1"/>
                              </a:solidFill>
                              <a:latin typeface="Cambria Math" panose="02040503050406030204" pitchFamily="18" charset="0"/>
                              <a:ea typeface="Cambria Math" panose="02040503050406030204" pitchFamily="18" charset="0"/>
                            </a:rPr>
                            <a:t>+5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solidFill>
                                <a:schemeClr val="bg1"/>
                              </a:solidFill>
                              <a:latin typeface="Cambria Math" panose="02040503050406030204" pitchFamily="18" charset="0"/>
                              <a:ea typeface="Cambria Math" panose="02040503050406030204" pitchFamily="18" charset="0"/>
                            </a:rPr>
                            <a:t>f(x</a:t>
                          </a:r>
                          <a:r>
                            <a:rPr lang="tr-TR" sz="1600" baseline="-25000" dirty="0" smtClean="0">
                              <a:solidFill>
                                <a:schemeClr val="bg1"/>
                              </a:solidFill>
                              <a:latin typeface="Cambria Math" panose="02040503050406030204" pitchFamily="18" charset="0"/>
                              <a:ea typeface="Cambria Math" panose="02040503050406030204" pitchFamily="18" charset="0"/>
                            </a:rPr>
                            <a:t>4</a:t>
                          </a:r>
                          <a:r>
                            <a:rPr lang="tr-TR" sz="1600" dirty="0" smtClean="0">
                              <a:solidFill>
                                <a:schemeClr val="bg1"/>
                              </a:solidFill>
                              <a:latin typeface="Cambria Math" panose="02040503050406030204" pitchFamily="18" charset="0"/>
                              <a:ea typeface="Cambria Math" panose="02040503050406030204" pitchFamily="18" charset="0"/>
                            </a:rPr>
                            <a:t>)=4,1</a:t>
                          </a:r>
                        </a:p>
                      </a:txBody>
                      <a:tcPr/>
                    </a:tc>
                    <a:extLst>
                      <a:ext uri="{0D108BD9-81ED-4DB2-BD59-A6C34878D82A}">
                        <a16:rowId xmlns:a16="http://schemas.microsoft.com/office/drawing/2014/main" val="1300029501"/>
                      </a:ext>
                    </a:extLst>
                  </a:tr>
                  <a:tr h="335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dirty="0" smtClean="0">
                              <a:solidFill>
                                <a:schemeClr val="bg1"/>
                              </a:solidFill>
                              <a:latin typeface="Cambria Math" panose="02040503050406030204" pitchFamily="18" charset="0"/>
                              <a:ea typeface="Cambria Math" panose="02040503050406030204" pitchFamily="18" charset="0"/>
                            </a:rPr>
                            <a:t>x</a:t>
                          </a:r>
                          <a:r>
                            <a:rPr lang="tr-TR" sz="1600" b="1" baseline="-25000" dirty="0" smtClean="0">
                              <a:solidFill>
                                <a:schemeClr val="bg1"/>
                              </a:solidFill>
                              <a:latin typeface="Cambria Math" panose="02040503050406030204" pitchFamily="18" charset="0"/>
                              <a:ea typeface="Cambria Math" panose="02040503050406030204" pitchFamily="18" charset="0"/>
                            </a:rPr>
                            <a:t>5</a:t>
                          </a:r>
                        </a:p>
                      </a:txBody>
                      <a:tcPr/>
                    </a:tc>
                    <a:tc>
                      <a:txBody>
                        <a:bodyPr/>
                        <a:lstStyle/>
                        <a:p>
                          <a:r>
                            <a:rPr lang="tr-TR" sz="1600" b="0" dirty="0" smtClean="0">
                              <a:solidFill>
                                <a:schemeClr val="bg1"/>
                              </a:solidFill>
                              <a:latin typeface="Cambria Math" panose="02040503050406030204" pitchFamily="18" charset="0"/>
                              <a:ea typeface="Cambria Math" panose="02040503050406030204" pitchFamily="18" charset="0"/>
                            </a:rPr>
                            <a:t>0,4</a:t>
                          </a:r>
                          <a:endParaRPr lang="tr-TR" sz="1600" b="0" dirty="0">
                            <a:solidFill>
                              <a:schemeClr val="bg1"/>
                            </a:solidFill>
                            <a:latin typeface="Cambria Math" panose="02040503050406030204" pitchFamily="18" charset="0"/>
                            <a:ea typeface="Cambria Math" panose="020405030504060302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solidFill>
                                <a:schemeClr val="bg1"/>
                              </a:solidFill>
                              <a:latin typeface="Cambria Math" panose="02040503050406030204" pitchFamily="18" charset="0"/>
                              <a:ea typeface="Cambria Math" panose="02040503050406030204" pitchFamily="18" charset="0"/>
                            </a:rPr>
                            <a:t>f(x</a:t>
                          </a:r>
                          <a:r>
                            <a:rPr lang="tr-TR" sz="1600" baseline="-25000" dirty="0" smtClean="0">
                              <a:solidFill>
                                <a:schemeClr val="bg1"/>
                              </a:solidFill>
                              <a:latin typeface="Cambria Math" panose="02040503050406030204" pitchFamily="18" charset="0"/>
                              <a:ea typeface="Cambria Math" panose="02040503050406030204" pitchFamily="18" charset="0"/>
                            </a:rPr>
                            <a:t>5</a:t>
                          </a:r>
                          <a:r>
                            <a:rPr lang="tr-TR" sz="1600" dirty="0" smtClean="0">
                              <a:solidFill>
                                <a:schemeClr val="bg1"/>
                              </a:solidFill>
                              <a:latin typeface="Cambria Math" panose="02040503050406030204" pitchFamily="18" charset="0"/>
                              <a:ea typeface="Cambria Math" panose="02040503050406030204" pitchFamily="18" charset="0"/>
                            </a:rPr>
                            <a:t>)=(0,4)</a:t>
                          </a:r>
                          <a:r>
                            <a:rPr lang="tr-TR" sz="1600" baseline="30000" dirty="0" smtClean="0">
                              <a:solidFill>
                                <a:schemeClr val="bg1"/>
                              </a:solidFill>
                              <a:latin typeface="Cambria Math" panose="02040503050406030204" pitchFamily="18" charset="0"/>
                              <a:ea typeface="Cambria Math" panose="02040503050406030204" pitchFamily="18" charset="0"/>
                            </a:rPr>
                            <a:t>3</a:t>
                          </a:r>
                          <a:r>
                            <a:rPr lang="tr-TR" sz="1600" dirty="0" smtClean="0">
                              <a:solidFill>
                                <a:schemeClr val="bg1"/>
                              </a:solidFill>
                              <a:latin typeface="Cambria Math" panose="02040503050406030204" pitchFamily="18" charset="0"/>
                              <a:ea typeface="Cambria Math" panose="02040503050406030204" pitchFamily="18" charset="0"/>
                            </a:rPr>
                            <a:t>-10(0,4)</a:t>
                          </a:r>
                          <a:r>
                            <a:rPr lang="tr-TR" sz="1600" baseline="30000" dirty="0" smtClean="0">
                              <a:solidFill>
                                <a:schemeClr val="bg1"/>
                              </a:solidFill>
                              <a:latin typeface="Cambria Math" panose="02040503050406030204" pitchFamily="18" charset="0"/>
                              <a:ea typeface="Cambria Math" panose="02040503050406030204" pitchFamily="18" charset="0"/>
                            </a:rPr>
                            <a:t>2</a:t>
                          </a:r>
                          <a:r>
                            <a:rPr lang="tr-TR" sz="1600" dirty="0" smtClean="0">
                              <a:solidFill>
                                <a:schemeClr val="bg1"/>
                              </a:solidFill>
                              <a:latin typeface="Cambria Math" panose="02040503050406030204" pitchFamily="18" charset="0"/>
                              <a:ea typeface="Cambria Math" panose="02040503050406030204" pitchFamily="18" charset="0"/>
                            </a:rPr>
                            <a:t>+5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solidFill>
                                <a:schemeClr val="bg1"/>
                              </a:solidFill>
                              <a:latin typeface="Cambria Math" panose="02040503050406030204" pitchFamily="18" charset="0"/>
                              <a:ea typeface="Cambria Math" panose="02040503050406030204" pitchFamily="18" charset="0"/>
                            </a:rPr>
                            <a:t>f(x</a:t>
                          </a:r>
                          <a:r>
                            <a:rPr lang="tr-TR" sz="1600" baseline="-25000" dirty="0" smtClean="0">
                              <a:solidFill>
                                <a:schemeClr val="bg1"/>
                              </a:solidFill>
                              <a:latin typeface="Cambria Math" panose="02040503050406030204" pitchFamily="18" charset="0"/>
                              <a:ea typeface="Cambria Math" panose="02040503050406030204" pitchFamily="18" charset="0"/>
                            </a:rPr>
                            <a:t>5</a:t>
                          </a:r>
                          <a:r>
                            <a:rPr lang="tr-TR" sz="1600" dirty="0" smtClean="0">
                              <a:solidFill>
                                <a:schemeClr val="bg1"/>
                              </a:solidFill>
                              <a:latin typeface="Cambria Math" panose="02040503050406030204" pitchFamily="18" charset="0"/>
                              <a:ea typeface="Cambria Math" panose="02040503050406030204" pitchFamily="18" charset="0"/>
                            </a:rPr>
                            <a:t>)=3,464</a:t>
                          </a:r>
                        </a:p>
                      </a:txBody>
                      <a:tcPr/>
                    </a:tc>
                    <a:extLst>
                      <a:ext uri="{0D108BD9-81ED-4DB2-BD59-A6C34878D82A}">
                        <a16:rowId xmlns:a16="http://schemas.microsoft.com/office/drawing/2014/main" val="155860741"/>
                      </a:ext>
                    </a:extLst>
                  </a:tr>
                  <a:tr h="335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dirty="0" smtClean="0">
                              <a:solidFill>
                                <a:schemeClr val="bg1"/>
                              </a:solidFill>
                              <a:latin typeface="Cambria Math" panose="02040503050406030204" pitchFamily="18" charset="0"/>
                              <a:ea typeface="Cambria Math" panose="02040503050406030204" pitchFamily="18" charset="0"/>
                            </a:rPr>
                            <a:t>x</a:t>
                          </a:r>
                          <a:r>
                            <a:rPr lang="tr-TR" sz="1600" b="1" baseline="-25000" dirty="0" smtClean="0">
                              <a:solidFill>
                                <a:schemeClr val="bg1"/>
                              </a:solidFill>
                              <a:latin typeface="Cambria Math" panose="02040503050406030204" pitchFamily="18" charset="0"/>
                              <a:ea typeface="Cambria Math" panose="02040503050406030204" pitchFamily="18" charset="0"/>
                            </a:rPr>
                            <a:t>6</a:t>
                          </a:r>
                        </a:p>
                      </a:txBody>
                      <a:tcPr/>
                    </a:tc>
                    <a:tc>
                      <a:txBody>
                        <a:bodyPr/>
                        <a:lstStyle/>
                        <a:p>
                          <a:r>
                            <a:rPr lang="tr-TR" sz="1600" b="0" dirty="0" smtClean="0">
                              <a:solidFill>
                                <a:schemeClr val="bg1"/>
                              </a:solidFill>
                              <a:latin typeface="Cambria Math" panose="02040503050406030204" pitchFamily="18" charset="0"/>
                              <a:ea typeface="Cambria Math" panose="02040503050406030204" pitchFamily="18" charset="0"/>
                            </a:rPr>
                            <a:t>0,5</a:t>
                          </a:r>
                          <a:endParaRPr lang="tr-TR" sz="1600" b="0" dirty="0">
                            <a:solidFill>
                              <a:schemeClr val="bg1"/>
                            </a:solidFill>
                            <a:latin typeface="Cambria Math" panose="02040503050406030204" pitchFamily="18" charset="0"/>
                            <a:ea typeface="Cambria Math" panose="020405030504060302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solidFill>
                                <a:schemeClr val="bg1"/>
                              </a:solidFill>
                              <a:latin typeface="Cambria Math" panose="02040503050406030204" pitchFamily="18" charset="0"/>
                              <a:ea typeface="Cambria Math" panose="02040503050406030204" pitchFamily="18" charset="0"/>
                            </a:rPr>
                            <a:t>f(x</a:t>
                          </a:r>
                          <a:r>
                            <a:rPr lang="tr-TR" sz="1600" baseline="-25000" dirty="0" smtClean="0">
                              <a:solidFill>
                                <a:schemeClr val="bg1"/>
                              </a:solidFill>
                              <a:latin typeface="Cambria Math" panose="02040503050406030204" pitchFamily="18" charset="0"/>
                              <a:ea typeface="Cambria Math" panose="02040503050406030204" pitchFamily="18" charset="0"/>
                            </a:rPr>
                            <a:t>6</a:t>
                          </a:r>
                          <a:r>
                            <a:rPr lang="tr-TR" sz="1600" dirty="0" smtClean="0">
                              <a:solidFill>
                                <a:schemeClr val="bg1"/>
                              </a:solidFill>
                              <a:latin typeface="Cambria Math" panose="02040503050406030204" pitchFamily="18" charset="0"/>
                              <a:ea typeface="Cambria Math" panose="02040503050406030204" pitchFamily="18" charset="0"/>
                            </a:rPr>
                            <a:t>)=(0,5)</a:t>
                          </a:r>
                          <a:r>
                            <a:rPr lang="tr-TR" sz="1600" baseline="30000" dirty="0" smtClean="0">
                              <a:solidFill>
                                <a:schemeClr val="bg1"/>
                              </a:solidFill>
                              <a:latin typeface="Cambria Math" panose="02040503050406030204" pitchFamily="18" charset="0"/>
                              <a:ea typeface="Cambria Math" panose="02040503050406030204" pitchFamily="18" charset="0"/>
                            </a:rPr>
                            <a:t>3</a:t>
                          </a:r>
                          <a:r>
                            <a:rPr lang="tr-TR" sz="1600" dirty="0" smtClean="0">
                              <a:solidFill>
                                <a:schemeClr val="bg1"/>
                              </a:solidFill>
                              <a:latin typeface="Cambria Math" panose="02040503050406030204" pitchFamily="18" charset="0"/>
                              <a:ea typeface="Cambria Math" panose="02040503050406030204" pitchFamily="18" charset="0"/>
                            </a:rPr>
                            <a:t>-10(0,5)</a:t>
                          </a:r>
                          <a:r>
                            <a:rPr lang="tr-TR" sz="1600" baseline="30000" dirty="0" smtClean="0">
                              <a:solidFill>
                                <a:schemeClr val="bg1"/>
                              </a:solidFill>
                              <a:latin typeface="Cambria Math" panose="02040503050406030204" pitchFamily="18" charset="0"/>
                              <a:ea typeface="Cambria Math" panose="02040503050406030204" pitchFamily="18" charset="0"/>
                            </a:rPr>
                            <a:t>2</a:t>
                          </a:r>
                          <a:r>
                            <a:rPr lang="tr-TR" sz="1600" dirty="0" smtClean="0">
                              <a:solidFill>
                                <a:schemeClr val="bg1"/>
                              </a:solidFill>
                              <a:latin typeface="Cambria Math" panose="02040503050406030204" pitchFamily="18" charset="0"/>
                              <a:ea typeface="Cambria Math" panose="02040503050406030204" pitchFamily="18" charset="0"/>
                            </a:rPr>
                            <a:t>+5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solidFill>
                                <a:schemeClr val="bg1"/>
                              </a:solidFill>
                              <a:latin typeface="Cambria Math" panose="02040503050406030204" pitchFamily="18" charset="0"/>
                              <a:ea typeface="Cambria Math" panose="02040503050406030204" pitchFamily="18" charset="0"/>
                            </a:rPr>
                            <a:t>f(x</a:t>
                          </a:r>
                          <a:r>
                            <a:rPr lang="tr-TR" sz="1600" baseline="-25000" dirty="0" smtClean="0">
                              <a:solidFill>
                                <a:schemeClr val="bg1"/>
                              </a:solidFill>
                              <a:latin typeface="Cambria Math" panose="02040503050406030204" pitchFamily="18" charset="0"/>
                              <a:ea typeface="Cambria Math" panose="02040503050406030204" pitchFamily="18" charset="0"/>
                            </a:rPr>
                            <a:t>6</a:t>
                          </a:r>
                          <a:r>
                            <a:rPr lang="tr-TR" sz="1600" dirty="0" smtClean="0">
                              <a:solidFill>
                                <a:schemeClr val="bg1"/>
                              </a:solidFill>
                              <a:latin typeface="Cambria Math" panose="02040503050406030204" pitchFamily="18" charset="0"/>
                              <a:ea typeface="Cambria Math" panose="02040503050406030204" pitchFamily="18" charset="0"/>
                            </a:rPr>
                            <a:t>)=2,625</a:t>
                          </a:r>
                        </a:p>
                      </a:txBody>
                      <a:tcPr/>
                    </a:tc>
                    <a:extLst>
                      <a:ext uri="{0D108BD9-81ED-4DB2-BD59-A6C34878D82A}">
                        <a16:rowId xmlns:a16="http://schemas.microsoft.com/office/drawing/2014/main" val="1576482550"/>
                      </a:ext>
                    </a:extLst>
                  </a:tr>
                  <a:tr h="335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dirty="0" smtClean="0">
                              <a:solidFill>
                                <a:schemeClr val="bg1"/>
                              </a:solidFill>
                              <a:latin typeface="Cambria Math" panose="02040503050406030204" pitchFamily="18" charset="0"/>
                              <a:ea typeface="Cambria Math" panose="02040503050406030204" pitchFamily="18" charset="0"/>
                            </a:rPr>
                            <a:t>x</a:t>
                          </a:r>
                          <a:r>
                            <a:rPr lang="tr-TR" sz="1600" b="1" baseline="-25000" dirty="0" smtClean="0">
                              <a:solidFill>
                                <a:schemeClr val="bg1"/>
                              </a:solidFill>
                              <a:latin typeface="Cambria Math" panose="02040503050406030204" pitchFamily="18" charset="0"/>
                              <a:ea typeface="Cambria Math" panose="02040503050406030204" pitchFamily="18" charset="0"/>
                            </a:rPr>
                            <a:t>7</a:t>
                          </a:r>
                        </a:p>
                      </a:txBody>
                      <a:tcPr/>
                    </a:tc>
                    <a:tc>
                      <a:txBody>
                        <a:bodyPr/>
                        <a:lstStyle/>
                        <a:p>
                          <a:r>
                            <a:rPr lang="tr-TR" sz="1600" b="0" dirty="0" smtClean="0">
                              <a:solidFill>
                                <a:schemeClr val="bg1"/>
                              </a:solidFill>
                              <a:latin typeface="Cambria Math" panose="02040503050406030204" pitchFamily="18" charset="0"/>
                              <a:ea typeface="Cambria Math" panose="02040503050406030204" pitchFamily="18" charset="0"/>
                            </a:rPr>
                            <a:t>0,6</a:t>
                          </a:r>
                          <a:endParaRPr lang="tr-TR" sz="1600" b="0" dirty="0">
                            <a:solidFill>
                              <a:schemeClr val="bg1"/>
                            </a:solidFill>
                            <a:latin typeface="Cambria Math" panose="02040503050406030204" pitchFamily="18" charset="0"/>
                            <a:ea typeface="Cambria Math" panose="020405030504060302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solidFill>
                                <a:schemeClr val="bg1"/>
                              </a:solidFill>
                              <a:latin typeface="Cambria Math" panose="02040503050406030204" pitchFamily="18" charset="0"/>
                              <a:ea typeface="Cambria Math" panose="02040503050406030204" pitchFamily="18" charset="0"/>
                            </a:rPr>
                            <a:t>f(x</a:t>
                          </a:r>
                          <a:r>
                            <a:rPr lang="tr-TR" sz="1600" baseline="-25000" dirty="0" smtClean="0">
                              <a:solidFill>
                                <a:schemeClr val="bg1"/>
                              </a:solidFill>
                              <a:latin typeface="Cambria Math" panose="02040503050406030204" pitchFamily="18" charset="0"/>
                              <a:ea typeface="Cambria Math" panose="02040503050406030204" pitchFamily="18" charset="0"/>
                            </a:rPr>
                            <a:t>7</a:t>
                          </a:r>
                          <a:r>
                            <a:rPr lang="tr-TR" sz="1600" dirty="0" smtClean="0">
                              <a:solidFill>
                                <a:schemeClr val="bg1"/>
                              </a:solidFill>
                              <a:latin typeface="Cambria Math" panose="02040503050406030204" pitchFamily="18" charset="0"/>
                              <a:ea typeface="Cambria Math" panose="02040503050406030204" pitchFamily="18" charset="0"/>
                            </a:rPr>
                            <a:t>)=(0,6)</a:t>
                          </a:r>
                          <a:r>
                            <a:rPr lang="tr-TR" sz="1600" baseline="30000" dirty="0" smtClean="0">
                              <a:solidFill>
                                <a:schemeClr val="bg1"/>
                              </a:solidFill>
                              <a:latin typeface="Cambria Math" panose="02040503050406030204" pitchFamily="18" charset="0"/>
                              <a:ea typeface="Cambria Math" panose="02040503050406030204" pitchFamily="18" charset="0"/>
                            </a:rPr>
                            <a:t>3</a:t>
                          </a:r>
                          <a:r>
                            <a:rPr lang="tr-TR" sz="1600" dirty="0" smtClean="0">
                              <a:solidFill>
                                <a:schemeClr val="bg1"/>
                              </a:solidFill>
                              <a:latin typeface="Cambria Math" panose="02040503050406030204" pitchFamily="18" charset="0"/>
                              <a:ea typeface="Cambria Math" panose="02040503050406030204" pitchFamily="18" charset="0"/>
                            </a:rPr>
                            <a:t>-10(0,6)</a:t>
                          </a:r>
                          <a:r>
                            <a:rPr lang="tr-TR" sz="1600" baseline="30000" dirty="0" smtClean="0">
                              <a:solidFill>
                                <a:schemeClr val="bg1"/>
                              </a:solidFill>
                              <a:latin typeface="Cambria Math" panose="02040503050406030204" pitchFamily="18" charset="0"/>
                              <a:ea typeface="Cambria Math" panose="02040503050406030204" pitchFamily="18" charset="0"/>
                            </a:rPr>
                            <a:t>2</a:t>
                          </a:r>
                          <a:r>
                            <a:rPr lang="tr-TR" sz="1600" dirty="0" smtClean="0">
                              <a:solidFill>
                                <a:schemeClr val="bg1"/>
                              </a:solidFill>
                              <a:latin typeface="Cambria Math" panose="02040503050406030204" pitchFamily="18" charset="0"/>
                              <a:ea typeface="Cambria Math" panose="02040503050406030204" pitchFamily="18" charset="0"/>
                            </a:rPr>
                            <a:t>+5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solidFill>
                                <a:schemeClr val="bg1"/>
                              </a:solidFill>
                              <a:latin typeface="Cambria Math" panose="02040503050406030204" pitchFamily="18" charset="0"/>
                              <a:ea typeface="Cambria Math" panose="02040503050406030204" pitchFamily="18" charset="0"/>
                            </a:rPr>
                            <a:t>f(x</a:t>
                          </a:r>
                          <a:r>
                            <a:rPr lang="tr-TR" sz="1600" baseline="-25000" dirty="0" smtClean="0">
                              <a:solidFill>
                                <a:schemeClr val="bg1"/>
                              </a:solidFill>
                              <a:latin typeface="Cambria Math" panose="02040503050406030204" pitchFamily="18" charset="0"/>
                              <a:ea typeface="Cambria Math" panose="02040503050406030204" pitchFamily="18" charset="0"/>
                            </a:rPr>
                            <a:t>7</a:t>
                          </a:r>
                          <a:r>
                            <a:rPr lang="tr-TR" sz="1600" dirty="0" smtClean="0">
                              <a:solidFill>
                                <a:schemeClr val="bg1"/>
                              </a:solidFill>
                              <a:latin typeface="Cambria Math" panose="02040503050406030204" pitchFamily="18" charset="0"/>
                              <a:ea typeface="Cambria Math" panose="02040503050406030204" pitchFamily="18" charset="0"/>
                            </a:rPr>
                            <a:t>)=1,616</a:t>
                          </a:r>
                        </a:p>
                      </a:txBody>
                      <a:tcPr/>
                    </a:tc>
                    <a:extLst>
                      <a:ext uri="{0D108BD9-81ED-4DB2-BD59-A6C34878D82A}">
                        <a16:rowId xmlns:a16="http://schemas.microsoft.com/office/drawing/2014/main" val="2735657724"/>
                      </a:ext>
                    </a:extLst>
                  </a:tr>
                  <a:tr h="335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dirty="0" smtClean="0">
                              <a:solidFill>
                                <a:schemeClr val="bg1"/>
                              </a:solidFill>
                              <a:latin typeface="Cambria Math" panose="02040503050406030204" pitchFamily="18" charset="0"/>
                              <a:ea typeface="Cambria Math" panose="02040503050406030204" pitchFamily="18" charset="0"/>
                            </a:rPr>
                            <a:t>x</a:t>
                          </a:r>
                          <a:r>
                            <a:rPr lang="tr-TR" sz="1600" b="1" baseline="-25000" dirty="0" smtClean="0">
                              <a:solidFill>
                                <a:schemeClr val="bg1"/>
                              </a:solidFill>
                              <a:latin typeface="Cambria Math" panose="02040503050406030204" pitchFamily="18" charset="0"/>
                              <a:ea typeface="Cambria Math" panose="02040503050406030204" pitchFamily="18" charset="0"/>
                            </a:rPr>
                            <a:t>8</a:t>
                          </a:r>
                        </a:p>
                      </a:txBody>
                      <a:tcPr>
                        <a:solidFill>
                          <a:srgbClr val="DAA600"/>
                        </a:solidFill>
                      </a:tcPr>
                    </a:tc>
                    <a:tc>
                      <a:txBody>
                        <a:bodyPr/>
                        <a:lstStyle/>
                        <a:p>
                          <a:r>
                            <a:rPr lang="tr-TR" sz="1600" b="0" dirty="0" smtClean="0">
                              <a:solidFill>
                                <a:schemeClr val="bg1"/>
                              </a:solidFill>
                              <a:latin typeface="Cambria Math" panose="02040503050406030204" pitchFamily="18" charset="0"/>
                              <a:ea typeface="Cambria Math" panose="02040503050406030204" pitchFamily="18" charset="0"/>
                            </a:rPr>
                            <a:t>0,7</a:t>
                          </a:r>
                          <a:endParaRPr lang="tr-TR" sz="1600" b="0" dirty="0">
                            <a:solidFill>
                              <a:schemeClr val="bg1"/>
                            </a:solidFill>
                            <a:latin typeface="Cambria Math" panose="02040503050406030204" pitchFamily="18" charset="0"/>
                            <a:ea typeface="Cambria Math" panose="02040503050406030204" pitchFamily="18" charset="0"/>
                          </a:endParaRPr>
                        </a:p>
                      </a:txBody>
                      <a:tcPr>
                        <a:solidFill>
                          <a:srgbClr val="DAA6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solidFill>
                                <a:schemeClr val="bg1"/>
                              </a:solidFill>
                              <a:latin typeface="Cambria Math" panose="02040503050406030204" pitchFamily="18" charset="0"/>
                              <a:ea typeface="Cambria Math" panose="02040503050406030204" pitchFamily="18" charset="0"/>
                            </a:rPr>
                            <a:t>f(x</a:t>
                          </a:r>
                          <a:r>
                            <a:rPr lang="tr-TR" sz="1600" baseline="-25000" dirty="0" smtClean="0">
                              <a:solidFill>
                                <a:schemeClr val="bg1"/>
                              </a:solidFill>
                              <a:latin typeface="Cambria Math" panose="02040503050406030204" pitchFamily="18" charset="0"/>
                              <a:ea typeface="Cambria Math" panose="02040503050406030204" pitchFamily="18" charset="0"/>
                            </a:rPr>
                            <a:t>8</a:t>
                          </a:r>
                          <a:r>
                            <a:rPr lang="tr-TR" sz="1600" dirty="0" smtClean="0">
                              <a:solidFill>
                                <a:schemeClr val="bg1"/>
                              </a:solidFill>
                              <a:latin typeface="Cambria Math" panose="02040503050406030204" pitchFamily="18" charset="0"/>
                              <a:ea typeface="Cambria Math" panose="02040503050406030204" pitchFamily="18" charset="0"/>
                            </a:rPr>
                            <a:t>)=(0,7)</a:t>
                          </a:r>
                          <a:r>
                            <a:rPr lang="tr-TR" sz="1600" baseline="30000" dirty="0" smtClean="0">
                              <a:solidFill>
                                <a:schemeClr val="bg1"/>
                              </a:solidFill>
                              <a:latin typeface="Cambria Math" panose="02040503050406030204" pitchFamily="18" charset="0"/>
                              <a:ea typeface="Cambria Math" panose="02040503050406030204" pitchFamily="18" charset="0"/>
                            </a:rPr>
                            <a:t>3</a:t>
                          </a:r>
                          <a:r>
                            <a:rPr lang="tr-TR" sz="1600" dirty="0" smtClean="0">
                              <a:solidFill>
                                <a:schemeClr val="bg1"/>
                              </a:solidFill>
                              <a:latin typeface="Cambria Math" panose="02040503050406030204" pitchFamily="18" charset="0"/>
                              <a:ea typeface="Cambria Math" panose="02040503050406030204" pitchFamily="18" charset="0"/>
                            </a:rPr>
                            <a:t>-10(0,7)</a:t>
                          </a:r>
                          <a:r>
                            <a:rPr lang="tr-TR" sz="1600" baseline="30000" dirty="0" smtClean="0">
                              <a:solidFill>
                                <a:schemeClr val="bg1"/>
                              </a:solidFill>
                              <a:latin typeface="Cambria Math" panose="02040503050406030204" pitchFamily="18" charset="0"/>
                              <a:ea typeface="Cambria Math" panose="02040503050406030204" pitchFamily="18" charset="0"/>
                            </a:rPr>
                            <a:t>2</a:t>
                          </a:r>
                          <a:r>
                            <a:rPr lang="tr-TR" sz="1600" dirty="0" smtClean="0">
                              <a:solidFill>
                                <a:schemeClr val="bg1"/>
                              </a:solidFill>
                              <a:latin typeface="Cambria Math" panose="02040503050406030204" pitchFamily="18" charset="0"/>
                              <a:ea typeface="Cambria Math" panose="02040503050406030204" pitchFamily="18" charset="0"/>
                            </a:rPr>
                            <a:t>+5</a:t>
                          </a:r>
                        </a:p>
                      </a:txBody>
                      <a:tcPr>
                        <a:solidFill>
                          <a:srgbClr val="DAA6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solidFill>
                                <a:schemeClr val="bg1"/>
                              </a:solidFill>
                              <a:latin typeface="Cambria Math" panose="02040503050406030204" pitchFamily="18" charset="0"/>
                              <a:ea typeface="Cambria Math" panose="02040503050406030204" pitchFamily="18" charset="0"/>
                            </a:rPr>
                            <a:t>f(x</a:t>
                          </a:r>
                          <a:r>
                            <a:rPr lang="tr-TR" sz="1600" baseline="-25000" dirty="0" smtClean="0">
                              <a:solidFill>
                                <a:schemeClr val="bg1"/>
                              </a:solidFill>
                              <a:latin typeface="Cambria Math" panose="02040503050406030204" pitchFamily="18" charset="0"/>
                              <a:ea typeface="Cambria Math" panose="02040503050406030204" pitchFamily="18" charset="0"/>
                            </a:rPr>
                            <a:t>8</a:t>
                          </a:r>
                          <a:r>
                            <a:rPr lang="tr-TR" sz="1600" dirty="0" smtClean="0">
                              <a:solidFill>
                                <a:schemeClr val="bg1"/>
                              </a:solidFill>
                              <a:latin typeface="Cambria Math" panose="02040503050406030204" pitchFamily="18" charset="0"/>
                              <a:ea typeface="Cambria Math" panose="02040503050406030204" pitchFamily="18" charset="0"/>
                            </a:rPr>
                            <a:t>)=0,443</a:t>
                          </a:r>
                        </a:p>
                      </a:txBody>
                      <a:tcPr>
                        <a:solidFill>
                          <a:srgbClr val="DAA600"/>
                        </a:solidFill>
                      </a:tcPr>
                    </a:tc>
                    <a:extLst>
                      <a:ext uri="{0D108BD9-81ED-4DB2-BD59-A6C34878D82A}">
                        <a16:rowId xmlns:a16="http://schemas.microsoft.com/office/drawing/2014/main" val="4221630895"/>
                      </a:ext>
                    </a:extLst>
                  </a:tr>
                  <a:tr h="335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dirty="0" smtClean="0">
                              <a:solidFill>
                                <a:schemeClr val="bg1"/>
                              </a:solidFill>
                              <a:latin typeface="Cambria Math" panose="02040503050406030204" pitchFamily="18" charset="0"/>
                              <a:ea typeface="Cambria Math" panose="02040503050406030204" pitchFamily="18" charset="0"/>
                            </a:rPr>
                            <a:t>x</a:t>
                          </a:r>
                          <a:r>
                            <a:rPr lang="tr-TR" sz="1600" b="1" baseline="-25000" dirty="0" smtClean="0">
                              <a:solidFill>
                                <a:schemeClr val="bg1"/>
                              </a:solidFill>
                              <a:latin typeface="Cambria Math" panose="02040503050406030204" pitchFamily="18" charset="0"/>
                              <a:ea typeface="Cambria Math" panose="02040503050406030204" pitchFamily="18" charset="0"/>
                            </a:rPr>
                            <a:t>9</a:t>
                          </a:r>
                        </a:p>
                      </a:txBody>
                      <a:tcPr>
                        <a:solidFill>
                          <a:srgbClr val="DAA600"/>
                        </a:solidFill>
                      </a:tcPr>
                    </a:tc>
                    <a:tc>
                      <a:txBody>
                        <a:bodyPr/>
                        <a:lstStyle/>
                        <a:p>
                          <a:r>
                            <a:rPr lang="tr-TR" sz="1600" b="0" dirty="0" smtClean="0">
                              <a:solidFill>
                                <a:schemeClr val="bg1"/>
                              </a:solidFill>
                              <a:latin typeface="Cambria Math" panose="02040503050406030204" pitchFamily="18" charset="0"/>
                              <a:ea typeface="Cambria Math" panose="02040503050406030204" pitchFamily="18" charset="0"/>
                            </a:rPr>
                            <a:t>0,8</a:t>
                          </a:r>
                          <a:endParaRPr lang="tr-TR" sz="1600" b="0" dirty="0">
                            <a:solidFill>
                              <a:schemeClr val="bg1"/>
                            </a:solidFill>
                            <a:latin typeface="Cambria Math" panose="02040503050406030204" pitchFamily="18" charset="0"/>
                            <a:ea typeface="Cambria Math" panose="02040503050406030204" pitchFamily="18" charset="0"/>
                          </a:endParaRPr>
                        </a:p>
                      </a:txBody>
                      <a:tcPr>
                        <a:solidFill>
                          <a:srgbClr val="DAA6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solidFill>
                                <a:schemeClr val="bg1"/>
                              </a:solidFill>
                              <a:latin typeface="Cambria Math" panose="02040503050406030204" pitchFamily="18" charset="0"/>
                              <a:ea typeface="Cambria Math" panose="02040503050406030204" pitchFamily="18" charset="0"/>
                            </a:rPr>
                            <a:t>f(x</a:t>
                          </a:r>
                          <a:r>
                            <a:rPr lang="tr-TR" sz="1600" baseline="-25000" dirty="0" smtClean="0">
                              <a:solidFill>
                                <a:schemeClr val="bg1"/>
                              </a:solidFill>
                              <a:latin typeface="Cambria Math" panose="02040503050406030204" pitchFamily="18" charset="0"/>
                              <a:ea typeface="Cambria Math" panose="02040503050406030204" pitchFamily="18" charset="0"/>
                            </a:rPr>
                            <a:t>9</a:t>
                          </a:r>
                          <a:r>
                            <a:rPr lang="tr-TR" sz="1600" dirty="0" smtClean="0">
                              <a:solidFill>
                                <a:schemeClr val="bg1"/>
                              </a:solidFill>
                              <a:latin typeface="Cambria Math" panose="02040503050406030204" pitchFamily="18" charset="0"/>
                              <a:ea typeface="Cambria Math" panose="02040503050406030204" pitchFamily="18" charset="0"/>
                            </a:rPr>
                            <a:t>)=(0,8)</a:t>
                          </a:r>
                          <a:r>
                            <a:rPr lang="tr-TR" sz="1600" baseline="30000" dirty="0" smtClean="0">
                              <a:solidFill>
                                <a:schemeClr val="bg1"/>
                              </a:solidFill>
                              <a:latin typeface="Cambria Math" panose="02040503050406030204" pitchFamily="18" charset="0"/>
                              <a:ea typeface="Cambria Math" panose="02040503050406030204" pitchFamily="18" charset="0"/>
                            </a:rPr>
                            <a:t>3</a:t>
                          </a:r>
                          <a:r>
                            <a:rPr lang="tr-TR" sz="1600" dirty="0" smtClean="0">
                              <a:solidFill>
                                <a:schemeClr val="bg1"/>
                              </a:solidFill>
                              <a:latin typeface="Cambria Math" panose="02040503050406030204" pitchFamily="18" charset="0"/>
                              <a:ea typeface="Cambria Math" panose="02040503050406030204" pitchFamily="18" charset="0"/>
                            </a:rPr>
                            <a:t>-10(0,8)</a:t>
                          </a:r>
                          <a:r>
                            <a:rPr lang="tr-TR" sz="1600" baseline="30000" dirty="0" smtClean="0">
                              <a:solidFill>
                                <a:schemeClr val="bg1"/>
                              </a:solidFill>
                              <a:latin typeface="Cambria Math" panose="02040503050406030204" pitchFamily="18" charset="0"/>
                              <a:ea typeface="Cambria Math" panose="02040503050406030204" pitchFamily="18" charset="0"/>
                            </a:rPr>
                            <a:t>2</a:t>
                          </a:r>
                          <a:r>
                            <a:rPr lang="tr-TR" sz="1600" dirty="0" smtClean="0">
                              <a:solidFill>
                                <a:schemeClr val="bg1"/>
                              </a:solidFill>
                              <a:latin typeface="Cambria Math" panose="02040503050406030204" pitchFamily="18" charset="0"/>
                              <a:ea typeface="Cambria Math" panose="02040503050406030204" pitchFamily="18" charset="0"/>
                            </a:rPr>
                            <a:t>+5</a:t>
                          </a:r>
                        </a:p>
                      </a:txBody>
                      <a:tcPr>
                        <a:solidFill>
                          <a:srgbClr val="DAA6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solidFill>
                                <a:schemeClr val="bg1"/>
                              </a:solidFill>
                              <a:latin typeface="Cambria Math" panose="02040503050406030204" pitchFamily="18" charset="0"/>
                              <a:ea typeface="Cambria Math" panose="02040503050406030204" pitchFamily="18" charset="0"/>
                            </a:rPr>
                            <a:t>f(x</a:t>
                          </a:r>
                          <a:r>
                            <a:rPr lang="tr-TR" sz="1600" baseline="-25000" dirty="0" smtClean="0">
                              <a:solidFill>
                                <a:schemeClr val="bg1"/>
                              </a:solidFill>
                              <a:latin typeface="Cambria Math" panose="02040503050406030204" pitchFamily="18" charset="0"/>
                              <a:ea typeface="Cambria Math" panose="02040503050406030204" pitchFamily="18" charset="0"/>
                            </a:rPr>
                            <a:t>9</a:t>
                          </a:r>
                          <a:r>
                            <a:rPr lang="tr-TR" sz="1600" dirty="0" smtClean="0">
                              <a:solidFill>
                                <a:schemeClr val="bg1"/>
                              </a:solidFill>
                              <a:latin typeface="Cambria Math" panose="02040503050406030204" pitchFamily="18" charset="0"/>
                              <a:ea typeface="Cambria Math" panose="02040503050406030204" pitchFamily="18" charset="0"/>
                            </a:rPr>
                            <a:t>)=</a:t>
                          </a:r>
                          <a:r>
                            <a:rPr lang="tr-TR" sz="1600" baseline="0" dirty="0" smtClean="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-0,888</a:t>
                          </a:r>
                        </a:p>
                      </a:txBody>
                      <a:tcPr>
                        <a:solidFill>
                          <a:srgbClr val="DAA600"/>
                        </a:solidFill>
                      </a:tcPr>
                    </a:tc>
                    <a:extLst>
                      <a:ext uri="{0D108BD9-81ED-4DB2-BD59-A6C34878D82A}">
                        <a16:rowId xmlns:a16="http://schemas.microsoft.com/office/drawing/2014/main" val="2816938633"/>
                      </a:ext>
                    </a:extLst>
                  </a:tr>
                </a:tbl>
              </a:graphicData>
            </a:graphic>
          </p:graphicFrame>
        </mc:Fallback>
      </mc:AlternateContent>
      <p:sp>
        <p:nvSpPr>
          <p:cNvPr id="7" name="Rounded Rectangle 6"/>
          <p:cNvSpPr/>
          <p:nvPr/>
        </p:nvSpPr>
        <p:spPr>
          <a:xfrm>
            <a:off x="2966936" y="5671225"/>
            <a:ext cx="5155659" cy="564205"/>
          </a:xfrm>
          <a:prstGeom prst="roundRect">
            <a:avLst/>
          </a:prstGeom>
          <a:solidFill>
            <a:srgbClr val="DAA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Cambria Math" panose="02040503050406030204" pitchFamily="18" charset="0"/>
                <a:ea typeface="Cambria Math" panose="02040503050406030204" pitchFamily="18" charset="0"/>
              </a:rPr>
              <a:t>The </a:t>
            </a:r>
            <a:r>
              <a:rPr lang="tr-TR">
                <a:solidFill>
                  <a:schemeClr val="bg1"/>
                </a:solidFill>
                <a:latin typeface="Cambria Math" panose="02040503050406030204" pitchFamily="18" charset="0"/>
                <a:ea typeface="Cambria Math" panose="02040503050406030204" pitchFamily="18" charset="0"/>
              </a:rPr>
              <a:t>root</a:t>
            </a:r>
            <a:r>
              <a:rPr lang="en-US">
                <a:solidFill>
                  <a:schemeClr val="bg1"/>
                </a:solidFill>
                <a:latin typeface="Cambria Math" panose="02040503050406030204" pitchFamily="18" charset="0"/>
                <a:ea typeface="Cambria Math" panose="02040503050406030204" pitchFamily="18" charset="0"/>
              </a:rPr>
              <a:t> </a:t>
            </a:r>
            <a:r>
              <a:rPr lang="tr-TR">
                <a:solidFill>
                  <a:schemeClr val="bg1"/>
                </a:solidFill>
                <a:latin typeface="Cambria Math" panose="02040503050406030204" pitchFamily="18" charset="0"/>
                <a:ea typeface="Cambria Math" panose="02040503050406030204" pitchFamily="18" charset="0"/>
              </a:rPr>
              <a:t>section</a:t>
            </a:r>
            <a:r>
              <a:rPr lang="en-US">
                <a:solidFill>
                  <a:schemeClr val="bg1"/>
                </a:solidFill>
                <a:latin typeface="Cambria Math" panose="02040503050406030204" pitchFamily="18" charset="0"/>
                <a:ea typeface="Cambria Math" panose="02040503050406030204" pitchFamily="18" charset="0"/>
              </a:rPr>
              <a:t> from 0.7 to 0.8.</a:t>
            </a:r>
            <a:endParaRPr lang="tr-TR"/>
          </a:p>
        </p:txBody>
      </p:sp>
    </p:spTree>
    <p:extLst>
      <p:ext uri="{BB962C8B-B14F-4D97-AF65-F5344CB8AC3E}">
        <p14:creationId xmlns:p14="http://schemas.microsoft.com/office/powerpoint/2010/main" val="3218894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9379" y="408562"/>
            <a:ext cx="11430000" cy="5786199"/>
          </a:xfrm>
          <a:prstGeom prst="rect">
            <a:avLst/>
          </a:prstGeom>
          <a:noFill/>
        </p:spPr>
        <p:txBody>
          <a:bodyPr wrap="square" rtlCol="0">
            <a:spAutoFit/>
          </a:bodyPr>
          <a:lstStyle/>
          <a:p>
            <a:pPr algn="just"/>
            <a:r>
              <a:rPr lang="tr-TR" b="1" u="sng" dirty="0" smtClean="0">
                <a:latin typeface="Cambria Math" panose="02040503050406030204" pitchFamily="18" charset="0"/>
                <a:ea typeface="Cambria Math" panose="02040503050406030204" pitchFamily="18" charset="0"/>
              </a:rPr>
              <a:t>Graphical </a:t>
            </a:r>
            <a:r>
              <a:rPr lang="tr-TR" b="1" u="sng" dirty="0" smtClean="0">
                <a:latin typeface="Cambria Math" panose="02040503050406030204" pitchFamily="18" charset="0"/>
                <a:ea typeface="Cambria Math" panose="02040503050406030204" pitchFamily="18" charset="0"/>
              </a:rPr>
              <a:t>Methods</a:t>
            </a:r>
          </a:p>
          <a:p>
            <a:pPr algn="just"/>
            <a:endParaRPr lang="tr-TR" sz="1600" b="1" u="sng" dirty="0">
              <a:solidFill>
                <a:schemeClr val="bg1"/>
              </a:solidFill>
              <a:latin typeface="Cambria Math" panose="02040503050406030204" pitchFamily="18" charset="0"/>
              <a:ea typeface="Cambria Math" panose="02040503050406030204" pitchFamily="18" charset="0"/>
            </a:endParaRPr>
          </a:p>
          <a:p>
            <a:pPr algn="just"/>
            <a:r>
              <a:rPr lang="en-US" sz="1600" dirty="0" smtClean="0">
                <a:solidFill>
                  <a:schemeClr val="bg1"/>
                </a:solidFill>
                <a:latin typeface="Cambria Math" panose="02040503050406030204" pitchFamily="18" charset="0"/>
                <a:ea typeface="Cambria Math" panose="02040503050406030204" pitchFamily="18" charset="0"/>
              </a:rPr>
              <a:t>A</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simple </a:t>
            </a:r>
            <a:r>
              <a:rPr lang="en-US" sz="1600" dirty="0">
                <a:solidFill>
                  <a:schemeClr val="bg1"/>
                </a:solidFill>
                <a:latin typeface="Cambria Math" panose="02040503050406030204" pitchFamily="18" charset="0"/>
                <a:ea typeface="Cambria Math" panose="02040503050406030204" pitchFamily="18" charset="0"/>
              </a:rPr>
              <a:t>method for obtaining an estimate of the root of the equation f (x) = 0 is to make a plot of the function and observe where it crosses the x axis. This point, which represents the x value for which f (x) = 0, provides a rough approximation of the root</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tr-TR" sz="1600" u="sng" dirty="0" smtClean="0">
                <a:solidFill>
                  <a:srgbClr val="C00000"/>
                </a:solidFill>
                <a:latin typeface="Cambria Math" panose="02040503050406030204" pitchFamily="18" charset="0"/>
                <a:ea typeface="Cambria Math" panose="02040503050406030204" pitchFamily="18" charset="0"/>
              </a:rPr>
              <a:t>Example 2</a:t>
            </a:r>
            <a:r>
              <a:rPr lang="tr-TR" sz="1600" dirty="0" smtClean="0">
                <a:solidFill>
                  <a:srgbClr val="C00000"/>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Use </a:t>
            </a:r>
            <a:r>
              <a:rPr lang="en-US" sz="1600" dirty="0">
                <a:solidFill>
                  <a:schemeClr val="bg1"/>
                </a:solidFill>
                <a:latin typeface="Cambria Math" panose="02040503050406030204" pitchFamily="18" charset="0"/>
                <a:ea typeface="Cambria Math" panose="02040503050406030204" pitchFamily="18" charset="0"/>
              </a:rPr>
              <a:t>the graphical approach to determine the drag coefficient c needed for a parachutist of mass m = 68.1 kg to have a velocity of 40 m /s after free-falling for time t = 10 s. Note: The acceleration due to gravity is 9.8 m /s</a:t>
            </a:r>
            <a:r>
              <a:rPr lang="en-US" sz="1600" baseline="30000" dirty="0">
                <a:solidFill>
                  <a:schemeClr val="bg1"/>
                </a:solidFill>
                <a:latin typeface="Cambria Math" panose="02040503050406030204" pitchFamily="18" charset="0"/>
                <a:ea typeface="Cambria Math" panose="02040503050406030204" pitchFamily="18" charset="0"/>
              </a:rPr>
              <a:t>2</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 </a:t>
            </a:r>
          </a:p>
          <a:p>
            <a:pPr algn="just"/>
            <a:endParaRPr lang="tr-TR" sz="1600" dirty="0">
              <a:solidFill>
                <a:schemeClr val="bg1"/>
              </a:solidFill>
              <a:latin typeface="Cambria Math" panose="02040503050406030204" pitchFamily="18" charset="0"/>
              <a:ea typeface="Cambria Math" panose="02040503050406030204" pitchFamily="18" charset="0"/>
            </a:endParaRPr>
          </a:p>
          <a:p>
            <a:r>
              <a:rPr lang="en-US" sz="1600" u="sng" dirty="0" smtClean="0">
                <a:solidFill>
                  <a:srgbClr val="0070C0"/>
                </a:solidFill>
                <a:latin typeface="Cambria Math" panose="02040503050406030204" pitchFamily="18" charset="0"/>
                <a:ea typeface="Cambria Math" panose="02040503050406030204" pitchFamily="18" charset="0"/>
              </a:rPr>
              <a:t>Solution</a:t>
            </a:r>
            <a:r>
              <a:rPr lang="tr-TR" sz="1600" dirty="0" smtClean="0">
                <a:solidFill>
                  <a:srgbClr val="0070C0"/>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This </a:t>
            </a:r>
            <a:r>
              <a:rPr lang="en-US" sz="1600" dirty="0">
                <a:solidFill>
                  <a:schemeClr val="bg1"/>
                </a:solidFill>
                <a:latin typeface="Cambria Math" panose="02040503050406030204" pitchFamily="18" charset="0"/>
                <a:ea typeface="Cambria Math" panose="02040503050406030204" pitchFamily="18" charset="0"/>
              </a:rPr>
              <a:t>problem can be solved by determining the root of Eq. </a:t>
            </a:r>
            <a:r>
              <a:rPr lang="en-US" sz="1600" dirty="0" smtClean="0">
                <a:solidFill>
                  <a:schemeClr val="bg1"/>
                </a:solidFill>
                <a:latin typeface="Cambria Math" panose="02040503050406030204" pitchFamily="18" charset="0"/>
                <a:ea typeface="Cambria Math" panose="02040503050406030204" pitchFamily="18" charset="0"/>
              </a:rPr>
              <a:t>using the</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parameters </a:t>
            </a:r>
            <a:r>
              <a:rPr lang="en-US" sz="1600" dirty="0">
                <a:solidFill>
                  <a:schemeClr val="bg1"/>
                </a:solidFill>
                <a:latin typeface="Cambria Math" panose="02040503050406030204" pitchFamily="18" charset="0"/>
                <a:ea typeface="Cambria Math" panose="02040503050406030204" pitchFamily="18" charset="0"/>
              </a:rPr>
              <a:t>t = 10, g = 9.8, v = 40, and m = </a:t>
            </a:r>
            <a:r>
              <a:rPr lang="en-US" sz="1600" dirty="0" smtClean="0">
                <a:solidFill>
                  <a:schemeClr val="bg1"/>
                </a:solidFill>
                <a:latin typeface="Cambria Math" panose="02040503050406030204" pitchFamily="18" charset="0"/>
                <a:ea typeface="Cambria Math" panose="02040503050406030204" pitchFamily="18" charset="0"/>
              </a:rPr>
              <a:t>68.1</a:t>
            </a:r>
            <a:r>
              <a:rPr lang="tr-TR" sz="1600" dirty="0" smtClean="0">
                <a:solidFill>
                  <a:schemeClr val="bg1"/>
                </a:solidFill>
                <a:latin typeface="Cambria Math" panose="02040503050406030204" pitchFamily="18" charset="0"/>
                <a:ea typeface="Cambria Math" panose="02040503050406030204" pitchFamily="18" charset="0"/>
              </a:rPr>
              <a:t>.</a:t>
            </a: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Various values of </a:t>
            </a:r>
            <a:r>
              <a:rPr lang="en-US" sz="1600" i="1" dirty="0">
                <a:solidFill>
                  <a:schemeClr val="bg1"/>
                </a:solidFill>
                <a:latin typeface="Cambria Math" panose="02040503050406030204" pitchFamily="18" charset="0"/>
                <a:ea typeface="Cambria Math" panose="02040503050406030204" pitchFamily="18" charset="0"/>
              </a:rPr>
              <a:t>c </a:t>
            </a:r>
            <a:r>
              <a:rPr lang="tr-TR" sz="1600" i="1"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can </a:t>
            </a:r>
            <a:r>
              <a:rPr lang="en-US" sz="1600" dirty="0">
                <a:solidFill>
                  <a:schemeClr val="bg1"/>
                </a:solidFill>
                <a:latin typeface="Cambria Math" panose="02040503050406030204" pitchFamily="18" charset="0"/>
                <a:ea typeface="Cambria Math" panose="02040503050406030204" pitchFamily="18" charset="0"/>
              </a:rPr>
              <a:t>be substituted into the right-hand side of this equation to </a:t>
            </a:r>
            <a:r>
              <a:rPr lang="en-US" sz="1600" dirty="0" smtClean="0">
                <a:solidFill>
                  <a:schemeClr val="bg1"/>
                </a:solidFill>
                <a:latin typeface="Cambria Math" panose="02040503050406030204" pitchFamily="18" charset="0"/>
                <a:ea typeface="Cambria Math" panose="02040503050406030204" pitchFamily="18" charset="0"/>
              </a:rPr>
              <a:t>compute</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These points are plotted in Fig. </a:t>
            </a:r>
            <a:r>
              <a:rPr lang="tr-TR" sz="1600" dirty="0" smtClean="0">
                <a:solidFill>
                  <a:schemeClr val="bg1"/>
                </a:solidFill>
                <a:latin typeface="Cambria Math" panose="02040503050406030204" pitchFamily="18" charset="0"/>
                <a:ea typeface="Cambria Math" panose="02040503050406030204" pitchFamily="18" charset="0"/>
              </a:rPr>
              <a:t>2  </a:t>
            </a:r>
            <a:r>
              <a:rPr lang="en-US" sz="1600" dirty="0" smtClean="0">
                <a:solidFill>
                  <a:schemeClr val="bg1"/>
                </a:solidFill>
                <a:latin typeface="Cambria Math" panose="02040503050406030204" pitchFamily="18" charset="0"/>
                <a:ea typeface="Cambria Math" panose="02040503050406030204" pitchFamily="18" charset="0"/>
              </a:rPr>
              <a:t>The </a:t>
            </a:r>
            <a:r>
              <a:rPr lang="en-US" sz="1600" dirty="0">
                <a:solidFill>
                  <a:schemeClr val="bg1"/>
                </a:solidFill>
                <a:latin typeface="Cambria Math" panose="02040503050406030204" pitchFamily="18" charset="0"/>
                <a:ea typeface="Cambria Math" panose="02040503050406030204" pitchFamily="18" charset="0"/>
              </a:rPr>
              <a:t>resulting curve crosses the </a:t>
            </a:r>
            <a:r>
              <a:rPr lang="en-US" sz="1600" i="1" dirty="0" smtClean="0">
                <a:solidFill>
                  <a:schemeClr val="bg1"/>
                </a:solidFill>
                <a:latin typeface="Cambria Math" panose="02040503050406030204" pitchFamily="18" charset="0"/>
                <a:ea typeface="Cambria Math" panose="02040503050406030204" pitchFamily="18" charset="0"/>
              </a:rPr>
              <a:t>c</a:t>
            </a:r>
            <a:r>
              <a:rPr lang="tr-TR" sz="1600" i="1" dirty="0" smtClean="0">
                <a:solidFill>
                  <a:schemeClr val="bg1"/>
                </a:solidFill>
                <a:latin typeface="Cambria Math" panose="02040503050406030204" pitchFamily="18" charset="0"/>
                <a:ea typeface="Cambria Math" panose="02040503050406030204" pitchFamily="18" charset="0"/>
              </a:rPr>
              <a:t> </a:t>
            </a:r>
            <a:r>
              <a:rPr lang="en-US" sz="1600" i="1"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axis between 12 </a:t>
            </a:r>
            <a:r>
              <a:rPr lang="en-US" sz="1600" dirty="0" smtClean="0">
                <a:solidFill>
                  <a:schemeClr val="bg1"/>
                </a:solidFill>
                <a:latin typeface="Cambria Math" panose="02040503050406030204" pitchFamily="18" charset="0"/>
                <a:ea typeface="Cambria Math" panose="02040503050406030204" pitchFamily="18" charset="0"/>
              </a:rPr>
              <a:t>and</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16</a:t>
            </a:r>
            <a:r>
              <a:rPr lang="en-US" sz="1600" dirty="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Visual </a:t>
            </a:r>
            <a:r>
              <a:rPr lang="en-US" sz="1600" dirty="0">
                <a:solidFill>
                  <a:schemeClr val="bg1"/>
                </a:solidFill>
                <a:latin typeface="Cambria Math" panose="02040503050406030204" pitchFamily="18" charset="0"/>
                <a:ea typeface="Cambria Math" panose="02040503050406030204" pitchFamily="18" charset="0"/>
              </a:rPr>
              <a:t>inspection of the plot provides a rough estimate of the root of 14.75. The </a:t>
            </a:r>
            <a:r>
              <a:rPr lang="en-US" sz="1600" dirty="0" smtClean="0">
                <a:solidFill>
                  <a:schemeClr val="bg1"/>
                </a:solidFill>
                <a:latin typeface="Cambria Math" panose="02040503050406030204" pitchFamily="18" charset="0"/>
                <a:ea typeface="Cambria Math" panose="02040503050406030204" pitchFamily="18" charset="0"/>
              </a:rPr>
              <a:t>validity</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of </a:t>
            </a:r>
            <a:r>
              <a:rPr lang="en-US" sz="1600" dirty="0">
                <a:solidFill>
                  <a:schemeClr val="bg1"/>
                </a:solidFill>
                <a:latin typeface="Cambria Math" panose="02040503050406030204" pitchFamily="18" charset="0"/>
                <a:ea typeface="Cambria Math" panose="02040503050406030204" pitchFamily="18" charset="0"/>
              </a:rPr>
              <a:t>the graphical estimate can be checked by substituting it into Eq. </a:t>
            </a:r>
            <a:r>
              <a:rPr lang="en-US" sz="1600" dirty="0" smtClean="0">
                <a:solidFill>
                  <a:schemeClr val="bg1"/>
                </a:solidFill>
                <a:latin typeface="Cambria Math" panose="02040503050406030204" pitchFamily="18" charset="0"/>
                <a:ea typeface="Cambria Math" panose="02040503050406030204" pitchFamily="18" charset="0"/>
              </a:rPr>
              <a:t>to </a:t>
            </a:r>
            <a:r>
              <a:rPr lang="en-US" sz="1600" dirty="0">
                <a:solidFill>
                  <a:schemeClr val="bg1"/>
                </a:solidFill>
                <a:latin typeface="Cambria Math" panose="02040503050406030204" pitchFamily="18" charset="0"/>
                <a:ea typeface="Cambria Math" panose="02040503050406030204" pitchFamily="18" charset="0"/>
              </a:rPr>
              <a:t>yield</a:t>
            </a:r>
            <a:endParaRPr lang="tr-TR" sz="1600" dirty="0">
              <a:solidFill>
                <a:schemeClr val="bg1"/>
              </a:solidFill>
              <a:latin typeface="Cambria Math" panose="02040503050406030204" pitchFamily="18" charset="0"/>
              <a:ea typeface="Cambria Math" panose="02040503050406030204" pitchFamily="18" charset="0"/>
            </a:endParaRPr>
          </a:p>
        </p:txBody>
      </p:sp>
      <p:pic>
        <p:nvPicPr>
          <p:cNvPr id="3" name="Picture 2"/>
          <p:cNvPicPr>
            <a:picLocks noChangeAspect="1"/>
          </p:cNvPicPr>
          <p:nvPr/>
        </p:nvPicPr>
        <p:blipFill>
          <a:blip r:embed="rId2"/>
          <a:stretch>
            <a:fillRect/>
          </a:stretch>
        </p:blipFill>
        <p:spPr>
          <a:xfrm>
            <a:off x="4579901" y="2883715"/>
            <a:ext cx="3028950" cy="619125"/>
          </a:xfrm>
          <a:prstGeom prst="rect">
            <a:avLst/>
          </a:prstGeom>
        </p:spPr>
      </p:pic>
      <p:pic>
        <p:nvPicPr>
          <p:cNvPr id="4" name="Picture 3"/>
          <p:cNvPicPr>
            <a:picLocks noChangeAspect="1"/>
          </p:cNvPicPr>
          <p:nvPr/>
        </p:nvPicPr>
        <p:blipFill>
          <a:blip r:embed="rId3"/>
          <a:stretch>
            <a:fillRect/>
          </a:stretch>
        </p:blipFill>
        <p:spPr>
          <a:xfrm>
            <a:off x="5078805" y="4121341"/>
            <a:ext cx="2031141" cy="1264419"/>
          </a:xfrm>
          <a:prstGeom prst="rect">
            <a:avLst/>
          </a:prstGeom>
        </p:spPr>
      </p:pic>
    </p:spTree>
    <p:extLst>
      <p:ext uri="{BB962C8B-B14F-4D97-AF65-F5344CB8AC3E}">
        <p14:creationId xmlns:p14="http://schemas.microsoft.com/office/powerpoint/2010/main" val="23562210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3290" y="1351453"/>
            <a:ext cx="11523406" cy="5262979"/>
          </a:xfrm>
          <a:prstGeom prst="rect">
            <a:avLst/>
          </a:prstGeom>
          <a:noFill/>
        </p:spPr>
        <p:txBody>
          <a:bodyPr wrap="square" rtlCol="0">
            <a:spAutoFit/>
          </a:bodyPr>
          <a:lstStyle/>
          <a:p>
            <a:r>
              <a:rPr lang="en-US" sz="1600" dirty="0">
                <a:solidFill>
                  <a:schemeClr val="bg1"/>
                </a:solidFill>
                <a:latin typeface="Cambria Math" panose="02040503050406030204" pitchFamily="18" charset="0"/>
                <a:ea typeface="Cambria Math" panose="02040503050406030204" pitchFamily="18" charset="0"/>
              </a:rPr>
              <a:t>which is close to zero. It can also be checked by substituting it into Eq. </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along with</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the </a:t>
            </a:r>
            <a:r>
              <a:rPr lang="en-US" sz="1600" dirty="0">
                <a:solidFill>
                  <a:schemeClr val="bg1"/>
                </a:solidFill>
                <a:latin typeface="Cambria Math" panose="02040503050406030204" pitchFamily="18" charset="0"/>
                <a:ea typeface="Cambria Math" panose="02040503050406030204" pitchFamily="18" charset="0"/>
              </a:rPr>
              <a:t>parameter values from this example to </a:t>
            </a:r>
            <a:r>
              <a:rPr lang="en-US" sz="1600" dirty="0" smtClean="0">
                <a:solidFill>
                  <a:schemeClr val="bg1"/>
                </a:solidFill>
                <a:latin typeface="Cambria Math" panose="02040503050406030204" pitchFamily="18" charset="0"/>
                <a:ea typeface="Cambria Math" panose="02040503050406030204" pitchFamily="18" charset="0"/>
              </a:rPr>
              <a:t>give</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which is very close to the desired fall velocity of 40 m /s</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pPr algn="ctr"/>
            <a:r>
              <a:rPr lang="tr-TR" sz="1600" dirty="0" smtClean="0">
                <a:solidFill>
                  <a:schemeClr val="bg1"/>
                </a:solidFill>
                <a:latin typeface="Cambria Math" panose="02040503050406030204" pitchFamily="18" charset="0"/>
                <a:ea typeface="Cambria Math" panose="02040503050406030204" pitchFamily="18" charset="0"/>
              </a:rPr>
              <a:t>Figure 2: </a:t>
            </a:r>
            <a:r>
              <a:rPr lang="en-US" sz="1600" dirty="0">
                <a:solidFill>
                  <a:schemeClr val="bg1"/>
                </a:solidFill>
                <a:latin typeface="Cambria Math" panose="02040503050406030204" pitchFamily="18" charset="0"/>
                <a:ea typeface="Cambria Math" panose="02040503050406030204" pitchFamily="18" charset="0"/>
              </a:rPr>
              <a:t>The graphical approach for determining the roots of an equation.</a:t>
            </a:r>
            <a:endParaRPr lang="tr-TR" sz="1600" dirty="0">
              <a:solidFill>
                <a:schemeClr val="bg1"/>
              </a:solidFill>
              <a:latin typeface="Cambria Math" panose="02040503050406030204" pitchFamily="18" charset="0"/>
              <a:ea typeface="Cambria Math" panose="02040503050406030204" pitchFamily="18" charset="0"/>
            </a:endParaRPr>
          </a:p>
        </p:txBody>
      </p:sp>
      <p:pic>
        <p:nvPicPr>
          <p:cNvPr id="9" name="Picture 8"/>
          <p:cNvPicPr>
            <a:picLocks noChangeAspect="1"/>
          </p:cNvPicPr>
          <p:nvPr/>
        </p:nvPicPr>
        <p:blipFill>
          <a:blip r:embed="rId2"/>
          <a:stretch>
            <a:fillRect/>
          </a:stretch>
        </p:blipFill>
        <p:spPr>
          <a:xfrm>
            <a:off x="4121406" y="560746"/>
            <a:ext cx="4067175" cy="619125"/>
          </a:xfrm>
          <a:prstGeom prst="rect">
            <a:avLst/>
          </a:prstGeom>
        </p:spPr>
      </p:pic>
      <p:pic>
        <p:nvPicPr>
          <p:cNvPr id="10" name="Picture 9"/>
          <p:cNvPicPr>
            <a:picLocks noChangeAspect="1"/>
          </p:cNvPicPr>
          <p:nvPr/>
        </p:nvPicPr>
        <p:blipFill>
          <a:blip r:embed="rId3"/>
          <a:stretch>
            <a:fillRect/>
          </a:stretch>
        </p:blipFill>
        <p:spPr>
          <a:xfrm>
            <a:off x="4548243" y="1860058"/>
            <a:ext cx="3390900" cy="552450"/>
          </a:xfrm>
          <a:prstGeom prst="rect">
            <a:avLst/>
          </a:prstGeom>
        </p:spPr>
      </p:pic>
      <p:pic>
        <p:nvPicPr>
          <p:cNvPr id="11" name="Picture 10"/>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40000" contrast="40000"/>
                    </a14:imgEffect>
                  </a14:imgLayer>
                </a14:imgProps>
              </a:ext>
            </a:extLst>
          </a:blip>
          <a:stretch>
            <a:fillRect/>
          </a:stretch>
        </p:blipFill>
        <p:spPr>
          <a:xfrm>
            <a:off x="5300899" y="3092695"/>
            <a:ext cx="1767179" cy="2968861"/>
          </a:xfrm>
          <a:prstGeom prst="rect">
            <a:avLst/>
          </a:prstGeom>
        </p:spPr>
      </p:pic>
    </p:spTree>
    <p:extLst>
      <p:ext uri="{BB962C8B-B14F-4D97-AF65-F5344CB8AC3E}">
        <p14:creationId xmlns:p14="http://schemas.microsoft.com/office/powerpoint/2010/main" val="3768920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400000"/>
                    </a14:imgEffect>
                    <a14:imgEffect>
                      <a14:brightnessContrast bright="40000" contrast="40000"/>
                    </a14:imgEffect>
                  </a14:imgLayer>
                </a14:imgProps>
              </a:ext>
            </a:extLst>
          </a:blip>
          <a:stretch>
            <a:fillRect/>
          </a:stretch>
        </p:blipFill>
        <p:spPr>
          <a:xfrm>
            <a:off x="289216" y="75991"/>
            <a:ext cx="1806283" cy="4699316"/>
          </a:xfrm>
          <a:prstGeom prst="rect">
            <a:avLst/>
          </a:prstGeom>
        </p:spPr>
      </p:pic>
      <p:sp>
        <p:nvSpPr>
          <p:cNvPr id="3" name="Rectangle 2"/>
          <p:cNvSpPr/>
          <p:nvPr/>
        </p:nvSpPr>
        <p:spPr>
          <a:xfrm>
            <a:off x="500505" y="4908359"/>
            <a:ext cx="4937258" cy="1815882"/>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a:spAutoFit/>
          </a:bodyPr>
          <a:lstStyle/>
          <a:p>
            <a:pPr algn="just"/>
            <a:r>
              <a:rPr lang="tr-TR" sz="1400" b="1" dirty="0" smtClean="0">
                <a:solidFill>
                  <a:schemeClr val="bg1"/>
                </a:solidFill>
                <a:latin typeface="Cambria Math" panose="02040503050406030204" pitchFamily="18" charset="0"/>
                <a:ea typeface="Cambria Math" panose="02040503050406030204" pitchFamily="18" charset="0"/>
              </a:rPr>
              <a:t>Figure 3: </a:t>
            </a:r>
            <a:r>
              <a:rPr lang="en-US" sz="1400" dirty="0" smtClean="0">
                <a:solidFill>
                  <a:schemeClr val="bg1"/>
                </a:solidFill>
                <a:latin typeface="Cambria Math" panose="02040503050406030204" pitchFamily="18" charset="0"/>
                <a:ea typeface="Cambria Math" panose="02040503050406030204" pitchFamily="18" charset="0"/>
              </a:rPr>
              <a:t>Illustration </a:t>
            </a:r>
            <a:r>
              <a:rPr lang="en-US" sz="1400" dirty="0">
                <a:solidFill>
                  <a:schemeClr val="bg1"/>
                </a:solidFill>
                <a:latin typeface="Cambria Math" panose="02040503050406030204" pitchFamily="18" charset="0"/>
                <a:ea typeface="Cambria Math" panose="02040503050406030204" pitchFamily="18" charset="0"/>
              </a:rPr>
              <a:t>of a number </a:t>
            </a:r>
            <a:r>
              <a:rPr lang="en-US" sz="1400" dirty="0" smtClean="0">
                <a:solidFill>
                  <a:schemeClr val="bg1"/>
                </a:solidFill>
                <a:latin typeface="Cambria Math" panose="02040503050406030204" pitchFamily="18" charset="0"/>
                <a:ea typeface="Cambria Math" panose="02040503050406030204" pitchFamily="18" charset="0"/>
              </a:rPr>
              <a:t>of</a:t>
            </a:r>
            <a:r>
              <a:rPr lang="tr-TR" sz="1400" dirty="0" smtClean="0">
                <a:solidFill>
                  <a:schemeClr val="bg1"/>
                </a:solidFill>
                <a:latin typeface="Cambria Math" panose="02040503050406030204" pitchFamily="18" charset="0"/>
                <a:ea typeface="Cambria Math" panose="02040503050406030204" pitchFamily="18" charset="0"/>
              </a:rPr>
              <a:t> </a:t>
            </a:r>
            <a:r>
              <a:rPr lang="en-US" sz="1400" dirty="0" smtClean="0">
                <a:solidFill>
                  <a:schemeClr val="bg1"/>
                </a:solidFill>
                <a:latin typeface="Cambria Math" panose="02040503050406030204" pitchFamily="18" charset="0"/>
                <a:ea typeface="Cambria Math" panose="02040503050406030204" pitchFamily="18" charset="0"/>
              </a:rPr>
              <a:t>general </a:t>
            </a:r>
            <a:r>
              <a:rPr lang="en-US" sz="1400" dirty="0">
                <a:solidFill>
                  <a:schemeClr val="bg1"/>
                </a:solidFill>
                <a:latin typeface="Cambria Math" panose="02040503050406030204" pitchFamily="18" charset="0"/>
                <a:ea typeface="Cambria Math" panose="02040503050406030204" pitchFamily="18" charset="0"/>
              </a:rPr>
              <a:t>ways that a root </a:t>
            </a:r>
            <a:r>
              <a:rPr lang="en-US" sz="1400" dirty="0" smtClean="0">
                <a:solidFill>
                  <a:schemeClr val="bg1"/>
                </a:solidFill>
                <a:latin typeface="Cambria Math" panose="02040503050406030204" pitchFamily="18" charset="0"/>
                <a:ea typeface="Cambria Math" panose="02040503050406030204" pitchFamily="18" charset="0"/>
              </a:rPr>
              <a:t>may</a:t>
            </a:r>
            <a:r>
              <a:rPr lang="tr-TR" sz="1400" dirty="0" smtClean="0">
                <a:solidFill>
                  <a:schemeClr val="bg1"/>
                </a:solidFill>
                <a:latin typeface="Cambria Math" panose="02040503050406030204" pitchFamily="18" charset="0"/>
                <a:ea typeface="Cambria Math" panose="02040503050406030204" pitchFamily="18" charset="0"/>
              </a:rPr>
              <a:t> </a:t>
            </a:r>
            <a:r>
              <a:rPr lang="en-US" sz="1400" dirty="0" smtClean="0">
                <a:solidFill>
                  <a:schemeClr val="bg1"/>
                </a:solidFill>
                <a:latin typeface="Cambria Math" panose="02040503050406030204" pitchFamily="18" charset="0"/>
                <a:ea typeface="Cambria Math" panose="02040503050406030204" pitchFamily="18" charset="0"/>
              </a:rPr>
              <a:t>occur </a:t>
            </a:r>
            <a:r>
              <a:rPr lang="en-US" sz="1400" dirty="0">
                <a:solidFill>
                  <a:schemeClr val="bg1"/>
                </a:solidFill>
                <a:latin typeface="Cambria Math" panose="02040503050406030204" pitchFamily="18" charset="0"/>
                <a:ea typeface="Cambria Math" panose="02040503050406030204" pitchFamily="18" charset="0"/>
              </a:rPr>
              <a:t>in an interval </a:t>
            </a:r>
            <a:r>
              <a:rPr lang="en-US" sz="1400" dirty="0" smtClean="0">
                <a:solidFill>
                  <a:schemeClr val="bg1"/>
                </a:solidFill>
                <a:latin typeface="Cambria Math" panose="02040503050406030204" pitchFamily="18" charset="0"/>
                <a:ea typeface="Cambria Math" panose="02040503050406030204" pitchFamily="18" charset="0"/>
              </a:rPr>
              <a:t>prescribed</a:t>
            </a:r>
            <a:r>
              <a:rPr lang="tr-TR" sz="1400" dirty="0" smtClean="0">
                <a:solidFill>
                  <a:schemeClr val="bg1"/>
                </a:solidFill>
                <a:latin typeface="Cambria Math" panose="02040503050406030204" pitchFamily="18" charset="0"/>
                <a:ea typeface="Cambria Math" panose="02040503050406030204" pitchFamily="18" charset="0"/>
              </a:rPr>
              <a:t> </a:t>
            </a:r>
            <a:r>
              <a:rPr lang="en-US" sz="1400" dirty="0" smtClean="0">
                <a:solidFill>
                  <a:schemeClr val="bg1"/>
                </a:solidFill>
                <a:latin typeface="Cambria Math" panose="02040503050406030204" pitchFamily="18" charset="0"/>
                <a:ea typeface="Cambria Math" panose="02040503050406030204" pitchFamily="18" charset="0"/>
              </a:rPr>
              <a:t>by </a:t>
            </a:r>
            <a:r>
              <a:rPr lang="en-US" sz="1400" dirty="0">
                <a:solidFill>
                  <a:schemeClr val="bg1"/>
                </a:solidFill>
                <a:latin typeface="Cambria Math" panose="02040503050406030204" pitchFamily="18" charset="0"/>
                <a:ea typeface="Cambria Math" panose="02040503050406030204" pitchFamily="18" charset="0"/>
              </a:rPr>
              <a:t>a lower bound x</a:t>
            </a:r>
            <a:r>
              <a:rPr lang="en-US" sz="1400" baseline="-25000" dirty="0">
                <a:solidFill>
                  <a:schemeClr val="bg1"/>
                </a:solidFill>
                <a:latin typeface="Cambria Math" panose="02040503050406030204" pitchFamily="18" charset="0"/>
                <a:ea typeface="Cambria Math" panose="02040503050406030204" pitchFamily="18" charset="0"/>
              </a:rPr>
              <a:t>l</a:t>
            </a:r>
            <a:r>
              <a:rPr lang="en-US" sz="1400" dirty="0">
                <a:solidFill>
                  <a:schemeClr val="bg1"/>
                </a:solidFill>
                <a:latin typeface="Cambria Math" panose="02040503050406030204" pitchFamily="18" charset="0"/>
                <a:ea typeface="Cambria Math" panose="02040503050406030204" pitchFamily="18" charset="0"/>
              </a:rPr>
              <a:t> and </a:t>
            </a:r>
            <a:r>
              <a:rPr lang="en-US" sz="1400" dirty="0" smtClean="0">
                <a:solidFill>
                  <a:schemeClr val="bg1"/>
                </a:solidFill>
                <a:latin typeface="Cambria Math" panose="02040503050406030204" pitchFamily="18" charset="0"/>
                <a:ea typeface="Cambria Math" panose="02040503050406030204" pitchFamily="18" charset="0"/>
              </a:rPr>
              <a:t>an</a:t>
            </a:r>
            <a:r>
              <a:rPr lang="tr-TR" sz="1400" dirty="0" smtClean="0">
                <a:solidFill>
                  <a:schemeClr val="bg1"/>
                </a:solidFill>
                <a:latin typeface="Cambria Math" panose="02040503050406030204" pitchFamily="18" charset="0"/>
                <a:ea typeface="Cambria Math" panose="02040503050406030204" pitchFamily="18" charset="0"/>
              </a:rPr>
              <a:t> </a:t>
            </a:r>
            <a:r>
              <a:rPr lang="en-US" sz="1400" dirty="0" smtClean="0">
                <a:solidFill>
                  <a:schemeClr val="bg1"/>
                </a:solidFill>
                <a:latin typeface="Cambria Math" panose="02040503050406030204" pitchFamily="18" charset="0"/>
                <a:ea typeface="Cambria Math" panose="02040503050406030204" pitchFamily="18" charset="0"/>
              </a:rPr>
              <a:t>upper </a:t>
            </a:r>
            <a:r>
              <a:rPr lang="en-US" sz="1400" dirty="0">
                <a:solidFill>
                  <a:schemeClr val="bg1"/>
                </a:solidFill>
                <a:latin typeface="Cambria Math" panose="02040503050406030204" pitchFamily="18" charset="0"/>
                <a:ea typeface="Cambria Math" panose="02040503050406030204" pitchFamily="18" charset="0"/>
              </a:rPr>
              <a:t>bound </a:t>
            </a:r>
            <a:r>
              <a:rPr lang="en-US" sz="1400" dirty="0" smtClean="0">
                <a:solidFill>
                  <a:schemeClr val="bg1"/>
                </a:solidFill>
                <a:latin typeface="Cambria Math" panose="02040503050406030204" pitchFamily="18" charset="0"/>
                <a:ea typeface="Cambria Math" panose="02040503050406030204" pitchFamily="18" charset="0"/>
              </a:rPr>
              <a:t>x</a:t>
            </a:r>
            <a:r>
              <a:rPr lang="tr-TR" sz="1400" dirty="0" smtClean="0">
                <a:solidFill>
                  <a:schemeClr val="bg1"/>
                </a:solidFill>
                <a:latin typeface="Cambria Math" panose="02040503050406030204" pitchFamily="18" charset="0"/>
                <a:ea typeface="Cambria Math" panose="02040503050406030204" pitchFamily="18" charset="0"/>
              </a:rPr>
              <a:t> </a:t>
            </a:r>
            <a:r>
              <a:rPr lang="en-US" sz="1400" baseline="-25000" dirty="0" smtClean="0">
                <a:solidFill>
                  <a:schemeClr val="bg1"/>
                </a:solidFill>
                <a:latin typeface="Cambria Math" panose="02040503050406030204" pitchFamily="18" charset="0"/>
                <a:ea typeface="Cambria Math" panose="02040503050406030204" pitchFamily="18" charset="0"/>
              </a:rPr>
              <a:t>u</a:t>
            </a:r>
            <a:r>
              <a:rPr lang="en-US" sz="1400" dirty="0">
                <a:solidFill>
                  <a:schemeClr val="bg1"/>
                </a:solidFill>
                <a:latin typeface="Cambria Math" panose="02040503050406030204" pitchFamily="18" charset="0"/>
                <a:ea typeface="Cambria Math" panose="02040503050406030204" pitchFamily="18" charset="0"/>
              </a:rPr>
              <a:t>. Parts (a) </a:t>
            </a:r>
            <a:r>
              <a:rPr lang="en-US" sz="1400" dirty="0" smtClean="0">
                <a:solidFill>
                  <a:schemeClr val="bg1"/>
                </a:solidFill>
                <a:latin typeface="Cambria Math" panose="02040503050406030204" pitchFamily="18" charset="0"/>
                <a:ea typeface="Cambria Math" panose="02040503050406030204" pitchFamily="18" charset="0"/>
              </a:rPr>
              <a:t>and</a:t>
            </a:r>
            <a:r>
              <a:rPr lang="tr-TR" sz="1400" dirty="0" smtClean="0">
                <a:solidFill>
                  <a:schemeClr val="bg1"/>
                </a:solidFill>
                <a:latin typeface="Cambria Math" panose="02040503050406030204" pitchFamily="18" charset="0"/>
                <a:ea typeface="Cambria Math" panose="02040503050406030204" pitchFamily="18" charset="0"/>
              </a:rPr>
              <a:t> </a:t>
            </a:r>
            <a:r>
              <a:rPr lang="en-US" sz="1400" dirty="0" smtClean="0">
                <a:solidFill>
                  <a:schemeClr val="bg1"/>
                </a:solidFill>
                <a:latin typeface="Cambria Math" panose="02040503050406030204" pitchFamily="18" charset="0"/>
                <a:ea typeface="Cambria Math" panose="02040503050406030204" pitchFamily="18" charset="0"/>
              </a:rPr>
              <a:t>(c</a:t>
            </a:r>
            <a:r>
              <a:rPr lang="en-US" sz="1400" dirty="0">
                <a:solidFill>
                  <a:schemeClr val="bg1"/>
                </a:solidFill>
                <a:latin typeface="Cambria Math" panose="02040503050406030204" pitchFamily="18" charset="0"/>
                <a:ea typeface="Cambria Math" panose="02040503050406030204" pitchFamily="18" charset="0"/>
              </a:rPr>
              <a:t>) indicate that if both f (x</a:t>
            </a:r>
            <a:r>
              <a:rPr lang="en-US" sz="1400" baseline="-25000" dirty="0">
                <a:solidFill>
                  <a:schemeClr val="bg1"/>
                </a:solidFill>
                <a:latin typeface="Cambria Math" panose="02040503050406030204" pitchFamily="18" charset="0"/>
                <a:ea typeface="Cambria Math" panose="02040503050406030204" pitchFamily="18" charset="0"/>
              </a:rPr>
              <a:t>l</a:t>
            </a:r>
            <a:r>
              <a:rPr lang="en-US" sz="1400" dirty="0">
                <a:solidFill>
                  <a:schemeClr val="bg1"/>
                </a:solidFill>
                <a:latin typeface="Cambria Math" panose="02040503050406030204" pitchFamily="18" charset="0"/>
                <a:ea typeface="Cambria Math" panose="02040503050406030204" pitchFamily="18" charset="0"/>
              </a:rPr>
              <a:t>) </a:t>
            </a:r>
            <a:r>
              <a:rPr lang="en-US" sz="1400" dirty="0" smtClean="0">
                <a:solidFill>
                  <a:schemeClr val="bg1"/>
                </a:solidFill>
                <a:latin typeface="Cambria Math" panose="02040503050406030204" pitchFamily="18" charset="0"/>
                <a:ea typeface="Cambria Math" panose="02040503050406030204" pitchFamily="18" charset="0"/>
              </a:rPr>
              <a:t>and</a:t>
            </a:r>
            <a:r>
              <a:rPr lang="tr-TR" sz="1400" dirty="0" smtClean="0">
                <a:solidFill>
                  <a:schemeClr val="bg1"/>
                </a:solidFill>
                <a:latin typeface="Cambria Math" panose="02040503050406030204" pitchFamily="18" charset="0"/>
                <a:ea typeface="Cambria Math" panose="02040503050406030204" pitchFamily="18" charset="0"/>
              </a:rPr>
              <a:t> </a:t>
            </a:r>
            <a:r>
              <a:rPr lang="en-US" sz="1400" dirty="0" smtClean="0">
                <a:solidFill>
                  <a:schemeClr val="bg1"/>
                </a:solidFill>
                <a:latin typeface="Cambria Math" panose="02040503050406030204" pitchFamily="18" charset="0"/>
                <a:ea typeface="Cambria Math" panose="02040503050406030204" pitchFamily="18" charset="0"/>
              </a:rPr>
              <a:t>f </a:t>
            </a:r>
            <a:r>
              <a:rPr lang="en-US" sz="1400" dirty="0">
                <a:solidFill>
                  <a:schemeClr val="bg1"/>
                </a:solidFill>
                <a:latin typeface="Cambria Math" panose="02040503050406030204" pitchFamily="18" charset="0"/>
                <a:ea typeface="Cambria Math" panose="02040503050406030204" pitchFamily="18" charset="0"/>
              </a:rPr>
              <a:t>(x</a:t>
            </a:r>
            <a:r>
              <a:rPr lang="en-US" sz="1400" baseline="-25000" dirty="0">
                <a:solidFill>
                  <a:schemeClr val="bg1"/>
                </a:solidFill>
                <a:latin typeface="Cambria Math" panose="02040503050406030204" pitchFamily="18" charset="0"/>
                <a:ea typeface="Cambria Math" panose="02040503050406030204" pitchFamily="18" charset="0"/>
              </a:rPr>
              <a:t>u</a:t>
            </a:r>
            <a:r>
              <a:rPr lang="en-US" sz="1400" dirty="0">
                <a:solidFill>
                  <a:schemeClr val="bg1"/>
                </a:solidFill>
                <a:latin typeface="Cambria Math" panose="02040503050406030204" pitchFamily="18" charset="0"/>
                <a:ea typeface="Cambria Math" panose="02040503050406030204" pitchFamily="18" charset="0"/>
              </a:rPr>
              <a:t>) have the same sign, </a:t>
            </a:r>
            <a:r>
              <a:rPr lang="en-US" sz="1400" dirty="0" smtClean="0">
                <a:solidFill>
                  <a:schemeClr val="bg1"/>
                </a:solidFill>
                <a:latin typeface="Cambria Math" panose="02040503050406030204" pitchFamily="18" charset="0"/>
                <a:ea typeface="Cambria Math" panose="02040503050406030204" pitchFamily="18" charset="0"/>
              </a:rPr>
              <a:t>either</a:t>
            </a:r>
            <a:r>
              <a:rPr lang="tr-TR" sz="1400" dirty="0" smtClean="0">
                <a:solidFill>
                  <a:schemeClr val="bg1"/>
                </a:solidFill>
                <a:latin typeface="Cambria Math" panose="02040503050406030204" pitchFamily="18" charset="0"/>
                <a:ea typeface="Cambria Math" panose="02040503050406030204" pitchFamily="18" charset="0"/>
              </a:rPr>
              <a:t> </a:t>
            </a:r>
            <a:r>
              <a:rPr lang="en-US" sz="1400" dirty="0" smtClean="0">
                <a:solidFill>
                  <a:schemeClr val="bg1"/>
                </a:solidFill>
                <a:latin typeface="Cambria Math" panose="02040503050406030204" pitchFamily="18" charset="0"/>
                <a:ea typeface="Cambria Math" panose="02040503050406030204" pitchFamily="18" charset="0"/>
              </a:rPr>
              <a:t>there </a:t>
            </a:r>
            <a:r>
              <a:rPr lang="en-US" sz="1400" dirty="0">
                <a:solidFill>
                  <a:schemeClr val="bg1"/>
                </a:solidFill>
                <a:latin typeface="Cambria Math" panose="02040503050406030204" pitchFamily="18" charset="0"/>
                <a:ea typeface="Cambria Math" panose="02040503050406030204" pitchFamily="18" charset="0"/>
              </a:rPr>
              <a:t>will be no roots or </a:t>
            </a:r>
            <a:r>
              <a:rPr lang="en-US" sz="1400" dirty="0" smtClean="0">
                <a:solidFill>
                  <a:schemeClr val="bg1"/>
                </a:solidFill>
                <a:latin typeface="Cambria Math" panose="02040503050406030204" pitchFamily="18" charset="0"/>
                <a:ea typeface="Cambria Math" panose="02040503050406030204" pitchFamily="18" charset="0"/>
              </a:rPr>
              <a:t>there</a:t>
            </a:r>
            <a:r>
              <a:rPr lang="tr-TR" sz="1400" dirty="0" smtClean="0">
                <a:solidFill>
                  <a:schemeClr val="bg1"/>
                </a:solidFill>
                <a:latin typeface="Cambria Math" panose="02040503050406030204" pitchFamily="18" charset="0"/>
                <a:ea typeface="Cambria Math" panose="02040503050406030204" pitchFamily="18" charset="0"/>
              </a:rPr>
              <a:t> </a:t>
            </a:r>
            <a:r>
              <a:rPr lang="en-US" sz="1400" dirty="0" smtClean="0">
                <a:solidFill>
                  <a:schemeClr val="bg1"/>
                </a:solidFill>
                <a:latin typeface="Cambria Math" panose="02040503050406030204" pitchFamily="18" charset="0"/>
                <a:ea typeface="Cambria Math" panose="02040503050406030204" pitchFamily="18" charset="0"/>
              </a:rPr>
              <a:t>will </a:t>
            </a:r>
            <a:r>
              <a:rPr lang="en-US" sz="1400" dirty="0">
                <a:solidFill>
                  <a:schemeClr val="bg1"/>
                </a:solidFill>
                <a:latin typeface="Cambria Math" panose="02040503050406030204" pitchFamily="18" charset="0"/>
                <a:ea typeface="Cambria Math" panose="02040503050406030204" pitchFamily="18" charset="0"/>
              </a:rPr>
              <a:t>be an even number of </a:t>
            </a:r>
            <a:r>
              <a:rPr lang="en-US" sz="1400" dirty="0" smtClean="0">
                <a:solidFill>
                  <a:schemeClr val="bg1"/>
                </a:solidFill>
                <a:latin typeface="Cambria Math" panose="02040503050406030204" pitchFamily="18" charset="0"/>
                <a:ea typeface="Cambria Math" panose="02040503050406030204" pitchFamily="18" charset="0"/>
              </a:rPr>
              <a:t>roots</a:t>
            </a:r>
            <a:r>
              <a:rPr lang="tr-TR" sz="1400" dirty="0" smtClean="0">
                <a:solidFill>
                  <a:schemeClr val="bg1"/>
                </a:solidFill>
                <a:latin typeface="Cambria Math" panose="02040503050406030204" pitchFamily="18" charset="0"/>
                <a:ea typeface="Cambria Math" panose="02040503050406030204" pitchFamily="18" charset="0"/>
              </a:rPr>
              <a:t> </a:t>
            </a:r>
            <a:r>
              <a:rPr lang="en-US" sz="1400" dirty="0" smtClean="0">
                <a:solidFill>
                  <a:schemeClr val="bg1"/>
                </a:solidFill>
                <a:latin typeface="Cambria Math" panose="02040503050406030204" pitchFamily="18" charset="0"/>
                <a:ea typeface="Cambria Math" panose="02040503050406030204" pitchFamily="18" charset="0"/>
              </a:rPr>
              <a:t>within </a:t>
            </a:r>
            <a:r>
              <a:rPr lang="en-US" sz="1400" dirty="0">
                <a:solidFill>
                  <a:schemeClr val="bg1"/>
                </a:solidFill>
                <a:latin typeface="Cambria Math" panose="02040503050406030204" pitchFamily="18" charset="0"/>
                <a:ea typeface="Cambria Math" panose="02040503050406030204" pitchFamily="18" charset="0"/>
              </a:rPr>
              <a:t>the interval. Parts (b) </a:t>
            </a:r>
            <a:r>
              <a:rPr lang="en-US" sz="1400" dirty="0" smtClean="0">
                <a:solidFill>
                  <a:schemeClr val="bg1"/>
                </a:solidFill>
                <a:latin typeface="Cambria Math" panose="02040503050406030204" pitchFamily="18" charset="0"/>
                <a:ea typeface="Cambria Math" panose="02040503050406030204" pitchFamily="18" charset="0"/>
              </a:rPr>
              <a:t>and</a:t>
            </a:r>
            <a:r>
              <a:rPr lang="tr-TR" sz="1400" dirty="0" smtClean="0">
                <a:solidFill>
                  <a:schemeClr val="bg1"/>
                </a:solidFill>
                <a:latin typeface="Cambria Math" panose="02040503050406030204" pitchFamily="18" charset="0"/>
                <a:ea typeface="Cambria Math" panose="02040503050406030204" pitchFamily="18" charset="0"/>
              </a:rPr>
              <a:t> </a:t>
            </a:r>
            <a:r>
              <a:rPr lang="en-US" sz="1400" dirty="0" smtClean="0">
                <a:solidFill>
                  <a:schemeClr val="bg1"/>
                </a:solidFill>
                <a:latin typeface="Cambria Math" panose="02040503050406030204" pitchFamily="18" charset="0"/>
                <a:ea typeface="Cambria Math" panose="02040503050406030204" pitchFamily="18" charset="0"/>
              </a:rPr>
              <a:t>(d </a:t>
            </a:r>
            <a:r>
              <a:rPr lang="en-US" sz="1400" dirty="0">
                <a:solidFill>
                  <a:schemeClr val="bg1"/>
                </a:solidFill>
                <a:latin typeface="Cambria Math" panose="02040503050406030204" pitchFamily="18" charset="0"/>
                <a:ea typeface="Cambria Math" panose="02040503050406030204" pitchFamily="18" charset="0"/>
              </a:rPr>
              <a:t>) indicate that if the </a:t>
            </a:r>
            <a:r>
              <a:rPr lang="en-US" sz="1400" dirty="0" smtClean="0">
                <a:solidFill>
                  <a:schemeClr val="bg1"/>
                </a:solidFill>
                <a:latin typeface="Cambria Math" panose="02040503050406030204" pitchFamily="18" charset="0"/>
                <a:ea typeface="Cambria Math" panose="02040503050406030204" pitchFamily="18" charset="0"/>
              </a:rPr>
              <a:t>function</a:t>
            </a:r>
            <a:r>
              <a:rPr lang="tr-TR" sz="1400" dirty="0" smtClean="0">
                <a:solidFill>
                  <a:schemeClr val="bg1"/>
                </a:solidFill>
                <a:latin typeface="Cambria Math" panose="02040503050406030204" pitchFamily="18" charset="0"/>
                <a:ea typeface="Cambria Math" panose="02040503050406030204" pitchFamily="18" charset="0"/>
              </a:rPr>
              <a:t> </a:t>
            </a:r>
            <a:r>
              <a:rPr lang="en-US" sz="1400" dirty="0" smtClean="0">
                <a:solidFill>
                  <a:schemeClr val="bg1"/>
                </a:solidFill>
                <a:latin typeface="Cambria Math" panose="02040503050406030204" pitchFamily="18" charset="0"/>
                <a:ea typeface="Cambria Math" panose="02040503050406030204" pitchFamily="18" charset="0"/>
              </a:rPr>
              <a:t>has </a:t>
            </a:r>
            <a:r>
              <a:rPr lang="en-US" sz="1400" dirty="0">
                <a:solidFill>
                  <a:schemeClr val="bg1"/>
                </a:solidFill>
                <a:latin typeface="Cambria Math" panose="02040503050406030204" pitchFamily="18" charset="0"/>
                <a:ea typeface="Cambria Math" panose="02040503050406030204" pitchFamily="18" charset="0"/>
              </a:rPr>
              <a:t>different signs at the </a:t>
            </a:r>
            <a:r>
              <a:rPr lang="en-US" sz="1400" dirty="0" smtClean="0">
                <a:solidFill>
                  <a:schemeClr val="bg1"/>
                </a:solidFill>
                <a:latin typeface="Cambria Math" panose="02040503050406030204" pitchFamily="18" charset="0"/>
                <a:ea typeface="Cambria Math" panose="02040503050406030204" pitchFamily="18" charset="0"/>
              </a:rPr>
              <a:t>end</a:t>
            </a:r>
            <a:r>
              <a:rPr lang="tr-TR" sz="1400" dirty="0" smtClean="0">
                <a:solidFill>
                  <a:schemeClr val="bg1"/>
                </a:solidFill>
                <a:latin typeface="Cambria Math" panose="02040503050406030204" pitchFamily="18" charset="0"/>
                <a:ea typeface="Cambria Math" panose="02040503050406030204" pitchFamily="18" charset="0"/>
              </a:rPr>
              <a:t> </a:t>
            </a:r>
            <a:r>
              <a:rPr lang="en-US" sz="1400" dirty="0" smtClean="0">
                <a:solidFill>
                  <a:schemeClr val="bg1"/>
                </a:solidFill>
                <a:latin typeface="Cambria Math" panose="02040503050406030204" pitchFamily="18" charset="0"/>
                <a:ea typeface="Cambria Math" panose="02040503050406030204" pitchFamily="18" charset="0"/>
              </a:rPr>
              <a:t>points</a:t>
            </a:r>
            <a:r>
              <a:rPr lang="en-US" sz="1400" dirty="0">
                <a:solidFill>
                  <a:schemeClr val="bg1"/>
                </a:solidFill>
                <a:latin typeface="Cambria Math" panose="02040503050406030204" pitchFamily="18" charset="0"/>
                <a:ea typeface="Cambria Math" panose="02040503050406030204" pitchFamily="18" charset="0"/>
              </a:rPr>
              <a:t>, there will be an </a:t>
            </a:r>
            <a:r>
              <a:rPr lang="en-US" sz="1400" dirty="0" smtClean="0">
                <a:solidFill>
                  <a:schemeClr val="bg1"/>
                </a:solidFill>
                <a:latin typeface="Cambria Math" panose="02040503050406030204" pitchFamily="18" charset="0"/>
                <a:ea typeface="Cambria Math" panose="02040503050406030204" pitchFamily="18" charset="0"/>
              </a:rPr>
              <a:t>odd</a:t>
            </a:r>
            <a:r>
              <a:rPr lang="tr-TR" sz="1400" dirty="0" smtClean="0">
                <a:solidFill>
                  <a:schemeClr val="bg1"/>
                </a:solidFill>
                <a:latin typeface="Cambria Math" panose="02040503050406030204" pitchFamily="18" charset="0"/>
                <a:ea typeface="Cambria Math" panose="02040503050406030204" pitchFamily="18" charset="0"/>
              </a:rPr>
              <a:t> </a:t>
            </a:r>
            <a:r>
              <a:rPr lang="en-US" sz="1400" dirty="0" smtClean="0">
                <a:solidFill>
                  <a:schemeClr val="bg1"/>
                </a:solidFill>
                <a:latin typeface="Cambria Math" panose="02040503050406030204" pitchFamily="18" charset="0"/>
                <a:ea typeface="Cambria Math" panose="02040503050406030204" pitchFamily="18" charset="0"/>
              </a:rPr>
              <a:t>number </a:t>
            </a:r>
            <a:r>
              <a:rPr lang="en-US" sz="1400" dirty="0">
                <a:solidFill>
                  <a:schemeClr val="bg1"/>
                </a:solidFill>
                <a:latin typeface="Cambria Math" panose="02040503050406030204" pitchFamily="18" charset="0"/>
                <a:ea typeface="Cambria Math" panose="02040503050406030204" pitchFamily="18" charset="0"/>
              </a:rPr>
              <a:t>of roots in the interval.</a:t>
            </a:r>
            <a:endParaRPr lang="tr-TR" sz="1400" dirty="0">
              <a:solidFill>
                <a:schemeClr val="bg1"/>
              </a:solidFill>
              <a:latin typeface="Cambria Math" panose="02040503050406030204" pitchFamily="18" charset="0"/>
              <a:ea typeface="Cambria Math" panose="02040503050406030204" pitchFamily="18" charset="0"/>
            </a:endParaRPr>
          </a:p>
        </p:txBody>
      </p:sp>
      <p:sp>
        <p:nvSpPr>
          <p:cNvPr id="4" name="TextBox 3"/>
          <p:cNvSpPr txBox="1"/>
          <p:nvPr/>
        </p:nvSpPr>
        <p:spPr>
          <a:xfrm>
            <a:off x="2428569" y="373626"/>
            <a:ext cx="7182360" cy="4524315"/>
          </a:xfrm>
          <a:prstGeom prst="rect">
            <a:avLst/>
          </a:prstGeom>
          <a:noFill/>
        </p:spPr>
        <p:txBody>
          <a:bodyPr wrap="square" rtlCol="0">
            <a:spAutoFit/>
          </a:bodyPr>
          <a:lstStyle/>
          <a:p>
            <a:pPr algn="just"/>
            <a:r>
              <a:rPr lang="en-US" sz="1600" dirty="0">
                <a:solidFill>
                  <a:schemeClr val="bg1"/>
                </a:solidFill>
                <a:latin typeface="Cambria Math" panose="02040503050406030204" pitchFamily="18" charset="0"/>
                <a:ea typeface="Cambria Math" panose="02040503050406030204" pitchFamily="18" charset="0"/>
              </a:rPr>
              <a:t>Aside from providing rough estimates of the root, graphical interpretations are important tools for understanding the properties of the functions and anticipating the pitfalls of the numerical methods. For example, </a:t>
            </a:r>
            <a:r>
              <a:rPr lang="en-US" sz="1600" dirty="0" smtClean="0">
                <a:solidFill>
                  <a:schemeClr val="bg1"/>
                </a:solidFill>
                <a:latin typeface="Cambria Math" panose="02040503050406030204" pitchFamily="18" charset="0"/>
                <a:ea typeface="Cambria Math" panose="02040503050406030204" pitchFamily="18" charset="0"/>
              </a:rPr>
              <a:t>Fig</a:t>
            </a:r>
            <a:r>
              <a:rPr lang="tr-TR" sz="1600" dirty="0" smtClean="0">
                <a:solidFill>
                  <a:schemeClr val="bg1"/>
                </a:solidFill>
                <a:latin typeface="Cambria Math" panose="02040503050406030204" pitchFamily="18" charset="0"/>
                <a:ea typeface="Cambria Math" panose="02040503050406030204" pitchFamily="18" charset="0"/>
              </a:rPr>
              <a:t>. 3, </a:t>
            </a:r>
            <a:r>
              <a:rPr lang="en-US" sz="1600" dirty="0" smtClean="0">
                <a:solidFill>
                  <a:schemeClr val="bg1"/>
                </a:solidFill>
                <a:latin typeface="Cambria Math" panose="02040503050406030204" pitchFamily="18" charset="0"/>
                <a:ea typeface="Cambria Math" panose="02040503050406030204" pitchFamily="18" charset="0"/>
              </a:rPr>
              <a:t>shows </a:t>
            </a:r>
            <a:r>
              <a:rPr lang="en-US" sz="1600" dirty="0">
                <a:solidFill>
                  <a:schemeClr val="bg1"/>
                </a:solidFill>
                <a:latin typeface="Cambria Math" panose="02040503050406030204" pitchFamily="18" charset="0"/>
                <a:ea typeface="Cambria Math" panose="02040503050406030204" pitchFamily="18" charset="0"/>
              </a:rPr>
              <a:t>a number of ways in which roots can occur (or be absent) in an interval prescribed by a lower bound x</a:t>
            </a:r>
            <a:r>
              <a:rPr lang="en-US" sz="1600" baseline="-25000" dirty="0">
                <a:solidFill>
                  <a:schemeClr val="bg1"/>
                </a:solidFill>
                <a:latin typeface="Cambria Math" panose="02040503050406030204" pitchFamily="18" charset="0"/>
                <a:ea typeface="Cambria Math" panose="02040503050406030204" pitchFamily="18" charset="0"/>
              </a:rPr>
              <a:t>l</a:t>
            </a:r>
            <a:r>
              <a:rPr lang="en-US" sz="1600" dirty="0">
                <a:solidFill>
                  <a:schemeClr val="bg1"/>
                </a:solidFill>
                <a:latin typeface="Cambria Math" panose="02040503050406030204" pitchFamily="18" charset="0"/>
                <a:ea typeface="Cambria Math" panose="02040503050406030204" pitchFamily="18" charset="0"/>
              </a:rPr>
              <a:t> and an upper bound </a:t>
            </a:r>
            <a:r>
              <a:rPr lang="en-US" sz="1600" dirty="0" smtClean="0">
                <a:solidFill>
                  <a:schemeClr val="bg1"/>
                </a:solidFill>
                <a:latin typeface="Cambria Math" panose="02040503050406030204" pitchFamily="18" charset="0"/>
                <a:ea typeface="Cambria Math" panose="02040503050406030204" pitchFamily="18" charset="0"/>
              </a:rPr>
              <a:t>x</a:t>
            </a:r>
            <a:r>
              <a:rPr lang="tr-TR" sz="1600" dirty="0" smtClean="0">
                <a:solidFill>
                  <a:schemeClr val="bg1"/>
                </a:solidFill>
                <a:latin typeface="Cambria Math" panose="02040503050406030204" pitchFamily="18" charset="0"/>
                <a:ea typeface="Cambria Math" panose="02040503050406030204" pitchFamily="18" charset="0"/>
              </a:rPr>
              <a:t> </a:t>
            </a:r>
            <a:r>
              <a:rPr lang="en-US" sz="1600" baseline="-25000" dirty="0" smtClean="0">
                <a:solidFill>
                  <a:schemeClr val="bg1"/>
                </a:solidFill>
                <a:latin typeface="Cambria Math" panose="02040503050406030204" pitchFamily="18" charset="0"/>
                <a:ea typeface="Cambria Math" panose="02040503050406030204" pitchFamily="18" charset="0"/>
              </a:rPr>
              <a:t>u</a:t>
            </a:r>
            <a:r>
              <a:rPr lang="en-US" sz="1600" dirty="0">
                <a:solidFill>
                  <a:schemeClr val="bg1"/>
                </a:solidFill>
                <a:latin typeface="Cambria Math" panose="02040503050406030204" pitchFamily="18" charset="0"/>
                <a:ea typeface="Cambria Math" panose="02040503050406030204" pitchFamily="18" charset="0"/>
              </a:rPr>
              <a:t>. Figure </a:t>
            </a:r>
            <a:r>
              <a:rPr lang="tr-TR" sz="1600" dirty="0" smtClean="0">
                <a:solidFill>
                  <a:schemeClr val="bg1"/>
                </a:solidFill>
                <a:latin typeface="Cambria Math" panose="02040503050406030204" pitchFamily="18" charset="0"/>
                <a:ea typeface="Cambria Math" panose="02040503050406030204" pitchFamily="18" charset="0"/>
              </a:rPr>
              <a:t>3</a:t>
            </a:r>
            <a:r>
              <a:rPr lang="en-US" sz="1600" dirty="0" smtClean="0">
                <a:solidFill>
                  <a:schemeClr val="bg1"/>
                </a:solidFill>
                <a:latin typeface="Cambria Math" panose="02040503050406030204" pitchFamily="18" charset="0"/>
                <a:ea typeface="Cambria Math" panose="02040503050406030204" pitchFamily="18" charset="0"/>
              </a:rPr>
              <a:t>b </a:t>
            </a:r>
            <a:r>
              <a:rPr lang="en-US" sz="1600" dirty="0">
                <a:solidFill>
                  <a:schemeClr val="bg1"/>
                </a:solidFill>
                <a:latin typeface="Cambria Math" panose="02040503050406030204" pitchFamily="18" charset="0"/>
                <a:ea typeface="Cambria Math" panose="02040503050406030204" pitchFamily="18" charset="0"/>
              </a:rPr>
              <a:t>depicts the case where a single root is bracketed by negative and positive values of f (x). However, Fig. </a:t>
            </a:r>
            <a:r>
              <a:rPr lang="tr-TR" sz="1600" dirty="0" smtClean="0">
                <a:solidFill>
                  <a:schemeClr val="bg1"/>
                </a:solidFill>
                <a:latin typeface="Cambria Math" panose="02040503050406030204" pitchFamily="18" charset="0"/>
                <a:ea typeface="Cambria Math" panose="02040503050406030204" pitchFamily="18" charset="0"/>
              </a:rPr>
              <a:t>3 </a:t>
            </a:r>
            <a:r>
              <a:rPr lang="en-US" sz="1600" dirty="0" smtClean="0">
                <a:solidFill>
                  <a:schemeClr val="bg1"/>
                </a:solidFill>
                <a:latin typeface="Cambria Math" panose="02040503050406030204" pitchFamily="18" charset="0"/>
                <a:ea typeface="Cambria Math" panose="02040503050406030204" pitchFamily="18" charset="0"/>
              </a:rPr>
              <a:t>d</a:t>
            </a:r>
            <a:r>
              <a:rPr lang="en-US" sz="1600" dirty="0">
                <a:solidFill>
                  <a:schemeClr val="bg1"/>
                </a:solidFill>
                <a:latin typeface="Cambria Math" panose="02040503050406030204" pitchFamily="18" charset="0"/>
                <a:ea typeface="Cambria Math" panose="02040503050406030204" pitchFamily="18" charset="0"/>
              </a:rPr>
              <a:t>, where f (x</a:t>
            </a:r>
            <a:r>
              <a:rPr lang="en-US" sz="1600" baseline="-25000" dirty="0">
                <a:solidFill>
                  <a:schemeClr val="bg1"/>
                </a:solidFill>
                <a:latin typeface="Cambria Math" panose="02040503050406030204" pitchFamily="18" charset="0"/>
                <a:ea typeface="Cambria Math" panose="02040503050406030204" pitchFamily="18" charset="0"/>
              </a:rPr>
              <a:t>l</a:t>
            </a:r>
            <a:r>
              <a:rPr lang="en-US" sz="1600" dirty="0">
                <a:solidFill>
                  <a:schemeClr val="bg1"/>
                </a:solidFill>
                <a:latin typeface="Cambria Math" panose="02040503050406030204" pitchFamily="18" charset="0"/>
                <a:ea typeface="Cambria Math" panose="02040503050406030204" pitchFamily="18" charset="0"/>
              </a:rPr>
              <a:t>) and f (</a:t>
            </a:r>
            <a:r>
              <a:rPr lang="en-US" sz="1600" dirty="0" smtClean="0">
                <a:solidFill>
                  <a:schemeClr val="bg1"/>
                </a:solidFill>
                <a:latin typeface="Cambria Math" panose="02040503050406030204" pitchFamily="18" charset="0"/>
                <a:ea typeface="Cambria Math" panose="02040503050406030204" pitchFamily="18" charset="0"/>
              </a:rPr>
              <a:t>x</a:t>
            </a:r>
            <a:r>
              <a:rPr lang="tr-TR" sz="1600" dirty="0" smtClean="0">
                <a:solidFill>
                  <a:schemeClr val="bg1"/>
                </a:solidFill>
                <a:latin typeface="Cambria Math" panose="02040503050406030204" pitchFamily="18" charset="0"/>
                <a:ea typeface="Cambria Math" panose="02040503050406030204" pitchFamily="18" charset="0"/>
              </a:rPr>
              <a:t> </a:t>
            </a:r>
            <a:r>
              <a:rPr lang="en-US" sz="1600" baseline="-25000" dirty="0" smtClean="0">
                <a:solidFill>
                  <a:schemeClr val="bg1"/>
                </a:solidFill>
                <a:latin typeface="Cambria Math" panose="02040503050406030204" pitchFamily="18" charset="0"/>
                <a:ea typeface="Cambria Math" panose="02040503050406030204" pitchFamily="18" charset="0"/>
              </a:rPr>
              <a:t>u</a:t>
            </a:r>
            <a:r>
              <a:rPr lang="en-US" sz="1600" dirty="0">
                <a:solidFill>
                  <a:schemeClr val="bg1"/>
                </a:solidFill>
                <a:latin typeface="Cambria Math" panose="02040503050406030204" pitchFamily="18" charset="0"/>
                <a:ea typeface="Cambria Math" panose="02040503050406030204" pitchFamily="18" charset="0"/>
              </a:rPr>
              <a:t>) are also on opposite sides of the x axis, shows three roots occurring within the interval. In general, if f (x</a:t>
            </a:r>
            <a:r>
              <a:rPr lang="en-US" sz="1600" baseline="-25000" dirty="0">
                <a:solidFill>
                  <a:schemeClr val="bg1"/>
                </a:solidFill>
                <a:latin typeface="Cambria Math" panose="02040503050406030204" pitchFamily="18" charset="0"/>
                <a:ea typeface="Cambria Math" panose="02040503050406030204" pitchFamily="18" charset="0"/>
              </a:rPr>
              <a:t>l</a:t>
            </a:r>
            <a:r>
              <a:rPr lang="en-US" sz="1600" dirty="0">
                <a:solidFill>
                  <a:schemeClr val="bg1"/>
                </a:solidFill>
                <a:latin typeface="Cambria Math" panose="02040503050406030204" pitchFamily="18" charset="0"/>
                <a:ea typeface="Cambria Math" panose="02040503050406030204" pitchFamily="18" charset="0"/>
              </a:rPr>
              <a:t>) and f (x</a:t>
            </a:r>
            <a:r>
              <a:rPr lang="en-US" sz="1600" baseline="-25000" dirty="0">
                <a:solidFill>
                  <a:schemeClr val="bg1"/>
                </a:solidFill>
                <a:latin typeface="Cambria Math" panose="02040503050406030204" pitchFamily="18" charset="0"/>
                <a:ea typeface="Cambria Math" panose="02040503050406030204" pitchFamily="18" charset="0"/>
              </a:rPr>
              <a:t>u</a:t>
            </a:r>
            <a:r>
              <a:rPr lang="en-US" sz="1600" dirty="0">
                <a:solidFill>
                  <a:schemeClr val="bg1"/>
                </a:solidFill>
                <a:latin typeface="Cambria Math" panose="02040503050406030204" pitchFamily="18" charset="0"/>
                <a:ea typeface="Cambria Math" panose="02040503050406030204" pitchFamily="18" charset="0"/>
              </a:rPr>
              <a:t>) have opposite signs, there are an odd number of roots in the interval. As indicated by </a:t>
            </a:r>
            <a:r>
              <a:rPr lang="en-US" sz="1600" dirty="0" smtClean="0">
                <a:solidFill>
                  <a:schemeClr val="bg1"/>
                </a:solidFill>
                <a:latin typeface="Cambria Math" panose="02040503050406030204" pitchFamily="18" charset="0"/>
                <a:ea typeface="Cambria Math" panose="02040503050406030204" pitchFamily="18" charset="0"/>
              </a:rPr>
              <a:t>Fig.</a:t>
            </a:r>
            <a:r>
              <a:rPr lang="tr-TR" sz="1600" dirty="0" smtClean="0">
                <a:solidFill>
                  <a:schemeClr val="bg1"/>
                </a:solidFill>
                <a:latin typeface="Cambria Math" panose="02040503050406030204" pitchFamily="18" charset="0"/>
                <a:ea typeface="Cambria Math" panose="02040503050406030204" pitchFamily="18" charset="0"/>
              </a:rPr>
              <a:t>3</a:t>
            </a:r>
            <a:r>
              <a:rPr lang="en-US" sz="1600" dirty="0" smtClean="0">
                <a:solidFill>
                  <a:schemeClr val="bg1"/>
                </a:solidFill>
                <a:latin typeface="Cambria Math" panose="02040503050406030204" pitchFamily="18" charset="0"/>
                <a:ea typeface="Cambria Math" panose="02040503050406030204" pitchFamily="18" charset="0"/>
              </a:rPr>
              <a:t>a</a:t>
            </a:r>
            <a:r>
              <a:rPr lang="tr-TR" sz="1600" dirty="0" smtClean="0">
                <a:solidFill>
                  <a:schemeClr val="bg1"/>
                </a:solidFill>
                <a:latin typeface="Cambria Math" panose="02040503050406030204" pitchFamily="18" charset="0"/>
                <a:ea typeface="Cambria Math" panose="02040503050406030204" pitchFamily="18" charset="0"/>
              </a:rPr>
              <a:t>.</a:t>
            </a:r>
            <a:r>
              <a:rPr lang="en-US" sz="1600" dirty="0" smtClean="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and </a:t>
            </a:r>
            <a:r>
              <a:rPr lang="en-US" sz="1600" dirty="0">
                <a:solidFill>
                  <a:schemeClr val="bg1"/>
                </a:solidFill>
                <a:latin typeface="Cambria Math" panose="02040503050406030204" pitchFamily="18" charset="0"/>
                <a:ea typeface="Cambria Math" panose="02040503050406030204" pitchFamily="18" charset="0"/>
              </a:rPr>
              <a:t>c, if f (x</a:t>
            </a:r>
            <a:r>
              <a:rPr lang="en-US" sz="1600" baseline="-25000" dirty="0">
                <a:solidFill>
                  <a:schemeClr val="bg1"/>
                </a:solidFill>
                <a:latin typeface="Cambria Math" panose="02040503050406030204" pitchFamily="18" charset="0"/>
                <a:ea typeface="Cambria Math" panose="02040503050406030204" pitchFamily="18" charset="0"/>
              </a:rPr>
              <a:t>l</a:t>
            </a:r>
            <a:r>
              <a:rPr lang="en-US" sz="1600" dirty="0">
                <a:solidFill>
                  <a:schemeClr val="bg1"/>
                </a:solidFill>
                <a:latin typeface="Cambria Math" panose="02040503050406030204" pitchFamily="18" charset="0"/>
                <a:ea typeface="Cambria Math" panose="02040503050406030204" pitchFamily="18" charset="0"/>
              </a:rPr>
              <a:t>) and f (</a:t>
            </a:r>
            <a:r>
              <a:rPr lang="en-US" sz="1600" dirty="0" smtClean="0">
                <a:solidFill>
                  <a:schemeClr val="bg1"/>
                </a:solidFill>
                <a:latin typeface="Cambria Math" panose="02040503050406030204" pitchFamily="18" charset="0"/>
                <a:ea typeface="Cambria Math" panose="02040503050406030204" pitchFamily="18" charset="0"/>
              </a:rPr>
              <a:t>x</a:t>
            </a:r>
            <a:r>
              <a:rPr lang="tr-TR" sz="1600" dirty="0" smtClean="0">
                <a:solidFill>
                  <a:schemeClr val="bg1"/>
                </a:solidFill>
                <a:latin typeface="Cambria Math" panose="02040503050406030204" pitchFamily="18" charset="0"/>
                <a:ea typeface="Cambria Math" panose="02040503050406030204" pitchFamily="18" charset="0"/>
              </a:rPr>
              <a:t> </a:t>
            </a:r>
            <a:r>
              <a:rPr lang="en-US" sz="1600" baseline="-25000" dirty="0" smtClean="0">
                <a:solidFill>
                  <a:schemeClr val="bg1"/>
                </a:solidFill>
                <a:latin typeface="Cambria Math" panose="02040503050406030204" pitchFamily="18" charset="0"/>
                <a:ea typeface="Cambria Math" panose="02040503050406030204" pitchFamily="18" charset="0"/>
              </a:rPr>
              <a:t>u</a:t>
            </a:r>
            <a:r>
              <a:rPr lang="en-US" sz="1600" dirty="0">
                <a:solidFill>
                  <a:schemeClr val="bg1"/>
                </a:solidFill>
                <a:latin typeface="Cambria Math" panose="02040503050406030204" pitchFamily="18" charset="0"/>
                <a:ea typeface="Cambria Math" panose="02040503050406030204" pitchFamily="18" charset="0"/>
              </a:rPr>
              <a:t>) have the same sign, there are either no roots or an even number of roots between the values</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Although these generalizations are usually true, there are cases where they do </a:t>
            </a:r>
            <a:r>
              <a:rPr lang="en-US" sz="1600" dirty="0" smtClean="0">
                <a:solidFill>
                  <a:schemeClr val="bg1"/>
                </a:solidFill>
                <a:latin typeface="Cambria Math" panose="02040503050406030204" pitchFamily="18" charset="0"/>
                <a:ea typeface="Cambria Math" panose="02040503050406030204" pitchFamily="18" charset="0"/>
              </a:rPr>
              <a:t>not</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hold</a:t>
            </a:r>
            <a:r>
              <a:rPr lang="en-US" sz="1600" dirty="0">
                <a:solidFill>
                  <a:schemeClr val="bg1"/>
                </a:solidFill>
                <a:latin typeface="Cambria Math" panose="02040503050406030204" pitchFamily="18" charset="0"/>
                <a:ea typeface="Cambria Math" panose="02040503050406030204" pitchFamily="18" charset="0"/>
              </a:rPr>
              <a:t>. For example, functions that are tangential to the x axis (Fig. </a:t>
            </a:r>
            <a:r>
              <a:rPr lang="tr-TR" sz="1600" dirty="0" smtClean="0">
                <a:solidFill>
                  <a:schemeClr val="bg1"/>
                </a:solidFill>
                <a:latin typeface="Cambria Math" panose="02040503050406030204" pitchFamily="18" charset="0"/>
                <a:ea typeface="Cambria Math" panose="02040503050406030204" pitchFamily="18" charset="0"/>
              </a:rPr>
              <a:t>4</a:t>
            </a:r>
            <a:r>
              <a:rPr lang="en-US" sz="1600" dirty="0" smtClean="0">
                <a:solidFill>
                  <a:schemeClr val="bg1"/>
                </a:solidFill>
                <a:latin typeface="Cambria Math" panose="02040503050406030204" pitchFamily="18" charset="0"/>
                <a:ea typeface="Cambria Math" panose="02040503050406030204" pitchFamily="18" charset="0"/>
              </a:rPr>
              <a:t>a</a:t>
            </a:r>
            <a:r>
              <a:rPr lang="en-US" sz="1600" dirty="0">
                <a:solidFill>
                  <a:schemeClr val="bg1"/>
                </a:solidFill>
                <a:latin typeface="Cambria Math" panose="02040503050406030204" pitchFamily="18" charset="0"/>
                <a:ea typeface="Cambria Math" panose="02040503050406030204" pitchFamily="18" charset="0"/>
              </a:rPr>
              <a:t>) and </a:t>
            </a:r>
            <a:r>
              <a:rPr lang="en-US" sz="1600" dirty="0" smtClean="0">
                <a:solidFill>
                  <a:schemeClr val="bg1"/>
                </a:solidFill>
                <a:latin typeface="Cambria Math" panose="02040503050406030204" pitchFamily="18" charset="0"/>
                <a:ea typeface="Cambria Math" panose="02040503050406030204" pitchFamily="18" charset="0"/>
              </a:rPr>
              <a:t>discontinuous</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functions </a:t>
            </a:r>
            <a:r>
              <a:rPr lang="en-US" sz="1600" dirty="0">
                <a:solidFill>
                  <a:schemeClr val="bg1"/>
                </a:solidFill>
                <a:latin typeface="Cambria Math" panose="02040503050406030204" pitchFamily="18" charset="0"/>
                <a:ea typeface="Cambria Math" panose="02040503050406030204" pitchFamily="18" charset="0"/>
              </a:rPr>
              <a:t>(Fig. </a:t>
            </a:r>
            <a:r>
              <a:rPr lang="tr-TR" sz="1600" dirty="0" smtClean="0">
                <a:solidFill>
                  <a:schemeClr val="bg1"/>
                </a:solidFill>
                <a:latin typeface="Cambria Math" panose="02040503050406030204" pitchFamily="18" charset="0"/>
                <a:ea typeface="Cambria Math" panose="02040503050406030204" pitchFamily="18" charset="0"/>
              </a:rPr>
              <a:t>4</a:t>
            </a:r>
            <a:r>
              <a:rPr lang="en-US" sz="1600" dirty="0" smtClean="0">
                <a:solidFill>
                  <a:schemeClr val="bg1"/>
                </a:solidFill>
                <a:latin typeface="Cambria Math" panose="02040503050406030204" pitchFamily="18" charset="0"/>
                <a:ea typeface="Cambria Math" panose="02040503050406030204" pitchFamily="18" charset="0"/>
              </a:rPr>
              <a:t>b</a:t>
            </a:r>
            <a:r>
              <a:rPr lang="en-US" sz="1600" dirty="0">
                <a:solidFill>
                  <a:schemeClr val="bg1"/>
                </a:solidFill>
                <a:latin typeface="Cambria Math" panose="02040503050406030204" pitchFamily="18" charset="0"/>
                <a:ea typeface="Cambria Math" panose="02040503050406030204" pitchFamily="18" charset="0"/>
              </a:rPr>
              <a:t>) can violate these principles. An example of a function that is </a:t>
            </a:r>
            <a:r>
              <a:rPr lang="en-US" sz="1600" dirty="0" smtClean="0">
                <a:solidFill>
                  <a:schemeClr val="bg1"/>
                </a:solidFill>
                <a:latin typeface="Cambria Math" panose="02040503050406030204" pitchFamily="18" charset="0"/>
                <a:ea typeface="Cambria Math" panose="02040503050406030204" pitchFamily="18" charset="0"/>
              </a:rPr>
              <a:t>tangential</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to </a:t>
            </a:r>
            <a:r>
              <a:rPr lang="en-US" sz="1600" dirty="0">
                <a:solidFill>
                  <a:schemeClr val="bg1"/>
                </a:solidFill>
                <a:latin typeface="Cambria Math" panose="02040503050406030204" pitchFamily="18" charset="0"/>
                <a:ea typeface="Cambria Math" panose="02040503050406030204" pitchFamily="18" charset="0"/>
              </a:rPr>
              <a:t>the axis is the cubic equation </a:t>
            </a:r>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en-US" sz="1600" dirty="0" smtClean="0">
                <a:solidFill>
                  <a:schemeClr val="bg1"/>
                </a:solidFill>
                <a:latin typeface="Cambria Math" panose="02040503050406030204" pitchFamily="18" charset="0"/>
                <a:ea typeface="Cambria Math" panose="02040503050406030204" pitchFamily="18" charset="0"/>
              </a:rPr>
              <a:t>f(x</a:t>
            </a:r>
            <a:r>
              <a:rPr lang="en-US" sz="1600" dirty="0">
                <a:solidFill>
                  <a:schemeClr val="bg1"/>
                </a:solidFill>
                <a:latin typeface="Cambria Math" panose="02040503050406030204" pitchFamily="18" charset="0"/>
                <a:ea typeface="Cambria Math" panose="02040503050406030204" pitchFamily="18" charset="0"/>
              </a:rPr>
              <a:t>) = (x − 2)(x − 2)(x − 4). Notice that x = 2 </a:t>
            </a:r>
            <a:r>
              <a:rPr lang="en-US" sz="1600" dirty="0" smtClean="0">
                <a:solidFill>
                  <a:schemeClr val="bg1"/>
                </a:solidFill>
                <a:latin typeface="Cambria Math" panose="02040503050406030204" pitchFamily="18" charset="0"/>
                <a:ea typeface="Cambria Math" panose="02040503050406030204" pitchFamily="18" charset="0"/>
              </a:rPr>
              <a:t>makes</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two </a:t>
            </a:r>
            <a:r>
              <a:rPr lang="en-US" sz="1600" dirty="0">
                <a:solidFill>
                  <a:schemeClr val="bg1"/>
                </a:solidFill>
                <a:latin typeface="Cambria Math" panose="02040503050406030204" pitchFamily="18" charset="0"/>
                <a:ea typeface="Cambria Math" panose="02040503050406030204" pitchFamily="18" charset="0"/>
              </a:rPr>
              <a:t>terms in </a:t>
            </a:r>
            <a:r>
              <a:rPr lang="en-US" sz="1600" dirty="0" smtClean="0">
                <a:solidFill>
                  <a:schemeClr val="bg1"/>
                </a:solidFill>
                <a:latin typeface="Cambria Math" panose="02040503050406030204" pitchFamily="18" charset="0"/>
                <a:ea typeface="Cambria Math" panose="02040503050406030204" pitchFamily="18" charset="0"/>
              </a:rPr>
              <a:t>this</a:t>
            </a:r>
            <a:r>
              <a:rPr lang="tr-TR" sz="1600" dirty="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polynomial </a:t>
            </a:r>
            <a:r>
              <a:rPr lang="en-US" sz="1600" dirty="0">
                <a:solidFill>
                  <a:schemeClr val="bg1"/>
                </a:solidFill>
                <a:latin typeface="Cambria Math" panose="02040503050406030204" pitchFamily="18" charset="0"/>
                <a:ea typeface="Cambria Math" panose="02040503050406030204" pitchFamily="18" charset="0"/>
              </a:rPr>
              <a:t>equal to zero. Mathematically, x = 2 is called a multiple root.</a:t>
            </a:r>
            <a:endParaRPr lang="tr-TR" sz="1600" dirty="0">
              <a:solidFill>
                <a:schemeClr val="bg1"/>
              </a:solidFill>
              <a:latin typeface="Cambria Math" panose="02040503050406030204" pitchFamily="18" charset="0"/>
              <a:ea typeface="Cambria Math" panose="02040503050406030204" pitchFamily="18" charset="0"/>
            </a:endParaRPr>
          </a:p>
        </p:txBody>
      </p:sp>
      <p:sp>
        <p:nvSpPr>
          <p:cNvPr id="9" name="TextBox 8"/>
          <p:cNvSpPr txBox="1"/>
          <p:nvPr/>
        </p:nvSpPr>
        <p:spPr>
          <a:xfrm>
            <a:off x="7130165" y="4893142"/>
            <a:ext cx="4807973" cy="1815882"/>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pPr algn="just"/>
            <a:r>
              <a:rPr lang="tr-TR" sz="1400" b="1" dirty="0" smtClean="0">
                <a:solidFill>
                  <a:schemeClr val="bg1"/>
                </a:solidFill>
                <a:latin typeface="Cambria Math" panose="02040503050406030204" pitchFamily="18" charset="0"/>
                <a:ea typeface="Cambria Math" panose="02040503050406030204" pitchFamily="18" charset="0"/>
              </a:rPr>
              <a:t>Figure 4 : </a:t>
            </a:r>
            <a:r>
              <a:rPr lang="en-US" sz="1400" dirty="0" smtClean="0">
                <a:solidFill>
                  <a:schemeClr val="bg1"/>
                </a:solidFill>
                <a:latin typeface="Cambria Math" panose="02040503050406030204" pitchFamily="18" charset="0"/>
                <a:ea typeface="Cambria Math" panose="02040503050406030204" pitchFamily="18" charset="0"/>
              </a:rPr>
              <a:t>Illustration </a:t>
            </a:r>
            <a:r>
              <a:rPr lang="en-US" sz="1400" dirty="0">
                <a:solidFill>
                  <a:schemeClr val="bg1"/>
                </a:solidFill>
                <a:latin typeface="Cambria Math" panose="02040503050406030204" pitchFamily="18" charset="0"/>
                <a:ea typeface="Cambria Math" panose="02040503050406030204" pitchFamily="18" charset="0"/>
              </a:rPr>
              <a:t>of some exceptions to the general cases depicted </a:t>
            </a:r>
            <a:r>
              <a:rPr lang="en-US" sz="1400" dirty="0" smtClean="0">
                <a:solidFill>
                  <a:schemeClr val="bg1"/>
                </a:solidFill>
                <a:latin typeface="Cambria Math" panose="02040503050406030204" pitchFamily="18" charset="0"/>
                <a:ea typeface="Cambria Math" panose="02040503050406030204" pitchFamily="18" charset="0"/>
              </a:rPr>
              <a:t>in</a:t>
            </a:r>
            <a:r>
              <a:rPr lang="tr-TR" sz="1400" dirty="0" smtClean="0">
                <a:solidFill>
                  <a:schemeClr val="bg1"/>
                </a:solidFill>
                <a:latin typeface="Cambria Math" panose="02040503050406030204" pitchFamily="18" charset="0"/>
                <a:ea typeface="Cambria Math" panose="02040503050406030204" pitchFamily="18" charset="0"/>
              </a:rPr>
              <a:t> </a:t>
            </a:r>
            <a:r>
              <a:rPr lang="en-US" sz="1400" dirty="0" smtClean="0">
                <a:solidFill>
                  <a:schemeClr val="bg1"/>
                </a:solidFill>
                <a:latin typeface="Cambria Math" panose="02040503050406030204" pitchFamily="18" charset="0"/>
                <a:ea typeface="Cambria Math" panose="02040503050406030204" pitchFamily="18" charset="0"/>
              </a:rPr>
              <a:t>Fig</a:t>
            </a:r>
            <a:r>
              <a:rPr lang="en-US" sz="1400" dirty="0">
                <a:solidFill>
                  <a:schemeClr val="bg1"/>
                </a:solidFill>
                <a:latin typeface="Cambria Math" panose="02040503050406030204" pitchFamily="18" charset="0"/>
                <a:ea typeface="Cambria Math" panose="02040503050406030204" pitchFamily="18" charset="0"/>
              </a:rPr>
              <a:t>. 5.2. (</a:t>
            </a:r>
            <a:r>
              <a:rPr lang="en-US" sz="1400" i="1" dirty="0">
                <a:solidFill>
                  <a:schemeClr val="bg1"/>
                </a:solidFill>
                <a:latin typeface="Cambria Math" panose="02040503050406030204" pitchFamily="18" charset="0"/>
                <a:ea typeface="Cambria Math" panose="02040503050406030204" pitchFamily="18" charset="0"/>
              </a:rPr>
              <a:t>a</a:t>
            </a:r>
            <a:r>
              <a:rPr lang="en-US" sz="1400" dirty="0">
                <a:solidFill>
                  <a:schemeClr val="bg1"/>
                </a:solidFill>
                <a:latin typeface="Cambria Math" panose="02040503050406030204" pitchFamily="18" charset="0"/>
                <a:ea typeface="Cambria Math" panose="02040503050406030204" pitchFamily="18" charset="0"/>
              </a:rPr>
              <a:t>) Multiple root that occurs when the function is </a:t>
            </a:r>
            <a:r>
              <a:rPr lang="en-US" sz="1400" dirty="0" smtClean="0">
                <a:solidFill>
                  <a:schemeClr val="bg1"/>
                </a:solidFill>
                <a:latin typeface="Cambria Math" panose="02040503050406030204" pitchFamily="18" charset="0"/>
                <a:ea typeface="Cambria Math" panose="02040503050406030204" pitchFamily="18" charset="0"/>
              </a:rPr>
              <a:t>tangential</a:t>
            </a:r>
            <a:r>
              <a:rPr lang="tr-TR" sz="1400" dirty="0" smtClean="0">
                <a:solidFill>
                  <a:schemeClr val="bg1"/>
                </a:solidFill>
                <a:latin typeface="Cambria Math" panose="02040503050406030204" pitchFamily="18" charset="0"/>
                <a:ea typeface="Cambria Math" panose="02040503050406030204" pitchFamily="18" charset="0"/>
              </a:rPr>
              <a:t> </a:t>
            </a:r>
            <a:r>
              <a:rPr lang="en-US" sz="1400" dirty="0" smtClean="0">
                <a:solidFill>
                  <a:schemeClr val="bg1"/>
                </a:solidFill>
                <a:latin typeface="Cambria Math" panose="02040503050406030204" pitchFamily="18" charset="0"/>
                <a:ea typeface="Cambria Math" panose="02040503050406030204" pitchFamily="18" charset="0"/>
              </a:rPr>
              <a:t>to </a:t>
            </a:r>
            <a:r>
              <a:rPr lang="en-US" sz="1400" dirty="0">
                <a:solidFill>
                  <a:schemeClr val="bg1"/>
                </a:solidFill>
                <a:latin typeface="Cambria Math" panose="02040503050406030204" pitchFamily="18" charset="0"/>
                <a:ea typeface="Cambria Math" panose="02040503050406030204" pitchFamily="18" charset="0"/>
              </a:rPr>
              <a:t>the </a:t>
            </a:r>
            <a:r>
              <a:rPr lang="en-US" sz="1400" i="1" dirty="0">
                <a:solidFill>
                  <a:schemeClr val="bg1"/>
                </a:solidFill>
                <a:latin typeface="Cambria Math" panose="02040503050406030204" pitchFamily="18" charset="0"/>
                <a:ea typeface="Cambria Math" panose="02040503050406030204" pitchFamily="18" charset="0"/>
              </a:rPr>
              <a:t>x </a:t>
            </a:r>
            <a:r>
              <a:rPr lang="en-US" sz="1400" dirty="0">
                <a:solidFill>
                  <a:schemeClr val="bg1"/>
                </a:solidFill>
                <a:latin typeface="Cambria Math" panose="02040503050406030204" pitchFamily="18" charset="0"/>
                <a:ea typeface="Cambria Math" panose="02040503050406030204" pitchFamily="18" charset="0"/>
              </a:rPr>
              <a:t>axis. For this case, although the end points are of </a:t>
            </a:r>
            <a:r>
              <a:rPr lang="en-US" sz="1400" dirty="0" smtClean="0">
                <a:solidFill>
                  <a:schemeClr val="bg1"/>
                </a:solidFill>
                <a:latin typeface="Cambria Math" panose="02040503050406030204" pitchFamily="18" charset="0"/>
                <a:ea typeface="Cambria Math" panose="02040503050406030204" pitchFamily="18" charset="0"/>
              </a:rPr>
              <a:t>opposite</a:t>
            </a:r>
            <a:r>
              <a:rPr lang="tr-TR" sz="1400" dirty="0" smtClean="0">
                <a:solidFill>
                  <a:schemeClr val="bg1"/>
                </a:solidFill>
                <a:latin typeface="Cambria Math" panose="02040503050406030204" pitchFamily="18" charset="0"/>
                <a:ea typeface="Cambria Math" panose="02040503050406030204" pitchFamily="18" charset="0"/>
              </a:rPr>
              <a:t> </a:t>
            </a:r>
            <a:r>
              <a:rPr lang="en-US" sz="1400" dirty="0" smtClean="0">
                <a:solidFill>
                  <a:schemeClr val="bg1"/>
                </a:solidFill>
                <a:latin typeface="Cambria Math" panose="02040503050406030204" pitchFamily="18" charset="0"/>
                <a:ea typeface="Cambria Math" panose="02040503050406030204" pitchFamily="18" charset="0"/>
              </a:rPr>
              <a:t>signs</a:t>
            </a:r>
            <a:r>
              <a:rPr lang="en-US" sz="1400" dirty="0">
                <a:solidFill>
                  <a:schemeClr val="bg1"/>
                </a:solidFill>
                <a:latin typeface="Cambria Math" panose="02040503050406030204" pitchFamily="18" charset="0"/>
                <a:ea typeface="Cambria Math" panose="02040503050406030204" pitchFamily="18" charset="0"/>
              </a:rPr>
              <a:t>, there are an even number of axis intersections </a:t>
            </a:r>
            <a:r>
              <a:rPr lang="en-US" sz="1400" dirty="0" smtClean="0">
                <a:solidFill>
                  <a:schemeClr val="bg1"/>
                </a:solidFill>
                <a:latin typeface="Cambria Math" panose="02040503050406030204" pitchFamily="18" charset="0"/>
                <a:ea typeface="Cambria Math" panose="02040503050406030204" pitchFamily="18" charset="0"/>
              </a:rPr>
              <a:t>for</a:t>
            </a:r>
            <a:r>
              <a:rPr lang="tr-TR" sz="1400" dirty="0" smtClean="0">
                <a:solidFill>
                  <a:schemeClr val="bg1"/>
                </a:solidFill>
                <a:latin typeface="Cambria Math" panose="02040503050406030204" pitchFamily="18" charset="0"/>
                <a:ea typeface="Cambria Math" panose="02040503050406030204" pitchFamily="18" charset="0"/>
              </a:rPr>
              <a:t> </a:t>
            </a:r>
            <a:r>
              <a:rPr lang="en-US" sz="1400" dirty="0" smtClean="0">
                <a:solidFill>
                  <a:schemeClr val="bg1"/>
                </a:solidFill>
                <a:latin typeface="Cambria Math" panose="02040503050406030204" pitchFamily="18" charset="0"/>
                <a:ea typeface="Cambria Math" panose="02040503050406030204" pitchFamily="18" charset="0"/>
              </a:rPr>
              <a:t>the </a:t>
            </a:r>
            <a:r>
              <a:rPr lang="en-US" sz="1400" dirty="0">
                <a:solidFill>
                  <a:schemeClr val="bg1"/>
                </a:solidFill>
                <a:latin typeface="Cambria Math" panose="02040503050406030204" pitchFamily="18" charset="0"/>
                <a:ea typeface="Cambria Math" panose="02040503050406030204" pitchFamily="18" charset="0"/>
              </a:rPr>
              <a:t>interval. (</a:t>
            </a:r>
            <a:r>
              <a:rPr lang="en-US" sz="1400" i="1" dirty="0">
                <a:solidFill>
                  <a:schemeClr val="bg1"/>
                </a:solidFill>
                <a:latin typeface="Cambria Math" panose="02040503050406030204" pitchFamily="18" charset="0"/>
                <a:ea typeface="Cambria Math" panose="02040503050406030204" pitchFamily="18" charset="0"/>
              </a:rPr>
              <a:t>b</a:t>
            </a:r>
            <a:r>
              <a:rPr lang="en-US" sz="1400" dirty="0">
                <a:solidFill>
                  <a:schemeClr val="bg1"/>
                </a:solidFill>
                <a:latin typeface="Cambria Math" panose="02040503050406030204" pitchFamily="18" charset="0"/>
                <a:ea typeface="Cambria Math" panose="02040503050406030204" pitchFamily="18" charset="0"/>
              </a:rPr>
              <a:t>) Discontinuous function where end points of </a:t>
            </a:r>
            <a:r>
              <a:rPr lang="en-US" sz="1400" dirty="0" smtClean="0">
                <a:solidFill>
                  <a:schemeClr val="bg1"/>
                </a:solidFill>
                <a:latin typeface="Cambria Math" panose="02040503050406030204" pitchFamily="18" charset="0"/>
                <a:ea typeface="Cambria Math" panose="02040503050406030204" pitchFamily="18" charset="0"/>
              </a:rPr>
              <a:t>opposite</a:t>
            </a:r>
            <a:r>
              <a:rPr lang="tr-TR" sz="1400" dirty="0" smtClean="0">
                <a:solidFill>
                  <a:schemeClr val="bg1"/>
                </a:solidFill>
                <a:latin typeface="Cambria Math" panose="02040503050406030204" pitchFamily="18" charset="0"/>
                <a:ea typeface="Cambria Math" panose="02040503050406030204" pitchFamily="18" charset="0"/>
              </a:rPr>
              <a:t> </a:t>
            </a:r>
            <a:r>
              <a:rPr lang="en-US" sz="1400" dirty="0" smtClean="0">
                <a:solidFill>
                  <a:schemeClr val="bg1"/>
                </a:solidFill>
                <a:latin typeface="Cambria Math" panose="02040503050406030204" pitchFamily="18" charset="0"/>
                <a:ea typeface="Cambria Math" panose="02040503050406030204" pitchFamily="18" charset="0"/>
              </a:rPr>
              <a:t>sign </a:t>
            </a:r>
            <a:r>
              <a:rPr lang="en-US" sz="1400" dirty="0">
                <a:solidFill>
                  <a:schemeClr val="bg1"/>
                </a:solidFill>
                <a:latin typeface="Cambria Math" panose="02040503050406030204" pitchFamily="18" charset="0"/>
                <a:ea typeface="Cambria Math" panose="02040503050406030204" pitchFamily="18" charset="0"/>
              </a:rPr>
              <a:t>bracket an even number of roots. Special strategies </a:t>
            </a:r>
            <a:r>
              <a:rPr lang="en-US" sz="1400" dirty="0" smtClean="0">
                <a:solidFill>
                  <a:schemeClr val="bg1"/>
                </a:solidFill>
                <a:latin typeface="Cambria Math" panose="02040503050406030204" pitchFamily="18" charset="0"/>
                <a:ea typeface="Cambria Math" panose="02040503050406030204" pitchFamily="18" charset="0"/>
              </a:rPr>
              <a:t>are</a:t>
            </a:r>
            <a:r>
              <a:rPr lang="tr-TR" sz="1400" dirty="0" smtClean="0">
                <a:solidFill>
                  <a:schemeClr val="bg1"/>
                </a:solidFill>
                <a:latin typeface="Cambria Math" panose="02040503050406030204" pitchFamily="18" charset="0"/>
                <a:ea typeface="Cambria Math" panose="02040503050406030204" pitchFamily="18" charset="0"/>
              </a:rPr>
              <a:t> </a:t>
            </a:r>
            <a:r>
              <a:rPr lang="en-US" sz="1400" dirty="0" smtClean="0">
                <a:solidFill>
                  <a:schemeClr val="bg1"/>
                </a:solidFill>
                <a:latin typeface="Cambria Math" panose="02040503050406030204" pitchFamily="18" charset="0"/>
                <a:ea typeface="Cambria Math" panose="02040503050406030204" pitchFamily="18" charset="0"/>
              </a:rPr>
              <a:t>required </a:t>
            </a:r>
            <a:r>
              <a:rPr lang="en-US" sz="1400" dirty="0">
                <a:solidFill>
                  <a:schemeClr val="bg1"/>
                </a:solidFill>
                <a:latin typeface="Cambria Math" panose="02040503050406030204" pitchFamily="18" charset="0"/>
                <a:ea typeface="Cambria Math" panose="02040503050406030204" pitchFamily="18" charset="0"/>
              </a:rPr>
              <a:t>for determining the roots for these cases.</a:t>
            </a:r>
            <a:endParaRPr lang="tr-TR" sz="1400" dirty="0">
              <a:solidFill>
                <a:schemeClr val="bg1"/>
              </a:solidFill>
              <a:latin typeface="Cambria Math" panose="02040503050406030204" pitchFamily="18" charset="0"/>
              <a:ea typeface="Cambria Math" panose="02040503050406030204" pitchFamily="18" charset="0"/>
            </a:endParaRPr>
          </a:p>
        </p:txBody>
      </p:sp>
      <p:pic>
        <p:nvPicPr>
          <p:cNvPr id="11" name="Picture 10"/>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40000" contrast="-40000"/>
                    </a14:imgEffect>
                  </a14:imgLayer>
                </a14:imgProps>
              </a:ext>
            </a:extLst>
          </a:blip>
          <a:stretch>
            <a:fillRect/>
          </a:stretch>
        </p:blipFill>
        <p:spPr>
          <a:xfrm>
            <a:off x="9830482" y="180766"/>
            <a:ext cx="1884123" cy="4478782"/>
          </a:xfrm>
          <a:prstGeom prst="rect">
            <a:avLst/>
          </a:prstGeom>
        </p:spPr>
      </p:pic>
    </p:spTree>
    <p:extLst>
      <p:ext uri="{BB962C8B-B14F-4D97-AF65-F5344CB8AC3E}">
        <p14:creationId xmlns:p14="http://schemas.microsoft.com/office/powerpoint/2010/main" val="1625387986"/>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1869</TotalTime>
  <Words>3295</Words>
  <Application>Microsoft Office PowerPoint</Application>
  <PresentationFormat>Widescreen</PresentationFormat>
  <Paragraphs>368</Paragraphs>
  <Slides>22</Slides>
  <Notes>2</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Cambria Math</vt:lpstr>
      <vt:lpstr>Gill Sans MT</vt:lpstr>
      <vt:lpstr>Nunito</vt:lpstr>
      <vt:lpstr>Wingdings</vt:lpstr>
      <vt:lpstr>Parcel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TAI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OSUser</dc:creator>
  <cp:lastModifiedBy>Ozgur Selimoglu</cp:lastModifiedBy>
  <cp:revision>80</cp:revision>
  <dcterms:created xsi:type="dcterms:W3CDTF">2020-03-13T11:19:21Z</dcterms:created>
  <dcterms:modified xsi:type="dcterms:W3CDTF">2020-04-04T15:16:16Z</dcterms:modified>
</cp:coreProperties>
</file>