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4" r:id="rId9"/>
    <p:sldId id="263"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16.02.2018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Makro İktisada Giriş</a:t>
            </a:r>
            <a:endParaRPr lang="tr-TR" dirty="0"/>
          </a:p>
        </p:txBody>
      </p:sp>
      <p:sp>
        <p:nvSpPr>
          <p:cNvPr id="3" name="Alt Başlık 2"/>
          <p:cNvSpPr>
            <a:spLocks noGrp="1"/>
          </p:cNvSpPr>
          <p:nvPr>
            <p:ph type="subTitle" idx="1"/>
          </p:nvPr>
        </p:nvSpPr>
        <p:spPr/>
        <p:txBody>
          <a:bodyPr/>
          <a:lstStyle/>
          <a:p>
            <a:r>
              <a:rPr lang="tr-TR" dirty="0" smtClean="0"/>
              <a:t>Yrd</a:t>
            </a:r>
            <a:r>
              <a:rPr lang="tr-TR" dirty="0" smtClean="0"/>
              <a:t>. Doç. Dr. Akın </a:t>
            </a:r>
            <a:r>
              <a:rPr lang="tr-TR" dirty="0" err="1" smtClean="0"/>
              <a:t>Usupbeyli</a:t>
            </a:r>
            <a:endParaRPr lang="tr-TR" dirty="0"/>
          </a:p>
        </p:txBody>
      </p:sp>
    </p:spTree>
    <p:extLst>
      <p:ext uri="{BB962C8B-B14F-4D97-AF65-F5344CB8AC3E}">
        <p14:creationId xmlns:p14="http://schemas.microsoft.com/office/powerpoint/2010/main" val="2770533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Klasik ve </a:t>
            </a:r>
            <a:r>
              <a:rPr lang="tr-TR" dirty="0" err="1"/>
              <a:t>Keynesyen</a:t>
            </a:r>
            <a:r>
              <a:rPr lang="tr-TR" dirty="0"/>
              <a:t> görüşün karşılaştırılması</a:t>
            </a:r>
          </a:p>
        </p:txBody>
      </p:sp>
      <p:sp>
        <p:nvSpPr>
          <p:cNvPr id="3" name="İçerik Yer Tutucusu 2"/>
          <p:cNvSpPr>
            <a:spLocks noGrp="1"/>
          </p:cNvSpPr>
          <p:nvPr>
            <p:ph idx="1"/>
          </p:nvPr>
        </p:nvSpPr>
        <p:spPr/>
        <p:txBody>
          <a:bodyPr>
            <a:normAutofit/>
          </a:bodyPr>
          <a:lstStyle/>
          <a:p>
            <a:r>
              <a:rPr lang="tr-TR" dirty="0" smtClean="0"/>
              <a:t>Keynes’e göre;</a:t>
            </a:r>
          </a:p>
          <a:p>
            <a:r>
              <a:rPr lang="tr-TR" dirty="0"/>
              <a:t>T</a:t>
            </a:r>
            <a:r>
              <a:rPr lang="tr-TR" dirty="0" smtClean="0"/>
              <a:t>alep çekişli bir ekonomi söz konusudur..</a:t>
            </a:r>
            <a:endParaRPr lang="tr-TR" dirty="0"/>
          </a:p>
          <a:p>
            <a:r>
              <a:rPr lang="tr-TR" dirty="0" smtClean="0"/>
              <a:t>Fiyatlar </a:t>
            </a:r>
            <a:r>
              <a:rPr lang="tr-TR" dirty="0"/>
              <a:t>ve özellikle ücretlerin </a:t>
            </a:r>
            <a:r>
              <a:rPr lang="tr-TR" dirty="0" smtClean="0"/>
              <a:t>yapışkan/katıdır.</a:t>
            </a:r>
            <a:endParaRPr lang="tr-TR" dirty="0"/>
          </a:p>
          <a:p>
            <a:r>
              <a:rPr lang="tr-TR" dirty="0"/>
              <a:t>Kısa dönemde </a:t>
            </a:r>
            <a:r>
              <a:rPr lang="tr-TR" dirty="0" smtClean="0"/>
              <a:t>analiz yapılır ve ekonomi kısa dönemde eksik istihdamda dengede olabilir..</a:t>
            </a:r>
            <a:endParaRPr lang="tr-TR" dirty="0"/>
          </a:p>
          <a:p>
            <a:r>
              <a:rPr lang="tr-TR" dirty="0"/>
              <a:t>İşsizlik ekonomik bir </a:t>
            </a:r>
            <a:r>
              <a:rPr lang="tr-TR" dirty="0" err="1" smtClean="0"/>
              <a:t>sorundurve</a:t>
            </a:r>
            <a:r>
              <a:rPr lang="tr-TR" dirty="0" smtClean="0"/>
              <a:t> </a:t>
            </a:r>
            <a:r>
              <a:rPr lang="tr-TR" dirty="0" err="1" smtClean="0"/>
              <a:t>kendiğinden</a:t>
            </a:r>
            <a:r>
              <a:rPr lang="tr-TR" dirty="0" smtClean="0"/>
              <a:t> çözülemez.</a:t>
            </a:r>
            <a:endParaRPr lang="tr-TR" dirty="0"/>
          </a:p>
          <a:p>
            <a:r>
              <a:rPr lang="tr-TR" dirty="0"/>
              <a:t>Devletin ekonomiye müdahalesi gereklidir. </a:t>
            </a:r>
            <a:endParaRPr lang="tr-TR" dirty="0"/>
          </a:p>
        </p:txBody>
      </p:sp>
    </p:spTree>
    <p:extLst>
      <p:ext uri="{BB962C8B-B14F-4D97-AF65-F5344CB8AC3E}">
        <p14:creationId xmlns:p14="http://schemas.microsoft.com/office/powerpoint/2010/main" val="15075251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Klasik ve </a:t>
            </a:r>
            <a:r>
              <a:rPr lang="tr-TR" dirty="0" err="1"/>
              <a:t>Keynesyen</a:t>
            </a:r>
            <a:r>
              <a:rPr lang="tr-TR" dirty="0"/>
              <a:t> görüşün karşılaştırılması</a:t>
            </a:r>
          </a:p>
        </p:txBody>
      </p:sp>
      <p:sp>
        <p:nvSpPr>
          <p:cNvPr id="3" name="İçerik Yer Tutucusu 2"/>
          <p:cNvSpPr>
            <a:spLocks noGrp="1"/>
          </p:cNvSpPr>
          <p:nvPr>
            <p:ph idx="1"/>
          </p:nvPr>
        </p:nvSpPr>
        <p:spPr/>
        <p:txBody>
          <a:bodyPr>
            <a:normAutofit fontScale="85000" lnSpcReduction="10000"/>
          </a:bodyPr>
          <a:lstStyle/>
          <a:p>
            <a:r>
              <a:rPr lang="tr-TR" dirty="0"/>
              <a:t>Keynes’e göre;</a:t>
            </a:r>
          </a:p>
          <a:p>
            <a:r>
              <a:rPr lang="tr-TR" dirty="0"/>
              <a:t>Para </a:t>
            </a:r>
            <a:r>
              <a:rPr lang="tr-TR" dirty="0" smtClean="0"/>
              <a:t>yansız </a:t>
            </a:r>
            <a:r>
              <a:rPr lang="tr-TR" dirty="0"/>
              <a:t>değildir. Para </a:t>
            </a:r>
            <a:r>
              <a:rPr lang="tr-TR" dirty="0" smtClean="0"/>
              <a:t>arzındaki değişim </a:t>
            </a:r>
            <a:r>
              <a:rPr lang="tr-TR" dirty="0"/>
              <a:t>reel </a:t>
            </a:r>
            <a:r>
              <a:rPr lang="tr-TR" dirty="0" smtClean="0"/>
              <a:t>sektörü etkileyecektir.</a:t>
            </a:r>
            <a:endParaRPr lang="tr-TR" dirty="0"/>
          </a:p>
          <a:p>
            <a:r>
              <a:rPr lang="tr-TR" dirty="0"/>
              <a:t>Para </a:t>
            </a:r>
            <a:r>
              <a:rPr lang="tr-TR" dirty="0" smtClean="0"/>
              <a:t>sadece işlem ve ihtiyat güdüsüyle talep edilmez ayrıca spekülasyon güdüsüyle de talep edilir.</a:t>
            </a:r>
            <a:endParaRPr lang="tr-TR" dirty="0"/>
          </a:p>
          <a:p>
            <a:r>
              <a:rPr lang="tr-TR" dirty="0" smtClean="0"/>
              <a:t>Spekülasyon güdüsüyle para </a:t>
            </a:r>
            <a:r>
              <a:rPr lang="tr-TR" dirty="0"/>
              <a:t>talebi faize duyarlıdır.</a:t>
            </a:r>
          </a:p>
          <a:p>
            <a:r>
              <a:rPr lang="tr-TR" dirty="0" smtClean="0"/>
              <a:t>Yatırım tasarruf özdeşliği </a:t>
            </a:r>
            <a:r>
              <a:rPr lang="tr-TR" dirty="0"/>
              <a:t>her zaman </a:t>
            </a:r>
            <a:r>
              <a:rPr lang="tr-TR" dirty="0" smtClean="0"/>
              <a:t>sağlanamaz.</a:t>
            </a:r>
            <a:endParaRPr lang="tr-TR" dirty="0"/>
          </a:p>
          <a:p>
            <a:r>
              <a:rPr lang="tr-TR" dirty="0"/>
              <a:t>Faiz </a:t>
            </a:r>
            <a:r>
              <a:rPr lang="tr-TR" dirty="0" smtClean="0"/>
              <a:t>mal piyasasında değil para </a:t>
            </a:r>
            <a:r>
              <a:rPr lang="tr-TR" dirty="0"/>
              <a:t>piyasasında para arzı ve para </a:t>
            </a:r>
            <a:r>
              <a:rPr lang="tr-TR" dirty="0" smtClean="0"/>
              <a:t>talebinin eşitliği ile sağlanır. </a:t>
            </a:r>
            <a:endParaRPr lang="tr-TR" dirty="0"/>
          </a:p>
          <a:p>
            <a:endParaRPr lang="tr-TR" dirty="0"/>
          </a:p>
        </p:txBody>
      </p:sp>
    </p:spTree>
    <p:extLst>
      <p:ext uri="{BB962C8B-B14F-4D97-AF65-F5344CB8AC3E}">
        <p14:creationId xmlns:p14="http://schemas.microsoft.com/office/powerpoint/2010/main" val="2713263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Planı</a:t>
            </a:r>
            <a:endParaRPr lang="tr-TR" dirty="0"/>
          </a:p>
        </p:txBody>
      </p:sp>
      <p:sp>
        <p:nvSpPr>
          <p:cNvPr id="3" name="İçerik Yer Tutucusu 2"/>
          <p:cNvSpPr>
            <a:spLocks noGrp="1"/>
          </p:cNvSpPr>
          <p:nvPr>
            <p:ph idx="1"/>
          </p:nvPr>
        </p:nvSpPr>
        <p:spPr/>
        <p:txBody>
          <a:bodyPr/>
          <a:lstStyle/>
          <a:p>
            <a:r>
              <a:rPr lang="tr-TR" dirty="0" smtClean="0"/>
              <a:t>Makro iktisat nedir?</a:t>
            </a:r>
          </a:p>
          <a:p>
            <a:r>
              <a:rPr lang="tr-TR" dirty="0" smtClean="0"/>
              <a:t>Makro iktisadın ortaya çıkışı</a:t>
            </a:r>
          </a:p>
          <a:p>
            <a:r>
              <a:rPr lang="tr-TR" dirty="0" smtClean="0"/>
              <a:t>Klasik ve </a:t>
            </a:r>
            <a:r>
              <a:rPr lang="tr-TR" dirty="0" err="1" smtClean="0"/>
              <a:t>Keynesyen</a:t>
            </a:r>
            <a:r>
              <a:rPr lang="tr-TR" dirty="0" smtClean="0"/>
              <a:t> görüşün karşılaştırılması</a:t>
            </a:r>
          </a:p>
          <a:p>
            <a:pPr marL="0" indent="0">
              <a:buNone/>
            </a:pPr>
            <a:endParaRPr lang="tr-TR" dirty="0"/>
          </a:p>
        </p:txBody>
      </p:sp>
    </p:spTree>
    <p:extLst>
      <p:ext uri="{BB962C8B-B14F-4D97-AF65-F5344CB8AC3E}">
        <p14:creationId xmlns:p14="http://schemas.microsoft.com/office/powerpoint/2010/main" val="1959070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planı</a:t>
            </a:r>
            <a:endParaRPr lang="tr-TR" dirty="0"/>
          </a:p>
        </p:txBody>
      </p:sp>
      <p:sp>
        <p:nvSpPr>
          <p:cNvPr id="3" name="İçerik Yer Tutucusu 2"/>
          <p:cNvSpPr>
            <a:spLocks noGrp="1"/>
          </p:cNvSpPr>
          <p:nvPr>
            <p:ph idx="1"/>
          </p:nvPr>
        </p:nvSpPr>
        <p:spPr/>
        <p:txBody>
          <a:bodyPr/>
          <a:lstStyle/>
          <a:p>
            <a:pPr marL="0" indent="0" algn="just">
              <a:buNone/>
            </a:pPr>
            <a:r>
              <a:rPr lang="tr-TR" dirty="0" smtClean="0"/>
              <a:t>Makro iktisat nedir?</a:t>
            </a:r>
          </a:p>
          <a:p>
            <a:pPr marL="0" indent="0" algn="just">
              <a:buNone/>
            </a:pPr>
            <a:r>
              <a:rPr lang="tr-TR" dirty="0" smtClean="0"/>
              <a:t>Makro iktisat, hane halkının tüketim ve tasarruf kararlarından, firmalarım üretim ve yatırım eylemlerinden, devletin düzenleyici faaliyetlerinden, dış ticaret ile oluşan uluslar arası iktisadi değiş tokuştan ortaya çıkan toplu iktisadi değişkenleri ve aralarındaki ilişkiyi inceler.</a:t>
            </a:r>
            <a:endParaRPr lang="tr-TR" dirty="0"/>
          </a:p>
        </p:txBody>
      </p:sp>
    </p:spTree>
    <p:extLst>
      <p:ext uri="{BB962C8B-B14F-4D97-AF65-F5344CB8AC3E}">
        <p14:creationId xmlns:p14="http://schemas.microsoft.com/office/powerpoint/2010/main" val="3846972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Makro İktisadın Ortaya Çıkışı</a:t>
            </a:r>
            <a:endParaRPr lang="tr-TR" dirty="0"/>
          </a:p>
        </p:txBody>
      </p:sp>
      <p:sp>
        <p:nvSpPr>
          <p:cNvPr id="3" name="İçerik Yer Tutucusu 2"/>
          <p:cNvSpPr>
            <a:spLocks noGrp="1"/>
          </p:cNvSpPr>
          <p:nvPr>
            <p:ph idx="1"/>
          </p:nvPr>
        </p:nvSpPr>
        <p:spPr/>
        <p:txBody>
          <a:bodyPr/>
          <a:lstStyle/>
          <a:p>
            <a:r>
              <a:rPr lang="tr-TR" dirty="0" smtClean="0"/>
              <a:t>1929 bunalımından önce Klasik ve </a:t>
            </a:r>
            <a:r>
              <a:rPr lang="tr-TR" dirty="0" err="1" smtClean="0"/>
              <a:t>Neoklasik</a:t>
            </a:r>
            <a:r>
              <a:rPr lang="tr-TR" dirty="0" smtClean="0"/>
              <a:t> iktisadi düşüncenin devletin piyasalardaki faaliyetlere müdahale etmemesi gerektiği, tam rekabet ve serbest piyasa koşullarında oluşan fiyat mekanizmasının iktisadi dengeyi sağlayacağı ve ekonomiyi tam istihdama taşıyacağı görüşü hakimdir.</a:t>
            </a:r>
          </a:p>
          <a:p>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26540244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Makro İktisadın Ortaya Çıkışı</a:t>
            </a:r>
          </a:p>
        </p:txBody>
      </p:sp>
      <p:sp>
        <p:nvSpPr>
          <p:cNvPr id="3" name="İçerik Yer Tutucusu 2"/>
          <p:cNvSpPr>
            <a:spLocks noGrp="1"/>
          </p:cNvSpPr>
          <p:nvPr>
            <p:ph idx="1"/>
          </p:nvPr>
        </p:nvSpPr>
        <p:spPr/>
        <p:txBody>
          <a:bodyPr/>
          <a:lstStyle/>
          <a:p>
            <a:r>
              <a:rPr lang="tr-TR" dirty="0" smtClean="0"/>
              <a:t>1929 bunalımı sonrası ciddi bir daralma yaşandı. Diğer krizlerden farklı </a:t>
            </a:r>
            <a:r>
              <a:rPr lang="tr-TR" dirty="0" err="1" smtClean="0"/>
              <a:t>larak</a:t>
            </a:r>
            <a:r>
              <a:rPr lang="tr-TR" dirty="0" smtClean="0"/>
              <a:t> hasılada daha büyük azalma yaşandı, işsizlik oranları daha yüksek, yoksulluk daha büyük çapta oldu. Klasiklerin tam </a:t>
            </a:r>
            <a:r>
              <a:rPr lang="tr-TR" dirty="0" smtClean="0"/>
              <a:t>istihdamın kendiliğinden sağlanacak varsayımı itibarını yitirdi.</a:t>
            </a:r>
          </a:p>
          <a:p>
            <a:endParaRPr lang="tr-TR" dirty="0" smtClean="0"/>
          </a:p>
        </p:txBody>
      </p:sp>
    </p:spTree>
    <p:extLst>
      <p:ext uri="{BB962C8B-B14F-4D97-AF65-F5344CB8AC3E}">
        <p14:creationId xmlns:p14="http://schemas.microsoft.com/office/powerpoint/2010/main" val="928522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Makro İktisadın Ortaya Çıkışı</a:t>
            </a:r>
          </a:p>
        </p:txBody>
      </p:sp>
      <p:sp>
        <p:nvSpPr>
          <p:cNvPr id="3" name="İçerik Yer Tutucusu 2"/>
          <p:cNvSpPr>
            <a:spLocks noGrp="1"/>
          </p:cNvSpPr>
          <p:nvPr>
            <p:ph idx="1"/>
          </p:nvPr>
        </p:nvSpPr>
        <p:spPr/>
        <p:txBody>
          <a:bodyPr/>
          <a:lstStyle/>
          <a:p>
            <a:r>
              <a:rPr lang="tr-TR" dirty="0" smtClean="0"/>
              <a:t>Keynes’in 1936 yılında yayımladığı İstihdam, Faiz ve Paranın Genel Teorisi kitabındaki görüşleri yaygınlaşmaya başladı. Keynes istihdam ve hasıldaki dalgalanmaların geçici olmadığını, ortaya çıkan bu dengesizliğin kendiliğinden ortadan kalkamayacağı ve devletin müdahale etmesi gerektiğini savundu. İktisadın bir bütün olarak incelenmesi gerektiğini salık verir.</a:t>
            </a:r>
            <a:endParaRPr lang="tr-TR" dirty="0"/>
          </a:p>
        </p:txBody>
      </p:sp>
    </p:spTree>
    <p:extLst>
      <p:ext uri="{BB962C8B-B14F-4D97-AF65-F5344CB8AC3E}">
        <p14:creationId xmlns:p14="http://schemas.microsoft.com/office/powerpoint/2010/main" val="2981459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Klasik ve </a:t>
            </a:r>
            <a:r>
              <a:rPr lang="tr-TR" dirty="0" err="1"/>
              <a:t>Keynesyen</a:t>
            </a:r>
            <a:r>
              <a:rPr lang="tr-TR" dirty="0"/>
              <a:t> görüşün karşılaştırılması</a:t>
            </a:r>
            <a:r>
              <a:rPr lang="tr-TR" dirty="0"/>
              <a:t/>
            </a:r>
            <a:br>
              <a:rPr lang="tr-TR" dirty="0"/>
            </a:br>
            <a:endParaRPr lang="tr-TR" dirty="0"/>
          </a:p>
        </p:txBody>
      </p:sp>
      <p:sp>
        <p:nvSpPr>
          <p:cNvPr id="3" name="İçerik Yer Tutucusu 2"/>
          <p:cNvSpPr>
            <a:spLocks noGrp="1"/>
          </p:cNvSpPr>
          <p:nvPr>
            <p:ph idx="1"/>
          </p:nvPr>
        </p:nvSpPr>
        <p:spPr/>
        <p:txBody>
          <a:bodyPr>
            <a:noAutofit/>
          </a:bodyPr>
          <a:lstStyle/>
          <a:p>
            <a:pPr>
              <a:lnSpc>
                <a:spcPct val="110000"/>
              </a:lnSpc>
            </a:pPr>
            <a:r>
              <a:rPr lang="tr-TR" sz="3000" dirty="0"/>
              <a:t>Klasik iktisadi düşünceye göre </a:t>
            </a:r>
            <a:endParaRPr lang="tr-TR" sz="3000" dirty="0"/>
          </a:p>
          <a:p>
            <a:pPr>
              <a:lnSpc>
                <a:spcPct val="110000"/>
              </a:lnSpc>
            </a:pPr>
            <a:r>
              <a:rPr lang="tr-TR" sz="3000" dirty="0"/>
              <a:t>Ekonominin </a:t>
            </a:r>
            <a:r>
              <a:rPr lang="tr-TR" sz="3000" dirty="0"/>
              <a:t>arz </a:t>
            </a:r>
            <a:r>
              <a:rPr lang="tr-TR" sz="3000" dirty="0"/>
              <a:t>yönüne önem verir.</a:t>
            </a:r>
          </a:p>
          <a:p>
            <a:pPr>
              <a:lnSpc>
                <a:spcPct val="110000"/>
              </a:lnSpc>
            </a:pPr>
            <a:r>
              <a:rPr lang="tr-TR" sz="3000" dirty="0"/>
              <a:t> </a:t>
            </a:r>
            <a:r>
              <a:rPr lang="tr-TR" sz="3000" dirty="0" err="1"/>
              <a:t>J.B.Say’in</a:t>
            </a:r>
            <a:r>
              <a:rPr lang="tr-TR" sz="3000" dirty="0"/>
              <a:t> «Her </a:t>
            </a:r>
            <a:r>
              <a:rPr lang="tr-TR" sz="3000" dirty="0"/>
              <a:t>arz kendi talebini </a:t>
            </a:r>
            <a:r>
              <a:rPr lang="tr-TR" sz="3000" dirty="0"/>
              <a:t>yaratır» kanunu geçerlidir.</a:t>
            </a:r>
            <a:endParaRPr lang="tr-TR" sz="3000" dirty="0"/>
          </a:p>
          <a:p>
            <a:pPr>
              <a:lnSpc>
                <a:spcPct val="110000"/>
              </a:lnSpc>
            </a:pPr>
            <a:r>
              <a:rPr lang="tr-TR" sz="3000" dirty="0"/>
              <a:t>Analizler uzun </a:t>
            </a:r>
            <a:r>
              <a:rPr lang="tr-TR" sz="3000" dirty="0"/>
              <a:t>dönemli </a:t>
            </a:r>
            <a:r>
              <a:rPr lang="tr-TR" sz="3000" dirty="0"/>
              <a:t>analizdir.</a:t>
            </a:r>
            <a:endParaRPr lang="tr-TR" sz="3000" dirty="0"/>
          </a:p>
          <a:p>
            <a:pPr>
              <a:lnSpc>
                <a:spcPct val="110000"/>
              </a:lnSpc>
            </a:pPr>
            <a:r>
              <a:rPr lang="tr-TR" sz="3000" dirty="0" smtClean="0"/>
              <a:t>Devletin </a:t>
            </a:r>
            <a:r>
              <a:rPr lang="tr-TR" sz="3000" dirty="0"/>
              <a:t>ekonomiye </a:t>
            </a:r>
            <a:r>
              <a:rPr lang="tr-TR" sz="3000" dirty="0"/>
              <a:t>müdahalesi piyasanın işleyişini bozar.</a:t>
            </a:r>
            <a:endParaRPr lang="tr-TR" sz="3000" dirty="0"/>
          </a:p>
        </p:txBody>
      </p:sp>
    </p:spTree>
    <p:extLst>
      <p:ext uri="{BB962C8B-B14F-4D97-AF65-F5344CB8AC3E}">
        <p14:creationId xmlns:p14="http://schemas.microsoft.com/office/powerpoint/2010/main" val="3975890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Klasik ve </a:t>
            </a:r>
            <a:r>
              <a:rPr lang="tr-TR" dirty="0" err="1"/>
              <a:t>Keynesyen</a:t>
            </a:r>
            <a:r>
              <a:rPr lang="tr-TR" dirty="0"/>
              <a:t> görüşün karşılaştırılması</a:t>
            </a:r>
          </a:p>
        </p:txBody>
      </p:sp>
      <p:sp>
        <p:nvSpPr>
          <p:cNvPr id="3" name="İçerik Yer Tutucusu 2"/>
          <p:cNvSpPr>
            <a:spLocks noGrp="1"/>
          </p:cNvSpPr>
          <p:nvPr>
            <p:ph idx="1"/>
          </p:nvPr>
        </p:nvSpPr>
        <p:spPr/>
        <p:txBody>
          <a:bodyPr/>
          <a:lstStyle/>
          <a:p>
            <a:pPr>
              <a:lnSpc>
                <a:spcPct val="110000"/>
              </a:lnSpc>
            </a:pPr>
            <a:r>
              <a:rPr lang="tr-TR" dirty="0"/>
              <a:t>Fiyatlar ve ücretler piyasalarda dengeyi sağlayacak şekilde esnektir.</a:t>
            </a:r>
          </a:p>
          <a:p>
            <a:pPr>
              <a:lnSpc>
                <a:spcPct val="110000"/>
              </a:lnSpc>
            </a:pPr>
            <a:r>
              <a:rPr lang="tr-TR" dirty="0"/>
              <a:t>Ekonomi her zaman ve kendiliğinden tam istihdamdadır.</a:t>
            </a:r>
          </a:p>
          <a:p>
            <a:pPr>
              <a:lnSpc>
                <a:spcPct val="110000"/>
              </a:lnSpc>
            </a:pPr>
            <a:r>
              <a:rPr lang="tr-TR" dirty="0"/>
              <a:t>İşsizlik, sadece iradi işsizlik olarak ortaya çıkar</a:t>
            </a:r>
          </a:p>
        </p:txBody>
      </p:sp>
    </p:spTree>
    <p:extLst>
      <p:ext uri="{BB962C8B-B14F-4D97-AF65-F5344CB8AC3E}">
        <p14:creationId xmlns:p14="http://schemas.microsoft.com/office/powerpoint/2010/main" val="857773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Klasik ve </a:t>
            </a:r>
            <a:r>
              <a:rPr lang="tr-TR" dirty="0" err="1"/>
              <a:t>Keynesyen</a:t>
            </a:r>
            <a:r>
              <a:rPr lang="tr-TR" dirty="0"/>
              <a:t> görüşün karşılaştırılması</a:t>
            </a:r>
          </a:p>
        </p:txBody>
      </p:sp>
      <p:sp>
        <p:nvSpPr>
          <p:cNvPr id="3" name="İçerik Yer Tutucusu 2"/>
          <p:cNvSpPr>
            <a:spLocks noGrp="1"/>
          </p:cNvSpPr>
          <p:nvPr>
            <p:ph idx="1"/>
          </p:nvPr>
        </p:nvSpPr>
        <p:spPr/>
        <p:txBody>
          <a:bodyPr>
            <a:normAutofit fontScale="92500" lnSpcReduction="10000"/>
          </a:bodyPr>
          <a:lstStyle/>
          <a:p>
            <a:r>
              <a:rPr lang="tr-TR" dirty="0" smtClean="0"/>
              <a:t>Klasik iktisadi düşünceye göre;</a:t>
            </a:r>
          </a:p>
          <a:p>
            <a:r>
              <a:rPr lang="tr-TR" dirty="0" smtClean="0"/>
              <a:t>Para yansızdır.</a:t>
            </a:r>
            <a:endParaRPr lang="tr-TR" dirty="0"/>
          </a:p>
          <a:p>
            <a:r>
              <a:rPr lang="tr-TR" dirty="0"/>
              <a:t>Para </a:t>
            </a:r>
            <a:r>
              <a:rPr lang="tr-TR" dirty="0" smtClean="0"/>
              <a:t>sadece bir mübadele aracıdır ve para talebi faizden etkilenmez.</a:t>
            </a:r>
            <a:endParaRPr lang="tr-TR" dirty="0"/>
          </a:p>
          <a:p>
            <a:r>
              <a:rPr lang="tr-TR" dirty="0" smtClean="0"/>
              <a:t>Klasik Miktar Kuramı geçerlidir.</a:t>
            </a:r>
            <a:endParaRPr lang="tr-TR" dirty="0"/>
          </a:p>
          <a:p>
            <a:r>
              <a:rPr lang="tr-TR" dirty="0"/>
              <a:t>Ekonomide </a:t>
            </a:r>
            <a:r>
              <a:rPr lang="tr-TR" dirty="0" smtClean="0"/>
              <a:t>yatırım-tasarruf eşitliği söz konusudur. </a:t>
            </a:r>
            <a:r>
              <a:rPr lang="tr-TR" dirty="0"/>
              <a:t>(I=S)</a:t>
            </a:r>
          </a:p>
          <a:p>
            <a:r>
              <a:rPr lang="tr-TR" dirty="0"/>
              <a:t>Faiz </a:t>
            </a:r>
            <a:r>
              <a:rPr lang="tr-TR" dirty="0" smtClean="0"/>
              <a:t>haddi </a:t>
            </a:r>
            <a:r>
              <a:rPr lang="tr-TR" dirty="0"/>
              <a:t>mal piyasasında yatırımlar ve tasarruflar tarafından belirlenir.</a:t>
            </a:r>
          </a:p>
          <a:p>
            <a:endParaRPr lang="tr-TR" dirty="0"/>
          </a:p>
          <a:p>
            <a:endParaRPr lang="tr-TR" dirty="0"/>
          </a:p>
        </p:txBody>
      </p:sp>
    </p:spTree>
    <p:extLst>
      <p:ext uri="{BB962C8B-B14F-4D97-AF65-F5344CB8AC3E}">
        <p14:creationId xmlns:p14="http://schemas.microsoft.com/office/powerpoint/2010/main" val="14199959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429</Words>
  <Application>Microsoft Office PowerPoint</Application>
  <PresentationFormat>Ekran Gösterisi (4:3)</PresentationFormat>
  <Paragraphs>48</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Ofis Teması</vt:lpstr>
      <vt:lpstr>Makro İktisada Giriş</vt:lpstr>
      <vt:lpstr>Ders Planı</vt:lpstr>
      <vt:lpstr>Ders planı</vt:lpstr>
      <vt:lpstr>Makro İktisadın Ortaya Çıkışı</vt:lpstr>
      <vt:lpstr>Makro İktisadın Ortaya Çıkışı</vt:lpstr>
      <vt:lpstr>Makro İktisadın Ortaya Çıkışı</vt:lpstr>
      <vt:lpstr>Klasik ve Keynesyen görüşün karşılaştırılması </vt:lpstr>
      <vt:lpstr>Klasik ve Keynesyen görüşün karşılaştırılması</vt:lpstr>
      <vt:lpstr>Klasik ve Keynesyen görüşün karşılaştırılması</vt:lpstr>
      <vt:lpstr>Klasik ve Keynesyen görüşün karşılaştırılması</vt:lpstr>
      <vt:lpstr>Klasik ve Keynesyen görüşün karşılaştırılması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İktisada Giriş</dc:title>
  <dc:creator>AKIN USUPBEYLI</dc:creator>
  <cp:lastModifiedBy>AKIN USUPBEYLI</cp:lastModifiedBy>
  <cp:revision>9</cp:revision>
  <dcterms:created xsi:type="dcterms:W3CDTF">2018-02-15T15:17:22Z</dcterms:created>
  <dcterms:modified xsi:type="dcterms:W3CDTF">2018-02-16T20:50:57Z</dcterms:modified>
</cp:coreProperties>
</file>