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216 ORTAÇAĞ HİNDİSTAN TARİHİ VE KÜLTÜRÜ</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5.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dirty="0" err="1">
                <a:solidFill>
                  <a:schemeClr val="accent2">
                    <a:lumMod val="75000"/>
                  </a:schemeClr>
                </a:solidFill>
                <a:effectLst>
                  <a:outerShdw blurRad="38100" dist="38100" dir="2700000" algn="tl">
                    <a:srgbClr val="000000">
                      <a:alpha val="43137"/>
                    </a:srgbClr>
                  </a:outerShdw>
                </a:effectLst>
                <a:latin typeface="Comic Sans MS" pitchFamily="66" charset="0"/>
              </a:rPr>
              <a:t>maurya</a:t>
            </a:r>
            <a: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t> İmparatorluğu Dönemi: </a:t>
            </a:r>
            <a:r>
              <a:rPr lang="tr-TR" sz="3200" dirty="0" err="1">
                <a:solidFill>
                  <a:schemeClr val="accent2">
                    <a:lumMod val="75000"/>
                  </a:schemeClr>
                </a:solidFill>
                <a:effectLst>
                  <a:outerShdw blurRad="38100" dist="38100" dir="2700000" algn="tl">
                    <a:srgbClr val="000000">
                      <a:alpha val="43137"/>
                    </a:srgbClr>
                  </a:outerShdw>
                </a:effectLst>
                <a:latin typeface="Comic Sans MS" pitchFamily="66" charset="0"/>
              </a:rPr>
              <a:t>Çandragupta</a:t>
            </a:r>
            <a: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t> ve </a:t>
            </a:r>
            <a:r>
              <a:rPr lang="tr-TR" sz="3200" dirty="0" err="1">
                <a:solidFill>
                  <a:schemeClr val="accent2">
                    <a:lumMod val="75000"/>
                  </a:schemeClr>
                </a:solidFill>
                <a:effectLst>
                  <a:outerShdw blurRad="38100" dist="38100" dir="2700000" algn="tl">
                    <a:srgbClr val="000000">
                      <a:alpha val="43137"/>
                    </a:srgbClr>
                  </a:outerShdw>
                </a:effectLst>
                <a:latin typeface="Comic Sans MS" pitchFamily="66" charset="0"/>
              </a:rPr>
              <a:t>Bindusara</a:t>
            </a:r>
            <a:r>
              <a:rPr lang="tr-TR" sz="3200" dirty="0">
                <a:solidFill>
                  <a:schemeClr val="accent2">
                    <a:lumMod val="75000"/>
                  </a:schemeClr>
                </a:solidFill>
                <a:effectLst>
                  <a:outerShdw blurRad="38100" dist="38100" dir="2700000" algn="tl">
                    <a:srgbClr val="000000">
                      <a:alpha val="43137"/>
                    </a:srgbClr>
                  </a:outerShdw>
                </a:effectLst>
                <a:latin typeface="Comic Sans MS" pitchFamily="66" charset="0"/>
              </a:rPr>
              <a:t> II</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Tibetli yazar </a:t>
            </a:r>
            <a:r>
              <a:rPr lang="tr-TR" dirty="0" err="1"/>
              <a:t>Tāranātha</a:t>
            </a:r>
            <a:r>
              <a:rPr lang="tr-TR" dirty="0"/>
              <a:t>, </a:t>
            </a:r>
            <a:r>
              <a:rPr lang="tr-TR" dirty="0" err="1"/>
              <a:t>Bindusara’nın</a:t>
            </a:r>
            <a:r>
              <a:rPr lang="tr-TR" dirty="0"/>
              <a:t> doğu ve batı denizleri arasında kalan tüm Hint alt kıtasının hâkimi olabilmesi için ona yardım ettiğini aktarmaktadır. Ayrıca </a:t>
            </a:r>
            <a:r>
              <a:rPr lang="tr-TR" dirty="0" err="1"/>
              <a:t>Çandragupta’nın</a:t>
            </a:r>
            <a:r>
              <a:rPr lang="tr-TR" dirty="0"/>
              <a:t> ölümünden sonra çıkan ayaklanmaları da bastırmış ve </a:t>
            </a:r>
            <a:r>
              <a:rPr lang="tr-TR" dirty="0" err="1"/>
              <a:t>Takshila’da</a:t>
            </a:r>
            <a:r>
              <a:rPr lang="tr-TR" dirty="0"/>
              <a:t> çıkan huzursuzluğa karşı, genel vali olarak atadığı oğlu </a:t>
            </a:r>
            <a:r>
              <a:rPr lang="tr-TR" dirty="0" err="1"/>
              <a:t>Aşoka’yı</a:t>
            </a:r>
            <a:r>
              <a:rPr lang="tr-TR" dirty="0"/>
              <a:t> görevlendirmiştir. </a:t>
            </a:r>
            <a:r>
              <a:rPr lang="tr-TR" dirty="0" err="1"/>
              <a:t>Bindusara</a:t>
            </a:r>
            <a:r>
              <a:rPr lang="tr-TR" dirty="0"/>
              <a:t> babasından kalan mirasa sahip çıkmış, imparatorluğun sınırlarını daha da genişletmiştir.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Buddhist</a:t>
            </a:r>
            <a:r>
              <a:rPr lang="tr-TR" dirty="0"/>
              <a:t> kaynaklarda, prens </a:t>
            </a:r>
            <a:r>
              <a:rPr lang="tr-TR" dirty="0" err="1"/>
              <a:t>Aşoka’nın</a:t>
            </a:r>
            <a:r>
              <a:rPr lang="tr-TR" dirty="0"/>
              <a:t> on sekiz yaşında babası tarafından genel vali olarak atandığını, öncelikle yanındakilerle birlikte </a:t>
            </a:r>
            <a:r>
              <a:rPr lang="tr-TR" dirty="0" err="1"/>
              <a:t>Vidasa’ya</a:t>
            </a:r>
            <a:r>
              <a:rPr lang="tr-TR" dirty="0"/>
              <a:t> oradan da daha önemli bir görev için </a:t>
            </a:r>
            <a:r>
              <a:rPr lang="tr-TR" dirty="0" err="1"/>
              <a:t>Takshila’ya</a:t>
            </a:r>
            <a:r>
              <a:rPr lang="tr-TR" dirty="0"/>
              <a:t> gönderildiğini bildirir. </a:t>
            </a:r>
            <a:r>
              <a:rPr lang="tr-TR" dirty="0" err="1"/>
              <a:t>Bindusara’nın</a:t>
            </a:r>
            <a:r>
              <a:rPr lang="tr-TR" dirty="0"/>
              <a:t> </a:t>
            </a:r>
            <a:r>
              <a:rPr lang="tr-TR" dirty="0" err="1"/>
              <a:t>Aşoka’dan</a:t>
            </a:r>
            <a:r>
              <a:rPr lang="tr-TR" dirty="0"/>
              <a:t> başka iki erkek kardeşinin ve bir de kız kardeşinin olduğu bilinmektedir. </a:t>
            </a:r>
            <a:r>
              <a:rPr lang="tr-TR" dirty="0" err="1"/>
              <a:t>Cainist</a:t>
            </a:r>
            <a:r>
              <a:rPr lang="tr-TR" dirty="0"/>
              <a:t> felsefe ile ilgilendiği bilinen </a:t>
            </a:r>
            <a:r>
              <a:rPr lang="tr-TR" dirty="0" err="1"/>
              <a:t>Bindusara</a:t>
            </a:r>
            <a:r>
              <a:rPr lang="tr-TR" dirty="0"/>
              <a:t>, MÖ 272’de ölmüş ve yerine oğlu </a:t>
            </a:r>
            <a:r>
              <a:rPr lang="tr-TR" dirty="0" err="1"/>
              <a:t>Aşoka</a:t>
            </a:r>
            <a:r>
              <a:rPr lang="tr-TR" dirty="0"/>
              <a:t> geçmiştir. </a:t>
            </a:r>
          </a:p>
          <a:p>
            <a:pPr algn="ct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Çandragupta’nın</a:t>
            </a:r>
            <a:r>
              <a:rPr lang="tr-TR" dirty="0"/>
              <a:t> askeri ve idari faaliyetlerine bakıldığında ise, kendisinden önce var olan büyük Hint ordusunu daha da güçlendirdiği ve 600.000 piyade, 30.000 süvari, 9.000 fil ve 8.000 savaş arabası ile Kuzey Hindistan’ın büyük bir bölümüne hâkim olduğu anlaşılmaktadır. Ülkenin yönetimi konusunda izlediği politika ise, oldukça geniş sınırlara ulaşan </a:t>
            </a:r>
            <a:r>
              <a:rPr lang="tr-TR" dirty="0" err="1"/>
              <a:t>Maurya</a:t>
            </a:r>
            <a:r>
              <a:rPr lang="tr-TR" dirty="0"/>
              <a:t> İmparatorluğu’nun yönetimini kolaylaştırmış ve siyasi otoritesinin gücünü de arttırmıştır.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Oluşturduğu sivil ve askerî memuriyet makamları, imparatorluğun en uzak bölgelerinin dahi, mahalli idareci görevine atanmış kişilerce, kusursuz bir şekilde yönetilmesini ve merkezdeki krallığa bağlılığın devamlılığını sağlamıştır. </a:t>
            </a:r>
            <a:r>
              <a:rPr lang="tr-TR" dirty="0" err="1"/>
              <a:t>Megasthenes’in</a:t>
            </a:r>
            <a:r>
              <a:rPr lang="tr-TR" dirty="0"/>
              <a:t> kayıtları sayesinde ulaştığımız bilgiler, bahsi geçen yönetim şekli ve </a:t>
            </a:r>
            <a:r>
              <a:rPr lang="tr-TR" dirty="0" err="1"/>
              <a:t>Çandragupta</a:t>
            </a:r>
            <a:r>
              <a:rPr lang="tr-TR" dirty="0"/>
              <a:t> hakkında önemli bilgiler vermektedir.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Buna göre kral, ülkenin en yüksek yetkilere sahip kişisidir. Yasama ve yürütme güçlerinin de mutlak sahibidir. </a:t>
            </a:r>
            <a:r>
              <a:rPr lang="tr-TR" dirty="0" err="1"/>
              <a:t>Çandragupta’nın</a:t>
            </a:r>
            <a:r>
              <a:rPr lang="tr-TR" dirty="0"/>
              <a:t> gündüzleri hiç boş durmadığı, gerekli durumlarda yargılamalarla da bizzat ilgilendiği, halkın kendi arasında çözemediği meseleleri tarafsızca dinleyip çözüme kavuşturduğu da bilinmektedir.</a:t>
            </a:r>
          </a:p>
          <a:p>
            <a:pPr algn="ct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 </a:t>
            </a:r>
            <a:r>
              <a:rPr lang="tr-TR" dirty="0" err="1"/>
              <a:t>Çandragupta’nın</a:t>
            </a:r>
            <a:r>
              <a:rPr lang="tr-TR" dirty="0"/>
              <a:t> saray hayatı da oldukça zengin ve </a:t>
            </a:r>
            <a:r>
              <a:rPr lang="tr-TR" dirty="0" err="1"/>
              <a:t>şaşalıydı</a:t>
            </a:r>
            <a:r>
              <a:rPr lang="tr-TR" dirty="0"/>
              <a:t>. Kralın incilerle süslenmiş bir </a:t>
            </a:r>
            <a:r>
              <a:rPr lang="tr-TR" dirty="0" err="1"/>
              <a:t>tahteravanla</a:t>
            </a:r>
            <a:r>
              <a:rPr lang="tr-TR" dirty="0"/>
              <a:t> taşındığı; bu </a:t>
            </a:r>
            <a:r>
              <a:rPr lang="tr-TR" dirty="0" err="1"/>
              <a:t>tahteravanın</a:t>
            </a:r>
            <a:r>
              <a:rPr lang="tr-TR" dirty="0"/>
              <a:t> mor ve altın nakışlı hoş bir örtüyle sarılı olduğu aktarılmıştır. </a:t>
            </a:r>
            <a:r>
              <a:rPr lang="tr-TR" dirty="0" err="1"/>
              <a:t>Tahteravanın</a:t>
            </a:r>
            <a:r>
              <a:rPr lang="tr-TR" dirty="0"/>
              <a:t> arkasında, askerleri ve özel muhafızları yer alırdı. Kralın, rahatından sorumlu kadın hizmetkarlarının olduğu bilinmektedir.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Ayrıca aslan avına çıktığı ve hayvan dövüşlerini seyrettiği de kaydedilmiştir. En görkemli törenlerin dini vesilelerle düzenlendiği bilinmektedir. Altın ve gümüşlerle süslenmiş filler, dört atlı at arabaları, değerli taşlarla süslü altın ve gümüş kapları taşıyan hizmetkarlar, evcilleştirilmiş aslan ve leoparlar, bu görkemli geçit törenlerinin vazgeçilmez unsurlarıdır. Kralın halkın arasına çıktığı zamanlar da özel bir törenle kutlanırdı. Kral, yirmi dört filden oluşan bir kortej ve etrafında uçuşan eğitimli papağanlarla birlikte saraydan dışarı çıkardı.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Çandragupta’nın</a:t>
            </a:r>
            <a:r>
              <a:rPr lang="tr-TR" dirty="0"/>
              <a:t> hükümdarlığı boyunca halkı, barış, zenginlik ve ferah içinde yaşamıştır. Toprağın bereketi ve mahsulün çeşitliliği, tarımla uğraşan çiftçileri memnun etmekte, onları toplumun en kalabalık ve saygı duyulan sınıfı yapmaktadır. Nehir boylarına yapılan kısa süreli yerleşim yerleri, sel ve yağmurların taşkınlarından zarar görse de şehrin yüksek yerlerindeki büyük </a:t>
            </a:r>
            <a:r>
              <a:rPr lang="tr-TR" dirty="0" err="1"/>
              <a:t>yerlerşim</a:t>
            </a:r>
            <a:r>
              <a:rPr lang="tr-TR" dirty="0"/>
              <a:t> yerleri, evler dayanıklı malzemelerden inşa edilmişti.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Yirmi dört yıl hüküm süren </a:t>
            </a:r>
            <a:r>
              <a:rPr lang="tr-TR" dirty="0" err="1"/>
              <a:t>Çandragupta</a:t>
            </a:r>
            <a:r>
              <a:rPr lang="tr-TR" dirty="0"/>
              <a:t> geride, oldukça güçlü bir ordu ve sınırları bir hayli genişlemiş büyük bir imparatorluk bırakmıştır. MÖ 297’deki ölümünden sonra ise tahta oğlu </a:t>
            </a:r>
            <a:r>
              <a:rPr lang="tr-TR" dirty="0" err="1"/>
              <a:t>Bindusara</a:t>
            </a:r>
            <a:r>
              <a:rPr lang="tr-TR" dirty="0"/>
              <a:t> geçmiştir. </a:t>
            </a:r>
            <a:r>
              <a:rPr lang="tr-TR" dirty="0" err="1"/>
              <a:t>Bindusara</a:t>
            </a:r>
            <a:r>
              <a:rPr lang="tr-TR" dirty="0"/>
              <a:t> da babasından kalan bu mirası,  Hindistan’ın güneyine yaptığı fetihlerle daha da genişletmiştir. Öyle ki onun yirmi beş yıl süren saltanatı sırasında, </a:t>
            </a:r>
            <a:r>
              <a:rPr lang="tr-TR" dirty="0" err="1"/>
              <a:t>Maurya’nın</a:t>
            </a:r>
            <a:r>
              <a:rPr lang="tr-TR" dirty="0"/>
              <a:t> sınırları güneyde, bugünkü </a:t>
            </a:r>
            <a:r>
              <a:rPr lang="tr-TR" dirty="0" err="1"/>
              <a:t>Karnataka’ya</a:t>
            </a:r>
            <a:r>
              <a:rPr lang="tr-TR" dirty="0"/>
              <a:t> kadar genişlemiş ve </a:t>
            </a:r>
            <a:r>
              <a:rPr lang="tr-TR" dirty="0" err="1"/>
              <a:t>Bengal</a:t>
            </a:r>
            <a:r>
              <a:rPr lang="tr-TR" dirty="0"/>
              <a:t> Körfezi ile Arap Denizi arasındaki kara parçasının tamamı, </a:t>
            </a:r>
            <a:r>
              <a:rPr lang="tr-TR" dirty="0" err="1"/>
              <a:t>Maurya</a:t>
            </a:r>
            <a:r>
              <a:rPr lang="tr-TR" dirty="0"/>
              <a:t> İmparatorluğu’nun yönetimine geçmiştir.</a:t>
            </a:r>
          </a:p>
          <a:p>
            <a:pPr algn="ct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Strabo’ya</a:t>
            </a:r>
            <a:r>
              <a:rPr lang="tr-TR" dirty="0"/>
              <a:t> göre </a:t>
            </a:r>
            <a:r>
              <a:rPr lang="tr-TR" dirty="0" err="1"/>
              <a:t>Çandragupta’nın</a:t>
            </a:r>
            <a:r>
              <a:rPr lang="tr-TR" dirty="0"/>
              <a:t> oğlu ve varisi, “düşmanları yok eden” lakaplı </a:t>
            </a:r>
            <a:r>
              <a:rPr lang="tr-TR" dirty="0" err="1"/>
              <a:t>Amitraghata’dır</a:t>
            </a:r>
            <a:r>
              <a:rPr lang="tr-TR" dirty="0"/>
              <a:t>. </a:t>
            </a:r>
            <a:r>
              <a:rPr lang="tr-TR" dirty="0" err="1"/>
              <a:t>Cainist</a:t>
            </a:r>
            <a:r>
              <a:rPr lang="tr-TR" dirty="0"/>
              <a:t> geleneğe ait </a:t>
            </a:r>
            <a:r>
              <a:rPr lang="tr-TR" i="1" dirty="0" err="1"/>
              <a:t>Racavalikatha</a:t>
            </a:r>
            <a:r>
              <a:rPr lang="tr-TR" dirty="0" err="1"/>
              <a:t>’da</a:t>
            </a:r>
            <a:r>
              <a:rPr lang="tr-TR" dirty="0"/>
              <a:t> ondan </a:t>
            </a:r>
            <a:r>
              <a:rPr lang="tr-TR" dirty="0" err="1"/>
              <a:t>Simhasena</a:t>
            </a:r>
            <a:r>
              <a:rPr lang="tr-TR" dirty="0"/>
              <a:t> diye söz edilmektedir. Onun siyasi tarihte kabul edilen ismi olan </a:t>
            </a:r>
            <a:r>
              <a:rPr lang="tr-TR" dirty="0" err="1"/>
              <a:t>Bindurasa’ya</a:t>
            </a:r>
            <a:r>
              <a:rPr lang="tr-TR" dirty="0"/>
              <a:t> ise </a:t>
            </a:r>
            <a:r>
              <a:rPr lang="tr-TR" dirty="0" err="1"/>
              <a:t>Purāṇalar</a:t>
            </a:r>
            <a:r>
              <a:rPr lang="tr-TR" dirty="0"/>
              <a:t> aracılığıyla ulaşılmaktadır. Onun hüküm sürdüğü dönem hakkındaki bilgilerimiz oldukça sınırlıdır. </a:t>
            </a:r>
            <a:r>
              <a:rPr lang="tr-TR" dirty="0" err="1"/>
              <a:t>Çaṇakya’nın</a:t>
            </a:r>
            <a:r>
              <a:rPr lang="tr-TR" dirty="0"/>
              <a:t> </a:t>
            </a:r>
            <a:r>
              <a:rPr lang="tr-TR" dirty="0" err="1"/>
              <a:t>Bindusara’nın</a:t>
            </a:r>
            <a:r>
              <a:rPr lang="tr-TR" dirty="0"/>
              <a:t> emrinde de bir süre çalıştığı bilinmektedir.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1358</TotalTime>
  <Words>739</Words>
  <Application>Microsoft Office PowerPoint</Application>
  <PresentationFormat>Ekran Gösterisi (4:3)</PresentationFormat>
  <Paragraphs>28</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216 ORTAÇAĞ HİNDİSTAN TARİHİ VE KÜLTÜRÜ  5. Hafta  maurya İmparatorluğu Dönemi: Çandragupta ve Bindusara II      </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141</cp:revision>
  <dcterms:created xsi:type="dcterms:W3CDTF">2014-11-21T09:52:05Z</dcterms:created>
  <dcterms:modified xsi:type="dcterms:W3CDTF">2020-02-24T20:04:59Z</dcterms:modified>
</cp:coreProperties>
</file>