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28133B2-1706-473C-9596-F1C9A5AA358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3428215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8133B2-1706-473C-9596-F1C9A5AA358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3667386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8133B2-1706-473C-9596-F1C9A5AA358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22884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28133B2-1706-473C-9596-F1C9A5AA358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2952970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28133B2-1706-473C-9596-F1C9A5AA358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1986820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28133B2-1706-473C-9596-F1C9A5AA358D}"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23008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28133B2-1706-473C-9596-F1C9A5AA358D}"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3838919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28133B2-1706-473C-9596-F1C9A5AA358D}"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3882609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28133B2-1706-473C-9596-F1C9A5AA358D}"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3577478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8133B2-1706-473C-9596-F1C9A5AA358D}"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314535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28133B2-1706-473C-9596-F1C9A5AA358D}"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A7F761-9F2A-4776-A6D8-6626B4F6CAB4}" type="slidenum">
              <a:rPr lang="tr-TR" smtClean="0"/>
              <a:t>‹#›</a:t>
            </a:fld>
            <a:endParaRPr lang="tr-TR"/>
          </a:p>
        </p:txBody>
      </p:sp>
    </p:spTree>
    <p:extLst>
      <p:ext uri="{BB962C8B-B14F-4D97-AF65-F5344CB8AC3E}">
        <p14:creationId xmlns:p14="http://schemas.microsoft.com/office/powerpoint/2010/main" val="1810055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133B2-1706-473C-9596-F1C9A5AA358D}"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7F761-9F2A-4776-A6D8-6626B4F6CAB4}" type="slidenum">
              <a:rPr lang="tr-TR" smtClean="0"/>
              <a:t>‹#›</a:t>
            </a:fld>
            <a:endParaRPr lang="tr-TR"/>
          </a:p>
        </p:txBody>
      </p:sp>
    </p:spTree>
    <p:extLst>
      <p:ext uri="{BB962C8B-B14F-4D97-AF65-F5344CB8AC3E}">
        <p14:creationId xmlns:p14="http://schemas.microsoft.com/office/powerpoint/2010/main" val="3019348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098908"/>
          </a:xfrm>
        </p:spPr>
        <p:txBody>
          <a:bodyPr/>
          <a:lstStyle/>
          <a:p>
            <a:r>
              <a:rPr lang="tr-TR" b="1" dirty="0" smtClean="0"/>
              <a:t>Orta Çağ’da Avrupa Edebiyatı</a:t>
            </a:r>
            <a:endParaRPr lang="tr-TR" b="1" dirty="0"/>
          </a:p>
        </p:txBody>
      </p:sp>
    </p:spTree>
    <p:extLst>
      <p:ext uri="{BB962C8B-B14F-4D97-AF65-F5344CB8AC3E}">
        <p14:creationId xmlns:p14="http://schemas.microsoft.com/office/powerpoint/2010/main" val="252913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29008" y="1415441"/>
            <a:ext cx="8993688" cy="4533292"/>
          </a:xfrm>
          <a:prstGeom prst="rect">
            <a:avLst/>
          </a:prstGeom>
        </p:spPr>
        <p:txBody>
          <a:bodyPr wrap="square">
            <a:spAutoFit/>
          </a:bodyPr>
          <a:lstStyle/>
          <a:p>
            <a:pPr indent="450215" algn="just">
              <a:lnSpc>
                <a:spcPct val="115000"/>
              </a:lnSpc>
              <a:spcBef>
                <a:spcPts val="600"/>
              </a:spcBef>
              <a:spcAft>
                <a:spcPts val="0"/>
              </a:spcAft>
            </a:pP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İlk Çağ ile modem zamanlar arasında kalan bin yıllık dönemi işaret etmekte kullanılan Orta Çağ, içerdiği anlam bakımından tartışmalı bir kavramdır. Kesin bir başlangıç tarihi kabul edilmiş olmamakla beraber Orta Çağ’ın başlangıcı Batı Roma İmparatorluğunun çöküşü ile bağlantılıdır. Bazı tarihçiler Roma İmparatorluğunun ikiye ayrıldığı </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M.S. 3</a:t>
            </a:r>
            <a:r>
              <a:rPr lang="tr-TR" i="1"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95 y</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ılını</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bazıları ise Batı Roma </a:t>
            </a:r>
            <a:r>
              <a:rPr lang="tr-TR" dirty="0" smtClean="0">
                <a:solidFill>
                  <a:srgbClr val="000000"/>
                </a:solidFill>
                <a:latin typeface="Calibri" panose="020F0502020204030204" pitchFamily="34" charset="0"/>
                <a:ea typeface="Calibri" panose="020F0502020204030204" pitchFamily="34" charset="0"/>
                <a:cs typeface="Arial" panose="020B0604020202020204" pitchFamily="34" charset="0"/>
              </a:rPr>
              <a:t>İmparatorluğu’nun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yıkıldığı </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476 yılını</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Orta Çağ’ın başlangıç tarihi</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olarak benimserler. Orta Çağ’ın </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sona erdiği</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tarihte de farklı kabuller varsa da (İstanbul’un alınışı </a:t>
            </a:r>
            <a:r>
              <a:rPr lang="tr-TR" i="1"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1453</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ya da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Kristof</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Kolomb’un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Amerika’yı keşfettiği tarih </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1492</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”nin kabul edilmesi), Orta Çağ’ı kabaca </a:t>
            </a:r>
            <a:r>
              <a:rPr lang="tr-TR" i="1" dirty="0">
                <a:solidFill>
                  <a:srgbClr val="000000"/>
                </a:solidFill>
                <a:latin typeface="Calibri" panose="020F0502020204030204" pitchFamily="34" charset="0"/>
                <a:ea typeface="Calibri" panose="020F0502020204030204" pitchFamily="34" charset="0"/>
                <a:cs typeface="Arial" panose="020B0604020202020204" pitchFamily="34" charset="0"/>
              </a:rPr>
              <a:t>V. ile XV. yüzyıl sonları arasında</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kalan dönem olarak belirlemek mümkün. Orta Çağ kavramı Avrupa’nın </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Anti</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k Çağ ile Rönesans arasında kalan, içe kapalı, sanat ve bilimde verimsiz görünen bir çağ olması nedeniyle karanlıklar çağı gibi küçümseyici (pejoratif) bir anlamda kullandığı bir kavramdır. Ancak Arap ülkeleri ve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İslamiyetin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yayıldığı ülkelerde Orta Çağ bir gerileme devri olmamış, aksine IX. v</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e X. yüzyıl</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da, İslam uygarlığı en parlak devrini yaşamıştır. Ayrıca Avrupa için de Orta Çağ, esasında, bir gerileme dönemini değil, hep dinamik olan Avrupa toplumunun uzun bir zamana yayılan ve giderek hızlanan bir gelişme sürecini ifade eder.</a:t>
            </a:r>
            <a:endParaRPr lang="tr-T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84236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116899" y="1703540"/>
            <a:ext cx="8229600" cy="3416320"/>
          </a:xfrm>
          <a:prstGeom prst="rect">
            <a:avLst/>
          </a:prstGeom>
        </p:spPr>
        <p:txBody>
          <a:bodyPr wrap="square">
            <a:spAutoFit/>
          </a:bodyPr>
          <a:lstStyle/>
          <a:p>
            <a:pPr algn="just"/>
            <a:r>
              <a:rPr lang="tr-TR" dirty="0">
                <a:latin typeface="Calibri" panose="020F0502020204030204" pitchFamily="34" charset="0"/>
                <a:ea typeface="Calibri" panose="020F0502020204030204" pitchFamily="34" charset="0"/>
                <a:cs typeface="Arial" panose="020B0604020202020204" pitchFamily="34" charset="0"/>
              </a:rPr>
              <a:t>Hristiyanlık IV. yüzyılda, Roma İmparatorluğu’nun resmî dini olarak kabul edilmişti. (Kral Konstantin M.S. 313’te bir bildiri ile Hristiyanlığı serbest din olarak tanıdı, Roma İmparatorluğu’nun merkezini Bizans’a taşıdı. 325’te İznik Konsülünü toplayan Konstantin, bütün imparatorluk içindeki ruhanî liderleri toplayarak din birliği oluşmasını sağladı. Kiliseler arasındaki birliği temin etti.) Yunan ve Roma kültür mirası, Hristiyanlığın getirdiği yeni bir dünya görüşüyle mayalanıyordu. XII. yüzyılda feodal Avrupa toplumunda, Haçlı Seferleri aristokratların gücünü iyice artırmıştı. Şövalyelik ülküsünün en üstün değer olarak görüldüğü bu dönemde aristokrat sınıfın dünya görüşünü yansıtan bir edebiyat ortaya çıktı. Destanlar, şövalye romanları bu dönemin ürünleridir. Latince Kilise’nin kabul ettiği dildi, yani yazı diliydi. Orta Çağ’da halk diliyle (Roman) söylenip yazıya aktarılan, bu kahramanlık şiirleri Avrupa ana-dillerinin ortaya çıkışını da müjdeler. </a:t>
            </a:r>
            <a:endParaRPr lang="tr-TR" dirty="0"/>
          </a:p>
        </p:txBody>
      </p:sp>
    </p:spTree>
    <p:extLst>
      <p:ext uri="{BB962C8B-B14F-4D97-AF65-F5344CB8AC3E}">
        <p14:creationId xmlns:p14="http://schemas.microsoft.com/office/powerpoint/2010/main" val="779814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29633" y="1312267"/>
            <a:ext cx="8179495" cy="3277820"/>
          </a:xfrm>
          <a:prstGeom prst="rect">
            <a:avLst/>
          </a:prstGeom>
        </p:spPr>
        <p:txBody>
          <a:bodyPr wrap="square">
            <a:spAutoFit/>
          </a:bodyPr>
          <a:lstStyle/>
          <a:p>
            <a:pPr indent="450215" algn="just">
              <a:lnSpc>
                <a:spcPct val="115000"/>
              </a:lnSpc>
              <a:spcBef>
                <a:spcPts val="600"/>
              </a:spcBef>
              <a:spcAft>
                <a:spcPts val="0"/>
              </a:spcAft>
            </a:pPr>
            <a:r>
              <a:rPr lang="tr-TR" dirty="0" smtClean="0">
                <a:latin typeface="Calibri" panose="020F0502020204030204" pitchFamily="34" charset="0"/>
                <a:ea typeface="Calibri" panose="020F0502020204030204" pitchFamily="34" charset="0"/>
                <a:cs typeface="Arial" panose="020B0604020202020204" pitchFamily="34" charset="0"/>
              </a:rPr>
              <a:t>Bunlar, okuma </a:t>
            </a:r>
            <a:r>
              <a:rPr lang="tr-TR" dirty="0">
                <a:latin typeface="Calibri" panose="020F0502020204030204" pitchFamily="34" charset="0"/>
                <a:ea typeface="Calibri" panose="020F0502020204030204" pitchFamily="34" charset="0"/>
                <a:cs typeface="Arial" panose="020B0604020202020204" pitchFamily="34" charset="0"/>
              </a:rPr>
              <a:t>yazma bilmeyen halka okunmak için yazılan manzum anlatılardı bunlar. </a:t>
            </a:r>
            <a:r>
              <a:rPr lang="tr-TR" dirty="0" err="1">
                <a:latin typeface="Calibri" panose="020F0502020204030204" pitchFamily="34" charset="0"/>
                <a:ea typeface="Calibri" panose="020F0502020204030204" pitchFamily="34" charset="0"/>
                <a:cs typeface="Arial" panose="020B0604020202020204" pitchFamily="34" charset="0"/>
              </a:rPr>
              <a:t>Anglo-Sakson</a:t>
            </a:r>
            <a:r>
              <a:rPr lang="tr-TR" dirty="0">
                <a:latin typeface="Calibri" panose="020F0502020204030204" pitchFamily="34" charset="0"/>
                <a:ea typeface="Calibri" panose="020F0502020204030204" pitchFamily="34" charset="0"/>
                <a:cs typeface="Arial" panose="020B0604020202020204" pitchFamily="34" charset="0"/>
              </a:rPr>
              <a:t> dilinde epik bir şiir </a:t>
            </a:r>
            <a:r>
              <a:rPr lang="tr-TR" i="1" dirty="0" err="1">
                <a:latin typeface="Calibri" panose="020F0502020204030204" pitchFamily="34" charset="0"/>
                <a:ea typeface="Calibri" panose="020F0502020204030204" pitchFamily="34" charset="0"/>
                <a:cs typeface="Arial" panose="020B0604020202020204" pitchFamily="34" charset="0"/>
              </a:rPr>
              <a:t>Beowulf</a:t>
            </a:r>
            <a:r>
              <a:rPr lang="tr-TR" dirty="0">
                <a:latin typeface="Calibri" panose="020F0502020204030204" pitchFamily="34" charset="0"/>
                <a:ea typeface="Calibri" panose="020F0502020204030204" pitchFamily="34" charset="0"/>
                <a:cs typeface="Arial" panose="020B0604020202020204" pitchFamily="34" charset="0"/>
              </a:rPr>
              <a:t> bunların içinde en eskisi sayılır. Alman </a:t>
            </a:r>
            <a:r>
              <a:rPr lang="tr-TR" i="1" dirty="0" err="1">
                <a:latin typeface="Calibri" panose="020F0502020204030204" pitchFamily="34" charset="0"/>
                <a:ea typeface="Calibri" panose="020F0502020204030204" pitchFamily="34" charset="0"/>
                <a:cs typeface="Arial" panose="020B0604020202020204" pitchFamily="34" charset="0"/>
              </a:rPr>
              <a:t>Nibelungen</a:t>
            </a:r>
            <a:r>
              <a:rPr lang="tr-TR" i="1" dirty="0">
                <a:latin typeface="Calibri" panose="020F0502020204030204" pitchFamily="34" charset="0"/>
                <a:ea typeface="Calibri" panose="020F0502020204030204" pitchFamily="34" charset="0"/>
                <a:cs typeface="Arial" panose="020B0604020202020204" pitchFamily="34" charset="0"/>
              </a:rPr>
              <a:t> Destanı, </a:t>
            </a:r>
            <a:r>
              <a:rPr lang="tr-TR" dirty="0">
                <a:latin typeface="Calibri" panose="020F0502020204030204" pitchFamily="34" charset="0"/>
                <a:ea typeface="Calibri" panose="020F0502020204030204" pitchFamily="34" charset="0"/>
                <a:cs typeface="Arial" panose="020B0604020202020204" pitchFamily="34" charset="0"/>
              </a:rPr>
              <a:t>Fransa’da </a:t>
            </a:r>
            <a:r>
              <a:rPr lang="tr-TR" i="1" dirty="0" err="1">
                <a:latin typeface="Calibri" panose="020F0502020204030204" pitchFamily="34" charset="0"/>
                <a:ea typeface="Calibri" panose="020F0502020204030204" pitchFamily="34" charset="0"/>
                <a:cs typeface="Arial" panose="020B0604020202020204" pitchFamily="34" charset="0"/>
              </a:rPr>
              <a:t>Chanson</a:t>
            </a:r>
            <a:r>
              <a:rPr lang="tr-TR" i="1" dirty="0">
                <a:latin typeface="Calibri" panose="020F0502020204030204" pitchFamily="34" charset="0"/>
                <a:ea typeface="Calibri" panose="020F0502020204030204" pitchFamily="34" charset="0"/>
                <a:cs typeface="Arial" panose="020B0604020202020204" pitchFamily="34" charset="0"/>
              </a:rPr>
              <a:t> de </a:t>
            </a:r>
            <a:r>
              <a:rPr lang="tr-TR" i="1" dirty="0" err="1">
                <a:latin typeface="Calibri" panose="020F0502020204030204" pitchFamily="34" charset="0"/>
                <a:ea typeface="Calibri" panose="020F0502020204030204" pitchFamily="34" charset="0"/>
                <a:cs typeface="Arial" panose="020B0604020202020204" pitchFamily="34" charset="0"/>
              </a:rPr>
              <a:t>Roland</a:t>
            </a:r>
            <a:r>
              <a:rPr lang="tr-TR" i="1" dirty="0">
                <a:latin typeface="Calibri" panose="020F0502020204030204" pitchFamily="34" charset="0"/>
                <a:ea typeface="Calibri" panose="020F0502020204030204" pitchFamily="34" charset="0"/>
                <a:cs typeface="Arial" panose="020B0604020202020204" pitchFamily="34" charset="0"/>
              </a:rPr>
              <a:t>, </a:t>
            </a:r>
            <a:r>
              <a:rPr lang="tr-TR" dirty="0">
                <a:latin typeface="Calibri" panose="020F0502020204030204" pitchFamily="34" charset="0"/>
                <a:ea typeface="Calibri" panose="020F0502020204030204" pitchFamily="34" charset="0"/>
                <a:cs typeface="Arial" panose="020B0604020202020204" pitchFamily="34" charset="0"/>
              </a:rPr>
              <a:t>İspanya’da</a:t>
            </a:r>
            <a:r>
              <a:rPr lang="tr-TR" i="1" dirty="0">
                <a:latin typeface="Calibri" panose="020F0502020204030204" pitchFamily="34" charset="0"/>
                <a:ea typeface="Calibri" panose="020F0502020204030204" pitchFamily="34" charset="0"/>
                <a:cs typeface="Arial" panose="020B0604020202020204" pitchFamily="34" charset="0"/>
              </a:rPr>
              <a:t> El-</a:t>
            </a:r>
            <a:r>
              <a:rPr lang="tr-TR" i="1" dirty="0" err="1">
                <a:latin typeface="Calibri" panose="020F0502020204030204" pitchFamily="34" charset="0"/>
                <a:ea typeface="Calibri" panose="020F0502020204030204" pitchFamily="34" charset="0"/>
                <a:cs typeface="Arial" panose="020B0604020202020204" pitchFamily="34" charset="0"/>
              </a:rPr>
              <a:t>Cid</a:t>
            </a:r>
            <a:r>
              <a:rPr lang="tr-TR" i="1" dirty="0">
                <a:latin typeface="Calibri" panose="020F0502020204030204" pitchFamily="34" charset="0"/>
                <a:ea typeface="Calibri" panose="020F0502020204030204" pitchFamily="34" charset="0"/>
                <a:cs typeface="Arial" panose="020B0604020202020204" pitchFamily="34" charset="0"/>
              </a:rPr>
              <a:t> Şarkısı</a:t>
            </a:r>
            <a:r>
              <a:rPr lang="tr-TR" dirty="0">
                <a:latin typeface="Calibri" panose="020F0502020204030204" pitchFamily="34" charset="0"/>
                <a:ea typeface="Calibri" panose="020F0502020204030204" pitchFamily="34" charset="0"/>
                <a:cs typeface="Arial" panose="020B0604020202020204" pitchFamily="34" charset="0"/>
              </a:rPr>
              <a:t> XI. yüzyıldan sonra yazıya aktarılmış destanlardır. </a:t>
            </a:r>
            <a:r>
              <a:rPr lang="tr-TR" i="1" dirty="0">
                <a:latin typeface="Calibri" panose="020F0502020204030204" pitchFamily="34" charset="0"/>
                <a:ea typeface="Calibri" panose="020F0502020204030204" pitchFamily="34" charset="0"/>
                <a:cs typeface="Arial" panose="020B0604020202020204" pitchFamily="34" charset="0"/>
              </a:rPr>
              <a:t>XII. yüzyılda </a:t>
            </a:r>
            <a:r>
              <a:rPr lang="tr-TR" dirty="0">
                <a:latin typeface="Calibri" panose="020F0502020204030204" pitchFamily="34" charset="0"/>
                <a:ea typeface="Calibri" panose="020F0502020204030204" pitchFamily="34" charset="0"/>
                <a:cs typeface="Arial" panose="020B0604020202020204" pitchFamily="34" charset="0"/>
              </a:rPr>
              <a:t>aşk ve maceranın yer aldığı anlatılar demek olan </a:t>
            </a:r>
            <a:r>
              <a:rPr lang="tr-TR" i="1" dirty="0">
                <a:latin typeface="Calibri" panose="020F0502020204030204" pitchFamily="34" charset="0"/>
                <a:ea typeface="Calibri" panose="020F0502020204030204" pitchFamily="34" charset="0"/>
                <a:cs typeface="Arial" panose="020B0604020202020204" pitchFamily="34" charset="0"/>
              </a:rPr>
              <a:t>romans</a:t>
            </a:r>
            <a:r>
              <a:rPr lang="tr-TR" dirty="0">
                <a:latin typeface="Calibri" panose="020F0502020204030204" pitchFamily="34" charset="0"/>
                <a:ea typeface="Calibri" panose="020F0502020204030204" pitchFamily="34" charset="0"/>
                <a:cs typeface="Arial" panose="020B0604020202020204" pitchFamily="34" charset="0"/>
              </a:rPr>
              <a:t> türü ortaya çıktı. </a:t>
            </a:r>
            <a:r>
              <a:rPr lang="tr-TR" i="1" dirty="0">
                <a:latin typeface="Calibri" panose="020F0502020204030204" pitchFamily="34" charset="0"/>
                <a:ea typeface="Calibri" panose="020F0502020204030204" pitchFamily="34" charset="0"/>
                <a:cs typeface="Arial" panose="020B0604020202020204" pitchFamily="34" charset="0"/>
              </a:rPr>
              <a:t>Şövalye romanları</a:t>
            </a:r>
            <a:r>
              <a:rPr lang="tr-TR" dirty="0">
                <a:latin typeface="Calibri" panose="020F0502020204030204" pitchFamily="34" charset="0"/>
                <a:ea typeface="Calibri" panose="020F0502020204030204" pitchFamily="34" charset="0"/>
                <a:cs typeface="Arial" panose="020B0604020202020204" pitchFamily="34" charset="0"/>
              </a:rPr>
              <a:t> Orta Çağ’ın eseridir ve roman türünün köklerini oluşturur. Şövalye romanları ardından </a:t>
            </a:r>
            <a:r>
              <a:rPr lang="tr-TR" i="1" dirty="0">
                <a:latin typeface="Calibri" panose="020F0502020204030204" pitchFamily="34" charset="0"/>
                <a:ea typeface="Calibri" panose="020F0502020204030204" pitchFamily="34" charset="0"/>
                <a:cs typeface="Arial" panose="020B0604020202020204" pitchFamily="34" charset="0"/>
              </a:rPr>
              <a:t>pastoral roman</a:t>
            </a:r>
            <a:r>
              <a:rPr lang="tr-TR" dirty="0">
                <a:latin typeface="Calibri" panose="020F0502020204030204" pitchFamily="34" charset="0"/>
                <a:ea typeface="Calibri" panose="020F0502020204030204" pitchFamily="34" charset="0"/>
                <a:cs typeface="Arial" panose="020B0604020202020204" pitchFamily="34" charset="0"/>
              </a:rPr>
              <a:t> ortaya çıkar. XIII. yüzyılda, Fransız dilinin kullanımı ikinci bir Latince gibi bütün Avrupa’ya yayılmıştır. </a:t>
            </a:r>
            <a:r>
              <a:rPr lang="tr-TR" dirty="0" err="1">
                <a:latin typeface="Calibri" panose="020F0502020204030204" pitchFamily="34" charset="0"/>
                <a:ea typeface="Calibri" panose="020F0502020204030204" pitchFamily="34" charset="0"/>
                <a:cs typeface="Arial" panose="020B0604020202020204" pitchFamily="34" charset="0"/>
              </a:rPr>
              <a:t>Fabllerden</a:t>
            </a:r>
            <a:r>
              <a:rPr lang="tr-TR" dirty="0">
                <a:latin typeface="Calibri" panose="020F0502020204030204" pitchFamily="34" charset="0"/>
                <a:ea typeface="Calibri" panose="020F0502020204030204" pitchFamily="34" charset="0"/>
                <a:cs typeface="Arial" panose="020B0604020202020204" pitchFamily="34" charset="0"/>
              </a:rPr>
              <a:t> oluşan, </a:t>
            </a:r>
            <a:r>
              <a:rPr lang="tr-TR" i="1" dirty="0">
                <a:latin typeface="Calibri" panose="020F0502020204030204" pitchFamily="34" charset="0"/>
                <a:ea typeface="Calibri" panose="020F0502020204030204" pitchFamily="34" charset="0"/>
                <a:cs typeface="Arial" panose="020B0604020202020204" pitchFamily="34" charset="0"/>
              </a:rPr>
              <a:t>Roman </a:t>
            </a:r>
            <a:r>
              <a:rPr lang="tr-TR" i="1" dirty="0" err="1">
                <a:latin typeface="Calibri" panose="020F0502020204030204" pitchFamily="34" charset="0"/>
                <a:ea typeface="Calibri" panose="020F0502020204030204" pitchFamily="34" charset="0"/>
                <a:cs typeface="Arial" panose="020B0604020202020204" pitchFamily="34" charset="0"/>
              </a:rPr>
              <a:t>du</a:t>
            </a:r>
            <a:r>
              <a:rPr lang="tr-TR" i="1"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Renard</a:t>
            </a:r>
            <a:r>
              <a:rPr lang="tr-TR" i="1" dirty="0">
                <a:latin typeface="Calibri" panose="020F0502020204030204" pitchFamily="34" charset="0"/>
                <a:ea typeface="Calibri" panose="020F0502020204030204" pitchFamily="34" charset="0"/>
                <a:cs typeface="Arial" panose="020B0604020202020204" pitchFamily="34" charset="0"/>
              </a:rPr>
              <a:t> (Tilkinin Romanı) </a:t>
            </a:r>
            <a:r>
              <a:rPr lang="tr-TR" dirty="0">
                <a:latin typeface="Calibri" panose="020F0502020204030204" pitchFamily="34" charset="0"/>
                <a:ea typeface="Calibri" panose="020F0502020204030204" pitchFamily="34" charset="0"/>
                <a:cs typeface="Arial" panose="020B0604020202020204" pitchFamily="34" charset="0"/>
              </a:rPr>
              <a:t>ile alegorik bir ahlak kitabı olan </a:t>
            </a:r>
            <a:r>
              <a:rPr lang="tr-TR" i="1" dirty="0">
                <a:latin typeface="Calibri" panose="020F0502020204030204" pitchFamily="34" charset="0"/>
                <a:ea typeface="Calibri" panose="020F0502020204030204" pitchFamily="34" charset="0"/>
                <a:cs typeface="Arial" panose="020B0604020202020204" pitchFamily="34" charset="0"/>
              </a:rPr>
              <a:t>Roman de la </a:t>
            </a:r>
            <a:r>
              <a:rPr lang="tr-TR" i="1" dirty="0" err="1">
                <a:latin typeface="Calibri" panose="020F0502020204030204" pitchFamily="34" charset="0"/>
                <a:ea typeface="Calibri" panose="020F0502020204030204" pitchFamily="34" charset="0"/>
                <a:cs typeface="Arial" panose="020B0604020202020204" pitchFamily="34" charset="0"/>
              </a:rPr>
              <a:t>Rose</a:t>
            </a:r>
            <a:r>
              <a:rPr lang="tr-TR" dirty="0">
                <a:latin typeface="Calibri" panose="020F0502020204030204" pitchFamily="34" charset="0"/>
                <a:ea typeface="Calibri" panose="020F0502020204030204" pitchFamily="34" charset="0"/>
                <a:cs typeface="Arial" panose="020B0604020202020204" pitchFamily="34" charset="0"/>
              </a:rPr>
              <a:t> </a:t>
            </a:r>
            <a:r>
              <a:rPr lang="tr-TR" i="1" dirty="0">
                <a:latin typeface="Calibri" panose="020F0502020204030204" pitchFamily="34" charset="0"/>
                <a:ea typeface="Calibri" panose="020F0502020204030204" pitchFamily="34" charset="0"/>
                <a:cs typeface="Arial" panose="020B0604020202020204" pitchFamily="34" charset="0"/>
              </a:rPr>
              <a:t>(Gülün Romanı) </a:t>
            </a:r>
            <a:r>
              <a:rPr lang="tr-TR" dirty="0">
                <a:latin typeface="Calibri" panose="020F0502020204030204" pitchFamily="34" charset="0"/>
                <a:ea typeface="Calibri" panose="020F0502020204030204" pitchFamily="34" charset="0"/>
                <a:cs typeface="Arial" panose="020B0604020202020204" pitchFamily="34" charset="0"/>
              </a:rPr>
              <a:t>bütün Avrupa’da büyük bir ün kazanır.</a:t>
            </a:r>
          </a:p>
        </p:txBody>
      </p:sp>
    </p:spTree>
    <p:extLst>
      <p:ext uri="{BB962C8B-B14F-4D97-AF65-F5344CB8AC3E}">
        <p14:creationId xmlns:p14="http://schemas.microsoft.com/office/powerpoint/2010/main" val="1289875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04997" y="1630816"/>
            <a:ext cx="7277622" cy="3277820"/>
          </a:xfrm>
          <a:prstGeom prst="rect">
            <a:avLst/>
          </a:prstGeom>
        </p:spPr>
        <p:txBody>
          <a:bodyPr wrap="square">
            <a:spAutoFit/>
          </a:bodyPr>
          <a:lstStyle/>
          <a:p>
            <a:pPr indent="450215" algn="just">
              <a:lnSpc>
                <a:spcPct val="115000"/>
              </a:lnSpc>
              <a:spcBef>
                <a:spcPts val="600"/>
              </a:spcBef>
              <a:spcAft>
                <a:spcPts val="0"/>
              </a:spcAft>
            </a:pPr>
            <a:r>
              <a:rPr lang="tr-TR" dirty="0">
                <a:latin typeface="Calibri" panose="020F0502020204030204" pitchFamily="34" charset="0"/>
                <a:ea typeface="Calibri" panose="020F0502020204030204" pitchFamily="34" charset="0"/>
                <a:cs typeface="Arial" panose="020B0604020202020204" pitchFamily="34" charset="0"/>
              </a:rPr>
              <a:t>Ortaçağ’da en çok sevilip okunan ve tipik aşk romanının ilk örneği sayılan, </a:t>
            </a:r>
            <a:r>
              <a:rPr lang="tr-TR" dirty="0" err="1">
                <a:latin typeface="Calibri" panose="020F0502020204030204" pitchFamily="34" charset="0"/>
                <a:ea typeface="Calibri" panose="020F0502020204030204" pitchFamily="34" charset="0"/>
                <a:cs typeface="Arial" panose="020B0604020202020204" pitchFamily="34" charset="0"/>
              </a:rPr>
              <a:t>Longus’un</a:t>
            </a:r>
            <a:r>
              <a:rPr lang="tr-TR"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Darppnis</a:t>
            </a:r>
            <a:r>
              <a:rPr lang="tr-TR" i="1"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Kai</a:t>
            </a:r>
            <a:r>
              <a:rPr lang="tr-TR" i="1"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Khloe</a:t>
            </a:r>
            <a:r>
              <a:rPr lang="tr-TR" dirty="0" err="1">
                <a:latin typeface="Calibri" panose="020F0502020204030204" pitchFamily="34" charset="0"/>
                <a:ea typeface="Calibri" panose="020F0502020204030204" pitchFamily="34" charset="0"/>
                <a:cs typeface="Arial" panose="020B0604020202020204" pitchFamily="34" charset="0"/>
              </a:rPr>
              <a:t>’sidir</a:t>
            </a:r>
            <a:r>
              <a:rPr lang="tr-TR" dirty="0">
                <a:latin typeface="Calibri" panose="020F0502020204030204" pitchFamily="34" charset="0"/>
                <a:ea typeface="Calibri" panose="020F0502020204030204" pitchFamily="34" charset="0"/>
                <a:cs typeface="Arial" panose="020B0604020202020204" pitchFamily="34" charset="0"/>
              </a:rPr>
              <a:t>. Yazar eserinde, macera romanlarından yararlanmakla beraber duyguların çözümlemesine de yer vermiş, olayları okuyucuya kır dekoru içinde sunmuştur. Başlangıçta, romanlar görünüş itibariyle destanlara benzemektedir. Ancak destanlar gerçek dışı ögelerle süslenmiş olmakla birlikte tarihi olayları ve yaşamış kahramanları konu alıyordu. Romanlar ise tamamen hayaliydiler. Destanlardan romanı ayıran en belirgin nitelik ise romanlarda aşk ve kadının yer almasıdır. Bu romanlarda sihirbazlık, peri masalları, olağanüstü olaylar önemli yer tutar.</a:t>
            </a:r>
          </a:p>
        </p:txBody>
      </p:sp>
    </p:spTree>
    <p:extLst>
      <p:ext uri="{BB962C8B-B14F-4D97-AF65-F5344CB8AC3E}">
        <p14:creationId xmlns:p14="http://schemas.microsoft.com/office/powerpoint/2010/main" val="714149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29633" y="1077239"/>
            <a:ext cx="7327726" cy="4464299"/>
          </a:xfrm>
          <a:prstGeom prst="rect">
            <a:avLst/>
          </a:prstGeom>
        </p:spPr>
        <p:txBody>
          <a:bodyPr wrap="square">
            <a:spAutoFit/>
          </a:bodyPr>
          <a:lstStyle/>
          <a:p>
            <a:pPr indent="450215" algn="just">
              <a:lnSpc>
                <a:spcPct val="115000"/>
              </a:lnSpc>
              <a:spcBef>
                <a:spcPts val="600"/>
              </a:spcBef>
              <a:spcAft>
                <a:spcPts val="0"/>
              </a:spcAft>
            </a:pPr>
            <a:r>
              <a:rPr lang="tr-TR" dirty="0">
                <a:latin typeface="Calibri" panose="020F0502020204030204" pitchFamily="34" charset="0"/>
                <a:ea typeface="Calibri" panose="020F0502020204030204" pitchFamily="34" charset="0"/>
                <a:cs typeface="Arial" panose="020B0604020202020204" pitchFamily="34" charset="0"/>
              </a:rPr>
              <a:t>Ortaçağ romanları başlıca üç bölümde incelenir:</a:t>
            </a:r>
          </a:p>
          <a:p>
            <a:pPr indent="450215" algn="just">
              <a:lnSpc>
                <a:spcPct val="115000"/>
              </a:lnSpc>
              <a:spcBef>
                <a:spcPts val="600"/>
              </a:spcBef>
              <a:spcAft>
                <a:spcPts val="0"/>
              </a:spcAft>
            </a:pPr>
            <a:r>
              <a:rPr lang="tr-TR" b="1" i="1" dirty="0">
                <a:latin typeface="Calibri" panose="020F0502020204030204" pitchFamily="34" charset="0"/>
                <a:ea typeface="Calibri" panose="020F0502020204030204" pitchFamily="34" charset="0"/>
                <a:cs typeface="Arial" panose="020B0604020202020204" pitchFamily="34" charset="0"/>
              </a:rPr>
              <a:t>1) Antik Romanlar:</a:t>
            </a:r>
            <a:r>
              <a:rPr lang="tr-TR" dirty="0">
                <a:latin typeface="Calibri" panose="020F0502020204030204" pitchFamily="34" charset="0"/>
                <a:ea typeface="Calibri" panose="020F0502020204030204" pitchFamily="34" charset="0"/>
                <a:cs typeface="Arial" panose="020B0604020202020204" pitchFamily="34" charset="0"/>
              </a:rPr>
              <a:t> </a:t>
            </a:r>
            <a:r>
              <a:rPr lang="tr-TR" i="1" dirty="0" smtClean="0">
                <a:latin typeface="Calibri" panose="020F0502020204030204" pitchFamily="34" charset="0"/>
                <a:ea typeface="Calibri" panose="020F0502020204030204" pitchFamily="34" charset="0"/>
                <a:cs typeface="Arial" panose="020B0604020202020204" pitchFamily="34" charset="0"/>
              </a:rPr>
              <a:t>Le </a:t>
            </a:r>
            <a:r>
              <a:rPr lang="tr-TR" i="1" dirty="0">
                <a:latin typeface="Calibri" panose="020F0502020204030204" pitchFamily="34" charset="0"/>
                <a:ea typeface="Calibri" panose="020F0502020204030204" pitchFamily="34" charset="0"/>
                <a:cs typeface="Arial" panose="020B0604020202020204" pitchFamily="34" charset="0"/>
              </a:rPr>
              <a:t>Roman </a:t>
            </a:r>
            <a:r>
              <a:rPr lang="tr-TR" i="1" dirty="0" err="1">
                <a:latin typeface="Calibri" panose="020F0502020204030204" pitchFamily="34" charset="0"/>
                <a:ea typeface="Calibri" panose="020F0502020204030204" pitchFamily="34" charset="0"/>
                <a:cs typeface="Arial" panose="020B0604020202020204" pitchFamily="34" charset="0"/>
              </a:rPr>
              <a:t>d’Alexandre</a:t>
            </a:r>
            <a:r>
              <a:rPr lang="tr-TR" i="1" dirty="0">
                <a:latin typeface="Calibri" panose="020F0502020204030204" pitchFamily="34" charset="0"/>
                <a:ea typeface="Calibri" panose="020F0502020204030204" pitchFamily="34" charset="0"/>
                <a:cs typeface="Arial" panose="020B0604020202020204" pitchFamily="34" charset="0"/>
              </a:rPr>
              <a:t>, Le Roman de </a:t>
            </a:r>
            <a:r>
              <a:rPr lang="tr-TR" i="1" dirty="0" err="1">
                <a:latin typeface="Calibri" panose="020F0502020204030204" pitchFamily="34" charset="0"/>
                <a:ea typeface="Calibri" panose="020F0502020204030204" pitchFamily="34" charset="0"/>
                <a:cs typeface="Arial" panose="020B0604020202020204" pitchFamily="34" charset="0"/>
              </a:rPr>
              <a:t>Troie</a:t>
            </a:r>
            <a:r>
              <a:rPr lang="tr-TR" i="1" dirty="0">
                <a:latin typeface="Calibri" panose="020F0502020204030204" pitchFamily="34" charset="0"/>
                <a:ea typeface="Calibri" panose="020F0502020204030204" pitchFamily="34" charset="0"/>
                <a:cs typeface="Arial" panose="020B0604020202020204" pitchFamily="34" charset="0"/>
              </a:rPr>
              <a:t>, Le Roman </a:t>
            </a:r>
            <a:r>
              <a:rPr lang="tr-TR" i="1" dirty="0" err="1">
                <a:latin typeface="Calibri" panose="020F0502020204030204" pitchFamily="34" charset="0"/>
                <a:ea typeface="Calibri" panose="020F0502020204030204" pitchFamily="34" charset="0"/>
                <a:cs typeface="Arial" panose="020B0604020202020204" pitchFamily="34" charset="0"/>
              </a:rPr>
              <a:t>d’Eneas</a:t>
            </a:r>
            <a:r>
              <a:rPr lang="tr-TR" i="1" dirty="0">
                <a:latin typeface="Calibri" panose="020F0502020204030204" pitchFamily="34" charset="0"/>
                <a:ea typeface="Calibri" panose="020F0502020204030204" pitchFamily="34" charset="0"/>
                <a:cs typeface="Arial" panose="020B0604020202020204" pitchFamily="34" charset="0"/>
              </a:rPr>
              <a:t>, Le Roman de </a:t>
            </a:r>
            <a:r>
              <a:rPr lang="tr-TR" i="1" dirty="0" err="1">
                <a:latin typeface="Calibri" panose="020F0502020204030204" pitchFamily="34" charset="0"/>
                <a:ea typeface="Calibri" panose="020F0502020204030204" pitchFamily="34" charset="0"/>
                <a:cs typeface="Arial" panose="020B0604020202020204" pitchFamily="34" charset="0"/>
              </a:rPr>
              <a:t>Thebes’</a:t>
            </a:r>
            <a:r>
              <a:rPr lang="tr-TR" dirty="0" err="1">
                <a:latin typeface="Calibri" panose="020F0502020204030204" pitchFamily="34" charset="0"/>
                <a:ea typeface="Calibri" panose="020F0502020204030204" pitchFamily="34" charset="0"/>
                <a:cs typeface="Arial" panose="020B0604020202020204" pitchFamily="34" charset="0"/>
              </a:rPr>
              <a:t>tir</a:t>
            </a:r>
            <a:r>
              <a:rPr lang="tr-TR" dirty="0">
                <a:latin typeface="Calibri" panose="020F0502020204030204" pitchFamily="34" charset="0"/>
                <a:ea typeface="Calibri" panose="020F0502020204030204" pitchFamily="34" charset="0"/>
                <a:cs typeface="Arial" panose="020B0604020202020204" pitchFamily="34" charset="0"/>
              </a:rPr>
              <a:t>.</a:t>
            </a:r>
          </a:p>
          <a:p>
            <a:pPr indent="450215" algn="just">
              <a:lnSpc>
                <a:spcPct val="115000"/>
              </a:lnSpc>
              <a:spcBef>
                <a:spcPts val="600"/>
              </a:spcBef>
              <a:spcAft>
                <a:spcPts val="0"/>
              </a:spcAft>
            </a:pPr>
            <a:r>
              <a:rPr lang="tr-TR" b="1" i="1" dirty="0">
                <a:latin typeface="Calibri" panose="020F0502020204030204" pitchFamily="34" charset="0"/>
                <a:ea typeface="Calibri" panose="020F0502020204030204" pitchFamily="34" charset="0"/>
                <a:cs typeface="Arial" panose="020B0604020202020204" pitchFamily="34" charset="0"/>
              </a:rPr>
              <a:t>2) Britanya Romanları:</a:t>
            </a:r>
            <a:r>
              <a:rPr lang="tr-TR" dirty="0">
                <a:latin typeface="Calibri" panose="020F0502020204030204" pitchFamily="34" charset="0"/>
                <a:ea typeface="Calibri" panose="020F0502020204030204" pitchFamily="34" charset="0"/>
                <a:cs typeface="Arial" panose="020B0604020202020204" pitchFamily="34" charset="0"/>
              </a:rPr>
              <a:t> Büyük Britanya kralı Arthur’un efsaneleşmiş hayatını anlatan romanlar (</a:t>
            </a:r>
            <a:r>
              <a:rPr lang="tr-TR" dirty="0" err="1">
                <a:latin typeface="Calibri" panose="020F0502020204030204" pitchFamily="34" charset="0"/>
                <a:ea typeface="Calibri" panose="020F0502020204030204" pitchFamily="34" charset="0"/>
                <a:cs typeface="Arial" panose="020B0604020202020204" pitchFamily="34" charset="0"/>
              </a:rPr>
              <a:t>Les</a:t>
            </a:r>
            <a:r>
              <a:rPr lang="tr-TR" dirty="0">
                <a:latin typeface="Calibri" panose="020F0502020204030204" pitchFamily="34" charset="0"/>
                <a:ea typeface="Calibri" panose="020F0502020204030204" pitchFamily="34" charset="0"/>
                <a:cs typeface="Arial" panose="020B0604020202020204" pitchFamily="34" charset="0"/>
              </a:rPr>
              <a:t> </a:t>
            </a:r>
            <a:r>
              <a:rPr lang="tr-TR" dirty="0" err="1">
                <a:latin typeface="Calibri" panose="020F0502020204030204" pitchFamily="34" charset="0"/>
                <a:ea typeface="Calibri" panose="020F0502020204030204" pitchFamily="34" charset="0"/>
                <a:cs typeface="Arial" panose="020B0604020202020204" pitchFamily="34" charset="0"/>
              </a:rPr>
              <a:t>Chevaliers</a:t>
            </a:r>
            <a:r>
              <a:rPr lang="tr-TR" dirty="0">
                <a:latin typeface="Calibri" panose="020F0502020204030204" pitchFamily="34" charset="0"/>
                <a:ea typeface="Calibri" panose="020F0502020204030204" pitchFamily="34" charset="0"/>
                <a:cs typeface="Arial" panose="020B0604020202020204" pitchFamily="34" charset="0"/>
              </a:rPr>
              <a:t> de la </a:t>
            </a:r>
            <a:r>
              <a:rPr lang="tr-TR" dirty="0" err="1">
                <a:latin typeface="Calibri" panose="020F0502020204030204" pitchFamily="34" charset="0"/>
                <a:ea typeface="Calibri" panose="020F0502020204030204" pitchFamily="34" charset="0"/>
                <a:cs typeface="Arial" panose="020B0604020202020204" pitchFamily="34" charset="0"/>
              </a:rPr>
              <a:t>Table</a:t>
            </a:r>
            <a:r>
              <a:rPr lang="tr-TR" dirty="0">
                <a:latin typeface="Calibri" panose="020F0502020204030204" pitchFamily="34" charset="0"/>
                <a:ea typeface="Calibri" panose="020F0502020204030204" pitchFamily="34" charset="0"/>
                <a:cs typeface="Arial" panose="020B0604020202020204" pitchFamily="34" charset="0"/>
              </a:rPr>
              <a:t> </a:t>
            </a:r>
            <a:r>
              <a:rPr lang="tr-TR" dirty="0" err="1">
                <a:latin typeface="Calibri" panose="020F0502020204030204" pitchFamily="34" charset="0"/>
                <a:ea typeface="Calibri" panose="020F0502020204030204" pitchFamily="34" charset="0"/>
                <a:cs typeface="Arial" panose="020B0604020202020204" pitchFamily="34" charset="0"/>
              </a:rPr>
              <a:t>Ronde</a:t>
            </a:r>
            <a:r>
              <a:rPr lang="tr-TR" dirty="0">
                <a:latin typeface="Calibri" panose="020F0502020204030204" pitchFamily="34" charset="0"/>
                <a:ea typeface="Calibri" panose="020F0502020204030204" pitchFamily="34" charset="0"/>
                <a:cs typeface="Arial" panose="020B0604020202020204" pitchFamily="34" charset="0"/>
              </a:rPr>
              <a:t>). “Saray aşkı” (</a:t>
            </a:r>
            <a:r>
              <a:rPr lang="tr-TR" dirty="0" err="1">
                <a:latin typeface="Calibri" panose="020F0502020204030204" pitchFamily="34" charset="0"/>
                <a:ea typeface="Calibri" panose="020F0502020204030204" pitchFamily="34" charset="0"/>
                <a:cs typeface="Arial" panose="020B0604020202020204" pitchFamily="34" charset="0"/>
              </a:rPr>
              <a:t>L’amour</a:t>
            </a:r>
            <a:r>
              <a:rPr lang="tr-TR" dirty="0">
                <a:latin typeface="Calibri" panose="020F0502020204030204" pitchFamily="34" charset="0"/>
                <a:ea typeface="Calibri" panose="020F0502020204030204" pitchFamily="34" charset="0"/>
                <a:cs typeface="Arial" panose="020B0604020202020204" pitchFamily="34" charset="0"/>
              </a:rPr>
              <a:t> </a:t>
            </a:r>
            <a:r>
              <a:rPr lang="tr-TR" dirty="0" err="1">
                <a:latin typeface="Calibri" panose="020F0502020204030204" pitchFamily="34" charset="0"/>
                <a:ea typeface="Calibri" panose="020F0502020204030204" pitchFamily="34" charset="0"/>
                <a:cs typeface="Arial" panose="020B0604020202020204" pitchFamily="34" charset="0"/>
              </a:rPr>
              <a:t>Courtois</a:t>
            </a:r>
            <a:r>
              <a:rPr lang="tr-TR" dirty="0">
                <a:latin typeface="Calibri" panose="020F0502020204030204" pitchFamily="34" charset="0"/>
                <a:ea typeface="Calibri" panose="020F0502020204030204" pitchFamily="34" charset="0"/>
                <a:cs typeface="Arial" panose="020B0604020202020204" pitchFamily="34" charset="0"/>
              </a:rPr>
              <a:t>)</a:t>
            </a:r>
            <a:r>
              <a:rPr lang="tr-TR" dirty="0" err="1">
                <a:latin typeface="Calibri" panose="020F0502020204030204" pitchFamily="34" charset="0"/>
                <a:ea typeface="Calibri" panose="020F0502020204030204" pitchFamily="34" charset="0"/>
                <a:cs typeface="Arial" panose="020B0604020202020204" pitchFamily="34" charset="0"/>
              </a:rPr>
              <a:t>nı</a:t>
            </a:r>
            <a:r>
              <a:rPr lang="tr-TR" dirty="0">
                <a:latin typeface="Calibri" panose="020F0502020204030204" pitchFamily="34" charset="0"/>
                <a:ea typeface="Calibri" panose="020F0502020204030204" pitchFamily="34" charset="0"/>
                <a:cs typeface="Arial" panose="020B0604020202020204" pitchFamily="34" charset="0"/>
              </a:rPr>
              <a:t> işleyen romanlar bu çerçeve içindedir. XIII. yüzyıla doğru ortaya çıkan, aristokrat çevrelerin edebiyatı olan bu “saray edebiyatı,” kadının ve aşkın yüceltildiği, şövalye ülküsünün işlendiği eserlerdir. </a:t>
            </a:r>
            <a:r>
              <a:rPr lang="tr-TR" dirty="0" smtClean="0">
                <a:latin typeface="Calibri" panose="020F0502020204030204" pitchFamily="34" charset="0"/>
                <a:ea typeface="Calibri" panose="020F0502020204030204" pitchFamily="34" charset="0"/>
                <a:cs typeface="Arial" panose="020B0604020202020204" pitchFamily="34" charset="0"/>
              </a:rPr>
              <a:t>Ortaçağ’ın </a:t>
            </a:r>
            <a:r>
              <a:rPr lang="tr-TR" dirty="0">
                <a:latin typeface="Calibri" panose="020F0502020204030204" pitchFamily="34" charset="0"/>
                <a:ea typeface="Calibri" panose="020F0502020204030204" pitchFamily="34" charset="0"/>
                <a:cs typeface="Arial" panose="020B0604020202020204" pitchFamily="34" charset="0"/>
              </a:rPr>
              <a:t>ruhunu en çok yansıtan </a:t>
            </a:r>
            <a:r>
              <a:rPr lang="tr-TR" i="1" dirty="0">
                <a:latin typeface="Calibri" panose="020F0502020204030204" pitchFamily="34" charset="0"/>
                <a:ea typeface="Calibri" panose="020F0502020204030204" pitchFamily="34" charset="0"/>
                <a:cs typeface="Arial" panose="020B0604020202020204" pitchFamily="34" charset="0"/>
              </a:rPr>
              <a:t>şövalye romanları</a:t>
            </a:r>
            <a:r>
              <a:rPr lang="tr-TR" dirty="0">
                <a:latin typeface="Calibri" panose="020F0502020204030204" pitchFamily="34" charset="0"/>
                <a:ea typeface="Calibri" panose="020F0502020204030204" pitchFamily="34" charset="0"/>
                <a:cs typeface="Arial" panose="020B0604020202020204" pitchFamily="34" charset="0"/>
              </a:rPr>
              <a:t>, yüceltilmiş aşkı ve mistik bir dünya görüşünü olağanüstüyle karışmış olarak sunarlar. Bunların içinde en tanınmış ve sevilmiş olanı </a:t>
            </a:r>
            <a:r>
              <a:rPr lang="tr-TR" i="1" dirty="0" err="1">
                <a:latin typeface="Calibri" panose="020F0502020204030204" pitchFamily="34" charset="0"/>
                <a:ea typeface="Calibri" panose="020F0502020204030204" pitchFamily="34" charset="0"/>
                <a:cs typeface="Arial" panose="020B0604020202020204" pitchFamily="34" charset="0"/>
              </a:rPr>
              <a:t>Tristan</a:t>
            </a:r>
            <a:r>
              <a:rPr lang="tr-TR" i="1" dirty="0">
                <a:latin typeface="Calibri" panose="020F0502020204030204" pitchFamily="34" charset="0"/>
                <a:ea typeface="Calibri" panose="020F0502020204030204" pitchFamily="34" charset="0"/>
                <a:cs typeface="Arial" panose="020B0604020202020204" pitchFamily="34" charset="0"/>
              </a:rPr>
              <a:t> et </a:t>
            </a:r>
            <a:r>
              <a:rPr lang="tr-TR" i="1" dirty="0" err="1">
                <a:latin typeface="Calibri" panose="020F0502020204030204" pitchFamily="34" charset="0"/>
                <a:ea typeface="Calibri" panose="020F0502020204030204" pitchFamily="34" charset="0"/>
                <a:cs typeface="Arial" panose="020B0604020202020204" pitchFamily="34" charset="0"/>
              </a:rPr>
              <a:t>Yseult’</a:t>
            </a:r>
            <a:r>
              <a:rPr lang="tr-TR" dirty="0" err="1">
                <a:latin typeface="Calibri" panose="020F0502020204030204" pitchFamily="34" charset="0"/>
                <a:ea typeface="Calibri" panose="020F0502020204030204" pitchFamily="34" charset="0"/>
                <a:cs typeface="Arial" panose="020B0604020202020204" pitchFamily="34" charset="0"/>
              </a:rPr>
              <a:t>dür</a:t>
            </a:r>
            <a:r>
              <a:rPr lang="tr-TR" dirty="0">
                <a:latin typeface="Calibri" panose="020F0502020204030204" pitchFamily="34" charset="0"/>
                <a:ea typeface="Calibri" panose="020F0502020204030204" pitchFamily="34" charset="0"/>
                <a:cs typeface="Arial" panose="020B0604020202020204" pitchFamily="34" charset="0"/>
              </a:rPr>
              <a:t>.</a:t>
            </a:r>
          </a:p>
          <a:p>
            <a:pPr indent="450215" algn="just">
              <a:lnSpc>
                <a:spcPct val="115000"/>
              </a:lnSpc>
              <a:spcBef>
                <a:spcPts val="600"/>
              </a:spcBef>
              <a:spcAft>
                <a:spcPts val="0"/>
              </a:spcAft>
            </a:pPr>
            <a:r>
              <a:rPr lang="tr-TR" b="1" i="1" dirty="0">
                <a:latin typeface="Calibri" panose="020F0502020204030204" pitchFamily="34" charset="0"/>
                <a:ea typeface="Calibri" panose="020F0502020204030204" pitchFamily="34" charset="0"/>
                <a:cs typeface="Arial" panose="020B0604020202020204" pitchFamily="34" charset="0"/>
              </a:rPr>
              <a:t>3) Macera Romanları:</a:t>
            </a:r>
            <a:r>
              <a:rPr lang="tr-TR" dirty="0">
                <a:latin typeface="Calibri" panose="020F0502020204030204" pitchFamily="34" charset="0"/>
                <a:ea typeface="Calibri" panose="020F0502020204030204" pitchFamily="34" charset="0"/>
                <a:cs typeface="Arial" panose="020B0604020202020204" pitchFamily="34" charset="0"/>
              </a:rPr>
              <a:t> </a:t>
            </a:r>
            <a:r>
              <a:rPr lang="tr-TR" i="1" dirty="0" smtClean="0">
                <a:latin typeface="Calibri" panose="020F0502020204030204" pitchFamily="34" charset="0"/>
                <a:ea typeface="Calibri" panose="020F0502020204030204" pitchFamily="34" charset="0"/>
                <a:cs typeface="Arial" panose="020B0604020202020204" pitchFamily="34" charset="0"/>
              </a:rPr>
              <a:t>Roman </a:t>
            </a:r>
            <a:r>
              <a:rPr lang="tr-TR" i="1" dirty="0" err="1">
                <a:latin typeface="Calibri" panose="020F0502020204030204" pitchFamily="34" charset="0"/>
                <a:ea typeface="Calibri" panose="020F0502020204030204" pitchFamily="34" charset="0"/>
                <a:cs typeface="Arial" panose="020B0604020202020204" pitchFamily="34" charset="0"/>
              </a:rPr>
              <a:t>des</a:t>
            </a:r>
            <a:r>
              <a:rPr lang="tr-TR" i="1"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Sept</a:t>
            </a:r>
            <a:r>
              <a:rPr lang="tr-TR" i="1"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Sages</a:t>
            </a:r>
            <a:r>
              <a:rPr lang="tr-TR" i="1" dirty="0">
                <a:latin typeface="Calibri" panose="020F0502020204030204" pitchFamily="34" charset="0"/>
                <a:ea typeface="Calibri" panose="020F0502020204030204" pitchFamily="34" charset="0"/>
                <a:cs typeface="Arial" panose="020B0604020202020204" pitchFamily="34" charset="0"/>
              </a:rPr>
              <a:t>, </a:t>
            </a:r>
            <a:r>
              <a:rPr lang="tr-TR" i="1" dirty="0" err="1">
                <a:latin typeface="Calibri" panose="020F0502020204030204" pitchFamily="34" charset="0"/>
                <a:ea typeface="Calibri" panose="020F0502020204030204" pitchFamily="34" charset="0"/>
                <a:cs typeface="Arial" panose="020B0604020202020204" pitchFamily="34" charset="0"/>
              </a:rPr>
              <a:t>Flaire</a:t>
            </a:r>
            <a:r>
              <a:rPr lang="tr-TR" i="1" dirty="0">
                <a:latin typeface="Calibri" panose="020F0502020204030204" pitchFamily="34" charset="0"/>
                <a:ea typeface="Calibri" panose="020F0502020204030204" pitchFamily="34" charset="0"/>
                <a:cs typeface="Arial" panose="020B0604020202020204" pitchFamily="34" charset="0"/>
              </a:rPr>
              <a:t> et </a:t>
            </a:r>
            <a:r>
              <a:rPr lang="tr-TR" i="1" dirty="0" err="1">
                <a:latin typeface="Calibri" panose="020F0502020204030204" pitchFamily="34" charset="0"/>
                <a:ea typeface="Calibri" panose="020F0502020204030204" pitchFamily="34" charset="0"/>
                <a:cs typeface="Arial" panose="020B0604020202020204" pitchFamily="34" charset="0"/>
              </a:rPr>
              <a:t>Blanchefleur</a:t>
            </a:r>
            <a:r>
              <a:rPr lang="tr-TR" i="1" dirty="0">
                <a:latin typeface="Calibri" panose="020F0502020204030204" pitchFamily="34" charset="0"/>
                <a:ea typeface="Calibri" panose="020F0502020204030204" pitchFamily="34" charset="0"/>
                <a:cs typeface="Arial" panose="020B0604020202020204" pitchFamily="34" charset="0"/>
              </a:rPr>
              <a:t>, </a:t>
            </a:r>
            <a:r>
              <a:rPr lang="tr-TR" dirty="0">
                <a:latin typeface="Calibri" panose="020F0502020204030204" pitchFamily="34" charset="0"/>
                <a:ea typeface="Calibri" panose="020F0502020204030204" pitchFamily="34" charset="0"/>
                <a:cs typeface="Arial" panose="020B0604020202020204" pitchFamily="34" charset="0"/>
              </a:rPr>
              <a:t>bu türden romanlardır.</a:t>
            </a:r>
          </a:p>
        </p:txBody>
      </p:sp>
    </p:spTree>
    <p:extLst>
      <p:ext uri="{BB962C8B-B14F-4D97-AF65-F5344CB8AC3E}">
        <p14:creationId xmlns:p14="http://schemas.microsoft.com/office/powerpoint/2010/main" val="1482420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273795"/>
            <a:ext cx="6096000" cy="3973139"/>
          </a:xfrm>
          <a:prstGeom prst="rect">
            <a:avLst/>
          </a:prstGeom>
        </p:spPr>
        <p:txBody>
          <a:bodyPr>
            <a:spAutoFit/>
          </a:bodyPr>
          <a:lstStyle/>
          <a:p>
            <a:pPr indent="450215" algn="just">
              <a:lnSpc>
                <a:spcPct val="115000"/>
              </a:lnSpc>
              <a:spcBef>
                <a:spcPts val="600"/>
              </a:spcBef>
              <a:spcAft>
                <a:spcPts val="0"/>
              </a:spcAft>
            </a:pPr>
            <a:r>
              <a:rPr lang="tr-TR" dirty="0">
                <a:latin typeface="Calibri" panose="020F0502020204030204" pitchFamily="34" charset="0"/>
                <a:ea typeface="Calibri" panose="020F0502020204030204" pitchFamily="34" charset="0"/>
                <a:cs typeface="Arial" panose="020B0604020202020204" pitchFamily="34" charset="0"/>
              </a:rPr>
              <a:t>Romanın gelişiminde şövalye romanlarını büyük payı vardır. </a:t>
            </a:r>
            <a:r>
              <a:rPr lang="tr-TR" dirty="0" err="1">
                <a:latin typeface="Calibri" panose="020F0502020204030204" pitchFamily="34" charset="0"/>
                <a:ea typeface="Calibri" panose="020F0502020204030204" pitchFamily="34" charset="0"/>
                <a:cs typeface="Arial" panose="020B0604020202020204" pitchFamily="34" charset="0"/>
              </a:rPr>
              <a:t>Jacques</a:t>
            </a:r>
            <a:r>
              <a:rPr lang="tr-TR" dirty="0">
                <a:latin typeface="Calibri" panose="020F0502020204030204" pitchFamily="34" charset="0"/>
                <a:ea typeface="Calibri" panose="020F0502020204030204" pitchFamily="34" charset="0"/>
                <a:cs typeface="Arial" panose="020B0604020202020204" pitchFamily="34" charset="0"/>
              </a:rPr>
              <a:t> </a:t>
            </a:r>
            <a:r>
              <a:rPr lang="tr-TR" dirty="0" err="1">
                <a:latin typeface="Calibri" panose="020F0502020204030204" pitchFamily="34" charset="0"/>
                <a:ea typeface="Calibri" panose="020F0502020204030204" pitchFamily="34" charset="0"/>
                <a:cs typeface="Arial" panose="020B0604020202020204" pitchFamily="34" charset="0"/>
              </a:rPr>
              <a:t>Latifitte</a:t>
            </a:r>
            <a:r>
              <a:rPr lang="tr-TR" dirty="0">
                <a:latin typeface="Calibri" panose="020F0502020204030204" pitchFamily="34" charset="0"/>
                <a:ea typeface="Calibri" panose="020F0502020204030204" pitchFamily="34" charset="0"/>
                <a:cs typeface="Arial" panose="020B0604020202020204" pitchFamily="34" charset="0"/>
              </a:rPr>
              <a:t> </a:t>
            </a:r>
            <a:r>
              <a:rPr lang="tr-TR" dirty="0" err="1" smtClean="0">
                <a:latin typeface="Calibri" panose="020F0502020204030204" pitchFamily="34" charset="0"/>
                <a:ea typeface="Calibri" panose="020F0502020204030204" pitchFamily="34" charset="0"/>
                <a:cs typeface="Arial" panose="020B0604020202020204" pitchFamily="34" charset="0"/>
              </a:rPr>
              <a:t>Houssat</a:t>
            </a:r>
            <a:r>
              <a:rPr lang="tr-TR" dirty="0" smtClean="0">
                <a:latin typeface="Calibri" panose="020F0502020204030204" pitchFamily="34" charset="0"/>
                <a:ea typeface="Calibri" panose="020F0502020204030204" pitchFamily="34" charset="0"/>
                <a:cs typeface="Arial" panose="020B0604020202020204" pitchFamily="34" charset="0"/>
              </a:rPr>
              <a:t>, şövalye </a:t>
            </a:r>
            <a:r>
              <a:rPr lang="tr-TR" dirty="0">
                <a:latin typeface="Calibri" panose="020F0502020204030204" pitchFamily="34" charset="0"/>
                <a:ea typeface="Calibri" panose="020F0502020204030204" pitchFamily="34" charset="0"/>
                <a:cs typeface="Arial" panose="020B0604020202020204" pitchFamily="34" charset="0"/>
              </a:rPr>
              <a:t>romanlarından bir önceki dönemin anlatıları olan </a:t>
            </a:r>
            <a:r>
              <a:rPr lang="tr-TR" dirty="0" err="1">
                <a:latin typeface="Calibri" panose="020F0502020204030204" pitchFamily="34" charset="0"/>
                <a:ea typeface="Calibri" panose="020F0502020204030204" pitchFamily="34" charset="0"/>
                <a:cs typeface="Arial" panose="020B0604020202020204" pitchFamily="34" charset="0"/>
              </a:rPr>
              <a:t>Chanson</a:t>
            </a:r>
            <a:r>
              <a:rPr lang="tr-TR" dirty="0">
                <a:latin typeface="Calibri" panose="020F0502020204030204" pitchFamily="34" charset="0"/>
                <a:ea typeface="Calibri" panose="020F0502020204030204" pitchFamily="34" charset="0"/>
                <a:cs typeface="Arial" panose="020B0604020202020204" pitchFamily="34" charset="0"/>
              </a:rPr>
              <a:t> de </a:t>
            </a:r>
            <a:r>
              <a:rPr lang="tr-TR" dirty="0" err="1">
                <a:latin typeface="Calibri" panose="020F0502020204030204" pitchFamily="34" charset="0"/>
                <a:ea typeface="Calibri" panose="020F0502020204030204" pitchFamily="34" charset="0"/>
                <a:cs typeface="Arial" panose="020B0604020202020204" pitchFamily="34" charset="0"/>
              </a:rPr>
              <a:t>Gestes’leri</a:t>
            </a:r>
            <a:r>
              <a:rPr lang="tr-TR" dirty="0">
                <a:latin typeface="Calibri" panose="020F0502020204030204" pitchFamily="34" charset="0"/>
                <a:ea typeface="Calibri" panose="020F0502020204030204" pitchFamily="34" charset="0"/>
                <a:cs typeface="Arial" panose="020B0604020202020204" pitchFamily="34" charset="0"/>
              </a:rPr>
              <a:t> yaratan koşullarla ilgili şu bilgileri verir:</a:t>
            </a:r>
          </a:p>
          <a:p>
            <a:pPr indent="450215" algn="just">
              <a:lnSpc>
                <a:spcPct val="115000"/>
              </a:lnSpc>
              <a:spcBef>
                <a:spcPts val="600"/>
              </a:spcBef>
              <a:spcAft>
                <a:spcPts val="0"/>
              </a:spcAft>
            </a:pPr>
            <a:r>
              <a:rPr lang="tr-TR" i="1" dirty="0">
                <a:latin typeface="Calibri" panose="020F0502020204030204" pitchFamily="34" charset="0"/>
                <a:ea typeface="Calibri" panose="020F0502020204030204" pitchFamily="34" charset="0"/>
                <a:cs typeface="Arial" panose="020B0604020202020204" pitchFamily="34" charset="0"/>
              </a:rPr>
              <a:t>“Birinci feodal dönemin</a:t>
            </a:r>
            <a:r>
              <a:rPr lang="tr-TR" dirty="0">
                <a:latin typeface="Calibri" panose="020F0502020204030204" pitchFamily="34" charset="0"/>
                <a:ea typeface="Calibri" panose="020F0502020204030204" pitchFamily="34" charset="0"/>
                <a:cs typeface="Arial" panose="020B0604020202020204" pitchFamily="34" charset="0"/>
              </a:rPr>
              <a:t> anlatıları ‘</a:t>
            </a:r>
            <a:r>
              <a:rPr lang="tr-TR" dirty="0" err="1">
                <a:latin typeface="Calibri" panose="020F0502020204030204" pitchFamily="34" charset="0"/>
                <a:ea typeface="Calibri" panose="020F0502020204030204" pitchFamily="34" charset="0"/>
                <a:cs typeface="Arial" panose="020B0604020202020204" pitchFamily="34" charset="0"/>
              </a:rPr>
              <a:t>Les</a:t>
            </a:r>
            <a:r>
              <a:rPr lang="tr-TR" dirty="0">
                <a:latin typeface="Calibri" panose="020F0502020204030204" pitchFamily="34" charset="0"/>
                <a:ea typeface="Calibri" panose="020F0502020204030204" pitchFamily="34" charset="0"/>
                <a:cs typeface="Arial" panose="020B0604020202020204" pitchFamily="34" charset="0"/>
              </a:rPr>
              <a:t> </a:t>
            </a:r>
            <a:r>
              <a:rPr lang="tr-TR" dirty="0" err="1">
                <a:latin typeface="Calibri" panose="020F0502020204030204" pitchFamily="34" charset="0"/>
                <a:ea typeface="Calibri" panose="020F0502020204030204" pitchFamily="34" charset="0"/>
                <a:cs typeface="Arial" panose="020B0604020202020204" pitchFamily="34" charset="0"/>
              </a:rPr>
              <a:t>Chanson</a:t>
            </a:r>
            <a:r>
              <a:rPr lang="tr-TR" dirty="0">
                <a:latin typeface="Calibri" panose="020F0502020204030204" pitchFamily="34" charset="0"/>
                <a:ea typeface="Calibri" panose="020F0502020204030204" pitchFamily="34" charset="0"/>
                <a:cs typeface="Arial" panose="020B0604020202020204" pitchFamily="34" charset="0"/>
              </a:rPr>
              <a:t> de </a:t>
            </a:r>
            <a:r>
              <a:rPr lang="tr-TR" dirty="0" err="1">
                <a:latin typeface="Calibri" panose="020F0502020204030204" pitchFamily="34" charset="0"/>
                <a:ea typeface="Calibri" panose="020F0502020204030204" pitchFamily="34" charset="0"/>
                <a:cs typeface="Arial" panose="020B0604020202020204" pitchFamily="34" charset="0"/>
              </a:rPr>
              <a:t>Gestes’lerdir</a:t>
            </a:r>
            <a:r>
              <a:rPr lang="tr-TR" dirty="0">
                <a:latin typeface="Calibri" panose="020F0502020204030204" pitchFamily="34" charset="0"/>
                <a:ea typeface="Calibri" panose="020F0502020204030204" pitchFamily="34" charset="0"/>
                <a:cs typeface="Arial" panose="020B0604020202020204" pitchFamily="34" charset="0"/>
              </a:rPr>
              <a:t>. Şövalyelik döneminin bu ilk devresinde kadın ve aşk hiçbir rol oynamaz. Savaşlar bu devrin karakteristiğidir. Senyör sırf savaş için yaşar. Savaşmadığı zamanlarda ise avlanarak vakit geçirir. Bu onun için gücünü korumanın bir yoludur. Böylelikle senyör ve onu izleyebilecek yaşta olan oğulları zamanın büyük kısmını evden uzakta geçirirler. Şatonun sahibesi ise sadece evin idaresi ile meşgul olur.”</a:t>
            </a:r>
          </a:p>
        </p:txBody>
      </p:sp>
    </p:spTree>
    <p:extLst>
      <p:ext uri="{BB962C8B-B14F-4D97-AF65-F5344CB8AC3E}">
        <p14:creationId xmlns:p14="http://schemas.microsoft.com/office/powerpoint/2010/main" val="2283457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92679" y="834444"/>
            <a:ext cx="7089732" cy="4552015"/>
          </a:xfrm>
          <a:prstGeom prst="rect">
            <a:avLst/>
          </a:prstGeom>
        </p:spPr>
        <p:txBody>
          <a:bodyPr wrap="square">
            <a:spAutoFit/>
          </a:bodyPr>
          <a:lstStyle/>
          <a:p>
            <a:pPr indent="450215" algn="just">
              <a:lnSpc>
                <a:spcPct val="115000"/>
              </a:lnSpc>
              <a:spcBef>
                <a:spcPts val="600"/>
              </a:spcBef>
              <a:spcAft>
                <a:spcPts val="0"/>
              </a:spcAft>
            </a:pPr>
            <a:r>
              <a:rPr lang="tr-TR" dirty="0" smtClean="0">
                <a:solidFill>
                  <a:srgbClr val="000000"/>
                </a:solidFill>
                <a:latin typeface="Calibri" panose="020F0502020204030204" pitchFamily="34" charset="0"/>
                <a:ea typeface="Calibri" panose="020F0502020204030204" pitchFamily="34" charset="0"/>
                <a:cs typeface="Arial" panose="020B0604020202020204" pitchFamily="34" charset="0"/>
              </a:rPr>
              <a:t>«Fransa’nın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güneyinde, senyör saraylarında zeki </a:t>
            </a:r>
            <a:r>
              <a:rPr lang="tr-TR" spc="-20" dirty="0">
                <a:solidFill>
                  <a:srgbClr val="000000"/>
                </a:solidFill>
                <a:latin typeface="Calibri" panose="020F0502020204030204" pitchFamily="34" charset="0"/>
                <a:ea typeface="Calibri" panose="020F0502020204030204" pitchFamily="34" charset="0"/>
                <a:cs typeface="Times New Roman" panose="02020603050405020304" pitchFamily="18" charset="0"/>
              </a:rPr>
              <a:t>ve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kültürlü hanımların koruyuculuklarında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troubadour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(halk ozanı)</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lar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alıkonmaya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başla</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nır. Onların terennüm ettikleri kahramanların hikâyeleri kadınlar kadar erkeklerin de hoşuna gidiyordu. Kadınların ve erkeklerin bir arada duygularında giderek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rafineleşme</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yaratan bu ortam lirik şiirin de doğmasına yardım eder. Aşkın içinde büyük bir yer tuttuğu, daha çok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Kelt</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efsanelerinden esinlenen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Chrestien</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de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Troyes</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bu ortamda doğar.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Bu rom</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anlarda şövalyelik sertliğini kaybeder, tutkuların ve şiddetin frenlenerek dışa vurulan aşk duyguları romanlarda yerini alır.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Erec</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Lancelot</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hikâyelerini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Roland’</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lar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Olivier’</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ler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izler. Sonunda, aşk sorunlarındaki tartışmaları çözümlemek için aşk sanatında uzman olan kadınlara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troubadour’</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ların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ve şövalyelerin başvurmasıyla, kadının yükselişi en son noktaya ulaşır: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Cours</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d’Amour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(aşk mahkemeleri) kurumu Orta Çağ’a ka</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dının kudretinin övgüsü olar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ak damgasını vurur.”</a:t>
            </a:r>
            <a:endParaRPr lang="tr-T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96718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41951" y="1252603"/>
            <a:ext cx="8354859" cy="4387355"/>
          </a:xfrm>
          <a:prstGeom prst="rect">
            <a:avLst/>
          </a:prstGeom>
        </p:spPr>
        <p:txBody>
          <a:bodyPr wrap="square">
            <a:spAutoFit/>
          </a:bodyPr>
          <a:lstStyle/>
          <a:p>
            <a:pPr indent="450215" algn="just">
              <a:lnSpc>
                <a:spcPct val="115000"/>
              </a:lnSpc>
              <a:spcBef>
                <a:spcPts val="600"/>
              </a:spcBef>
              <a:spcAft>
                <a:spcPts val="0"/>
              </a:spcAft>
            </a:pP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Orta Çağ’da “saray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edebiyatı”nın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yanında, XIII. yüzyılda kalkınıp zenginleşmeye başlayan bir halk zümresinin oluşturduğu b</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urj</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uv</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 edebiyatı</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gelişme gösterd</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i. Bu</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edebiyatın başlıca ürünlerinden biri de </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Le Roman de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Renart</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d</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ır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Hayvan hikâyelerinden</a:t>
            </a:r>
            <a:r>
              <a:rPr lang="tr-TR" dirty="0">
                <a:latin typeface="Calibri" panose="020F0502020204030204" pitchFamily="34" charset="0"/>
                <a:ea typeface="Calibri" panose="020F0502020204030204" pitchFamily="34" charset="0"/>
                <a:cs typeface="Arial" panose="020B0604020202020204" pitchFamily="34" charset="0"/>
              </a:rPr>
              <a:t>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oluşan bu eser, XII. yüzyıldan itibaren birçok yazarın elinde değişerek gelişmiş, XIII. yüzyılda bir 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osyal eleştiri kita</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bı dur</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umuna gelmiştir</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Le Roman de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Renart</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ve yine fabl</a:t>
            </a:r>
            <a:r>
              <a:rPr lang="tr-TR" dirty="0">
                <a:latin typeface="Calibri" panose="020F0502020204030204" pitchFamily="34" charset="0"/>
                <a:ea typeface="Calibri" panose="020F0502020204030204" pitchFamily="34" charset="0"/>
                <a:cs typeface="Arial" panose="020B0604020202020204" pitchFamily="34" charset="0"/>
              </a:rPr>
              <a:t>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türü olan başka anlatılar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XIV. yüzyı</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lda İtalya’da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Boccacio’</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nun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yazdığı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Decameron’un</a:t>
            </a:r>
            <a:r>
              <a:rPr lang="tr-TR" spc="-2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ve</a:t>
            </a:r>
            <a:r>
              <a:rPr lang="tr-TR" dirty="0">
                <a:latin typeface="Calibri" panose="020F0502020204030204" pitchFamily="34" charset="0"/>
                <a:ea typeface="Calibri" panose="020F0502020204030204" pitchFamily="34" charset="0"/>
                <a:cs typeface="Arial" panose="020B0604020202020204" pitchFamily="34" charset="0"/>
              </a:rPr>
              <a:t> </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İngiltere’de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Chaucer’ın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Canterbury</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Tales</a:t>
            </a:r>
            <a:r>
              <a:rPr lang="tr-TR" spc="-2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inin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kaynağı olmuştur.</a:t>
            </a:r>
            <a:endParaRPr lang="tr-TR" dirty="0">
              <a:latin typeface="Calibri" panose="020F0502020204030204" pitchFamily="34" charset="0"/>
              <a:ea typeface="Calibri" panose="020F0502020204030204" pitchFamily="34" charset="0"/>
              <a:cs typeface="Arial" panose="020B0604020202020204" pitchFamily="34" charset="0"/>
            </a:endParaRPr>
          </a:p>
          <a:p>
            <a:pPr indent="450215" algn="just">
              <a:lnSpc>
                <a:spcPct val="115000"/>
              </a:lnSpc>
              <a:spcBef>
                <a:spcPts val="600"/>
              </a:spcBef>
              <a:spcAft>
                <a:spcPts val="0"/>
              </a:spcAft>
            </a:pP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Gülün Romanı (Le Roman de la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Rose</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adlı manzum hikâye ise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XIII. yüzyılda kilise</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edebiyatının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en önemli didaktik</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eseridi</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r. Sevme ve sevilme sanatını tema o</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larak alan bu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eser bi</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r yığın p</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sikolojik gözlem</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ler, ahlâkî öğütler, bilimsel k</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avram</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lar ve sosyal hiciv içerir. Bütün Avrupa’da okunmuştur.</a:t>
            </a:r>
            <a:endParaRPr lang="tr-TR" dirty="0">
              <a:latin typeface="Calibri" panose="020F0502020204030204" pitchFamily="34" charset="0"/>
              <a:ea typeface="Calibri" panose="020F0502020204030204" pitchFamily="34" charset="0"/>
              <a:cs typeface="Arial" panose="020B0604020202020204" pitchFamily="34" charset="0"/>
            </a:endParaRPr>
          </a:p>
          <a:p>
            <a:pPr indent="450215" algn="just">
              <a:lnSpc>
                <a:spcPct val="115000"/>
              </a:lnSpc>
              <a:spcBef>
                <a:spcPts val="600"/>
              </a:spcBef>
              <a:spcAft>
                <a:spcPts val="0"/>
              </a:spcAft>
            </a:pP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Orta Çağ’ın şövalye romanları içinde en ünlüsü olağanüstü kahramanlıkların anlatıldığı, 1508’de basılan İspanyol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Garci</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Ordonez</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de </a:t>
            </a:r>
            <a:r>
              <a:rPr lang="tr-TR" dirty="0" err="1">
                <a:solidFill>
                  <a:srgbClr val="000000"/>
                </a:solidFill>
                <a:latin typeface="Calibri" panose="020F0502020204030204" pitchFamily="34" charset="0"/>
                <a:ea typeface="Calibri" panose="020F0502020204030204" pitchFamily="34" charset="0"/>
                <a:cs typeface="Arial" panose="020B0604020202020204" pitchFamily="34" charset="0"/>
              </a:rPr>
              <a:t>Montalvo’nun</a:t>
            </a:r>
            <a:r>
              <a:rPr lang="tr-TR" dirty="0">
                <a:solidFill>
                  <a:srgbClr val="000000"/>
                </a:solidFill>
                <a:latin typeface="Calibri" panose="020F0502020204030204" pitchFamily="34" charset="0"/>
                <a:ea typeface="Calibri" panose="020F0502020204030204" pitchFamily="34" charset="0"/>
                <a:cs typeface="Arial" panose="020B0604020202020204" pitchFamily="34"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Galyalı</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Amadis’idir</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tr-T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866850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1109</Words>
  <Application>Microsoft Office PowerPoint</Application>
  <PresentationFormat>Geniş ekran</PresentationFormat>
  <Paragraphs>15</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Orta Çağ’da Avrupa Edebiyatı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Orta Çağ’da Avrupa Edebiyatı</dc:title>
  <dc:creator>w7</dc:creator>
  <cp:lastModifiedBy>w7</cp:lastModifiedBy>
  <cp:revision>4</cp:revision>
  <dcterms:created xsi:type="dcterms:W3CDTF">2019-02-15T22:36:55Z</dcterms:created>
  <dcterms:modified xsi:type="dcterms:W3CDTF">2019-02-18T19:54:54Z</dcterms:modified>
</cp:coreProperties>
</file>