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6"/>
  </p:notesMasterIdLst>
  <p:sldIdLst>
    <p:sldId id="256" r:id="rId2"/>
    <p:sldId id="260" r:id="rId3"/>
    <p:sldId id="299" r:id="rId4"/>
    <p:sldId id="258" r:id="rId5"/>
    <p:sldId id="261" r:id="rId6"/>
    <p:sldId id="263" r:id="rId7"/>
    <p:sldId id="264" r:id="rId8"/>
    <p:sldId id="268" r:id="rId9"/>
    <p:sldId id="266" r:id="rId10"/>
    <p:sldId id="267" r:id="rId11"/>
    <p:sldId id="262" r:id="rId12"/>
    <p:sldId id="270" r:id="rId13"/>
    <p:sldId id="276" r:id="rId14"/>
    <p:sldId id="28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1 Slayt Görüntüsü Yer Tutucusu">
            <a:extLst>
              <a:ext uri="{FF2B5EF4-FFF2-40B4-BE49-F238E27FC236}">
                <a16:creationId xmlns:a16="http://schemas.microsoft.com/office/drawing/2014/main" id="{DCA30C8B-68C1-224D-927F-734F2AB656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2 Not Yer Tutucusu">
            <a:extLst>
              <a:ext uri="{FF2B5EF4-FFF2-40B4-BE49-F238E27FC236}">
                <a16:creationId xmlns:a16="http://schemas.microsoft.com/office/drawing/2014/main" id="{6C0FD30E-170A-DC4D-9557-1C9ECA9D8E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8915" name="3 Slayt Numarası Yer Tutucusu">
            <a:extLst>
              <a:ext uri="{FF2B5EF4-FFF2-40B4-BE49-F238E27FC236}">
                <a16:creationId xmlns:a16="http://schemas.microsoft.com/office/drawing/2014/main" id="{BF03BD1A-9B2A-3643-AD93-6A6D6677BB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D79819-3FA7-8B4B-8AC9-BB17B9D69F9E}" type="slidenum">
              <a:rPr lang="tr-TR" altLang="tr-TR"/>
              <a:pPr>
                <a:spcBef>
                  <a:spcPct val="0"/>
                </a:spcBef>
              </a:pPr>
              <a:t>8</a:t>
            </a:fld>
            <a:endParaRPr lang="tr-TR" altLang="tr-TR"/>
          </a:p>
        </p:txBody>
      </p:sp>
    </p:spTree>
    <p:extLst>
      <p:ext uri="{BB962C8B-B14F-4D97-AF65-F5344CB8AC3E}">
        <p14:creationId xmlns:p14="http://schemas.microsoft.com/office/powerpoint/2010/main" val="2514956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Slayt Görüntüsü Yer Tutucusu">
            <a:extLst>
              <a:ext uri="{FF2B5EF4-FFF2-40B4-BE49-F238E27FC236}">
                <a16:creationId xmlns:a16="http://schemas.microsoft.com/office/drawing/2014/main" id="{87FF7F83-FFDE-8A40-A01C-83F778FF34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2 Not Yer Tutucusu">
            <a:extLst>
              <a:ext uri="{FF2B5EF4-FFF2-40B4-BE49-F238E27FC236}">
                <a16:creationId xmlns:a16="http://schemas.microsoft.com/office/drawing/2014/main" id="{2C46224F-781E-4642-B702-992F1FDAD6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a:t> </a:t>
            </a:r>
          </a:p>
        </p:txBody>
      </p:sp>
      <p:sp>
        <p:nvSpPr>
          <p:cNvPr id="40963" name="3 Slayt Numarası Yer Tutucusu">
            <a:extLst>
              <a:ext uri="{FF2B5EF4-FFF2-40B4-BE49-F238E27FC236}">
                <a16:creationId xmlns:a16="http://schemas.microsoft.com/office/drawing/2014/main" id="{17F8DD04-1A8E-564B-9A33-E16D6387B88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D14ADD-C026-2540-B0BA-32A1C7FC392A}" type="slidenum">
              <a:rPr lang="tr-TR" altLang="tr-TR"/>
              <a:pPr>
                <a:spcBef>
                  <a:spcPct val="0"/>
                </a:spcBef>
              </a:pPr>
              <a:t>9</a:t>
            </a:fld>
            <a:endParaRPr lang="tr-TR" altLang="tr-TR"/>
          </a:p>
        </p:txBody>
      </p:sp>
    </p:spTree>
    <p:extLst>
      <p:ext uri="{BB962C8B-B14F-4D97-AF65-F5344CB8AC3E}">
        <p14:creationId xmlns:p14="http://schemas.microsoft.com/office/powerpoint/2010/main" val="199045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Slayt Görüntüsü Yer Tutucusu">
            <a:extLst>
              <a:ext uri="{FF2B5EF4-FFF2-40B4-BE49-F238E27FC236}">
                <a16:creationId xmlns:a16="http://schemas.microsoft.com/office/drawing/2014/main" id="{592B1F71-702B-8F40-ADE9-1B0132E060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2 Not Yer Tutucusu">
            <a:extLst>
              <a:ext uri="{FF2B5EF4-FFF2-40B4-BE49-F238E27FC236}">
                <a16:creationId xmlns:a16="http://schemas.microsoft.com/office/drawing/2014/main" id="{5DD3366B-4BB2-9D41-AF88-B2FADA2203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a:t>funguslar</a:t>
            </a:r>
          </a:p>
        </p:txBody>
      </p:sp>
      <p:sp>
        <p:nvSpPr>
          <p:cNvPr id="45059" name="3 Slayt Numarası Yer Tutucusu">
            <a:extLst>
              <a:ext uri="{FF2B5EF4-FFF2-40B4-BE49-F238E27FC236}">
                <a16:creationId xmlns:a16="http://schemas.microsoft.com/office/drawing/2014/main" id="{10093FD2-0887-CA40-95A0-B6A5962DEEA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352649-B98F-424D-B076-3A7F9D5A231C}" type="slidenum">
              <a:rPr lang="tr-TR" altLang="tr-TR"/>
              <a:pPr>
                <a:spcBef>
                  <a:spcPct val="0"/>
                </a:spcBef>
              </a:pPr>
              <a:t>12</a:t>
            </a:fld>
            <a:endParaRPr lang="tr-TR" altLang="tr-TR"/>
          </a:p>
        </p:txBody>
      </p:sp>
    </p:spTree>
    <p:extLst>
      <p:ext uri="{BB962C8B-B14F-4D97-AF65-F5344CB8AC3E}">
        <p14:creationId xmlns:p14="http://schemas.microsoft.com/office/powerpoint/2010/main" val="34721789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B7994776-C297-3845-A2C9-7B7C32437E1B}"/>
              </a:ext>
            </a:extLst>
          </p:cNvPr>
          <p:cNvSpPr>
            <a:spLocks noGrp="1"/>
          </p:cNvSpPr>
          <p:nvPr>
            <p:ph type="dt" sz="half" idx="10"/>
          </p:nvPr>
        </p:nvSpPr>
        <p:spPr/>
        <p:txBody>
          <a:bodyPr/>
          <a:lstStyle>
            <a:lvl1pPr>
              <a:defRPr/>
            </a:lvl1pPr>
          </a:lstStyle>
          <a:p>
            <a:pPr>
              <a:defRPr/>
            </a:pPr>
            <a:fld id="{FF566CB4-433D-154D-AF67-D98FB6B5A710}" type="datetimeFigureOut">
              <a:rPr lang="tr-TR"/>
              <a:pPr>
                <a:defRPr/>
              </a:pPr>
              <a:t>26.01.2020</a:t>
            </a:fld>
            <a:endParaRPr lang="tr-TR"/>
          </a:p>
        </p:txBody>
      </p:sp>
      <p:sp>
        <p:nvSpPr>
          <p:cNvPr id="5" name="4 Altbilgi Yer Tutucusu">
            <a:extLst>
              <a:ext uri="{FF2B5EF4-FFF2-40B4-BE49-F238E27FC236}">
                <a16:creationId xmlns:a16="http://schemas.microsoft.com/office/drawing/2014/main" id="{D0CE3CFF-B6B0-B54D-AC6A-4F125BA58CEA}"/>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9BEC4EB8-61D2-6548-974E-F65C9BA002DD}"/>
              </a:ext>
            </a:extLst>
          </p:cNvPr>
          <p:cNvSpPr>
            <a:spLocks noGrp="1"/>
          </p:cNvSpPr>
          <p:nvPr>
            <p:ph type="sldNum" sz="quarter" idx="12"/>
          </p:nvPr>
        </p:nvSpPr>
        <p:spPr/>
        <p:txBody>
          <a:bodyPr/>
          <a:lstStyle>
            <a:lvl1pPr>
              <a:defRPr/>
            </a:lvl1pPr>
          </a:lstStyle>
          <a:p>
            <a:pPr>
              <a:defRPr/>
            </a:pPr>
            <a:fld id="{1AC025FE-F816-C74D-B9C1-770E76D869F6}" type="slidenum">
              <a:rPr lang="tr-TR" altLang="tr-TR"/>
              <a:pPr>
                <a:defRPr/>
              </a:pPr>
              <a:t>‹#›</a:t>
            </a:fld>
            <a:endParaRPr lang="tr-TR" altLang="tr-TR"/>
          </a:p>
        </p:txBody>
      </p:sp>
    </p:spTree>
    <p:extLst>
      <p:ext uri="{BB962C8B-B14F-4D97-AF65-F5344CB8AC3E}">
        <p14:creationId xmlns:p14="http://schemas.microsoft.com/office/powerpoint/2010/main" val="327532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images.google.com.tr/imgres?imgurl=http://allahinayetleri.files.wordpress.com/2008/05/bakteri1.jpg&amp;imgrefurl=http://allahinayetleri.wordpress.com/2008/05/16/bakteriler-aralarinda-nasil-haberlesiyor/&amp;h=285&amp;w=430&amp;sz=23&amp;hl=tr&amp;start=3&amp;usg=__vYj7NqmrtE9iB7ev7c9gN4zWaMc=&amp;tbnid=utgUohMBuAAEeM:&amp;tbnh=84&amp;tbnw=126&amp;prev=/images?q=bakteri&amp;gbv=2&amp;hl=tr" TargetMode="External"/><Relationship Id="rId7" Type="http://schemas.openxmlformats.org/officeDocument/2006/relationships/hyperlink" Target="http://images.google.com.tr/imgres?imgurl=http://www.dkimages.com/discover/previews/758/330848.JPG&amp;imgrefurl=http://www.dkimages.com/discover/Home/Plants/Fungi-Monera-Protista/Mushrooms-and-other-Fungi/Moulds/Growing-Mould/Growing-Mould-12.html&amp;h=512&amp;w=536&amp;sz=42&amp;hl=tr&amp;start=4&amp;usg=__eWhkK6VvFUxxVrpBIOzuOnDclMw=&amp;tbnid=VudM_Y8jFsWC7M:&amp;tbnh=126&amp;tbnw=132&amp;prev=/images?q=mould&amp;gbv=2&amp;hl=tr" TargetMode="Externa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5.jpeg"/><Relationship Id="rId5" Type="http://schemas.openxmlformats.org/officeDocument/2006/relationships/hyperlink" Target="http://images.google.com.tr/imgres?imgurl=http://universe-review.ca/I11-32-yeast.jpg&amp;imgrefurl=http://universe-review.ca/F10-multicell.htm&amp;h=334&amp;w=347&amp;sz=38&amp;hl=tr&amp;start=1&amp;usg=__7JWcBTzHqD-on2smkN4-bWyaTmA=&amp;tbnid=b30hraGe79ABnM:&amp;tbnh=116&amp;tbnw=120&amp;prev=/images?q=yeast&amp;gbv=2&amp;hl=tr" TargetMode="External"/><Relationship Id="rId10" Type="http://schemas.openxmlformats.org/officeDocument/2006/relationships/image" Target="../media/image7.jpeg"/><Relationship Id="rId4" Type="http://schemas.openxmlformats.org/officeDocument/2006/relationships/image" Target="../media/image4.jpeg"/><Relationship Id="rId9" Type="http://schemas.openxmlformats.org/officeDocument/2006/relationships/hyperlink" Target="http://images.google.com.tr/imgres?imgurl=http://img431.imageshack.us/img431/8802/hepatitviruska9.jpg&amp;imgrefurl=http://www.yesimm.in/saglik/87395-gida-isletmelerinde-hepatit-virusu/&amp;h=170&amp;w=170&amp;sz=12&amp;hl=tr&amp;start=2&amp;usg=__JPkpbabI4opomggMFIBfWk-Qw4M=&amp;tbnid=_9tfTrd78HjmlM:&amp;tbnh=99&amp;tbnw=99&amp;prev=/images?q=g%C4%B1da+vir%C3%BCsleri&amp;gbv=2&amp;hl=tr"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26DD0719-A5AE-1841-A656-4314A9F110B3}"/>
              </a:ext>
            </a:extLst>
          </p:cNvPr>
          <p:cNvSpPr>
            <a:spLocks noGrp="1"/>
          </p:cNvSpPr>
          <p:nvPr>
            <p:ph idx="1"/>
          </p:nvPr>
        </p:nvSpPr>
        <p:spPr>
          <a:xfrm>
            <a:off x="1524000" y="0"/>
            <a:ext cx="9144000" cy="6858000"/>
          </a:xfrm>
        </p:spPr>
        <p:txBody>
          <a:bodyPr rtlCol="0">
            <a:normAutofit/>
          </a:bodyPr>
          <a:lstStyle/>
          <a:p>
            <a:pPr marL="0" indent="0">
              <a:spcBef>
                <a:spcPts val="0"/>
              </a:spcBef>
              <a:buNone/>
              <a:defRPr/>
            </a:pPr>
            <a:r>
              <a:rPr lang="tr-TR" b="1" dirty="0">
                <a:latin typeface="Comic Sans MS" pitchFamily="66" charset="0"/>
              </a:rPr>
              <a:t>Ayrıca </a:t>
            </a:r>
            <a:r>
              <a:rPr lang="tr-TR" b="1" dirty="0" err="1">
                <a:latin typeface="Comic Sans MS" pitchFamily="66" charset="0"/>
              </a:rPr>
              <a:t>kontamine</a:t>
            </a:r>
            <a:r>
              <a:rPr lang="tr-TR" b="1" dirty="0">
                <a:latin typeface="Comic Sans MS" pitchFamily="66" charset="0"/>
              </a:rPr>
              <a:t> gıdaların tüketimi </a:t>
            </a:r>
            <a:r>
              <a:rPr lang="tr-TR" b="1" dirty="0">
                <a:solidFill>
                  <a:srgbClr val="D60093"/>
                </a:solidFill>
                <a:latin typeface="Comic Sans MS" pitchFamily="66" charset="0"/>
              </a:rPr>
              <a:t>enfeksiyon ve zehirlenmelere neden olarak önemli sağlık sorunları yaratabilmektedir.</a:t>
            </a:r>
          </a:p>
          <a:p>
            <a:pPr marL="0" indent="0">
              <a:spcBef>
                <a:spcPts val="0"/>
              </a:spcBef>
              <a:buNone/>
              <a:defRPr/>
            </a:pPr>
            <a:endParaRPr lang="tr-TR" b="1" dirty="0">
              <a:latin typeface="Comic Sans MS" pitchFamily="66" charset="0"/>
            </a:endParaRPr>
          </a:p>
          <a:p>
            <a:pPr marL="0" indent="0">
              <a:spcBef>
                <a:spcPts val="0"/>
              </a:spcBef>
              <a:buNone/>
              <a:defRPr/>
            </a:pPr>
            <a:r>
              <a:rPr lang="tr-TR" b="1" dirty="0">
                <a:latin typeface="Comic Sans MS" pitchFamily="66" charset="0"/>
              </a:rPr>
              <a:t>Sonuç olarak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r>
              <a:rPr lang="tr-TR" b="1" dirty="0">
                <a:latin typeface="Comic Sans MS" pitchFamily="66" charset="0"/>
              </a:rPr>
              <a:t>; </a:t>
            </a:r>
            <a:br>
              <a:rPr lang="tr-TR" b="1" dirty="0">
                <a:latin typeface="Comic Sans MS" pitchFamily="66" charset="0"/>
              </a:rPr>
            </a:br>
            <a:r>
              <a:rPr lang="tr-TR" b="1" dirty="0">
                <a:latin typeface="Comic Sans MS" pitchFamily="66" charset="0"/>
              </a:rPr>
              <a:t>	gıdalarımızı bozarlar</a:t>
            </a:r>
            <a:br>
              <a:rPr lang="tr-TR" b="1" dirty="0">
                <a:latin typeface="Comic Sans MS" pitchFamily="66" charset="0"/>
              </a:rPr>
            </a:br>
            <a:r>
              <a:rPr lang="tr-TR" b="1" dirty="0">
                <a:latin typeface="Comic Sans MS" pitchFamily="66" charset="0"/>
              </a:rPr>
              <a:t>	gıdalarımızda üreyerek sağlığımızı bozarlar </a:t>
            </a:r>
          </a:p>
          <a:p>
            <a:pPr marL="0" indent="0">
              <a:spcBef>
                <a:spcPts val="0"/>
              </a:spcBef>
              <a:buNone/>
              <a:defRPr/>
            </a:pPr>
            <a:endParaRPr lang="tr-TR" b="1" dirty="0">
              <a:latin typeface="Comic Sans MS" pitchFamily="66" charset="0"/>
            </a:endParaRPr>
          </a:p>
          <a:p>
            <a:pPr marL="0" indent="0">
              <a:spcBef>
                <a:spcPts val="0"/>
              </a:spcBef>
              <a:buNone/>
              <a:defRPr/>
            </a:pPr>
            <a:r>
              <a:rPr lang="tr-TR" b="1" dirty="0">
                <a:latin typeface="Comic Sans MS" pitchFamily="66" charset="0"/>
              </a:rPr>
              <a:t>Bu bakımdan </a:t>
            </a:r>
            <a:r>
              <a:rPr lang="tr-TR" b="1" dirty="0" err="1">
                <a:latin typeface="Comic Sans MS" pitchFamily="66" charset="0"/>
              </a:rPr>
              <a:t>m.o</a:t>
            </a:r>
            <a:r>
              <a:rPr lang="tr-TR" b="1" dirty="0">
                <a:latin typeface="Comic Sans MS" pitchFamily="66" charset="0"/>
              </a:rPr>
              <a:t>.</a:t>
            </a:r>
            <a:r>
              <a:rPr lang="tr-TR" b="1" dirty="0" err="1">
                <a:latin typeface="Comic Sans MS" pitchFamily="66" charset="0"/>
              </a:rPr>
              <a:t>ların</a:t>
            </a:r>
            <a:r>
              <a:rPr lang="tr-TR" b="1" dirty="0">
                <a:latin typeface="Comic Sans MS" pitchFamily="66" charset="0"/>
              </a:rPr>
              <a:t> bulunması muhtemel özellikle besin araç-gereç ve ekipmanlarının etkin bir şekilde temizlenmesi ve dezenfeksiyonu, </a:t>
            </a:r>
            <a:r>
              <a:rPr lang="tr-TR" b="1" dirty="0" err="1">
                <a:latin typeface="Comic Sans MS" pitchFamily="66" charset="0"/>
              </a:rPr>
              <a:t>mikrobiyel</a:t>
            </a:r>
            <a:r>
              <a:rPr lang="tr-TR" b="1" dirty="0">
                <a:latin typeface="Comic Sans MS" pitchFamily="66" charset="0"/>
              </a:rPr>
              <a:t> bulaşmayı kontrol altına almak ve </a:t>
            </a:r>
            <a:r>
              <a:rPr lang="tr-TR" b="1" dirty="0" err="1">
                <a:latin typeface="Comic Sans MS" pitchFamily="66" charset="0"/>
              </a:rPr>
              <a:t>m.o</a:t>
            </a:r>
            <a:r>
              <a:rPr lang="tr-TR" b="1" dirty="0">
                <a:latin typeface="Comic Sans MS" pitchFamily="66" charset="0"/>
              </a:rPr>
              <a:t>.</a:t>
            </a:r>
            <a:r>
              <a:rPr lang="tr-TR" b="1" dirty="0" err="1">
                <a:latin typeface="Comic Sans MS" pitchFamily="66" charset="0"/>
              </a:rPr>
              <a:t>ların</a:t>
            </a:r>
            <a:r>
              <a:rPr lang="tr-TR" b="1" dirty="0">
                <a:latin typeface="Comic Sans MS" pitchFamily="66" charset="0"/>
              </a:rPr>
              <a:t> yayılmasını önlemede önem taşımaktadır. </a:t>
            </a:r>
          </a:p>
          <a:p>
            <a:pPr marL="0" indent="0">
              <a:spcBef>
                <a:spcPts val="0"/>
              </a:spcBef>
              <a:buNone/>
              <a:defRPr/>
            </a:pPr>
            <a:endParaRPr lang="tr-TR" b="1" dirty="0">
              <a:latin typeface="Comic Sans MS" pitchFamily="66" charset="0"/>
            </a:endParaRPr>
          </a:p>
          <a:p>
            <a:pPr marL="0" indent="0">
              <a:spcBef>
                <a:spcPts val="0"/>
              </a:spcBef>
              <a:buNone/>
              <a:defRPr/>
            </a:pPr>
            <a:r>
              <a:rPr lang="tr-TR" b="1" dirty="0">
                <a:solidFill>
                  <a:srgbClr val="0070C0"/>
                </a:solidFill>
                <a:latin typeface="Comic Sans MS" pitchFamily="66" charset="0"/>
              </a:rPr>
              <a:t>Mikroorganizma-sanitasyon ilişkisi buradan kaynaklanmaktadır.</a:t>
            </a:r>
            <a:r>
              <a:rPr lang="tr-TR" b="1" dirty="0">
                <a:solidFill>
                  <a:srgbClr val="D60093"/>
                </a:solidFill>
                <a:latin typeface="Comic Sans MS" pitchFamily="66" charset="0"/>
              </a:rPr>
              <a:t> </a:t>
            </a:r>
          </a:p>
        </p:txBody>
      </p:sp>
      <p:sp>
        <p:nvSpPr>
          <p:cNvPr id="4" name="3 Sağ Ok">
            <a:extLst>
              <a:ext uri="{FF2B5EF4-FFF2-40B4-BE49-F238E27FC236}">
                <a16:creationId xmlns:a16="http://schemas.microsoft.com/office/drawing/2014/main" id="{D04BB5A7-0E8C-3D41-A742-36BFFAA226D3}"/>
              </a:ext>
            </a:extLst>
          </p:cNvPr>
          <p:cNvSpPr/>
          <p:nvPr/>
        </p:nvSpPr>
        <p:spPr>
          <a:xfrm>
            <a:off x="1809750" y="1928813"/>
            <a:ext cx="642938" cy="285750"/>
          </a:xfrm>
          <a:prstGeom prst="rightArrow">
            <a:avLst/>
          </a:prstGeom>
          <a:solidFill>
            <a:srgbClr val="00808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dirty="0">
              <a:solidFill>
                <a:srgbClr val="92D050"/>
              </a:solidFill>
            </a:endParaRPr>
          </a:p>
        </p:txBody>
      </p:sp>
      <p:sp>
        <p:nvSpPr>
          <p:cNvPr id="5" name="4 Sağ Ok">
            <a:extLst>
              <a:ext uri="{FF2B5EF4-FFF2-40B4-BE49-F238E27FC236}">
                <a16:creationId xmlns:a16="http://schemas.microsoft.com/office/drawing/2014/main" id="{335FCD54-73AC-2642-9E50-2FA65BED935B}"/>
              </a:ext>
            </a:extLst>
          </p:cNvPr>
          <p:cNvSpPr/>
          <p:nvPr/>
        </p:nvSpPr>
        <p:spPr>
          <a:xfrm>
            <a:off x="1809750" y="2286000"/>
            <a:ext cx="642938" cy="285750"/>
          </a:xfrm>
          <a:prstGeom prst="rightArrow">
            <a:avLst/>
          </a:prstGeom>
          <a:solidFill>
            <a:srgbClr val="00808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dirty="0">
              <a:solidFill>
                <a:srgbClr val="92D050"/>
              </a:solidFill>
            </a:endParaRPr>
          </a:p>
        </p:txBody>
      </p:sp>
    </p:spTree>
    <p:extLst>
      <p:ext uri="{BB962C8B-B14F-4D97-AF65-F5344CB8AC3E}">
        <p14:creationId xmlns:p14="http://schemas.microsoft.com/office/powerpoint/2010/main" val="401985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2 İçerik Yer Tutucusu">
            <a:extLst>
              <a:ext uri="{FF2B5EF4-FFF2-40B4-BE49-F238E27FC236}">
                <a16:creationId xmlns:a16="http://schemas.microsoft.com/office/drawing/2014/main" id="{94204371-688D-9A41-999F-B429EE39F715}"/>
              </a:ext>
            </a:extLst>
          </p:cNvPr>
          <p:cNvSpPr>
            <a:spLocks noGrp="1"/>
          </p:cNvSpPr>
          <p:nvPr>
            <p:ph idx="1"/>
          </p:nvPr>
        </p:nvSpPr>
        <p:spPr>
          <a:xfrm>
            <a:off x="1666876" y="285751"/>
            <a:ext cx="9001125" cy="6240463"/>
          </a:xfrm>
        </p:spPr>
        <p:txBody>
          <a:bodyPr/>
          <a:lstStyle/>
          <a:p>
            <a:pPr eaLnBrk="1" hangingPunct="1">
              <a:buFont typeface="Arial" panose="020B0604020202020204" pitchFamily="34" charset="0"/>
              <a:buNone/>
            </a:pPr>
            <a:r>
              <a:rPr lang="tr-TR" altLang="tr-TR" b="1">
                <a:latin typeface="Comic Sans MS" panose="030F0902030302020204" pitchFamily="66" charset="0"/>
              </a:rPr>
              <a:t>İşletme sanitasyonunun sağlanabilmesi için; </a:t>
            </a:r>
          </a:p>
          <a:p>
            <a:pPr eaLnBrk="1" hangingPunct="1"/>
            <a:r>
              <a:rPr lang="tr-TR" altLang="tr-TR" b="1">
                <a:latin typeface="Comic Sans MS" panose="030F0902030302020204" pitchFamily="66" charset="0"/>
              </a:rPr>
              <a:t>mikroorganizmaların üremesini etkileyen faktörlerin, </a:t>
            </a:r>
          </a:p>
          <a:p>
            <a:pPr eaLnBrk="1" hangingPunct="1"/>
            <a:r>
              <a:rPr lang="tr-TR" altLang="tr-TR" b="1">
                <a:latin typeface="Comic Sans MS" panose="030F0902030302020204" pitchFamily="66" charset="0"/>
              </a:rPr>
              <a:t>mikroorganizmaların bulaşma kaynaklarının</a:t>
            </a:r>
          </a:p>
          <a:p>
            <a:pPr eaLnBrk="1" hangingPunct="1"/>
            <a:r>
              <a:rPr lang="tr-TR" altLang="tr-TR" b="1">
                <a:latin typeface="Comic Sans MS" panose="030F0902030302020204" pitchFamily="66" charset="0"/>
              </a:rPr>
              <a:t>mikroorganizmaların kontrol altına alınması yollarının bilinmesi gerekmektedir. </a:t>
            </a:r>
          </a:p>
          <a:p>
            <a:pPr eaLnBrk="1" hangingPunct="1"/>
            <a:endParaRPr lang="tr-TR" altLang="tr-TR" b="1">
              <a:latin typeface="Comic Sans MS" panose="030F0902030302020204" pitchFamily="66" charset="0"/>
            </a:endParaRPr>
          </a:p>
          <a:p>
            <a:pPr eaLnBrk="1" hangingPunct="1">
              <a:buFont typeface="Arial" panose="020B0604020202020204" pitchFamily="34" charset="0"/>
              <a:buNone/>
            </a:pPr>
            <a:r>
              <a:rPr lang="tr-TR" altLang="tr-TR" b="1">
                <a:latin typeface="Comic Sans MS" panose="030F0902030302020204" pitchFamily="66" charset="0"/>
              </a:rPr>
              <a:t>	</a:t>
            </a:r>
            <a:r>
              <a:rPr lang="tr-TR" altLang="tr-TR" b="1">
                <a:solidFill>
                  <a:srgbClr val="D60093"/>
                </a:solidFill>
                <a:latin typeface="Comic Sans MS" panose="030F0902030302020204" pitchFamily="66" charset="0"/>
              </a:rPr>
              <a:t>İyi bir sanitasyon programı uygulandığı taktirde hem m.o.ların çoğalması hem de taşınmaları engellenmiş olur. Böylece sağlık açısından güvenilir gıdalar üretilmiş olur.</a:t>
            </a:r>
          </a:p>
          <a:p>
            <a:pPr eaLnBrk="1" hangingPunct="1"/>
            <a:endParaRPr lang="tr-TR" altLang="tr-TR"/>
          </a:p>
        </p:txBody>
      </p:sp>
    </p:spTree>
    <p:extLst>
      <p:ext uri="{BB962C8B-B14F-4D97-AF65-F5344CB8AC3E}">
        <p14:creationId xmlns:p14="http://schemas.microsoft.com/office/powerpoint/2010/main" val="4011382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a:extLst>
              <a:ext uri="{FF2B5EF4-FFF2-40B4-BE49-F238E27FC236}">
                <a16:creationId xmlns:a16="http://schemas.microsoft.com/office/drawing/2014/main" id="{E48CF27C-3247-1A4E-97B0-17055D818A75}"/>
              </a:ext>
            </a:extLst>
          </p:cNvPr>
          <p:cNvSpPr>
            <a:spLocks noGrp="1"/>
          </p:cNvSpPr>
          <p:nvPr>
            <p:ph type="title"/>
          </p:nvPr>
        </p:nvSpPr>
        <p:spPr>
          <a:xfrm>
            <a:off x="1952625" y="1"/>
            <a:ext cx="8229600" cy="1000125"/>
          </a:xfrm>
        </p:spPr>
        <p:txBody>
          <a:bodyPr/>
          <a:lstStyle/>
          <a:p>
            <a:pPr eaLnBrk="1" hangingPunct="1"/>
            <a:r>
              <a:rPr lang="tr-TR" altLang="tr-TR" sz="3200" b="1">
                <a:solidFill>
                  <a:srgbClr val="D60093"/>
                </a:solidFill>
                <a:latin typeface="Comic Sans MS" panose="030F0902030302020204" pitchFamily="66" charset="0"/>
              </a:rPr>
              <a:t>GIDALARDA BULUNAN MİKROORGANİZMALAR</a:t>
            </a:r>
            <a:endParaRPr lang="tr-TR" altLang="tr-TR" sz="3200">
              <a:solidFill>
                <a:srgbClr val="D60093"/>
              </a:solidFill>
              <a:latin typeface="Comic Sans MS" panose="030F0902030302020204" pitchFamily="66" charset="0"/>
            </a:endParaRPr>
          </a:p>
        </p:txBody>
      </p:sp>
      <p:sp>
        <p:nvSpPr>
          <p:cNvPr id="3" name="2 İçerik Yer Tutucusu">
            <a:extLst>
              <a:ext uri="{FF2B5EF4-FFF2-40B4-BE49-F238E27FC236}">
                <a16:creationId xmlns:a16="http://schemas.microsoft.com/office/drawing/2014/main" id="{31389E58-0ADD-9747-824D-3D8095CDE106}"/>
              </a:ext>
            </a:extLst>
          </p:cNvPr>
          <p:cNvSpPr>
            <a:spLocks noGrp="1"/>
          </p:cNvSpPr>
          <p:nvPr>
            <p:ph idx="1"/>
          </p:nvPr>
        </p:nvSpPr>
        <p:spPr>
          <a:xfrm>
            <a:off x="1524000" y="1000126"/>
            <a:ext cx="9144000" cy="5857875"/>
          </a:xfrm>
        </p:spPr>
        <p:txBody>
          <a:bodyPr rtlCol="0">
            <a:normAutofit fontScale="92500" lnSpcReduction="20000"/>
          </a:bodyPr>
          <a:lstStyle/>
          <a:p>
            <a:pPr algn="just">
              <a:buNone/>
              <a:defRPr/>
            </a:pPr>
            <a:r>
              <a:rPr lang="tr-TR" b="1" dirty="0">
                <a:latin typeface="Comic Sans MS" pitchFamily="66" charset="0"/>
              </a:rPr>
              <a:t>	Mikroorganizmalar en basit şekilde mikroskobik formdaki canlılar olarak   tanımlanabilir. </a:t>
            </a:r>
          </a:p>
          <a:p>
            <a:pPr algn="just">
              <a:buNone/>
              <a:defRPr/>
            </a:pPr>
            <a:r>
              <a:rPr lang="tr-TR" b="1" dirty="0">
                <a:latin typeface="Comic Sans MS" pitchFamily="66" charset="0"/>
              </a:rPr>
              <a:t>	Gıdalarda  önem  taşıyan  </a:t>
            </a:r>
            <a:r>
              <a:rPr lang="tr-TR" b="1" dirty="0" err="1">
                <a:latin typeface="Comic Sans MS" pitchFamily="66" charset="0"/>
              </a:rPr>
              <a:t>m.o</a:t>
            </a:r>
            <a:r>
              <a:rPr lang="tr-TR" b="1" dirty="0">
                <a:latin typeface="Comic Sans MS" pitchFamily="66" charset="0"/>
              </a:rPr>
              <a:t>.</a:t>
            </a:r>
            <a:r>
              <a:rPr lang="tr-TR" b="1" dirty="0" err="1">
                <a:latin typeface="Comic Sans MS" pitchFamily="66" charset="0"/>
              </a:rPr>
              <a:t>lar</a:t>
            </a:r>
            <a:r>
              <a:rPr lang="tr-TR" b="1" dirty="0">
                <a:latin typeface="Comic Sans MS" pitchFamily="66" charset="0"/>
              </a:rPr>
              <a:t> biyolojik olarak sınıflandırılırsa;</a:t>
            </a:r>
          </a:p>
          <a:p>
            <a:pPr algn="just">
              <a:buNone/>
              <a:defRPr/>
            </a:pPr>
            <a:r>
              <a:rPr lang="tr-TR" b="1" dirty="0">
                <a:latin typeface="Comic Sans MS" pitchFamily="66" charset="0"/>
              </a:rPr>
              <a:t>		bakteriler</a:t>
            </a:r>
          </a:p>
          <a:p>
            <a:pPr algn="just">
              <a:buNone/>
              <a:defRPr/>
            </a:pPr>
            <a:r>
              <a:rPr lang="tr-TR" b="1" dirty="0">
                <a:latin typeface="Comic Sans MS" pitchFamily="66" charset="0"/>
              </a:rPr>
              <a:t>		küfler 	</a:t>
            </a:r>
          </a:p>
          <a:p>
            <a:pPr algn="just">
              <a:buNone/>
              <a:defRPr/>
            </a:pPr>
            <a:r>
              <a:rPr lang="tr-TR" b="1" dirty="0">
                <a:latin typeface="Comic Sans MS" pitchFamily="66" charset="0"/>
              </a:rPr>
              <a:t>		mayalar </a:t>
            </a:r>
          </a:p>
          <a:p>
            <a:pPr algn="just">
              <a:buNone/>
              <a:defRPr/>
            </a:pPr>
            <a:r>
              <a:rPr lang="tr-TR" b="1" dirty="0">
                <a:latin typeface="Comic Sans MS" pitchFamily="66" charset="0"/>
              </a:rPr>
              <a:t>		virüsler </a:t>
            </a:r>
          </a:p>
          <a:p>
            <a:pPr algn="just">
              <a:buNone/>
              <a:defRPr/>
            </a:pPr>
            <a:endParaRPr lang="tr-TR" b="1" dirty="0">
              <a:latin typeface="Comic Sans MS" pitchFamily="66" charset="0"/>
            </a:endParaRPr>
          </a:p>
          <a:p>
            <a:pPr algn="just">
              <a:buNone/>
              <a:defRPr/>
            </a:pPr>
            <a:r>
              <a:rPr lang="tr-TR" b="1" dirty="0">
                <a:latin typeface="Comic Sans MS" pitchFamily="66" charset="0"/>
              </a:rPr>
              <a:t>	Gıda endüstrisinde ve sağlık üzerinde oynadıkları rollere göre sınıflandırılırsa;</a:t>
            </a:r>
          </a:p>
          <a:p>
            <a:pPr algn="just">
              <a:buNone/>
              <a:defRPr/>
            </a:pPr>
            <a:r>
              <a:rPr lang="tr-TR" b="1" dirty="0">
                <a:latin typeface="Comic Sans MS" pitchFamily="66" charset="0"/>
              </a:rPr>
              <a:t>		gıdaların bozulmasına neden olan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endParaRPr lang="tr-TR" b="1" dirty="0">
              <a:latin typeface="Comic Sans MS" pitchFamily="66" charset="0"/>
            </a:endParaRPr>
          </a:p>
          <a:p>
            <a:pPr algn="just">
              <a:buNone/>
              <a:defRPr/>
            </a:pPr>
            <a:r>
              <a:rPr lang="tr-TR" b="1" dirty="0">
                <a:latin typeface="Comic Sans MS" pitchFamily="66" charset="0"/>
              </a:rPr>
              <a:t>		patojen (hastalık yapıcı)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r>
              <a:rPr lang="tr-TR" b="1" dirty="0">
                <a:latin typeface="Comic Sans MS" pitchFamily="66" charset="0"/>
              </a:rPr>
              <a:t>	</a:t>
            </a:r>
          </a:p>
          <a:p>
            <a:pPr algn="just">
              <a:buNone/>
              <a:defRPr/>
            </a:pPr>
            <a:r>
              <a:rPr lang="tr-TR" b="1" dirty="0">
                <a:latin typeface="Comic Sans MS" pitchFamily="66" charset="0"/>
              </a:rPr>
              <a:t>		yararlı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endParaRPr lang="tr-TR" b="1" dirty="0">
              <a:latin typeface="Comic Sans MS" pitchFamily="66" charset="0"/>
            </a:endParaRPr>
          </a:p>
          <a:p>
            <a:pPr algn="just">
              <a:buNone/>
              <a:defRPr/>
            </a:pPr>
            <a:r>
              <a:rPr lang="tr-TR" b="1" dirty="0">
                <a:latin typeface="Comic Sans MS" pitchFamily="66" charset="0"/>
              </a:rPr>
              <a:t>		indikatör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r>
              <a:rPr lang="tr-TR" b="1" dirty="0">
                <a:latin typeface="Comic Sans MS" pitchFamily="66" charset="0"/>
              </a:rPr>
              <a:t>	</a:t>
            </a:r>
          </a:p>
          <a:p>
            <a:pPr algn="just">
              <a:buNone/>
              <a:defRPr/>
            </a:pPr>
            <a:endParaRPr lang="tr-TR" b="1" dirty="0">
              <a:latin typeface="Comic Sans MS" pitchFamily="66" charset="0"/>
            </a:endParaRPr>
          </a:p>
          <a:p>
            <a:pPr>
              <a:defRPr/>
            </a:pPr>
            <a:endParaRPr lang="tr-TR" dirty="0"/>
          </a:p>
        </p:txBody>
      </p:sp>
      <p:sp>
        <p:nvSpPr>
          <p:cNvPr id="4" name="3 Şeritli Sağ Ok">
            <a:extLst>
              <a:ext uri="{FF2B5EF4-FFF2-40B4-BE49-F238E27FC236}">
                <a16:creationId xmlns:a16="http://schemas.microsoft.com/office/drawing/2014/main" id="{BE253E49-A16B-974D-9D9E-BF37EAD01699}"/>
              </a:ext>
            </a:extLst>
          </p:cNvPr>
          <p:cNvSpPr/>
          <p:nvPr/>
        </p:nvSpPr>
        <p:spPr>
          <a:xfrm rot="918397">
            <a:off x="1973310" y="2485025"/>
            <a:ext cx="428625" cy="21431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 name="10 Şeritli Sağ Ok">
            <a:extLst>
              <a:ext uri="{FF2B5EF4-FFF2-40B4-BE49-F238E27FC236}">
                <a16:creationId xmlns:a16="http://schemas.microsoft.com/office/drawing/2014/main" id="{C382B16D-DBD4-9949-9746-A36CD5C312C8}"/>
              </a:ext>
            </a:extLst>
          </p:cNvPr>
          <p:cNvSpPr/>
          <p:nvPr/>
        </p:nvSpPr>
        <p:spPr>
          <a:xfrm rot="918397">
            <a:off x="1973310" y="2913650"/>
            <a:ext cx="428625" cy="21431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11 Şeritli Sağ Ok">
            <a:extLst>
              <a:ext uri="{FF2B5EF4-FFF2-40B4-BE49-F238E27FC236}">
                <a16:creationId xmlns:a16="http://schemas.microsoft.com/office/drawing/2014/main" id="{29869651-CC25-9048-8DD9-A18FE1C6D975}"/>
              </a:ext>
            </a:extLst>
          </p:cNvPr>
          <p:cNvSpPr/>
          <p:nvPr/>
        </p:nvSpPr>
        <p:spPr>
          <a:xfrm rot="918397">
            <a:off x="1973310" y="3270837"/>
            <a:ext cx="428625" cy="21431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 name="12 Şeritli Sağ Ok">
            <a:extLst>
              <a:ext uri="{FF2B5EF4-FFF2-40B4-BE49-F238E27FC236}">
                <a16:creationId xmlns:a16="http://schemas.microsoft.com/office/drawing/2014/main" id="{5A6707E2-118B-0641-B727-7B253B57C034}"/>
              </a:ext>
            </a:extLst>
          </p:cNvPr>
          <p:cNvSpPr/>
          <p:nvPr/>
        </p:nvSpPr>
        <p:spPr>
          <a:xfrm rot="918397">
            <a:off x="1973310" y="3628025"/>
            <a:ext cx="428625" cy="21431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13 Şeritli Sağ Ok">
            <a:extLst>
              <a:ext uri="{FF2B5EF4-FFF2-40B4-BE49-F238E27FC236}">
                <a16:creationId xmlns:a16="http://schemas.microsoft.com/office/drawing/2014/main" id="{66F2A176-9492-FF43-88D1-6AE538F30118}"/>
              </a:ext>
            </a:extLst>
          </p:cNvPr>
          <p:cNvSpPr/>
          <p:nvPr/>
        </p:nvSpPr>
        <p:spPr>
          <a:xfrm rot="1363717">
            <a:off x="1977384" y="5549567"/>
            <a:ext cx="428625" cy="21431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4 Şeritli Sağ Ok">
            <a:extLst>
              <a:ext uri="{FF2B5EF4-FFF2-40B4-BE49-F238E27FC236}">
                <a16:creationId xmlns:a16="http://schemas.microsoft.com/office/drawing/2014/main" id="{6FDD9DB5-BF8E-B04E-BD27-E84A326A5878}"/>
              </a:ext>
            </a:extLst>
          </p:cNvPr>
          <p:cNvSpPr/>
          <p:nvPr/>
        </p:nvSpPr>
        <p:spPr>
          <a:xfrm rot="1363717">
            <a:off x="1977384" y="5192379"/>
            <a:ext cx="428625" cy="21431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 name="15 Şeritli Sağ Ok">
            <a:extLst>
              <a:ext uri="{FF2B5EF4-FFF2-40B4-BE49-F238E27FC236}">
                <a16:creationId xmlns:a16="http://schemas.microsoft.com/office/drawing/2014/main" id="{C956379B-C1E3-3F46-9FEF-0EEF6D43ACC1}"/>
              </a:ext>
            </a:extLst>
          </p:cNvPr>
          <p:cNvSpPr/>
          <p:nvPr/>
        </p:nvSpPr>
        <p:spPr>
          <a:xfrm rot="1363717">
            <a:off x="1977384" y="6335379"/>
            <a:ext cx="428625" cy="214312"/>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8" name="17 Sağ Ayraç">
            <a:extLst>
              <a:ext uri="{FF2B5EF4-FFF2-40B4-BE49-F238E27FC236}">
                <a16:creationId xmlns:a16="http://schemas.microsoft.com/office/drawing/2014/main" id="{F4778F61-368A-A849-ACAE-6E3D993C45BA}"/>
              </a:ext>
            </a:extLst>
          </p:cNvPr>
          <p:cNvSpPr/>
          <p:nvPr/>
        </p:nvSpPr>
        <p:spPr>
          <a:xfrm>
            <a:off x="3810001" y="2786064"/>
            <a:ext cx="142875" cy="642937"/>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4043" name="18 Metin kutusu">
            <a:extLst>
              <a:ext uri="{FF2B5EF4-FFF2-40B4-BE49-F238E27FC236}">
                <a16:creationId xmlns:a16="http://schemas.microsoft.com/office/drawing/2014/main" id="{35CD7F1E-7B90-5A4E-A712-E50F2C0E6A90}"/>
              </a:ext>
            </a:extLst>
          </p:cNvPr>
          <p:cNvSpPr txBox="1">
            <a:spLocks noChangeArrowheads="1"/>
          </p:cNvSpPr>
          <p:nvPr/>
        </p:nvSpPr>
        <p:spPr bwMode="auto">
          <a:xfrm>
            <a:off x="4024313" y="2916239"/>
            <a:ext cx="16049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b="1">
                <a:solidFill>
                  <a:srgbClr val="00B050"/>
                </a:solidFill>
                <a:latin typeface="Comic Sans MS" panose="030F0902030302020204" pitchFamily="66" charset="0"/>
              </a:rPr>
              <a:t>FUNGUSLAR</a:t>
            </a:r>
          </a:p>
        </p:txBody>
      </p:sp>
      <p:sp>
        <p:nvSpPr>
          <p:cNvPr id="20" name="19 Şeritli Sağ Ok">
            <a:extLst>
              <a:ext uri="{FF2B5EF4-FFF2-40B4-BE49-F238E27FC236}">
                <a16:creationId xmlns:a16="http://schemas.microsoft.com/office/drawing/2014/main" id="{A6341A8D-C07D-1649-ABA0-7282C62D9F8E}"/>
              </a:ext>
            </a:extLst>
          </p:cNvPr>
          <p:cNvSpPr/>
          <p:nvPr/>
        </p:nvSpPr>
        <p:spPr>
          <a:xfrm rot="1363717">
            <a:off x="1977384" y="5978192"/>
            <a:ext cx="428625" cy="21431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158577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2 İçerik Yer Tutucusu">
            <a:extLst>
              <a:ext uri="{FF2B5EF4-FFF2-40B4-BE49-F238E27FC236}">
                <a16:creationId xmlns:a16="http://schemas.microsoft.com/office/drawing/2014/main" id="{37F25A16-0CD6-4946-BF49-4F3561D40C15}"/>
              </a:ext>
            </a:extLst>
          </p:cNvPr>
          <p:cNvSpPr>
            <a:spLocks noGrp="1"/>
          </p:cNvSpPr>
          <p:nvPr>
            <p:ph idx="1"/>
          </p:nvPr>
        </p:nvSpPr>
        <p:spPr>
          <a:xfrm>
            <a:off x="1666876" y="1"/>
            <a:ext cx="8786813" cy="6126163"/>
          </a:xfrm>
        </p:spPr>
        <p:txBody>
          <a:bodyPr>
            <a:normAutofit fontScale="70000" lnSpcReduction="20000"/>
          </a:bodyPr>
          <a:lstStyle/>
          <a:p>
            <a:pPr algn="just" eaLnBrk="1" hangingPunct="1"/>
            <a:r>
              <a:rPr lang="tr-TR" altLang="tr-TR" sz="2400" b="1">
                <a:solidFill>
                  <a:srgbClr val="D60093"/>
                </a:solidFill>
                <a:latin typeface="Comic Sans MS" panose="030F0902030302020204" pitchFamily="66" charset="0"/>
              </a:rPr>
              <a:t>Patojenler: </a:t>
            </a:r>
            <a:r>
              <a:rPr lang="tr-TR" altLang="tr-TR" sz="2400">
                <a:latin typeface="Comic Sans MS" panose="030F0902030302020204" pitchFamily="66" charset="0"/>
              </a:rPr>
              <a:t>içerisinde çoğaldıkları gıdaları tüketen insan ve hayvanlarda enfeksiyöz hastalıkların veya gıda zehirlenmelerinin ortaya çıkmasına neden olan m.o. lar.</a:t>
            </a:r>
          </a:p>
          <a:p>
            <a:pPr algn="just" eaLnBrk="1" hangingPunct="1"/>
            <a:endParaRPr lang="tr-TR" altLang="tr-TR" sz="2400">
              <a:latin typeface="Comic Sans MS" panose="030F0902030302020204" pitchFamily="66" charset="0"/>
            </a:endParaRPr>
          </a:p>
          <a:p>
            <a:pPr algn="just" eaLnBrk="1" hangingPunct="1"/>
            <a:r>
              <a:rPr lang="tr-TR" altLang="tr-TR" sz="2400" b="1">
                <a:solidFill>
                  <a:srgbClr val="D60093"/>
                </a:solidFill>
                <a:latin typeface="Comic Sans MS" panose="030F0902030302020204" pitchFamily="66" charset="0"/>
              </a:rPr>
              <a:t>Bozulma yapan m.o. lar: </a:t>
            </a:r>
            <a:r>
              <a:rPr lang="tr-TR" altLang="tr-TR" sz="2400">
                <a:latin typeface="Comic Sans MS" panose="030F0902030302020204" pitchFamily="66" charset="0"/>
              </a:rPr>
              <a:t>Gıdalar üzerinde çoğalarak renk ve yapıda bozulmalara, hoşa gitmeyen kokuların oluşumuna ve gıdaların besin değerinde kayıplara ve sonuçta gıda kaybına neden olan m.o.lar.</a:t>
            </a:r>
          </a:p>
          <a:p>
            <a:pPr algn="just" eaLnBrk="1" hangingPunct="1"/>
            <a:endParaRPr lang="tr-TR" altLang="tr-TR" sz="2400">
              <a:solidFill>
                <a:srgbClr val="D60093"/>
              </a:solidFill>
              <a:latin typeface="Comic Sans MS" panose="030F0902030302020204" pitchFamily="66" charset="0"/>
            </a:endParaRPr>
          </a:p>
          <a:p>
            <a:pPr algn="just" eaLnBrk="1" hangingPunct="1"/>
            <a:r>
              <a:rPr lang="tr-TR" altLang="tr-TR" sz="2400" b="1">
                <a:solidFill>
                  <a:srgbClr val="D60093"/>
                </a:solidFill>
                <a:latin typeface="Comic Sans MS" panose="030F0902030302020204" pitchFamily="66" charset="0"/>
              </a:rPr>
              <a:t>Yararlı m.o.lar:</a:t>
            </a:r>
            <a:r>
              <a:rPr lang="tr-TR" altLang="tr-TR" sz="2400">
                <a:solidFill>
                  <a:srgbClr val="D60093"/>
                </a:solidFill>
                <a:latin typeface="Comic Sans MS" panose="030F0902030302020204" pitchFamily="66" charset="0"/>
              </a:rPr>
              <a:t> </a:t>
            </a:r>
            <a:r>
              <a:rPr lang="tr-TR" altLang="tr-TR" sz="2400">
                <a:latin typeface="Comic Sans MS" panose="030F0902030302020204" pitchFamily="66" charset="0"/>
              </a:rPr>
              <a:t>Organik bileşiklerin parçalanmasında; yoğurt, peynir, ekmek, sucuk, alkollü içkiler gibi fermente gıdaların üretiminde; antibiyotik, protein ve organik asitler gibi bileşiklerin elde edilmesinde kullanılan m.o.lar.</a:t>
            </a:r>
          </a:p>
          <a:p>
            <a:pPr algn="just" eaLnBrk="1" hangingPunct="1"/>
            <a:endParaRPr lang="tr-TR" altLang="tr-TR" sz="2400">
              <a:latin typeface="Comic Sans MS" panose="030F0902030302020204" pitchFamily="66" charset="0"/>
            </a:endParaRPr>
          </a:p>
          <a:p>
            <a:pPr algn="just" eaLnBrk="1" hangingPunct="1"/>
            <a:r>
              <a:rPr lang="tr-TR" altLang="tr-TR" sz="2400" b="1">
                <a:solidFill>
                  <a:srgbClr val="D60093"/>
                </a:solidFill>
                <a:latin typeface="Comic Sans MS" panose="030F0902030302020204" pitchFamily="66" charset="0"/>
              </a:rPr>
              <a:t>İndikatör m.o.lar:</a:t>
            </a:r>
            <a:r>
              <a:rPr lang="tr-TR" altLang="tr-TR" sz="2400">
                <a:solidFill>
                  <a:srgbClr val="D60093"/>
                </a:solidFill>
                <a:latin typeface="Comic Sans MS" panose="030F0902030302020204" pitchFamily="66" charset="0"/>
              </a:rPr>
              <a:t> </a:t>
            </a:r>
            <a:r>
              <a:rPr lang="tr-TR" altLang="tr-TR" sz="2400">
                <a:latin typeface="Comic Sans MS" panose="030F0902030302020204" pitchFamily="66" charset="0"/>
              </a:rPr>
              <a:t>gösterge m.o.lar. Varlıkları, ürünlerin yetersiz hijyenik koşullarda işlendiğini, insan, toprak, su veya gübre yoluyla bir bulaşma olduğunu gösterir.   </a:t>
            </a:r>
          </a:p>
        </p:txBody>
      </p:sp>
    </p:spTree>
    <p:extLst>
      <p:ext uri="{BB962C8B-B14F-4D97-AF65-F5344CB8AC3E}">
        <p14:creationId xmlns:p14="http://schemas.microsoft.com/office/powerpoint/2010/main" val="3112308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601325"/>
            <a:ext cx="11929730" cy="5948331"/>
          </a:xfrm>
        </p:spPr>
        <p:txBody>
          <a:bodyPr>
            <a:normAutofit fontScale="47500" lnSpcReduction="20000"/>
          </a:bodyPr>
          <a:lstStyle/>
          <a:p>
            <a:pPr marL="0" indent="0" algn="ctr">
              <a:buNone/>
            </a:pPr>
            <a:r>
              <a:rPr lang="tr-TR" sz="8000" dirty="0"/>
              <a:t>HİJYEN VE SANİTASYON </a:t>
            </a:r>
          </a:p>
          <a:p>
            <a:pPr algn="ctr"/>
            <a:r>
              <a:rPr lang="tr-TR" sz="3600" dirty="0"/>
              <a:t>GIDA ENDÜSTRİSİ VE SANİTASYON</a:t>
            </a:r>
          </a:p>
          <a:p>
            <a:pPr algn="ctr"/>
            <a:r>
              <a:rPr lang="tr-TR" sz="3600" dirty="0"/>
              <a:t>MİKROORGANİZMALAR İLE SANİTASYONUN İLİŞKİSİ</a:t>
            </a:r>
          </a:p>
          <a:p>
            <a:pPr algn="ctr"/>
            <a:r>
              <a:rPr lang="tr-TR" sz="3600" dirty="0"/>
              <a:t>TEMİZLİK VE TEMİZLEME MADDELERİ</a:t>
            </a:r>
          </a:p>
          <a:p>
            <a:pPr algn="ctr"/>
            <a:r>
              <a:rPr lang="tr-TR" sz="3600" dirty="0"/>
              <a:t>DEZENFEKSİYON VE DEZENFEKTANLAR</a:t>
            </a:r>
          </a:p>
          <a:p>
            <a:pPr algn="ctr"/>
            <a:r>
              <a:rPr lang="tr-TR" sz="3600" dirty="0"/>
              <a:t>TEMİZLEME VE DEZENFEKSİYON İŞLEMLERİ</a:t>
            </a:r>
          </a:p>
          <a:p>
            <a:pPr algn="ctr"/>
            <a:r>
              <a:rPr lang="tr-TR" sz="3600" dirty="0"/>
              <a:t>SANİTASYON EKİPMANLARI VE SİSTEMLERİ</a:t>
            </a:r>
          </a:p>
          <a:p>
            <a:pPr algn="ctr"/>
            <a:r>
              <a:rPr lang="tr-TR" sz="3600" dirty="0"/>
              <a:t>SANİTASYON UYGULAMALARININ ÖNEMİ</a:t>
            </a:r>
          </a:p>
          <a:p>
            <a:pPr algn="ctr"/>
            <a:r>
              <a:rPr lang="tr-TR" sz="3600" dirty="0"/>
              <a:t>İŞLETME HİJYENİ</a:t>
            </a:r>
          </a:p>
          <a:p>
            <a:pPr algn="ctr"/>
            <a:r>
              <a:rPr lang="tr-TR" sz="3600" dirty="0"/>
              <a:t>İŞLETME HİJYENİ VE UYGULAMA ÖRNEKLERİ</a:t>
            </a:r>
          </a:p>
          <a:p>
            <a:pPr algn="ctr"/>
            <a:r>
              <a:rPr lang="tr-TR" sz="3600" dirty="0"/>
              <a:t>GIDA İŞLETMELERİNDE PERSONEL HİJYENİ VE UYGULAMA ÖRNEKLERİ</a:t>
            </a:r>
          </a:p>
          <a:p>
            <a:pPr algn="ctr"/>
            <a:r>
              <a:rPr lang="tr-TR" sz="3600" dirty="0"/>
              <a:t>CIP SİSTEMİ</a:t>
            </a:r>
          </a:p>
          <a:p>
            <a:pPr algn="ctr"/>
            <a:r>
              <a:rPr lang="tr-TR" sz="3600" dirty="0"/>
              <a:t>GIDA GÜVENLİĞİ SİSTEMLERİ</a:t>
            </a:r>
          </a:p>
          <a:p>
            <a:pPr algn="ctr"/>
            <a:r>
              <a:rPr lang="tr-TR" sz="3600" dirty="0"/>
              <a:t>GIDA GÜVENLİĞİ SİSTEMLERİ UYGULAMALARI</a:t>
            </a:r>
          </a:p>
          <a:p>
            <a:pPr algn="ctr"/>
            <a:endParaRPr lang="tr-TR" sz="3600" dirty="0"/>
          </a:p>
          <a:p>
            <a:pPr algn="ctr"/>
            <a:endParaRPr lang="tr-TR" sz="3600" dirty="0"/>
          </a:p>
        </p:txBody>
      </p:sp>
    </p:spTree>
    <p:extLst>
      <p:ext uri="{BB962C8B-B14F-4D97-AF65-F5344CB8AC3E}">
        <p14:creationId xmlns:p14="http://schemas.microsoft.com/office/powerpoint/2010/main" val="3194135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9B75E345-EE34-FD43-ACFF-6BAABCE6A055}"/>
              </a:ext>
            </a:extLst>
          </p:cNvPr>
          <p:cNvSpPr>
            <a:spLocks noGrp="1"/>
          </p:cNvSpPr>
          <p:nvPr>
            <p:ph idx="1"/>
          </p:nvPr>
        </p:nvSpPr>
        <p:spPr>
          <a:xfrm>
            <a:off x="1524000" y="0"/>
            <a:ext cx="9144000" cy="6858000"/>
          </a:xfrm>
        </p:spPr>
        <p:txBody>
          <a:bodyPr rtlCol="0">
            <a:normAutofit fontScale="77500" lnSpcReduction="20000"/>
          </a:bodyPr>
          <a:lstStyle/>
          <a:p>
            <a:pPr algn="just">
              <a:buNone/>
              <a:defRPr/>
            </a:pPr>
            <a:r>
              <a:rPr lang="tr-TR" dirty="0">
                <a:solidFill>
                  <a:schemeClr val="tx2">
                    <a:lumMod val="75000"/>
                  </a:schemeClr>
                </a:solidFill>
              </a:rPr>
              <a:t>	</a:t>
            </a:r>
            <a:r>
              <a:rPr lang="tr-TR" b="1" dirty="0">
                <a:latin typeface="Comic Sans MS" pitchFamily="66" charset="0"/>
              </a:rPr>
              <a:t>Sanitasyon uygulamaları, sağlık ve gıda güvenliği bakımından en az işletmenin fiziksel özellikleri kadar önemlidir.</a:t>
            </a:r>
          </a:p>
          <a:p>
            <a:pPr algn="just">
              <a:buNone/>
              <a:defRPr/>
            </a:pPr>
            <a:r>
              <a:rPr lang="tr-TR" b="1" dirty="0">
                <a:latin typeface="Comic Sans MS" pitchFamily="66" charset="0"/>
              </a:rPr>
              <a:t>	</a:t>
            </a:r>
          </a:p>
          <a:p>
            <a:pPr algn="just">
              <a:buNone/>
              <a:defRPr/>
            </a:pPr>
            <a:r>
              <a:rPr lang="tr-TR" b="1" dirty="0">
                <a:latin typeface="Comic Sans MS" pitchFamily="66" charset="0"/>
              </a:rPr>
              <a:t>	Sanitasyon dendiğinde temizlik ve dezenfeksiyon akla gelmelidir. Bu uygulamalar;  </a:t>
            </a:r>
          </a:p>
          <a:p>
            <a:pPr algn="just">
              <a:buNone/>
              <a:defRPr/>
            </a:pPr>
            <a:r>
              <a:rPr lang="tr-TR" b="1" dirty="0">
                <a:latin typeface="Comic Sans MS" pitchFamily="66" charset="0"/>
              </a:rPr>
              <a:t>		hem işletmenin fiziksel görünümü, </a:t>
            </a:r>
          </a:p>
          <a:p>
            <a:pPr algn="just">
              <a:buNone/>
              <a:defRPr/>
            </a:pPr>
            <a:r>
              <a:rPr lang="tr-TR" b="1" dirty="0">
                <a:latin typeface="Comic Sans MS" pitchFamily="66" charset="0"/>
              </a:rPr>
              <a:t>		hem toplum sağlığı </a:t>
            </a:r>
          </a:p>
          <a:p>
            <a:pPr algn="just">
              <a:buNone/>
              <a:defRPr/>
            </a:pPr>
            <a:r>
              <a:rPr lang="tr-TR" b="1" dirty="0">
                <a:latin typeface="Comic Sans MS" pitchFamily="66" charset="0"/>
              </a:rPr>
              <a:t>		hem de ürün kalitesi açısından son derece önemlidir.</a:t>
            </a:r>
          </a:p>
          <a:p>
            <a:pPr algn="just">
              <a:buNone/>
              <a:defRPr/>
            </a:pPr>
            <a:r>
              <a:rPr lang="tr-TR" b="1" dirty="0">
                <a:latin typeface="Comic Sans MS" pitchFamily="66" charset="0"/>
              </a:rPr>
              <a:t>	</a:t>
            </a:r>
          </a:p>
          <a:p>
            <a:pPr algn="just">
              <a:buNone/>
              <a:defRPr/>
            </a:pPr>
            <a:r>
              <a:rPr lang="tr-TR" b="1" dirty="0">
                <a:latin typeface="Comic Sans MS" pitchFamily="66" charset="0"/>
              </a:rPr>
              <a:t>	Gıdalarda fiziksel, kimyasal, biyolojik ve duyusal özelliklerin toplamı kaliteyi oluşturmasına rağmen, sağlık açısından güvence en fazla aranan kalite özelliğidir. </a:t>
            </a:r>
          </a:p>
          <a:p>
            <a:pPr algn="just">
              <a:buNone/>
              <a:defRPr/>
            </a:pPr>
            <a:r>
              <a:rPr lang="tr-TR" b="1" dirty="0">
                <a:latin typeface="Comic Sans MS" pitchFamily="66" charset="0"/>
              </a:rPr>
              <a:t>	</a:t>
            </a:r>
          </a:p>
          <a:p>
            <a:pPr algn="just">
              <a:buNone/>
              <a:defRPr/>
            </a:pPr>
            <a:r>
              <a:rPr lang="tr-TR" b="1" dirty="0">
                <a:latin typeface="Comic Sans MS" pitchFamily="66" charset="0"/>
              </a:rPr>
              <a:t>	Bu güvencenin sağlanabilmesi için de hijyen ve sanitasyonla ilgili sistemlerin kurulması gerekmektedir. </a:t>
            </a:r>
          </a:p>
          <a:p>
            <a:pPr algn="just">
              <a:buNone/>
              <a:defRPr/>
            </a:pPr>
            <a:endParaRPr lang="tr-TR" b="1" dirty="0">
              <a:latin typeface="Comic Sans MS" pitchFamily="66" charset="0"/>
            </a:endParaRPr>
          </a:p>
          <a:p>
            <a:pPr algn="just">
              <a:buNone/>
              <a:defRPr/>
            </a:pPr>
            <a:r>
              <a:rPr lang="tr-TR" b="1" dirty="0">
                <a:latin typeface="Comic Sans MS" pitchFamily="66" charset="0"/>
              </a:rPr>
              <a:t>	Kaliteli ve sağlıklı bir üretimde; çevre ve çalışanların temiz ve sağlıklı olması, işletmedeki alet-ekipman ve tüm yüzeylerin etkin bir şekilde dönemsel olarak temizlik ve dezenfeksiyonu gerekmektedir. En önemlisi de bu konuda çalışanların, hatta tüketicilerin eğitilmesi zorunluluğudur.</a:t>
            </a:r>
          </a:p>
          <a:p>
            <a:pPr algn="just">
              <a:buNone/>
              <a:defRPr/>
            </a:pPr>
            <a:endParaRPr lang="tr-TR" dirty="0"/>
          </a:p>
        </p:txBody>
      </p:sp>
      <p:sp>
        <p:nvSpPr>
          <p:cNvPr id="5" name="4 5-Nokta Yıldız">
            <a:extLst>
              <a:ext uri="{FF2B5EF4-FFF2-40B4-BE49-F238E27FC236}">
                <a16:creationId xmlns:a16="http://schemas.microsoft.com/office/drawing/2014/main" id="{7AEB74F0-CA4B-FD4A-9214-382D93580BDC}"/>
              </a:ext>
            </a:extLst>
          </p:cNvPr>
          <p:cNvSpPr/>
          <p:nvPr/>
        </p:nvSpPr>
        <p:spPr>
          <a:xfrm>
            <a:off x="1524000" y="0"/>
            <a:ext cx="357188" cy="35718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5-Nokta Yıldız">
            <a:extLst>
              <a:ext uri="{FF2B5EF4-FFF2-40B4-BE49-F238E27FC236}">
                <a16:creationId xmlns:a16="http://schemas.microsoft.com/office/drawing/2014/main" id="{CDF93378-2931-744B-A83C-F74358858129}"/>
              </a:ext>
            </a:extLst>
          </p:cNvPr>
          <p:cNvSpPr/>
          <p:nvPr/>
        </p:nvSpPr>
        <p:spPr>
          <a:xfrm>
            <a:off x="1524000" y="1000125"/>
            <a:ext cx="357188" cy="35718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8" name="7 Düz Ok Bağlayıcısı">
            <a:extLst>
              <a:ext uri="{FF2B5EF4-FFF2-40B4-BE49-F238E27FC236}">
                <a16:creationId xmlns:a16="http://schemas.microsoft.com/office/drawing/2014/main" id="{0DCAB4A6-523F-EB4F-B6A0-D6CFC5A50A5C}"/>
              </a:ext>
            </a:extLst>
          </p:cNvPr>
          <p:cNvCxnSpPr/>
          <p:nvPr/>
        </p:nvCxnSpPr>
        <p:spPr>
          <a:xfrm>
            <a:off x="2095500" y="1712914"/>
            <a:ext cx="285750" cy="158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9 Düz Ok Bağlayıcısı">
            <a:extLst>
              <a:ext uri="{FF2B5EF4-FFF2-40B4-BE49-F238E27FC236}">
                <a16:creationId xmlns:a16="http://schemas.microsoft.com/office/drawing/2014/main" id="{7402B424-F36C-FB49-81FF-FEF1F0A6FED1}"/>
              </a:ext>
            </a:extLst>
          </p:cNvPr>
          <p:cNvCxnSpPr/>
          <p:nvPr/>
        </p:nvCxnSpPr>
        <p:spPr>
          <a:xfrm>
            <a:off x="2095500" y="2070100"/>
            <a:ext cx="285750"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a:extLst>
              <a:ext uri="{FF2B5EF4-FFF2-40B4-BE49-F238E27FC236}">
                <a16:creationId xmlns:a16="http://schemas.microsoft.com/office/drawing/2014/main" id="{4D753A52-8D8F-1144-AF3C-856B143A8E4F}"/>
              </a:ext>
            </a:extLst>
          </p:cNvPr>
          <p:cNvCxnSpPr/>
          <p:nvPr/>
        </p:nvCxnSpPr>
        <p:spPr>
          <a:xfrm>
            <a:off x="2095500" y="2355850"/>
            <a:ext cx="285750" cy="15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508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Başlık">
            <a:extLst>
              <a:ext uri="{FF2B5EF4-FFF2-40B4-BE49-F238E27FC236}">
                <a16:creationId xmlns:a16="http://schemas.microsoft.com/office/drawing/2014/main" id="{320FA317-6104-A04E-8BDB-F6B451FA682C}"/>
              </a:ext>
            </a:extLst>
          </p:cNvPr>
          <p:cNvSpPr>
            <a:spLocks noGrp="1"/>
          </p:cNvSpPr>
          <p:nvPr>
            <p:ph type="ctrTitle"/>
          </p:nvPr>
        </p:nvSpPr>
        <p:spPr>
          <a:xfrm>
            <a:off x="2515102" y="597149"/>
            <a:ext cx="7772400" cy="798513"/>
          </a:xfrm>
        </p:spPr>
        <p:txBody>
          <a:bodyPr>
            <a:normAutofit fontScale="90000"/>
          </a:bodyPr>
          <a:lstStyle/>
          <a:p>
            <a:pPr eaLnBrk="1" hangingPunct="1"/>
            <a:r>
              <a:rPr lang="tr-TR" altLang="tr-TR" b="1" dirty="0">
                <a:solidFill>
                  <a:srgbClr val="D60093"/>
                </a:solidFill>
                <a:latin typeface="Comic Sans MS" panose="030F0902030302020204" pitchFamily="66" charset="0"/>
              </a:rPr>
              <a:t>HİJYEN VE SANİTASYON</a:t>
            </a:r>
          </a:p>
        </p:txBody>
      </p:sp>
      <p:sp>
        <p:nvSpPr>
          <p:cNvPr id="3" name="2 Alt Başlık">
            <a:extLst>
              <a:ext uri="{FF2B5EF4-FFF2-40B4-BE49-F238E27FC236}">
                <a16:creationId xmlns:a16="http://schemas.microsoft.com/office/drawing/2014/main" id="{24253EDD-04F7-0242-BA57-E86C8E3F3C94}"/>
              </a:ext>
            </a:extLst>
          </p:cNvPr>
          <p:cNvSpPr>
            <a:spLocks noGrp="1"/>
          </p:cNvSpPr>
          <p:nvPr>
            <p:ph type="subTitle" idx="1"/>
          </p:nvPr>
        </p:nvSpPr>
        <p:spPr>
          <a:xfrm>
            <a:off x="844715" y="1395662"/>
            <a:ext cx="10729663" cy="5690937"/>
          </a:xfrm>
        </p:spPr>
        <p:txBody>
          <a:bodyPr rtlCol="0">
            <a:normAutofit fontScale="92500" lnSpcReduction="20000"/>
          </a:bodyPr>
          <a:lstStyle/>
          <a:p>
            <a:pPr algn="just">
              <a:defRPr/>
            </a:pPr>
            <a:r>
              <a:rPr lang="tr-TR" b="1" dirty="0">
                <a:solidFill>
                  <a:srgbClr val="D60093"/>
                </a:solidFill>
                <a:latin typeface="Comic Sans MS" pitchFamily="66" charset="0"/>
              </a:rPr>
              <a:t>Hijyen;</a:t>
            </a:r>
            <a:r>
              <a:rPr lang="tr-TR" b="1" dirty="0">
                <a:solidFill>
                  <a:schemeClr val="tx1"/>
                </a:solidFill>
                <a:latin typeface="Comic Sans MS" pitchFamily="66" charset="0"/>
              </a:rPr>
              <a:t> </a:t>
            </a:r>
            <a:r>
              <a:rPr lang="tr-TR" dirty="0">
                <a:solidFill>
                  <a:schemeClr val="tx1"/>
                </a:solidFill>
                <a:latin typeface="Comic Sans MS" pitchFamily="66" charset="0"/>
              </a:rPr>
              <a:t>Yunancada sağlık anlamındaki </a:t>
            </a:r>
            <a:r>
              <a:rPr lang="tr-TR" dirty="0" err="1">
                <a:solidFill>
                  <a:schemeClr val="tx1"/>
                </a:solidFill>
                <a:latin typeface="Comic Sans MS" pitchFamily="66" charset="0"/>
              </a:rPr>
              <a:t>hygies</a:t>
            </a:r>
            <a:r>
              <a:rPr lang="tr-TR" dirty="0">
                <a:solidFill>
                  <a:schemeClr val="tx1"/>
                </a:solidFill>
                <a:latin typeface="Comic Sans MS" pitchFamily="66" charset="0"/>
              </a:rPr>
              <a:t> kelimesinden türemiştir ve sağlık bilimi, sağlık hizmetleri, koruyucu hekimlik gibi konuları kapsar. </a:t>
            </a:r>
          </a:p>
          <a:p>
            <a:pPr algn="just">
              <a:defRPr/>
            </a:pPr>
            <a:endParaRPr lang="tr-TR" dirty="0">
              <a:solidFill>
                <a:schemeClr val="tx1"/>
              </a:solidFill>
              <a:latin typeface="Comic Sans MS" pitchFamily="66" charset="0"/>
            </a:endParaRPr>
          </a:p>
          <a:p>
            <a:pPr algn="just">
              <a:defRPr/>
            </a:pPr>
            <a:r>
              <a:rPr lang="tr-TR" dirty="0">
                <a:solidFill>
                  <a:schemeClr val="tx1"/>
                </a:solidFill>
                <a:latin typeface="Comic Sans MS" pitchFamily="66" charset="0"/>
              </a:rPr>
              <a:t>Yani sağlık için gerekli koşulların sağlanması ve sürdürülmesi için öngörülen uygulamalardır. </a:t>
            </a:r>
          </a:p>
          <a:p>
            <a:pPr algn="just">
              <a:defRPr/>
            </a:pPr>
            <a:endParaRPr lang="tr-TR" dirty="0">
              <a:solidFill>
                <a:schemeClr val="tx1"/>
              </a:solidFill>
              <a:latin typeface="Comic Sans MS" pitchFamily="66" charset="0"/>
            </a:endParaRPr>
          </a:p>
          <a:p>
            <a:pPr algn="just">
              <a:defRPr/>
            </a:pPr>
            <a:r>
              <a:rPr lang="tr-TR" dirty="0">
                <a:solidFill>
                  <a:schemeClr val="tx1"/>
                </a:solidFill>
                <a:latin typeface="Comic Sans MS" pitchFamily="66" charset="0"/>
              </a:rPr>
              <a:t>Sözlük anlamı ise; ferdin veya toplum olarak insanların sağlığının korunması ve geliştirilmesine çalışan beslenme, sağlık ve çevre konularındaki bilgileri bir sentez halinde uygulayan bilim dalıdır.</a:t>
            </a:r>
          </a:p>
          <a:p>
            <a:pPr algn="just">
              <a:defRPr/>
            </a:pPr>
            <a:endParaRPr lang="tr-TR" dirty="0">
              <a:solidFill>
                <a:schemeClr val="tx1"/>
              </a:solidFill>
              <a:latin typeface="Comic Sans MS" pitchFamily="66" charset="0"/>
            </a:endParaRPr>
          </a:p>
          <a:p>
            <a:pPr algn="just">
              <a:defRPr/>
            </a:pPr>
            <a:r>
              <a:rPr lang="tr-TR" b="1" dirty="0">
                <a:solidFill>
                  <a:srgbClr val="D60093"/>
                </a:solidFill>
                <a:latin typeface="Comic Sans MS" pitchFamily="66" charset="0"/>
              </a:rPr>
              <a:t>Sanitasyon;</a:t>
            </a:r>
            <a:r>
              <a:rPr lang="tr-TR" b="1" dirty="0">
                <a:solidFill>
                  <a:schemeClr val="tx1"/>
                </a:solidFill>
                <a:latin typeface="Comic Sans MS" pitchFamily="66" charset="0"/>
              </a:rPr>
              <a:t> </a:t>
            </a:r>
            <a:r>
              <a:rPr lang="tr-TR" dirty="0">
                <a:solidFill>
                  <a:schemeClr val="tx1"/>
                </a:solidFill>
                <a:latin typeface="Comic Sans MS" pitchFamily="66" charset="0"/>
              </a:rPr>
              <a:t>Latincede sağlıkla ilgili demektir. Sağlık için uygun koşulların yaratılması ve sürdürülmesi işlemidir. İnsanların sağlığının korunması veya tekrar kazanılmasında uygulanacak prensipleri içermektedir.</a:t>
            </a:r>
          </a:p>
          <a:p>
            <a:pPr algn="just">
              <a:defRPr/>
            </a:pPr>
            <a:endParaRPr lang="tr-TR" dirty="0"/>
          </a:p>
        </p:txBody>
      </p:sp>
    </p:spTree>
    <p:extLst>
      <p:ext uri="{BB962C8B-B14F-4D97-AF65-F5344CB8AC3E}">
        <p14:creationId xmlns:p14="http://schemas.microsoft.com/office/powerpoint/2010/main" val="2145389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221EF70F-41DA-CE4D-B207-5C2CD648E064}"/>
              </a:ext>
            </a:extLst>
          </p:cNvPr>
          <p:cNvSpPr>
            <a:spLocks noGrp="1"/>
          </p:cNvSpPr>
          <p:nvPr>
            <p:ph idx="1"/>
          </p:nvPr>
        </p:nvSpPr>
        <p:spPr>
          <a:xfrm>
            <a:off x="1524000" y="0"/>
            <a:ext cx="10772274" cy="6858000"/>
          </a:xfrm>
        </p:spPr>
        <p:txBody>
          <a:bodyPr rtlCol="0">
            <a:normAutofit fontScale="70000" lnSpcReduction="20000"/>
          </a:bodyPr>
          <a:lstStyle/>
          <a:p>
            <a:pPr>
              <a:defRPr/>
            </a:pPr>
            <a:endParaRPr lang="tr-TR" b="1" dirty="0">
              <a:solidFill>
                <a:srgbClr val="D60093"/>
              </a:solidFill>
              <a:latin typeface="Comic Sans MS" pitchFamily="66" charset="0"/>
            </a:endParaRPr>
          </a:p>
          <a:p>
            <a:pPr>
              <a:defRPr/>
            </a:pPr>
            <a:r>
              <a:rPr lang="tr-TR" b="1" dirty="0">
                <a:solidFill>
                  <a:srgbClr val="D60093"/>
                </a:solidFill>
                <a:latin typeface="Comic Sans MS" pitchFamily="66" charset="0"/>
              </a:rPr>
              <a:t>Gıda sanayinde sanitasyon; </a:t>
            </a:r>
            <a:r>
              <a:rPr lang="tr-TR" dirty="0">
                <a:latin typeface="Comic Sans MS" pitchFamily="66" charset="0"/>
              </a:rPr>
              <a:t>Gıda üretiminde hijyenik ve sağlıklı koşulların oluşturulması ve korunması demektir. Bunun anlamı da; </a:t>
            </a:r>
          </a:p>
          <a:p>
            <a:pPr>
              <a:buNone/>
              <a:defRPr/>
            </a:pPr>
            <a:r>
              <a:rPr lang="tr-TR" dirty="0">
                <a:latin typeface="Comic Sans MS" pitchFamily="66" charset="0"/>
              </a:rPr>
              <a:t>	</a:t>
            </a:r>
          </a:p>
          <a:p>
            <a:pPr>
              <a:buNone/>
              <a:defRPr/>
            </a:pPr>
            <a:r>
              <a:rPr lang="tr-TR" dirty="0">
                <a:latin typeface="Comic Sans MS" pitchFamily="66" charset="0"/>
              </a:rPr>
              <a:t>	gıda hammaddesinin taşınması, </a:t>
            </a:r>
          </a:p>
          <a:p>
            <a:pPr>
              <a:buNone/>
              <a:defRPr/>
            </a:pPr>
            <a:r>
              <a:rPr lang="tr-TR" dirty="0">
                <a:latin typeface="Comic Sans MS" pitchFamily="66" charset="0"/>
              </a:rPr>
              <a:t>	ürüne işlenmesi, </a:t>
            </a:r>
          </a:p>
          <a:p>
            <a:pPr>
              <a:buNone/>
              <a:defRPr/>
            </a:pPr>
            <a:r>
              <a:rPr lang="tr-TR" dirty="0">
                <a:latin typeface="Comic Sans MS" pitchFamily="66" charset="0"/>
              </a:rPr>
              <a:t>	ambalajlanması, </a:t>
            </a:r>
          </a:p>
          <a:p>
            <a:pPr>
              <a:buNone/>
              <a:defRPr/>
            </a:pPr>
            <a:r>
              <a:rPr lang="tr-TR" dirty="0">
                <a:latin typeface="Comic Sans MS" pitchFamily="66" charset="0"/>
              </a:rPr>
              <a:t>	depolanması ve </a:t>
            </a:r>
          </a:p>
          <a:p>
            <a:pPr>
              <a:buNone/>
              <a:defRPr/>
            </a:pPr>
            <a:r>
              <a:rPr lang="tr-TR" dirty="0">
                <a:latin typeface="Comic Sans MS" pitchFamily="66" charset="0"/>
              </a:rPr>
              <a:t>	satışı sırasında </a:t>
            </a:r>
          </a:p>
          <a:p>
            <a:pPr>
              <a:buNone/>
              <a:defRPr/>
            </a:pPr>
            <a:endParaRPr lang="tr-TR" dirty="0">
              <a:latin typeface="Comic Sans MS" pitchFamily="66" charset="0"/>
            </a:endParaRPr>
          </a:p>
          <a:p>
            <a:pPr>
              <a:buNone/>
              <a:defRPr/>
            </a:pPr>
            <a:r>
              <a:rPr lang="tr-TR" dirty="0">
                <a:latin typeface="Comic Sans MS" pitchFamily="66" charset="0"/>
              </a:rPr>
              <a:t>	Böylece;</a:t>
            </a:r>
          </a:p>
          <a:p>
            <a:pPr>
              <a:buNone/>
              <a:defRPr/>
            </a:pPr>
            <a:r>
              <a:rPr lang="tr-TR" sz="2600" dirty="0">
                <a:solidFill>
                  <a:srgbClr val="FF0000"/>
                </a:solidFill>
                <a:latin typeface="Comic Sans MS" pitchFamily="66" charset="0"/>
              </a:rPr>
              <a:t>gıda zehirlenmelerine neden olan </a:t>
            </a:r>
            <a:r>
              <a:rPr lang="tr-TR" sz="2600" dirty="0" err="1">
                <a:solidFill>
                  <a:srgbClr val="FF0000"/>
                </a:solidFill>
                <a:latin typeface="Comic Sans MS" pitchFamily="66" charset="0"/>
              </a:rPr>
              <a:t>m.o</a:t>
            </a:r>
            <a:r>
              <a:rPr lang="tr-TR" sz="2600" dirty="0">
                <a:solidFill>
                  <a:srgbClr val="FF0000"/>
                </a:solidFill>
                <a:latin typeface="Comic Sans MS" pitchFamily="66" charset="0"/>
              </a:rPr>
              <a:t>.</a:t>
            </a:r>
            <a:r>
              <a:rPr lang="tr-TR" sz="2600" dirty="0" err="1">
                <a:solidFill>
                  <a:srgbClr val="FF0000"/>
                </a:solidFill>
                <a:latin typeface="Comic Sans MS" pitchFamily="66" charset="0"/>
              </a:rPr>
              <a:t>larla</a:t>
            </a:r>
            <a:r>
              <a:rPr lang="tr-TR" sz="2600" dirty="0">
                <a:solidFill>
                  <a:srgbClr val="FF0000"/>
                </a:solidFill>
                <a:latin typeface="Comic Sans MS" pitchFamily="66" charset="0"/>
              </a:rPr>
              <a:t> </a:t>
            </a:r>
            <a:r>
              <a:rPr lang="tr-TR" sz="2600" dirty="0" err="1">
                <a:solidFill>
                  <a:srgbClr val="FF0000"/>
                </a:solidFill>
                <a:latin typeface="Comic Sans MS" pitchFamily="66" charset="0"/>
              </a:rPr>
              <a:t>kontaminasyonu</a:t>
            </a:r>
            <a:r>
              <a:rPr lang="tr-TR" sz="2600" dirty="0">
                <a:solidFill>
                  <a:srgbClr val="FF0000"/>
                </a:solidFill>
                <a:latin typeface="Comic Sans MS" pitchFamily="66" charset="0"/>
              </a:rPr>
              <a:t> önlemek</a:t>
            </a:r>
          </a:p>
          <a:p>
            <a:pPr>
              <a:buNone/>
              <a:defRPr/>
            </a:pPr>
            <a:r>
              <a:rPr lang="tr-TR" sz="2600" dirty="0">
                <a:solidFill>
                  <a:srgbClr val="FF0000"/>
                </a:solidFill>
                <a:latin typeface="Comic Sans MS" pitchFamily="66" charset="0"/>
              </a:rPr>
              <a:t>gıdaların bozulmasına neden olan </a:t>
            </a:r>
            <a:r>
              <a:rPr lang="tr-TR" sz="2600" dirty="0" err="1">
                <a:solidFill>
                  <a:srgbClr val="FF0000"/>
                </a:solidFill>
                <a:latin typeface="Comic Sans MS" pitchFamily="66" charset="0"/>
              </a:rPr>
              <a:t>m.o</a:t>
            </a:r>
            <a:r>
              <a:rPr lang="tr-TR" sz="2600" dirty="0">
                <a:solidFill>
                  <a:srgbClr val="FF0000"/>
                </a:solidFill>
                <a:latin typeface="Comic Sans MS" pitchFamily="66" charset="0"/>
              </a:rPr>
              <a:t>.</a:t>
            </a:r>
            <a:r>
              <a:rPr lang="tr-TR" sz="2600" dirty="0" err="1">
                <a:solidFill>
                  <a:srgbClr val="FF0000"/>
                </a:solidFill>
                <a:latin typeface="Comic Sans MS" pitchFamily="66" charset="0"/>
              </a:rPr>
              <a:t>ların</a:t>
            </a:r>
            <a:r>
              <a:rPr lang="tr-TR" sz="2600" dirty="0">
                <a:solidFill>
                  <a:srgbClr val="FF0000"/>
                </a:solidFill>
                <a:latin typeface="Comic Sans MS" pitchFamily="66" charset="0"/>
              </a:rPr>
              <a:t> çoğalmasını en aza indirmek</a:t>
            </a:r>
            <a:r>
              <a:rPr lang="tr-TR" dirty="0">
                <a:solidFill>
                  <a:srgbClr val="FF0000"/>
                </a:solidFill>
                <a:latin typeface="Comic Sans MS" pitchFamily="66" charset="0"/>
              </a:rPr>
              <a:t> </a:t>
            </a:r>
          </a:p>
          <a:p>
            <a:pPr>
              <a:buNone/>
              <a:defRPr/>
            </a:pPr>
            <a:r>
              <a:rPr lang="tr-TR" dirty="0">
                <a:latin typeface="Comic Sans MS" pitchFamily="66" charset="0"/>
              </a:rPr>
              <a:t>mümkün olacaktır.</a:t>
            </a:r>
          </a:p>
          <a:p>
            <a:pPr>
              <a:buNone/>
              <a:defRPr/>
            </a:pPr>
            <a:endParaRPr lang="tr-TR" dirty="0">
              <a:latin typeface="Comic Sans MS" pitchFamily="66" charset="0"/>
            </a:endParaRPr>
          </a:p>
          <a:p>
            <a:pPr>
              <a:buNone/>
              <a:defRPr/>
            </a:pPr>
            <a:r>
              <a:rPr lang="tr-TR" dirty="0">
                <a:latin typeface="Comic Sans MS" pitchFamily="66" charset="0"/>
              </a:rPr>
              <a:t> Etkin sanitasyon, tüm bu amaçları yerine getirmeye yardımcı olan mekanizmadır.</a:t>
            </a:r>
          </a:p>
          <a:p>
            <a:pPr>
              <a:defRPr/>
            </a:pPr>
            <a:endParaRPr lang="tr-TR" dirty="0">
              <a:latin typeface="Comic Sans MS" pitchFamily="66" charset="0"/>
            </a:endParaRPr>
          </a:p>
          <a:p>
            <a:pPr>
              <a:defRPr/>
            </a:pPr>
            <a:r>
              <a:rPr lang="tr-TR" dirty="0">
                <a:latin typeface="Comic Sans MS" pitchFamily="66" charset="0"/>
              </a:rPr>
              <a:t>Gıda endüstrisinde hijyen ve sanitasyon uygulamaları ile güvenli ve uzun raf ömürlü gıdaların elde edilmesi mümkün olabilecek, işletme veriminin daima yüksek olması sağlanacaktır.</a:t>
            </a:r>
          </a:p>
          <a:p>
            <a:pPr>
              <a:defRPr/>
            </a:pPr>
            <a:endParaRPr lang="tr-TR" b="1" dirty="0">
              <a:latin typeface="Comic Sans MS" pitchFamily="66" charset="0"/>
            </a:endParaRPr>
          </a:p>
        </p:txBody>
      </p:sp>
      <p:sp>
        <p:nvSpPr>
          <p:cNvPr id="33794" name="3 Metin kutusu">
            <a:extLst>
              <a:ext uri="{FF2B5EF4-FFF2-40B4-BE49-F238E27FC236}">
                <a16:creationId xmlns:a16="http://schemas.microsoft.com/office/drawing/2014/main" id="{050FB8A8-6EA3-DA4B-84E8-DA70E31F30AE}"/>
              </a:ext>
            </a:extLst>
          </p:cNvPr>
          <p:cNvSpPr txBox="1">
            <a:spLocks noChangeArrowheads="1"/>
          </p:cNvSpPr>
          <p:nvPr/>
        </p:nvSpPr>
        <p:spPr bwMode="auto">
          <a:xfrm>
            <a:off x="6667500" y="1643064"/>
            <a:ext cx="37861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a:latin typeface="Comic Sans MS" panose="030F0902030302020204" pitchFamily="66" charset="0"/>
              </a:rPr>
              <a:t>çeşitli kaynaklardan olabilecek kontaminasyonların  (=bulaşma) engellenmesidir</a:t>
            </a:r>
            <a:r>
              <a:rPr lang="tr-TR" altLang="tr-TR" sz="1800"/>
              <a:t>.</a:t>
            </a:r>
          </a:p>
        </p:txBody>
      </p:sp>
      <p:sp>
        <p:nvSpPr>
          <p:cNvPr id="5" name="4 Sağ Ayraç">
            <a:extLst>
              <a:ext uri="{FF2B5EF4-FFF2-40B4-BE49-F238E27FC236}">
                <a16:creationId xmlns:a16="http://schemas.microsoft.com/office/drawing/2014/main" id="{F9682FA5-F95F-B14C-BC4C-0C7C013CCC73}"/>
              </a:ext>
            </a:extLst>
          </p:cNvPr>
          <p:cNvSpPr/>
          <p:nvPr/>
        </p:nvSpPr>
        <p:spPr>
          <a:xfrm>
            <a:off x="6238875" y="1500189"/>
            <a:ext cx="287338" cy="126047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Tree>
    <p:extLst>
      <p:ext uri="{BB962C8B-B14F-4D97-AF65-F5344CB8AC3E}">
        <p14:creationId xmlns:p14="http://schemas.microsoft.com/office/powerpoint/2010/main" val="3574250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6452277-FF55-DF46-9679-9465EED97D29}"/>
              </a:ext>
            </a:extLst>
          </p:cNvPr>
          <p:cNvSpPr>
            <a:spLocks noGrp="1"/>
          </p:cNvSpPr>
          <p:nvPr>
            <p:ph type="title"/>
          </p:nvPr>
        </p:nvSpPr>
        <p:spPr>
          <a:xfrm>
            <a:off x="1952625" y="313741"/>
            <a:ext cx="8229600" cy="725488"/>
          </a:xfrm>
        </p:spPr>
        <p:txBody>
          <a:bodyPr rtlCol="0">
            <a:normAutofit fontScale="90000"/>
          </a:bodyPr>
          <a:lstStyle/>
          <a:p>
            <a:pPr>
              <a:defRPr/>
            </a:pPr>
            <a:br>
              <a:rPr lang="tr-TR" b="1" dirty="0"/>
            </a:br>
            <a:r>
              <a:rPr lang="tr-TR" b="1" dirty="0">
                <a:solidFill>
                  <a:srgbClr val="D60093"/>
                </a:solidFill>
                <a:latin typeface="Comic Sans MS" pitchFamily="66" charset="0"/>
              </a:rPr>
              <a:t>Endüstriye Yönelik Hijyenik Önlemler</a:t>
            </a:r>
            <a:br>
              <a:rPr lang="tr-TR" dirty="0">
                <a:latin typeface="Comic Sans MS" pitchFamily="66" charset="0"/>
              </a:rPr>
            </a:br>
            <a:endParaRPr lang="tr-TR" dirty="0">
              <a:latin typeface="Comic Sans MS" pitchFamily="66" charset="0"/>
            </a:endParaRPr>
          </a:p>
        </p:txBody>
      </p:sp>
      <p:sp>
        <p:nvSpPr>
          <p:cNvPr id="3" name="2 İçerik Yer Tutucusu">
            <a:extLst>
              <a:ext uri="{FF2B5EF4-FFF2-40B4-BE49-F238E27FC236}">
                <a16:creationId xmlns:a16="http://schemas.microsoft.com/office/drawing/2014/main" id="{AB189E82-27F5-D94A-8462-EC7075C29181}"/>
              </a:ext>
            </a:extLst>
          </p:cNvPr>
          <p:cNvSpPr>
            <a:spLocks noGrp="1"/>
          </p:cNvSpPr>
          <p:nvPr>
            <p:ph idx="1"/>
          </p:nvPr>
        </p:nvSpPr>
        <p:spPr>
          <a:xfrm>
            <a:off x="1666875" y="1428750"/>
            <a:ext cx="9144000" cy="5929313"/>
          </a:xfrm>
        </p:spPr>
        <p:txBody>
          <a:bodyPr rtlCol="0">
            <a:normAutofit/>
          </a:bodyPr>
          <a:lstStyle/>
          <a:p>
            <a:pPr>
              <a:buNone/>
              <a:defRPr/>
            </a:pPr>
            <a:r>
              <a:rPr lang="tr-TR" sz="1200" dirty="0">
                <a:latin typeface="Comic Sans MS" pitchFamily="66" charset="0"/>
              </a:rPr>
              <a:t>	Kaliteli hammadde seçimi</a:t>
            </a:r>
          </a:p>
          <a:p>
            <a:pPr>
              <a:buNone/>
              <a:defRPr/>
            </a:pPr>
            <a:r>
              <a:rPr lang="tr-TR" sz="1200" dirty="0">
                <a:latin typeface="Comic Sans MS" pitchFamily="66" charset="0"/>
              </a:rPr>
              <a:t>	İyi bir ön işleme (temizlik, ayıklama, yıkama, parçalama...) uygulanması</a:t>
            </a:r>
          </a:p>
          <a:p>
            <a:pPr>
              <a:buNone/>
              <a:defRPr/>
            </a:pPr>
            <a:r>
              <a:rPr lang="tr-TR" sz="1200" dirty="0">
                <a:latin typeface="Comic Sans MS" pitchFamily="66" charset="0"/>
              </a:rPr>
              <a:t>	İyi hazırlanmış bir işletme tasarımı</a:t>
            </a:r>
          </a:p>
          <a:p>
            <a:pPr>
              <a:buNone/>
              <a:defRPr/>
            </a:pPr>
            <a:r>
              <a:rPr lang="tr-TR" sz="1200" dirty="0">
                <a:latin typeface="Comic Sans MS" pitchFamily="66" charset="0"/>
              </a:rPr>
              <a:t>	Uygun işleme ekipmanlarının dizaynı veya seçimi</a:t>
            </a:r>
          </a:p>
          <a:p>
            <a:pPr>
              <a:buNone/>
              <a:defRPr/>
            </a:pPr>
            <a:r>
              <a:rPr lang="tr-TR" sz="1200" dirty="0">
                <a:latin typeface="Comic Sans MS" pitchFamily="66" charset="0"/>
              </a:rPr>
              <a:t>	Gereği doğrultusunda uygulanmış temizlik ve dezenfeksiyon</a:t>
            </a:r>
          </a:p>
          <a:p>
            <a:pPr>
              <a:buNone/>
              <a:defRPr/>
            </a:pPr>
            <a:r>
              <a:rPr lang="tr-TR" sz="1200" dirty="0">
                <a:latin typeface="Comic Sans MS" pitchFamily="66" charset="0"/>
              </a:rPr>
              <a:t>	Uygun işletme ve alt yapı koşullarının sağlanması (temiz hava, su,zemin, duvar..)</a:t>
            </a:r>
          </a:p>
          <a:p>
            <a:pPr>
              <a:buNone/>
              <a:defRPr/>
            </a:pPr>
            <a:r>
              <a:rPr lang="tr-TR" sz="1200" dirty="0">
                <a:latin typeface="Comic Sans MS" pitchFamily="66" charset="0"/>
              </a:rPr>
              <a:t>	Bulaşmaların önlenmesi</a:t>
            </a:r>
          </a:p>
          <a:p>
            <a:pPr>
              <a:buNone/>
              <a:defRPr/>
            </a:pPr>
            <a:r>
              <a:rPr lang="tr-TR" sz="1200" dirty="0">
                <a:latin typeface="Comic Sans MS" pitchFamily="66" charset="0"/>
              </a:rPr>
              <a:t>	Sağlıklı ve temiz personelin çalıştırılması</a:t>
            </a:r>
          </a:p>
          <a:p>
            <a:pPr>
              <a:buNone/>
              <a:defRPr/>
            </a:pPr>
            <a:r>
              <a:rPr lang="tr-TR" sz="1200" dirty="0">
                <a:latin typeface="Comic Sans MS" pitchFamily="66" charset="0"/>
              </a:rPr>
              <a:t>	Kemirgenler, böcekler, diğer kanatlı ve haşere ile mücadele </a:t>
            </a:r>
          </a:p>
          <a:p>
            <a:pPr>
              <a:buNone/>
              <a:defRPr/>
            </a:pPr>
            <a:r>
              <a:rPr lang="tr-TR" sz="1200" dirty="0">
                <a:latin typeface="Comic Sans MS" pitchFamily="66" charset="0"/>
              </a:rPr>
              <a:t>	Uygun ambalajlama tekniği ve materyalin seçimi</a:t>
            </a:r>
          </a:p>
          <a:p>
            <a:pPr>
              <a:buNone/>
              <a:defRPr/>
            </a:pPr>
            <a:r>
              <a:rPr lang="tr-TR" sz="1200" dirty="0">
                <a:latin typeface="Comic Sans MS" pitchFamily="66" charset="0"/>
              </a:rPr>
              <a:t>	Depolama ve dağıtım koşullarının iyileştirilmesi</a:t>
            </a:r>
          </a:p>
          <a:p>
            <a:pPr>
              <a:buNone/>
              <a:defRPr/>
            </a:pPr>
            <a:r>
              <a:rPr lang="tr-TR" sz="1200" dirty="0">
                <a:latin typeface="Comic Sans MS" pitchFamily="66" charset="0"/>
              </a:rPr>
              <a:t>	Bunların yanı sıra mikrobiyolojik güvenlik standartlarına uyumun sağlanması, gerekiyorsa soğukta muhafazanın ihmal edilmemesi, bulaşma kaynaklarının ortadan kaldırılması veya en aza indirilmesi için önlemler alınması hijyenik koşulların sağlanmasındaki zorunluluklar olarak ele alınmalıdır.</a:t>
            </a:r>
          </a:p>
          <a:p>
            <a:pPr>
              <a:defRPr/>
            </a:pPr>
            <a:endParaRPr lang="tr-TR" sz="1200" dirty="0">
              <a:latin typeface="Comic Sans MS" pitchFamily="66" charset="0"/>
            </a:endParaRPr>
          </a:p>
        </p:txBody>
      </p:sp>
      <p:sp>
        <p:nvSpPr>
          <p:cNvPr id="4" name="3 Şeritli Sağ Ok">
            <a:extLst>
              <a:ext uri="{FF2B5EF4-FFF2-40B4-BE49-F238E27FC236}">
                <a16:creationId xmlns:a16="http://schemas.microsoft.com/office/drawing/2014/main" id="{970CDFD9-2576-8F4E-ADCC-21A7CE15B135}"/>
              </a:ext>
            </a:extLst>
          </p:cNvPr>
          <p:cNvSpPr/>
          <p:nvPr/>
        </p:nvSpPr>
        <p:spPr>
          <a:xfrm>
            <a:off x="1666875" y="1519739"/>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Şeritli Sağ Ok">
            <a:extLst>
              <a:ext uri="{FF2B5EF4-FFF2-40B4-BE49-F238E27FC236}">
                <a16:creationId xmlns:a16="http://schemas.microsoft.com/office/drawing/2014/main" id="{C6114AAB-FBAD-9E49-8F28-06FE9B80341B}"/>
              </a:ext>
            </a:extLst>
          </p:cNvPr>
          <p:cNvSpPr/>
          <p:nvPr/>
        </p:nvSpPr>
        <p:spPr>
          <a:xfrm>
            <a:off x="1666875" y="1805489"/>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Şeritli Sağ Ok">
            <a:extLst>
              <a:ext uri="{FF2B5EF4-FFF2-40B4-BE49-F238E27FC236}">
                <a16:creationId xmlns:a16="http://schemas.microsoft.com/office/drawing/2014/main" id="{22B1EC10-8853-FE45-96FD-D610F48BF20A}"/>
              </a:ext>
            </a:extLst>
          </p:cNvPr>
          <p:cNvSpPr/>
          <p:nvPr/>
        </p:nvSpPr>
        <p:spPr>
          <a:xfrm>
            <a:off x="1666875" y="2496554"/>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Şeritli Sağ Ok">
            <a:extLst>
              <a:ext uri="{FF2B5EF4-FFF2-40B4-BE49-F238E27FC236}">
                <a16:creationId xmlns:a16="http://schemas.microsoft.com/office/drawing/2014/main" id="{7BD424C4-1A4D-A445-8C78-3E48AE57A374}"/>
              </a:ext>
            </a:extLst>
          </p:cNvPr>
          <p:cNvSpPr/>
          <p:nvPr/>
        </p:nvSpPr>
        <p:spPr>
          <a:xfrm>
            <a:off x="1666875" y="2860884"/>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Şeritli Sağ Ok">
            <a:extLst>
              <a:ext uri="{FF2B5EF4-FFF2-40B4-BE49-F238E27FC236}">
                <a16:creationId xmlns:a16="http://schemas.microsoft.com/office/drawing/2014/main" id="{44606930-21D0-104E-B91C-A6C65EF96639}"/>
              </a:ext>
            </a:extLst>
          </p:cNvPr>
          <p:cNvSpPr/>
          <p:nvPr/>
        </p:nvSpPr>
        <p:spPr>
          <a:xfrm>
            <a:off x="1666875" y="3198520"/>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Şeritli Sağ Ok">
            <a:extLst>
              <a:ext uri="{FF2B5EF4-FFF2-40B4-BE49-F238E27FC236}">
                <a16:creationId xmlns:a16="http://schemas.microsoft.com/office/drawing/2014/main" id="{7C38A26F-870A-E94A-A1E3-30E1807CF641}"/>
              </a:ext>
            </a:extLst>
          </p:cNvPr>
          <p:cNvSpPr/>
          <p:nvPr/>
        </p:nvSpPr>
        <p:spPr>
          <a:xfrm>
            <a:off x="1666875" y="3565482"/>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 name="10 Şeritli Sağ Ok">
            <a:extLst>
              <a:ext uri="{FF2B5EF4-FFF2-40B4-BE49-F238E27FC236}">
                <a16:creationId xmlns:a16="http://schemas.microsoft.com/office/drawing/2014/main" id="{033DDCCC-FD9A-9449-AEB2-B97BC99F011C}"/>
              </a:ext>
            </a:extLst>
          </p:cNvPr>
          <p:cNvSpPr/>
          <p:nvPr/>
        </p:nvSpPr>
        <p:spPr>
          <a:xfrm>
            <a:off x="1666875" y="3922669"/>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11 Şeritli Sağ Ok">
            <a:extLst>
              <a:ext uri="{FF2B5EF4-FFF2-40B4-BE49-F238E27FC236}">
                <a16:creationId xmlns:a16="http://schemas.microsoft.com/office/drawing/2014/main" id="{FE7E5640-ABF7-3B4E-A9B8-3724208B0B92}"/>
              </a:ext>
            </a:extLst>
          </p:cNvPr>
          <p:cNvSpPr/>
          <p:nvPr/>
        </p:nvSpPr>
        <p:spPr>
          <a:xfrm>
            <a:off x="1666875" y="4260682"/>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 name="12 Şeritli Sağ Ok">
            <a:extLst>
              <a:ext uri="{FF2B5EF4-FFF2-40B4-BE49-F238E27FC236}">
                <a16:creationId xmlns:a16="http://schemas.microsoft.com/office/drawing/2014/main" id="{7E3EB306-8D42-DB4C-A31A-A78C4587F9FD}"/>
              </a:ext>
            </a:extLst>
          </p:cNvPr>
          <p:cNvSpPr/>
          <p:nvPr/>
        </p:nvSpPr>
        <p:spPr>
          <a:xfrm>
            <a:off x="1666875" y="4591551"/>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13 Şeritli Sağ Ok">
            <a:extLst>
              <a:ext uri="{FF2B5EF4-FFF2-40B4-BE49-F238E27FC236}">
                <a16:creationId xmlns:a16="http://schemas.microsoft.com/office/drawing/2014/main" id="{933CDF71-A005-E94D-9432-6561CBC6D2E4}"/>
              </a:ext>
            </a:extLst>
          </p:cNvPr>
          <p:cNvSpPr/>
          <p:nvPr/>
        </p:nvSpPr>
        <p:spPr>
          <a:xfrm>
            <a:off x="1666875" y="4968290"/>
            <a:ext cx="285750"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4 Şeritli Sağ Ok">
            <a:extLst>
              <a:ext uri="{FF2B5EF4-FFF2-40B4-BE49-F238E27FC236}">
                <a16:creationId xmlns:a16="http://schemas.microsoft.com/office/drawing/2014/main" id="{CCEB254E-2C02-E449-A0CD-BF46775F3657}"/>
              </a:ext>
            </a:extLst>
          </p:cNvPr>
          <p:cNvSpPr/>
          <p:nvPr/>
        </p:nvSpPr>
        <p:spPr>
          <a:xfrm>
            <a:off x="1666875" y="5331117"/>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 name="4 Şeritli Sağ Ok">
            <a:extLst>
              <a:ext uri="{FF2B5EF4-FFF2-40B4-BE49-F238E27FC236}">
                <a16:creationId xmlns:a16="http://schemas.microsoft.com/office/drawing/2014/main" id="{F6A0C9E1-F2C5-D64B-A21A-E0D50FC3B067}"/>
              </a:ext>
            </a:extLst>
          </p:cNvPr>
          <p:cNvSpPr/>
          <p:nvPr/>
        </p:nvSpPr>
        <p:spPr>
          <a:xfrm>
            <a:off x="1666875" y="2133348"/>
            <a:ext cx="285750" cy="2143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308582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0FF5474-D8ED-8749-BE0C-B84F168074D8}"/>
              </a:ext>
            </a:extLst>
          </p:cNvPr>
          <p:cNvSpPr>
            <a:spLocks noGrp="1"/>
          </p:cNvSpPr>
          <p:nvPr>
            <p:ph type="title"/>
          </p:nvPr>
        </p:nvSpPr>
        <p:spPr>
          <a:xfrm>
            <a:off x="1524000" y="0"/>
            <a:ext cx="9144000" cy="939800"/>
          </a:xfrm>
        </p:spPr>
        <p:txBody>
          <a:bodyPr rtlCol="0">
            <a:normAutofit fontScale="90000"/>
          </a:bodyPr>
          <a:lstStyle/>
          <a:p>
            <a:pPr>
              <a:defRPr/>
            </a:pPr>
            <a:r>
              <a:rPr lang="tr-TR" sz="2400" b="1" dirty="0">
                <a:solidFill>
                  <a:srgbClr val="D60093"/>
                </a:solidFill>
                <a:latin typeface="Comic Sans MS" pitchFamily="66" charset="0"/>
              </a:rPr>
              <a:t>İşletmelerde gerçek anlamda hijyen ve sanitasyon programlarının uygulanmasıyla sağlanacak yararlar özetlenecek olursa;</a:t>
            </a:r>
          </a:p>
        </p:txBody>
      </p:sp>
      <p:sp>
        <p:nvSpPr>
          <p:cNvPr id="3" name="2 İçerik Yer Tutucusu">
            <a:extLst>
              <a:ext uri="{FF2B5EF4-FFF2-40B4-BE49-F238E27FC236}">
                <a16:creationId xmlns:a16="http://schemas.microsoft.com/office/drawing/2014/main" id="{322875D5-8C9E-7744-BCB3-422C1CECAE73}"/>
              </a:ext>
            </a:extLst>
          </p:cNvPr>
          <p:cNvSpPr>
            <a:spLocks noGrp="1"/>
          </p:cNvSpPr>
          <p:nvPr>
            <p:ph idx="1"/>
          </p:nvPr>
        </p:nvSpPr>
        <p:spPr>
          <a:xfrm>
            <a:off x="1524000" y="928688"/>
            <a:ext cx="9144000" cy="5929312"/>
          </a:xfrm>
        </p:spPr>
        <p:txBody>
          <a:bodyPr rtlCol="0">
            <a:normAutofit lnSpcReduction="10000"/>
          </a:bodyPr>
          <a:lstStyle/>
          <a:p>
            <a:pPr algn="just">
              <a:buNone/>
              <a:defRPr/>
            </a:pPr>
            <a:r>
              <a:rPr lang="tr-TR" dirty="0"/>
              <a:t>	</a:t>
            </a:r>
            <a:r>
              <a:rPr lang="tr-TR" b="1" dirty="0">
                <a:latin typeface="Comic Sans MS" pitchFamily="66" charset="0"/>
              </a:rPr>
              <a:t>Üretim miktarında artış sağlanır.</a:t>
            </a:r>
          </a:p>
          <a:p>
            <a:pPr algn="just">
              <a:buNone/>
              <a:defRPr/>
            </a:pPr>
            <a:r>
              <a:rPr lang="tr-TR" b="1" dirty="0">
                <a:latin typeface="Comic Sans MS" pitchFamily="66" charset="0"/>
              </a:rPr>
              <a:t>	Ürünlerin kalitesinde artış olur.</a:t>
            </a:r>
          </a:p>
          <a:p>
            <a:pPr algn="just">
              <a:buNone/>
              <a:defRPr/>
            </a:pPr>
            <a:r>
              <a:rPr lang="tr-TR" b="1" dirty="0">
                <a:latin typeface="Comic Sans MS" pitchFamily="66" charset="0"/>
              </a:rPr>
              <a:t>	İnsan sağlığı bakımından güvenilir bir üretim gerçekleştirilmiş olur.</a:t>
            </a:r>
          </a:p>
          <a:p>
            <a:pPr algn="just">
              <a:buNone/>
              <a:defRPr/>
            </a:pPr>
            <a:r>
              <a:rPr lang="tr-TR" b="1" dirty="0">
                <a:latin typeface="Comic Sans MS" pitchFamily="66" charset="0"/>
              </a:rPr>
              <a:t>	İşçilerin morali olumlu yönde etkilenir, dolayısıyla randıman artar.</a:t>
            </a:r>
          </a:p>
          <a:p>
            <a:pPr algn="just">
              <a:buNone/>
              <a:defRPr/>
            </a:pPr>
            <a:r>
              <a:rPr lang="tr-TR" b="1" dirty="0">
                <a:latin typeface="Comic Sans MS" pitchFamily="66" charset="0"/>
              </a:rPr>
              <a:t>	İyi bir hijyen uygulaması ürünlerin pazarlanmasında en etkin reklam aracıdır.</a:t>
            </a:r>
          </a:p>
          <a:p>
            <a:pPr algn="just">
              <a:buNone/>
              <a:defRPr/>
            </a:pPr>
            <a:r>
              <a:rPr lang="tr-TR" b="1" dirty="0">
                <a:latin typeface="Comic Sans MS" pitchFamily="66" charset="0"/>
              </a:rPr>
              <a:t>	Sanitasyon kurallarına uyulmakla, uyulması zorunlu birçok yasal kural kendiliğinden yerine getirilmiş olur.</a:t>
            </a:r>
          </a:p>
          <a:p>
            <a:pPr algn="just">
              <a:buNone/>
              <a:defRPr/>
            </a:pPr>
            <a:r>
              <a:rPr lang="tr-TR" b="1" dirty="0">
                <a:latin typeface="Comic Sans MS" pitchFamily="66" charset="0"/>
              </a:rPr>
              <a:t>	</a:t>
            </a:r>
          </a:p>
          <a:p>
            <a:pPr algn="just">
              <a:buNone/>
              <a:defRPr/>
            </a:pPr>
            <a:r>
              <a:rPr lang="tr-TR" b="1" dirty="0">
                <a:latin typeface="Comic Sans MS" pitchFamily="66" charset="0"/>
              </a:rPr>
              <a:t>   Hijyenik ürün üretiminde öncelikle </a:t>
            </a:r>
            <a:r>
              <a:rPr lang="tr-TR" b="1" dirty="0" err="1">
                <a:latin typeface="Comic Sans MS" pitchFamily="66" charset="0"/>
              </a:rPr>
              <a:t>kontaminasyonun</a:t>
            </a:r>
            <a:r>
              <a:rPr lang="tr-TR" b="1" dirty="0">
                <a:latin typeface="Comic Sans MS" pitchFamily="66" charset="0"/>
              </a:rPr>
              <a:t> önlenmesi, ancak </a:t>
            </a:r>
            <a:r>
              <a:rPr lang="tr-TR" b="1" dirty="0" err="1">
                <a:latin typeface="Comic Sans MS" pitchFamily="66" charset="0"/>
              </a:rPr>
              <a:t>kontaminasyon</a:t>
            </a:r>
            <a:r>
              <a:rPr lang="tr-TR" b="1" dirty="0">
                <a:latin typeface="Comic Sans MS" pitchFamily="66" charset="0"/>
              </a:rPr>
              <a:t> kaçınılmazsa bunun minimum düzeyde tutulması hedeflenmelidir.</a:t>
            </a:r>
          </a:p>
        </p:txBody>
      </p:sp>
      <p:sp>
        <p:nvSpPr>
          <p:cNvPr id="4" name="3 Gülen Yüz">
            <a:extLst>
              <a:ext uri="{FF2B5EF4-FFF2-40B4-BE49-F238E27FC236}">
                <a16:creationId xmlns:a16="http://schemas.microsoft.com/office/drawing/2014/main" id="{847A7E2E-70FC-BC43-B34D-78581F15032D}"/>
              </a:ext>
            </a:extLst>
          </p:cNvPr>
          <p:cNvSpPr/>
          <p:nvPr/>
        </p:nvSpPr>
        <p:spPr>
          <a:xfrm>
            <a:off x="1381125" y="939800"/>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Gülen Yüz">
            <a:extLst>
              <a:ext uri="{FF2B5EF4-FFF2-40B4-BE49-F238E27FC236}">
                <a16:creationId xmlns:a16="http://schemas.microsoft.com/office/drawing/2014/main" id="{2CCFB698-F160-584F-AC6C-158DF7712A43}"/>
              </a:ext>
            </a:extLst>
          </p:cNvPr>
          <p:cNvSpPr/>
          <p:nvPr/>
        </p:nvSpPr>
        <p:spPr>
          <a:xfrm>
            <a:off x="1381125" y="1439862"/>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Gülen Yüz">
            <a:extLst>
              <a:ext uri="{FF2B5EF4-FFF2-40B4-BE49-F238E27FC236}">
                <a16:creationId xmlns:a16="http://schemas.microsoft.com/office/drawing/2014/main" id="{64A5C55F-6047-534D-97A3-519F6AC187BE}"/>
              </a:ext>
            </a:extLst>
          </p:cNvPr>
          <p:cNvSpPr/>
          <p:nvPr/>
        </p:nvSpPr>
        <p:spPr>
          <a:xfrm>
            <a:off x="1381125" y="1868487"/>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Gülen Yüz">
            <a:extLst>
              <a:ext uri="{FF2B5EF4-FFF2-40B4-BE49-F238E27FC236}">
                <a16:creationId xmlns:a16="http://schemas.microsoft.com/office/drawing/2014/main" id="{841DE5BD-32A5-4A41-BCFF-57F96B23200E}"/>
              </a:ext>
            </a:extLst>
          </p:cNvPr>
          <p:cNvSpPr/>
          <p:nvPr/>
        </p:nvSpPr>
        <p:spPr>
          <a:xfrm>
            <a:off x="1381125" y="2725737"/>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Gülen Yüz">
            <a:extLst>
              <a:ext uri="{FF2B5EF4-FFF2-40B4-BE49-F238E27FC236}">
                <a16:creationId xmlns:a16="http://schemas.microsoft.com/office/drawing/2014/main" id="{E9E262E3-D2D4-DD46-8704-096376CC140E}"/>
              </a:ext>
            </a:extLst>
          </p:cNvPr>
          <p:cNvSpPr/>
          <p:nvPr/>
        </p:nvSpPr>
        <p:spPr>
          <a:xfrm>
            <a:off x="1381125" y="3511550"/>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Gülen Yüz">
            <a:extLst>
              <a:ext uri="{FF2B5EF4-FFF2-40B4-BE49-F238E27FC236}">
                <a16:creationId xmlns:a16="http://schemas.microsoft.com/office/drawing/2014/main" id="{BC4230CF-D34A-1E41-94C0-FBD69B22E4D6}"/>
              </a:ext>
            </a:extLst>
          </p:cNvPr>
          <p:cNvSpPr/>
          <p:nvPr/>
        </p:nvSpPr>
        <p:spPr>
          <a:xfrm>
            <a:off x="1381125" y="4368800"/>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Gülen Yüz">
            <a:extLst>
              <a:ext uri="{FF2B5EF4-FFF2-40B4-BE49-F238E27FC236}">
                <a16:creationId xmlns:a16="http://schemas.microsoft.com/office/drawing/2014/main" id="{3E37C726-417E-4748-82B4-BDA2BB44CCE6}"/>
              </a:ext>
            </a:extLst>
          </p:cNvPr>
          <p:cNvSpPr/>
          <p:nvPr/>
        </p:nvSpPr>
        <p:spPr>
          <a:xfrm>
            <a:off x="1381125" y="5583237"/>
            <a:ext cx="285750" cy="285750"/>
          </a:xfrm>
          <a:prstGeom prst="smileyFace">
            <a:avLst/>
          </a:prstGeom>
          <a:solidFill>
            <a:srgbClr val="FFFF00"/>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3794030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2 İçerik Yer Tutucusu">
            <a:extLst>
              <a:ext uri="{FF2B5EF4-FFF2-40B4-BE49-F238E27FC236}">
                <a16:creationId xmlns:a16="http://schemas.microsoft.com/office/drawing/2014/main" id="{6931444C-B3DA-9A4A-871E-C358375E58F9}"/>
              </a:ext>
            </a:extLst>
          </p:cNvPr>
          <p:cNvSpPr>
            <a:spLocks noGrp="1"/>
          </p:cNvSpPr>
          <p:nvPr>
            <p:ph idx="1"/>
          </p:nvPr>
        </p:nvSpPr>
        <p:spPr>
          <a:xfrm>
            <a:off x="1524000" y="0"/>
            <a:ext cx="9144000" cy="6858000"/>
          </a:xfrm>
        </p:spPr>
        <p:txBody>
          <a:bodyPr/>
          <a:lstStyle/>
          <a:p>
            <a:pPr algn="ctr" eaLnBrk="1" hangingPunct="1">
              <a:buFont typeface="Arial" panose="020B0604020202020204" pitchFamily="34" charset="0"/>
              <a:buNone/>
            </a:pPr>
            <a:endParaRPr lang="tr-TR" altLang="tr-TR">
              <a:latin typeface="Comic Sans MS" panose="030F0902030302020204" pitchFamily="66" charset="0"/>
            </a:endParaRPr>
          </a:p>
          <a:p>
            <a:pPr algn="ctr" eaLnBrk="1" hangingPunct="1">
              <a:buFont typeface="Arial" panose="020B0604020202020204" pitchFamily="34" charset="0"/>
              <a:buNone/>
            </a:pPr>
            <a:r>
              <a:rPr lang="tr-TR" altLang="tr-TR" b="1">
                <a:latin typeface="Comic Sans MS" panose="030F0902030302020204" pitchFamily="66" charset="0"/>
              </a:rPr>
              <a:t>Gıdaların bozulması </a:t>
            </a:r>
          </a:p>
          <a:p>
            <a:pPr algn="ctr" eaLnBrk="1" hangingPunct="1">
              <a:buFont typeface="Arial" panose="020B0604020202020204" pitchFamily="34" charset="0"/>
              <a:buNone/>
            </a:pPr>
            <a:r>
              <a:rPr lang="tr-TR" altLang="tr-TR" b="1">
                <a:latin typeface="Comic Sans MS" panose="030F0902030302020204" pitchFamily="66" charset="0"/>
              </a:rPr>
              <a:t>Gıda kaynaklı hastalıklar </a:t>
            </a:r>
          </a:p>
          <a:p>
            <a:pPr eaLnBrk="1" hangingPunct="1">
              <a:buFont typeface="Arial" panose="020B0604020202020204" pitchFamily="34" charset="0"/>
              <a:buNone/>
            </a:pPr>
            <a:r>
              <a:rPr lang="tr-TR" altLang="tr-TR" b="1">
                <a:latin typeface="Comic Sans MS" panose="030F0902030302020204" pitchFamily="66" charset="0"/>
              </a:rPr>
              <a:t>															  en önemli faktör </a:t>
            </a:r>
          </a:p>
          <a:p>
            <a:pPr eaLnBrk="1" hangingPunct="1">
              <a:buFont typeface="Arial" panose="020B0604020202020204" pitchFamily="34" charset="0"/>
              <a:buNone/>
            </a:pPr>
            <a:endParaRPr lang="tr-TR" altLang="tr-TR" b="1">
              <a:latin typeface="Comic Sans MS" panose="030F0902030302020204" pitchFamily="66" charset="0"/>
            </a:endParaRPr>
          </a:p>
          <a:p>
            <a:pPr algn="ctr" eaLnBrk="1" hangingPunct="1">
              <a:buFont typeface="Arial" panose="020B0604020202020204" pitchFamily="34" charset="0"/>
              <a:buNone/>
            </a:pPr>
            <a:r>
              <a:rPr lang="tr-TR" altLang="tr-TR" b="1">
                <a:latin typeface="Comic Sans MS" panose="030F0902030302020204" pitchFamily="66" charset="0"/>
              </a:rPr>
              <a:t>Mikroorganizmalar</a:t>
            </a:r>
          </a:p>
          <a:p>
            <a:pPr algn="ctr" eaLnBrk="1" hangingPunct="1">
              <a:buFont typeface="Arial" panose="020B0604020202020204" pitchFamily="34" charset="0"/>
              <a:buNone/>
            </a:pPr>
            <a:r>
              <a:rPr lang="tr-TR" altLang="tr-TR" b="1">
                <a:latin typeface="Comic Sans MS" panose="030F0902030302020204" pitchFamily="66" charset="0"/>
              </a:rPr>
              <a:t>(bakteriler, mayalar, küfler, virüsler)</a:t>
            </a:r>
          </a:p>
        </p:txBody>
      </p:sp>
      <p:sp>
        <p:nvSpPr>
          <p:cNvPr id="4" name="3 Aşağı Ok">
            <a:extLst>
              <a:ext uri="{FF2B5EF4-FFF2-40B4-BE49-F238E27FC236}">
                <a16:creationId xmlns:a16="http://schemas.microsoft.com/office/drawing/2014/main" id="{A4DE7168-E58A-A448-B84C-BC1C670AB106}"/>
              </a:ext>
            </a:extLst>
          </p:cNvPr>
          <p:cNvSpPr/>
          <p:nvPr/>
        </p:nvSpPr>
        <p:spPr>
          <a:xfrm>
            <a:off x="5611812" y="1651334"/>
            <a:ext cx="484188" cy="977900"/>
          </a:xfrm>
          <a:prstGeom prst="downArrow">
            <a:avLst/>
          </a:prstGeom>
          <a:solidFill>
            <a:srgbClr val="D6009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pic>
        <p:nvPicPr>
          <p:cNvPr id="37891" name="Picture 2" descr="http://tbn0.google.com/images?q=tbn:utgUohMBuAAEeM:http://allahinayetleri.files.wordpress.com/2008/05/bakteri1.jpg">
            <a:hlinkClick r:id="rId3"/>
            <a:extLst>
              <a:ext uri="{FF2B5EF4-FFF2-40B4-BE49-F238E27FC236}">
                <a16:creationId xmlns:a16="http://schemas.microsoft.com/office/drawing/2014/main" id="{7D1EC911-FCBC-4C44-B721-90B4C03F6A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4126" y="4714875"/>
            <a:ext cx="1857375"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4" descr="http://tbn0.google.com/images?q=tbn:b30hraGe79ABnM:http://universe-review.ca/I11-32-yeast.jpg">
            <a:hlinkClick r:id="rId5"/>
            <a:extLst>
              <a:ext uri="{FF2B5EF4-FFF2-40B4-BE49-F238E27FC236}">
                <a16:creationId xmlns:a16="http://schemas.microsoft.com/office/drawing/2014/main" id="{60806325-1B6C-6446-92FF-5DB5EAB1E6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8688" y="4786313"/>
            <a:ext cx="1643062"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6" descr="http://tbn0.google.com/images?q=tbn:VudM_Y8jFsWC7M:http://www.dkimages.com/discover/previews/758/330848.JPG">
            <a:hlinkClick r:id="rId7"/>
            <a:extLst>
              <a:ext uri="{FF2B5EF4-FFF2-40B4-BE49-F238E27FC236}">
                <a16:creationId xmlns:a16="http://schemas.microsoft.com/office/drawing/2014/main" id="{CA671261-DE19-984A-AA72-8F5DF78D514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67500" y="4714875"/>
            <a:ext cx="1214438"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8" descr="http://tbn0.google.com/images?q=tbn:_9tfTrd78HjmlM:http://img431.imageshack.us/img431/8802/hepatitviruska9.jpg">
            <a:hlinkClick r:id="rId9"/>
            <a:extLst>
              <a:ext uri="{FF2B5EF4-FFF2-40B4-BE49-F238E27FC236}">
                <a16:creationId xmlns:a16="http://schemas.microsoft.com/office/drawing/2014/main" id="{F2A74104-B6FE-F14E-85B8-5623B96366E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39125" y="4714875"/>
            <a:ext cx="1500188"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4040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Başlık">
            <a:extLst>
              <a:ext uri="{FF2B5EF4-FFF2-40B4-BE49-F238E27FC236}">
                <a16:creationId xmlns:a16="http://schemas.microsoft.com/office/drawing/2014/main" id="{58A5F767-2F0D-8440-B26D-EF7E5B0AC17B}"/>
              </a:ext>
            </a:extLst>
          </p:cNvPr>
          <p:cNvSpPr>
            <a:spLocks noGrp="1"/>
          </p:cNvSpPr>
          <p:nvPr>
            <p:ph type="title"/>
          </p:nvPr>
        </p:nvSpPr>
        <p:spPr>
          <a:xfrm>
            <a:off x="1524000" y="142876"/>
            <a:ext cx="9144000" cy="500063"/>
          </a:xfrm>
        </p:spPr>
        <p:txBody>
          <a:bodyPr>
            <a:normAutofit fontScale="90000"/>
          </a:bodyPr>
          <a:lstStyle/>
          <a:p>
            <a:pPr eaLnBrk="1" hangingPunct="1"/>
            <a:br>
              <a:rPr lang="tr-TR" altLang="tr-TR" sz="2800" b="1">
                <a:solidFill>
                  <a:srgbClr val="D60093"/>
                </a:solidFill>
                <a:latin typeface="Comic Sans MS" panose="030F0902030302020204" pitchFamily="66" charset="0"/>
              </a:rPr>
            </a:br>
            <a:endParaRPr lang="tr-TR" altLang="tr-TR" sz="2800" b="1">
              <a:solidFill>
                <a:srgbClr val="D60093"/>
              </a:solidFill>
              <a:latin typeface="Comic Sans MS" panose="030F0902030302020204" pitchFamily="66" charset="0"/>
            </a:endParaRPr>
          </a:p>
        </p:txBody>
      </p:sp>
      <p:sp>
        <p:nvSpPr>
          <p:cNvPr id="3" name="2 İçerik Yer Tutucusu">
            <a:extLst>
              <a:ext uri="{FF2B5EF4-FFF2-40B4-BE49-F238E27FC236}">
                <a16:creationId xmlns:a16="http://schemas.microsoft.com/office/drawing/2014/main" id="{24D07A59-453E-3F4D-8E43-F38F81F22BBB}"/>
              </a:ext>
            </a:extLst>
          </p:cNvPr>
          <p:cNvSpPr>
            <a:spLocks noGrp="1"/>
          </p:cNvSpPr>
          <p:nvPr>
            <p:ph idx="1"/>
          </p:nvPr>
        </p:nvSpPr>
        <p:spPr>
          <a:xfrm>
            <a:off x="1524000" y="0"/>
            <a:ext cx="9144000" cy="6858000"/>
          </a:xfrm>
        </p:spPr>
        <p:txBody>
          <a:bodyPr rtlCol="0">
            <a:normAutofit/>
          </a:bodyPr>
          <a:lstStyle/>
          <a:p>
            <a:pPr marL="0" indent="0" algn="just">
              <a:spcBef>
                <a:spcPts val="0"/>
              </a:spcBef>
              <a:buNone/>
              <a:defRPr/>
            </a:pPr>
            <a:r>
              <a:rPr lang="tr-TR" b="1" dirty="0">
                <a:latin typeface="Comic Sans MS" pitchFamily="66" charset="0"/>
              </a:rPr>
              <a:t>Mikroorganizmalar doğada yaygın olarak bulunurlar. </a:t>
            </a:r>
          </a:p>
          <a:p>
            <a:pPr marL="0" indent="0" algn="just">
              <a:spcBef>
                <a:spcPts val="0"/>
              </a:spcBef>
              <a:buNone/>
              <a:defRPr/>
            </a:pPr>
            <a:endParaRPr lang="tr-TR" b="1" dirty="0">
              <a:latin typeface="Comic Sans MS" pitchFamily="66" charset="0"/>
            </a:endParaRPr>
          </a:p>
          <a:p>
            <a:pPr marL="0" indent="0" algn="just">
              <a:spcBef>
                <a:spcPts val="0"/>
              </a:spcBef>
              <a:buNone/>
              <a:defRPr/>
            </a:pPr>
            <a:r>
              <a:rPr lang="tr-TR" b="1" dirty="0">
                <a:latin typeface="Comic Sans MS" pitchFamily="66" charset="0"/>
              </a:rPr>
              <a:t>Mikroorganizmalar, üretim sırasında hammaddeden son ürün elde edilinceye kadar tüm aşamalarda her türlü kirli araç-gereç, ekipman ve üretim alanlarının yüzeylerinden besinlere kolaylıkla ulaşabilmektedirler. </a:t>
            </a:r>
          </a:p>
          <a:p>
            <a:pPr marL="0" indent="0" algn="just">
              <a:spcBef>
                <a:spcPts val="0"/>
              </a:spcBef>
              <a:buNone/>
              <a:defRPr/>
            </a:pPr>
            <a:endParaRPr lang="tr-TR" b="1" dirty="0">
              <a:latin typeface="Comic Sans MS" pitchFamily="66" charset="0"/>
            </a:endParaRPr>
          </a:p>
          <a:p>
            <a:pPr marL="0" indent="0" algn="just">
              <a:spcBef>
                <a:spcPts val="0"/>
              </a:spcBef>
              <a:buNone/>
              <a:defRPr/>
            </a:pPr>
            <a:r>
              <a:rPr lang="tr-TR" b="1" dirty="0">
                <a:latin typeface="Comic Sans MS" pitchFamily="66" charset="0"/>
              </a:rPr>
              <a:t>Bulaşan bu </a:t>
            </a:r>
            <a:r>
              <a:rPr lang="tr-TR" b="1" dirty="0" err="1">
                <a:latin typeface="Comic Sans MS" pitchFamily="66" charset="0"/>
              </a:rPr>
              <a:t>m.o</a:t>
            </a:r>
            <a:r>
              <a:rPr lang="tr-TR" b="1" dirty="0">
                <a:latin typeface="Comic Sans MS" pitchFamily="66" charset="0"/>
              </a:rPr>
              <a:t>. </a:t>
            </a:r>
            <a:r>
              <a:rPr lang="tr-TR" b="1" dirty="0" err="1">
                <a:latin typeface="Comic Sans MS" pitchFamily="66" charset="0"/>
              </a:rPr>
              <a:t>lar</a:t>
            </a:r>
            <a:r>
              <a:rPr lang="tr-TR" b="1" dirty="0">
                <a:latin typeface="Comic Sans MS" pitchFamily="66" charset="0"/>
              </a:rPr>
              <a:t> uygun ortam bulduklarında hızla çoğalıp üründe yapı, tat ve aromayı değiştirerek kaliteyi düşürmekte ve sonuçta </a:t>
            </a:r>
            <a:r>
              <a:rPr lang="tr-TR" b="1" dirty="0">
                <a:solidFill>
                  <a:srgbClr val="D60093"/>
                </a:solidFill>
                <a:latin typeface="Comic Sans MS" pitchFamily="66" charset="0"/>
              </a:rPr>
              <a:t>ürünün dayanıklılık süresini kısaltmaktadırlar. </a:t>
            </a:r>
          </a:p>
          <a:p>
            <a:pPr marL="0" indent="0" algn="just">
              <a:spcBef>
                <a:spcPts val="0"/>
              </a:spcBef>
              <a:buNone/>
              <a:defRPr/>
            </a:pPr>
            <a:endParaRPr lang="tr-TR" b="1" dirty="0">
              <a:latin typeface="Comic Sans MS" pitchFamily="66" charset="0"/>
            </a:endParaRPr>
          </a:p>
          <a:p>
            <a:pPr marL="0" indent="0" algn="just">
              <a:spcBef>
                <a:spcPts val="0"/>
              </a:spcBef>
              <a:buNone/>
              <a:defRPr/>
            </a:pPr>
            <a:r>
              <a:rPr lang="tr-TR" b="1" dirty="0">
                <a:latin typeface="Comic Sans MS" pitchFamily="66" charset="0"/>
              </a:rPr>
              <a:t>Aynı zamanda üründe çok sayıda </a:t>
            </a:r>
            <a:r>
              <a:rPr lang="tr-TR" b="1" dirty="0" err="1">
                <a:latin typeface="Comic Sans MS" pitchFamily="66" charset="0"/>
              </a:rPr>
              <a:t>m.o</a:t>
            </a:r>
            <a:r>
              <a:rPr lang="tr-TR" b="1" dirty="0">
                <a:latin typeface="Comic Sans MS" pitchFamily="66" charset="0"/>
              </a:rPr>
              <a:t>. bulunması </a:t>
            </a:r>
            <a:r>
              <a:rPr lang="tr-TR" b="1" dirty="0">
                <a:solidFill>
                  <a:srgbClr val="D60093"/>
                </a:solidFill>
                <a:latin typeface="Comic Sans MS" pitchFamily="66" charset="0"/>
              </a:rPr>
              <a:t>pastörizasyon ve sterilizasyon gibi temel ısıl işlemlerin uygulanmasını da güçleştirmektedir. </a:t>
            </a:r>
          </a:p>
          <a:p>
            <a:pPr marL="0" indent="0" algn="just">
              <a:spcBef>
                <a:spcPts val="0"/>
              </a:spcBef>
              <a:buNone/>
              <a:defRPr/>
            </a:pPr>
            <a:endParaRPr lang="tr-TR" b="1" dirty="0">
              <a:latin typeface="Comic Sans MS" pitchFamily="66" charset="0"/>
            </a:endParaRPr>
          </a:p>
          <a:p>
            <a:pPr marL="0" indent="0" algn="just">
              <a:spcBef>
                <a:spcPts val="0"/>
              </a:spcBef>
              <a:buNone/>
              <a:defRPr/>
            </a:pPr>
            <a:r>
              <a:rPr lang="tr-TR" b="1" dirty="0">
                <a:latin typeface="Comic Sans MS" pitchFamily="66" charset="0"/>
              </a:rPr>
              <a:t>Sonuçta işletmede </a:t>
            </a:r>
            <a:r>
              <a:rPr lang="tr-TR" b="1" dirty="0">
                <a:solidFill>
                  <a:srgbClr val="D60093"/>
                </a:solidFill>
                <a:latin typeface="Comic Sans MS" pitchFamily="66" charset="0"/>
              </a:rPr>
              <a:t>verimlilik düşmekte </a:t>
            </a:r>
            <a:r>
              <a:rPr lang="tr-TR" b="1" dirty="0">
                <a:latin typeface="Comic Sans MS" pitchFamily="66" charset="0"/>
              </a:rPr>
              <a:t>ve </a:t>
            </a:r>
            <a:r>
              <a:rPr lang="tr-TR" b="1" dirty="0">
                <a:solidFill>
                  <a:srgbClr val="D60093"/>
                </a:solidFill>
                <a:latin typeface="Comic Sans MS" pitchFamily="66" charset="0"/>
              </a:rPr>
              <a:t>ekonomik kayıplar </a:t>
            </a:r>
            <a:r>
              <a:rPr lang="tr-TR" b="1" dirty="0">
                <a:latin typeface="Comic Sans MS" pitchFamily="66" charset="0"/>
              </a:rPr>
              <a:t>söz konusu olmaktadır. </a:t>
            </a:r>
          </a:p>
          <a:p>
            <a:pPr marL="0" indent="0" algn="just">
              <a:spcBef>
                <a:spcPts val="0"/>
              </a:spcBef>
              <a:buNone/>
              <a:defRPr/>
            </a:pPr>
            <a:endParaRPr lang="tr-TR" dirty="0"/>
          </a:p>
          <a:p>
            <a:pPr marL="0" indent="0" algn="just">
              <a:spcBef>
                <a:spcPts val="0"/>
              </a:spcBef>
              <a:buNone/>
              <a:defRPr/>
            </a:pPr>
            <a:endParaRPr lang="tr-TR" dirty="0"/>
          </a:p>
          <a:p>
            <a:pPr algn="just">
              <a:buNone/>
              <a:defRPr/>
            </a:pPr>
            <a:endParaRPr lang="tr-TR" dirty="0"/>
          </a:p>
        </p:txBody>
      </p:sp>
    </p:spTree>
    <p:extLst>
      <p:ext uri="{BB962C8B-B14F-4D97-AF65-F5344CB8AC3E}">
        <p14:creationId xmlns:p14="http://schemas.microsoft.com/office/powerpoint/2010/main" val="269494104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883</TotalTime>
  <Words>1126</Words>
  <Application>Microsoft Macintosh PowerPoint</Application>
  <PresentationFormat>Geniş ekran</PresentationFormat>
  <Paragraphs>138</Paragraphs>
  <Slides>14</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Comic Sans MS</vt:lpstr>
      <vt:lpstr>Tw Cen MT</vt:lpstr>
      <vt:lpstr>Verdana</vt:lpstr>
      <vt:lpstr>Damla</vt:lpstr>
      <vt:lpstr>HİJYEN VE SANİTASYON</vt:lpstr>
      <vt:lpstr>PowerPoint Sunusu</vt:lpstr>
      <vt:lpstr>PowerPoint Sunusu</vt:lpstr>
      <vt:lpstr>HİJYEN VE SANİTASYON</vt:lpstr>
      <vt:lpstr>PowerPoint Sunusu</vt:lpstr>
      <vt:lpstr> Endüstriye Yönelik Hijyenik Önlemler </vt:lpstr>
      <vt:lpstr>İşletmelerde gerçek anlamda hijyen ve sanitasyon programlarının uygulanmasıyla sağlanacak yararlar özetlenecek olursa;</vt:lpstr>
      <vt:lpstr>PowerPoint Sunusu</vt:lpstr>
      <vt:lpstr> </vt:lpstr>
      <vt:lpstr>PowerPoint Sunusu</vt:lpstr>
      <vt:lpstr>PowerPoint Sunusu</vt:lpstr>
      <vt:lpstr>GIDALARDA BULUNAN MİKROORGANİZMALAR</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152</cp:revision>
  <dcterms:created xsi:type="dcterms:W3CDTF">2019-09-25T12:44:30Z</dcterms:created>
  <dcterms:modified xsi:type="dcterms:W3CDTF">2020-01-26T14:37:51Z</dcterms:modified>
</cp:coreProperties>
</file>