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755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46144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
        <p:nvSpPr>
          <p:cNvPr id="14" name="Altbilgi Yer Tutucusu 1">
            <a:extLst>
              <a:ext uri="{FF2B5EF4-FFF2-40B4-BE49-F238E27FC236}">
                <a16:creationId xmlns="" xmlns:a16="http://schemas.microsoft.com/office/drawing/2014/main" id="{74B01E26-5ACC-4980-8CB4-3F4B63E84CBE}"/>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738845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78636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335259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t>EKONOMİK DÜŞÜNCENİN GELİŞİMİ</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1800" dirty="0"/>
              <a:t>Merkantilist Düşünce (merkantilizm): XVII. Yüzyılda ortaya çıkan bu düşünceye göre toplumun (prensliğin) daha zengin olabilmesi için mümkün olduğu kadar daha fazla altın ve gümüş madenleri varsa bunları işletmesi, yoksa altın ve gümüş madenlerine sahip ülkelerin fethedilmesini önermiş.</a:t>
            </a:r>
          </a:p>
          <a:p>
            <a:pPr algn="just">
              <a:buFont typeface="Wingdings" panose="05000000000000000000" pitchFamily="2" charset="2"/>
              <a:buChar char="Ø"/>
            </a:pPr>
            <a:r>
              <a:rPr lang="tr-TR" sz="1800" dirty="0"/>
              <a:t>Fizyokratlar: Servetin ortaya çıkması ve tasarruf (birikim) için zorunlu olan artığın sadece tarımsal üretimden doğmakta.</a:t>
            </a:r>
          </a:p>
          <a:p>
            <a:pPr algn="just">
              <a:buFont typeface="Wingdings" panose="05000000000000000000" pitchFamily="2" charset="2"/>
              <a:buChar char="Ø"/>
            </a:pPr>
            <a:r>
              <a:rPr lang="tr-TR" sz="1800" dirty="0"/>
              <a:t>Klasik Dönem: Klasik dönem 18. ve 19. yüzyılları içeren sanayi devriminin yoğun olduğu dönemi kapsar. </a:t>
            </a:r>
            <a:r>
              <a:rPr lang="tr-TR" sz="1800" dirty="0" err="1"/>
              <a:t>A.Smith</a:t>
            </a:r>
            <a:r>
              <a:rPr lang="tr-TR" sz="1800" dirty="0"/>
              <a:t>, </a:t>
            </a:r>
            <a:r>
              <a:rPr lang="tr-TR" sz="1800" dirty="0" err="1"/>
              <a:t>D.Ricardo</a:t>
            </a:r>
            <a:r>
              <a:rPr lang="tr-TR" sz="1800" dirty="0"/>
              <a:t>, </a:t>
            </a:r>
            <a:r>
              <a:rPr lang="tr-TR" sz="1800" dirty="0" err="1"/>
              <a:t>T.R.Malthus</a:t>
            </a:r>
            <a:r>
              <a:rPr lang="tr-TR" sz="1800" dirty="0"/>
              <a:t> ve J.B. Say’dır.</a:t>
            </a:r>
            <a:endParaRPr lang="tr-TR" sz="1600" dirty="0"/>
          </a:p>
        </p:txBody>
      </p:sp>
      <p:sp>
        <p:nvSpPr>
          <p:cNvPr id="10" name="Altbilgi Yer Tutucusu 1">
            <a:extLst>
              <a:ext uri="{FF2B5EF4-FFF2-40B4-BE49-F238E27FC236}">
                <a16:creationId xmlns="" xmlns:a16="http://schemas.microsoft.com/office/drawing/2014/main" id="{D6BA9975-88B7-4C0A-866E-00CC23989FC2}"/>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217272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t>EKONOMİK DÜŞÜNCENİN GELİŞİMİ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1800" b="1" dirty="0" err="1"/>
              <a:t>A.Smith</a:t>
            </a:r>
            <a:r>
              <a:rPr lang="tr-TR" sz="1800" b="1" dirty="0"/>
              <a:t>: </a:t>
            </a:r>
            <a:r>
              <a:rPr lang="tr-TR" sz="1800" dirty="0"/>
              <a:t>Ekonomiye devlet müdahalesinin olmaması, malın doğal (denge) ve pazar fiyatının oluşması ile rekabet ilişkisi, gizli el ve piyasanın regülasyonu,</a:t>
            </a:r>
          </a:p>
          <a:p>
            <a:pPr algn="just">
              <a:buFont typeface="Wingdings" panose="05000000000000000000" pitchFamily="2" charset="2"/>
              <a:buChar char="Ø"/>
            </a:pPr>
            <a:r>
              <a:rPr lang="it-IT" sz="1800" b="1" dirty="0"/>
              <a:t>D.Ricardo: </a:t>
            </a:r>
            <a:r>
              <a:rPr lang="it-IT" sz="1800" dirty="0"/>
              <a:t>Rant teorisi ile emek-değer teorisi,</a:t>
            </a:r>
          </a:p>
          <a:p>
            <a:pPr algn="just">
              <a:buFont typeface="Wingdings" panose="05000000000000000000" pitchFamily="2" charset="2"/>
              <a:buChar char="Ø"/>
            </a:pPr>
            <a:r>
              <a:rPr lang="tr-TR" sz="1800" b="1" dirty="0" err="1"/>
              <a:t>T.R.Malthus</a:t>
            </a:r>
            <a:r>
              <a:rPr lang="tr-TR" sz="1800" b="1" dirty="0"/>
              <a:t>: </a:t>
            </a:r>
            <a:r>
              <a:rPr lang="tr-TR" sz="1800" dirty="0"/>
              <a:t>Nüfus teorisi</a:t>
            </a:r>
          </a:p>
          <a:p>
            <a:pPr algn="just">
              <a:buFont typeface="Wingdings" panose="05000000000000000000" pitchFamily="2" charset="2"/>
              <a:buChar char="Ø"/>
            </a:pPr>
            <a:r>
              <a:rPr lang="tr-TR" sz="1800" b="1" dirty="0"/>
              <a:t>J.B. Say: </a:t>
            </a:r>
            <a:r>
              <a:rPr lang="tr-TR" sz="1800" dirty="0"/>
              <a:t>Say Kanunu (Mahreçler Kanunu)</a:t>
            </a:r>
          </a:p>
          <a:p>
            <a:pPr marL="461963" indent="-257175" algn="just">
              <a:buFont typeface="Wingdings" panose="05000000000000000000" pitchFamily="2" charset="2"/>
              <a:buChar char="§"/>
            </a:pPr>
            <a:r>
              <a:rPr lang="tr-TR" sz="1800" dirty="0"/>
              <a:t>Detay için bakınız ekler</a:t>
            </a:r>
          </a:p>
          <a:p>
            <a:pPr marL="461963" indent="-257175" algn="just">
              <a:buFont typeface="Wingdings" panose="05000000000000000000" pitchFamily="2" charset="2"/>
              <a:buChar char="§"/>
            </a:pPr>
            <a:r>
              <a:rPr lang="tr-TR" sz="1800" dirty="0"/>
              <a:t>Himayecilik (Ulusal Ekonomi) Görüşü</a:t>
            </a:r>
          </a:p>
          <a:p>
            <a:pPr marL="461963" indent="-257175" algn="just">
              <a:buFont typeface="Wingdings" panose="05000000000000000000" pitchFamily="2" charset="2"/>
              <a:buChar char="§"/>
            </a:pPr>
            <a:r>
              <a:rPr lang="tr-TR" sz="1800" dirty="0"/>
              <a:t>Müdahaleci Okul</a:t>
            </a:r>
          </a:p>
          <a:p>
            <a:pPr marL="461963" indent="-257175" algn="just">
              <a:buFont typeface="Wingdings" panose="05000000000000000000" pitchFamily="2" charset="2"/>
              <a:buChar char="§"/>
            </a:pPr>
            <a:r>
              <a:rPr lang="tr-TR" sz="1800" dirty="0"/>
              <a:t>Tarihçi Okul</a:t>
            </a:r>
          </a:p>
          <a:p>
            <a:pPr marL="461963" indent="-257175" algn="just">
              <a:buFont typeface="Wingdings" panose="05000000000000000000" pitchFamily="2" charset="2"/>
              <a:buChar char="§"/>
            </a:pPr>
            <a:r>
              <a:rPr lang="tr-TR" sz="1800" dirty="0" err="1"/>
              <a:t>Marjinalistler</a:t>
            </a:r>
            <a:endParaRPr lang="tr-TR" sz="1600" dirty="0"/>
          </a:p>
        </p:txBody>
      </p:sp>
      <p:sp>
        <p:nvSpPr>
          <p:cNvPr id="10" name="Altbilgi Yer Tutucusu 1">
            <a:extLst>
              <a:ext uri="{FF2B5EF4-FFF2-40B4-BE49-F238E27FC236}">
                <a16:creationId xmlns="" xmlns:a16="http://schemas.microsoft.com/office/drawing/2014/main" id="{0342826B-D13C-439F-B7C4-917EE1077170}"/>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092220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EKONOMİK DÜŞÜNCENİN GELİŞİMİ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1800" b="1" dirty="0"/>
              <a:t>Neo-klasik Dönem: </a:t>
            </a:r>
            <a:r>
              <a:rPr lang="tr-TR" sz="1800" dirty="0"/>
              <a:t>İki farklı dönemde incelenebilir.</a:t>
            </a:r>
          </a:p>
          <a:p>
            <a:pPr algn="just">
              <a:buFont typeface="Wingdings" panose="05000000000000000000" pitchFamily="2" charset="2"/>
              <a:buChar char="Ø"/>
            </a:pPr>
            <a:r>
              <a:rPr lang="tr-TR" sz="1800" dirty="0"/>
              <a:t> </a:t>
            </a:r>
            <a:r>
              <a:rPr lang="tr-TR" sz="1800" b="1" dirty="0"/>
              <a:t>(i) Birinci Dönem: </a:t>
            </a:r>
            <a:r>
              <a:rPr lang="tr-TR" sz="1800" dirty="0"/>
              <a:t>I. Dünya Savaşı öncesi koşulları kapsar. </a:t>
            </a:r>
            <a:r>
              <a:rPr lang="tr-TR" sz="1800" dirty="0" err="1"/>
              <a:t>Eugen</a:t>
            </a:r>
            <a:r>
              <a:rPr lang="tr-TR" sz="1800" dirty="0"/>
              <a:t> </a:t>
            </a:r>
            <a:r>
              <a:rPr lang="tr-TR" sz="1800" dirty="0" err="1"/>
              <a:t>von</a:t>
            </a:r>
            <a:r>
              <a:rPr lang="tr-TR" sz="1800" dirty="0"/>
              <a:t> </a:t>
            </a:r>
            <a:r>
              <a:rPr lang="tr-TR" sz="1800" dirty="0" err="1"/>
              <a:t>Böhm-Bawerk</a:t>
            </a:r>
            <a:r>
              <a:rPr lang="tr-TR" sz="1800" dirty="0"/>
              <a:t>, </a:t>
            </a:r>
            <a:r>
              <a:rPr lang="tr-TR" sz="1800" dirty="0" err="1"/>
              <a:t>Leon</a:t>
            </a:r>
            <a:r>
              <a:rPr lang="tr-TR" sz="1800" dirty="0"/>
              <a:t> Marie </a:t>
            </a:r>
            <a:r>
              <a:rPr lang="tr-TR" sz="1800" dirty="0" err="1"/>
              <a:t>Walras</a:t>
            </a:r>
            <a:r>
              <a:rPr lang="tr-TR" sz="1800" dirty="0"/>
              <a:t>, </a:t>
            </a:r>
            <a:r>
              <a:rPr lang="tr-TR" sz="1800" dirty="0" err="1"/>
              <a:t>Vilfredo</a:t>
            </a:r>
            <a:r>
              <a:rPr lang="tr-TR" sz="1800" dirty="0"/>
              <a:t> </a:t>
            </a:r>
            <a:r>
              <a:rPr lang="tr-TR" sz="1800" dirty="0" err="1"/>
              <a:t>Pareto</a:t>
            </a:r>
            <a:r>
              <a:rPr lang="tr-TR" sz="1800" dirty="0"/>
              <a:t>, </a:t>
            </a:r>
            <a:r>
              <a:rPr lang="tr-TR" sz="1800" dirty="0" err="1"/>
              <a:t>Knut</a:t>
            </a:r>
            <a:r>
              <a:rPr lang="tr-TR" sz="1800" dirty="0"/>
              <a:t> </a:t>
            </a:r>
            <a:r>
              <a:rPr lang="tr-TR" sz="1800" dirty="0" err="1"/>
              <a:t>Wicksell</a:t>
            </a:r>
            <a:r>
              <a:rPr lang="tr-TR" sz="1800" dirty="0"/>
              <a:t>, </a:t>
            </a:r>
            <a:r>
              <a:rPr lang="tr-TR" sz="1800" dirty="0" err="1"/>
              <a:t>Alfred</a:t>
            </a:r>
            <a:r>
              <a:rPr lang="tr-TR" sz="1800" dirty="0"/>
              <a:t> Marshall ve John</a:t>
            </a:r>
          </a:p>
          <a:p>
            <a:pPr algn="just">
              <a:buFont typeface="Wingdings" panose="05000000000000000000" pitchFamily="2" charset="2"/>
              <a:buChar char="Ø"/>
            </a:pPr>
            <a:r>
              <a:rPr lang="tr-TR" sz="1800" dirty="0" err="1"/>
              <a:t>Bates</a:t>
            </a:r>
            <a:r>
              <a:rPr lang="tr-TR" sz="1800" dirty="0"/>
              <a:t> </a:t>
            </a:r>
            <a:r>
              <a:rPr lang="tr-TR" sz="1800" dirty="0" err="1"/>
              <a:t>Clark</a:t>
            </a:r>
            <a:r>
              <a:rPr lang="tr-TR" sz="1800" dirty="0"/>
              <a:t> gibi ekonomistlerin kuramları ile biçim kazanmıştır.</a:t>
            </a:r>
          </a:p>
          <a:p>
            <a:pPr algn="just">
              <a:buFont typeface="Wingdings" panose="05000000000000000000" pitchFamily="2" charset="2"/>
              <a:buChar char="Ø"/>
            </a:pPr>
            <a:r>
              <a:rPr lang="tr-TR" sz="1800" b="1" dirty="0"/>
              <a:t>(ii) İkinci Dönem: </a:t>
            </a:r>
            <a:r>
              <a:rPr lang="tr-TR" sz="1800" dirty="0"/>
              <a:t>Büyük kriz dönemi (1929 ekonomik krizi) ve II. Dünya Savaşı sonrasını kapsar.</a:t>
            </a:r>
          </a:p>
          <a:p>
            <a:pPr algn="just">
              <a:buFont typeface="Wingdings" panose="05000000000000000000" pitchFamily="2" charset="2"/>
              <a:buChar char="Ø"/>
            </a:pPr>
            <a:r>
              <a:rPr lang="en-US" sz="1800" dirty="0"/>
              <a:t>John Maynard Keynes, Jacob Viner, Harold </a:t>
            </a:r>
            <a:r>
              <a:rPr lang="en-US" sz="1800" dirty="0" err="1"/>
              <a:t>Hotelling</a:t>
            </a:r>
            <a:r>
              <a:rPr lang="en-US" sz="1800" dirty="0"/>
              <a:t>,</a:t>
            </a:r>
            <a:r>
              <a:rPr lang="tr-TR" sz="1800" dirty="0"/>
              <a:t> </a:t>
            </a:r>
            <a:r>
              <a:rPr lang="en-US" sz="1800" dirty="0"/>
              <a:t>John Hicks, </a:t>
            </a:r>
            <a:r>
              <a:rPr lang="en-US" sz="1800" dirty="0" err="1"/>
              <a:t>Sune</a:t>
            </a:r>
            <a:r>
              <a:rPr lang="en-US" sz="1800" dirty="0"/>
              <a:t> </a:t>
            </a:r>
            <a:r>
              <a:rPr lang="en-US" sz="1800" dirty="0" err="1"/>
              <a:t>Carison</a:t>
            </a:r>
            <a:r>
              <a:rPr lang="en-US" sz="1800" dirty="0"/>
              <a:t> </a:t>
            </a:r>
            <a:r>
              <a:rPr lang="en-US" sz="1800" dirty="0" err="1"/>
              <a:t>ve</a:t>
            </a:r>
            <a:r>
              <a:rPr lang="en-US" sz="1800" dirty="0"/>
              <a:t> Arthur C. Pigou </a:t>
            </a:r>
            <a:r>
              <a:rPr lang="en-US" sz="1800" dirty="0" err="1"/>
              <a:t>gibi</a:t>
            </a:r>
            <a:r>
              <a:rPr lang="tr-TR" sz="1800" dirty="0"/>
              <a:t> teorisyenleri vardır.</a:t>
            </a:r>
            <a:endParaRPr lang="tr-TR" sz="1600" dirty="0"/>
          </a:p>
        </p:txBody>
      </p:sp>
      <p:sp>
        <p:nvSpPr>
          <p:cNvPr id="10" name="Altbilgi Yer Tutucusu 1">
            <a:extLst>
              <a:ext uri="{FF2B5EF4-FFF2-40B4-BE49-F238E27FC236}">
                <a16:creationId xmlns="" xmlns:a16="http://schemas.microsoft.com/office/drawing/2014/main" id="{5558D533-8D0A-45CD-9904-F9DED150970D}"/>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81887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EKONOMİK DÜŞÜNCENİN GELİŞİMİ</a:t>
            </a:r>
          </a:p>
        </p:txBody>
      </p:sp>
      <p:sp>
        <p:nvSpPr>
          <p:cNvPr id="9" name="İçerik Yer Tutucusu 2"/>
          <p:cNvSpPr>
            <a:spLocks noGrp="1"/>
          </p:cNvSpPr>
          <p:nvPr>
            <p:ph idx="1"/>
          </p:nvPr>
        </p:nvSpPr>
        <p:spPr>
          <a:xfrm>
            <a:off x="782857" y="1905545"/>
            <a:ext cx="7520222" cy="3594990"/>
          </a:xfrm>
        </p:spPr>
        <p:txBody>
          <a:bodyPr anchor="t">
            <a:noAutofit/>
          </a:bodyPr>
          <a:lstStyle/>
          <a:p>
            <a:pPr algn="just">
              <a:buFont typeface="Wingdings" panose="05000000000000000000" pitchFamily="2" charset="2"/>
              <a:buChar char="Ø"/>
            </a:pPr>
            <a:r>
              <a:rPr lang="tr-TR" sz="1800" dirty="0"/>
              <a:t>Neo-klasik kuram, günümüz kapitalist ya da liberal ekonomilerde geçerliliğini</a:t>
            </a:r>
          </a:p>
          <a:p>
            <a:pPr algn="just">
              <a:buFont typeface="Wingdings" panose="05000000000000000000" pitchFamily="2" charset="2"/>
              <a:buChar char="Ø"/>
            </a:pPr>
            <a:r>
              <a:rPr lang="tr-TR" sz="1800" dirty="0"/>
              <a:t>sürdüren ekonomistlerin dönemidir. P.A. </a:t>
            </a:r>
            <a:r>
              <a:rPr lang="tr-TR" sz="1800" dirty="0" err="1"/>
              <a:t>Samuelson</a:t>
            </a:r>
            <a:r>
              <a:rPr lang="tr-TR" sz="1800" dirty="0"/>
              <a:t>, Robert M. </a:t>
            </a:r>
            <a:r>
              <a:rPr lang="tr-TR" sz="1800" dirty="0" err="1"/>
              <a:t>Solow</a:t>
            </a:r>
            <a:r>
              <a:rPr lang="tr-TR" sz="1800" dirty="0"/>
              <a:t>, </a:t>
            </a:r>
            <a:r>
              <a:rPr lang="tr-TR" sz="1800" dirty="0" err="1"/>
              <a:t>Trevor</a:t>
            </a:r>
            <a:r>
              <a:rPr lang="tr-TR" sz="1800" dirty="0"/>
              <a:t> W. </a:t>
            </a:r>
            <a:r>
              <a:rPr lang="tr-TR" sz="1800" dirty="0" err="1"/>
              <a:t>Swan</a:t>
            </a:r>
            <a:r>
              <a:rPr lang="tr-TR" sz="1800" dirty="0"/>
              <a:t>, E.C. </a:t>
            </a:r>
            <a:r>
              <a:rPr lang="tr-TR" sz="1800" dirty="0" err="1"/>
              <a:t>Ferguson</a:t>
            </a:r>
            <a:r>
              <a:rPr lang="tr-TR" sz="1800" dirty="0"/>
              <a:t> gibi </a:t>
            </a:r>
            <a:r>
              <a:rPr lang="tr-TR" sz="1800" dirty="0" err="1"/>
              <a:t>neo</a:t>
            </a:r>
            <a:r>
              <a:rPr lang="tr-TR" sz="1800" dirty="0"/>
              <a:t>-klasik ekonomistler kuramlarını bu dönemde (ekonomik ve politik bakımdan ülke gruplaşmalarının yoğunlaştığı 1950’li yıllarda) ortaya koymuşlardır.</a:t>
            </a:r>
          </a:p>
          <a:p>
            <a:pPr marL="401241" indent="-67866" algn="just">
              <a:buFont typeface="Wingdings" panose="05000000000000000000" pitchFamily="2" charset="2"/>
              <a:buChar char="§"/>
            </a:pPr>
            <a:r>
              <a:rPr lang="tr-TR" sz="1800" dirty="0"/>
              <a:t> Çağdaş Dönem</a:t>
            </a:r>
          </a:p>
          <a:p>
            <a:pPr marL="401241" indent="-67866" algn="just">
              <a:buFont typeface="Wingdings" panose="05000000000000000000" pitchFamily="2" charset="2"/>
              <a:buChar char="§"/>
            </a:pPr>
            <a:r>
              <a:rPr lang="tr-TR" sz="1800" dirty="0"/>
              <a:t> Ekolojik Ekonomi Dönemi</a:t>
            </a:r>
          </a:p>
          <a:p>
            <a:pPr marL="401241" indent="-67866" algn="just">
              <a:buFont typeface="Wingdings" panose="05000000000000000000" pitchFamily="2" charset="2"/>
              <a:buChar char="§"/>
            </a:pPr>
            <a:r>
              <a:rPr lang="tr-TR" sz="1800" dirty="0"/>
              <a:t> Kriz Sonrası Dönem</a:t>
            </a:r>
          </a:p>
        </p:txBody>
      </p:sp>
      <p:sp>
        <p:nvSpPr>
          <p:cNvPr id="10" name="Altbilgi Yer Tutucusu 1">
            <a:extLst>
              <a:ext uri="{FF2B5EF4-FFF2-40B4-BE49-F238E27FC236}">
                <a16:creationId xmlns="" xmlns:a16="http://schemas.microsoft.com/office/drawing/2014/main" id="{BF92D804-203A-4B08-9866-563B2E7D47C0}"/>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590202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EKONOMİK DÜŞÜNCENİN GELİŞİMİ</a:t>
            </a:r>
          </a:p>
        </p:txBody>
      </p:sp>
      <p:pic>
        <p:nvPicPr>
          <p:cNvPr id="2" name="İçerik Yer Tutucusu 1">
            <a:extLst>
              <a:ext uri="{FF2B5EF4-FFF2-40B4-BE49-F238E27FC236}">
                <a16:creationId xmlns="" xmlns:a16="http://schemas.microsoft.com/office/drawing/2014/main" id="{10A0D7BF-2FA4-49A5-9534-5EEF82533EF7}"/>
              </a:ext>
            </a:extLst>
          </p:cNvPr>
          <p:cNvPicPr>
            <a:picLocks noGrp="1" noChangeAspect="1"/>
          </p:cNvPicPr>
          <p:nvPr>
            <p:ph idx="1"/>
          </p:nvPr>
        </p:nvPicPr>
        <p:blipFill>
          <a:blip r:embed="rId2"/>
          <a:stretch>
            <a:fillRect/>
          </a:stretch>
        </p:blipFill>
        <p:spPr>
          <a:xfrm>
            <a:off x="1072428" y="1723324"/>
            <a:ext cx="6946175" cy="3806201"/>
          </a:xfrm>
          <a:prstGeom prst="rect">
            <a:avLst/>
          </a:prstGeom>
        </p:spPr>
      </p:pic>
      <p:sp>
        <p:nvSpPr>
          <p:cNvPr id="9" name="Altbilgi Yer Tutucusu 1">
            <a:extLst>
              <a:ext uri="{FF2B5EF4-FFF2-40B4-BE49-F238E27FC236}">
                <a16:creationId xmlns="" xmlns:a16="http://schemas.microsoft.com/office/drawing/2014/main" id="{0F478A51-271C-43AF-B9C6-6002422AA91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818432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943831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135834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1770165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1347</Words>
  <Application>Microsoft Office PowerPoint</Application>
  <PresentationFormat>Ekran Gösterisi (4:3)</PresentationFormat>
  <Paragraphs>70</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11</vt:i4>
      </vt:variant>
    </vt:vector>
  </HeadingPairs>
  <TitlesOfParts>
    <vt:vector size="19" baseType="lpstr">
      <vt:lpstr>ＭＳ Ｐゴシック</vt:lpstr>
      <vt:lpstr>Arial</vt:lpstr>
      <vt:lpstr>Calibri</vt:lpstr>
      <vt:lpstr>Century Gothic</vt:lpstr>
      <vt:lpstr>Wingdings</vt:lpstr>
      <vt:lpstr>ekonomi</vt:lpstr>
      <vt:lpstr>1_Rics</vt:lpstr>
      <vt:lpstr>h.t.</vt:lpstr>
      <vt:lpstr>PowerPoint Sunusu</vt:lpstr>
      <vt:lpstr>EKONOMİK DÜŞÜNCENİN GELİŞİMİ</vt:lpstr>
      <vt:lpstr>EKONOMİK DÜŞÜNCENİN GELİŞİMİ</vt:lpstr>
      <vt:lpstr>EKONOMİK DÜŞÜNCENİN GELİŞİMİ</vt:lpstr>
      <vt:lpstr>EKONOMİK DÜŞÜNCENİN GELİŞİMİ</vt:lpstr>
      <vt:lpstr>EKONOMİK DÜŞÜNCENİN GELİŞİMİ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2020-02-24T12:35:58Z</dcterms:modified>
</cp:coreProperties>
</file>