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sldIdLst>
    <p:sldId id="350" r:id="rId2"/>
    <p:sldId id="313" r:id="rId3"/>
    <p:sldId id="345" r:id="rId4"/>
    <p:sldId id="314" r:id="rId5"/>
    <p:sldId id="259" r:id="rId6"/>
    <p:sldId id="351" r:id="rId7"/>
    <p:sldId id="352" r:id="rId8"/>
    <p:sldId id="353" r:id="rId9"/>
    <p:sldId id="354" r:id="rId10"/>
    <p:sldId id="355" r:id="rId11"/>
    <p:sldId id="356" r:id="rId12"/>
    <p:sldId id="357" r:id="rId13"/>
    <p:sldId id="359" r:id="rId14"/>
    <p:sldId id="360" r:id="rId15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1638"/>
    <a:srgbClr val="BB4E11"/>
    <a:srgbClr val="FFCCCC"/>
    <a:srgbClr val="00FF00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98" d="100"/>
          <a:sy n="98" d="100"/>
        </p:scale>
        <p:origin x="11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39AA17-F148-46D6-8B57-39E2DAA1DDD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787059C5-B7D5-4979-A505-EB21EA3C92C6}">
      <dgm:prSet phldrT="[Metin]" custT="1"/>
      <dgm:spPr>
        <a:solidFill>
          <a:srgbClr val="C00000"/>
        </a:solidFill>
      </dgm:spPr>
      <dgm:t>
        <a:bodyPr/>
        <a:lstStyle/>
        <a:p>
          <a:r>
            <a:rPr lang="tr-TR" sz="3600" b="0" dirty="0" smtClean="0">
              <a:effectLst/>
              <a:latin typeface="Andalus" pitchFamily="2" charset="-78"/>
              <a:cs typeface="Andalus" pitchFamily="2" charset="-78"/>
            </a:rPr>
            <a:t>Sıcaklık artıkça </a:t>
          </a:r>
          <a:endParaRPr lang="tr-TR" sz="3600" b="0" dirty="0"/>
        </a:p>
      </dgm:t>
    </dgm:pt>
    <dgm:pt modelId="{9D6C5B85-E1EA-447E-A451-164C10016DDF}" type="parTrans" cxnId="{29964D2F-5618-4EE0-9400-2358BA3975AC}">
      <dgm:prSet/>
      <dgm:spPr/>
      <dgm:t>
        <a:bodyPr/>
        <a:lstStyle/>
        <a:p>
          <a:endParaRPr lang="tr-TR"/>
        </a:p>
      </dgm:t>
    </dgm:pt>
    <dgm:pt modelId="{2250959D-A612-4CEF-8DBF-A152B877DC94}" type="sibTrans" cxnId="{29964D2F-5618-4EE0-9400-2358BA3975AC}">
      <dgm:prSet/>
      <dgm:spPr/>
      <dgm:t>
        <a:bodyPr/>
        <a:lstStyle/>
        <a:p>
          <a:endParaRPr lang="tr-TR"/>
        </a:p>
      </dgm:t>
    </dgm:pt>
    <dgm:pt modelId="{9CCAB481-FE5A-4804-87E4-CD1CA2E16E47}">
      <dgm:prSet phldrT="[Metin]" custT="1"/>
      <dgm:spPr>
        <a:solidFill>
          <a:srgbClr val="C00000"/>
        </a:solidFill>
      </dgm:spPr>
      <dgm:t>
        <a:bodyPr/>
        <a:lstStyle/>
        <a:p>
          <a:r>
            <a:rPr lang="tr-TR" sz="3600" b="0" dirty="0" smtClean="0">
              <a:effectLst/>
              <a:latin typeface="Andalus" pitchFamily="2" charset="-78"/>
              <a:cs typeface="Andalus" pitchFamily="2" charset="-78"/>
            </a:rPr>
            <a:t>hareket artar.</a:t>
          </a:r>
          <a:endParaRPr lang="tr-TR" sz="3600" b="0" dirty="0"/>
        </a:p>
      </dgm:t>
    </dgm:pt>
    <dgm:pt modelId="{A402FC5D-623B-4F95-995F-ADEA632F3D19}" type="parTrans" cxnId="{378106DF-D9F4-4D76-8FB5-0E6E3467B6FA}">
      <dgm:prSet/>
      <dgm:spPr/>
      <dgm:t>
        <a:bodyPr/>
        <a:lstStyle/>
        <a:p>
          <a:endParaRPr lang="tr-TR"/>
        </a:p>
      </dgm:t>
    </dgm:pt>
    <dgm:pt modelId="{EDF710CC-0302-4E69-9EE7-384AF03516F4}" type="sibTrans" cxnId="{378106DF-D9F4-4D76-8FB5-0E6E3467B6FA}">
      <dgm:prSet/>
      <dgm:spPr/>
      <dgm:t>
        <a:bodyPr/>
        <a:lstStyle/>
        <a:p>
          <a:endParaRPr lang="tr-TR"/>
        </a:p>
      </dgm:t>
    </dgm:pt>
    <dgm:pt modelId="{B01D6916-9029-4ADB-A386-70C662385576}" type="pres">
      <dgm:prSet presAssocID="{BC39AA17-F148-46D6-8B57-39E2DAA1DDDB}" presName="Name0" presStyleCnt="0">
        <dgm:presLayoutVars>
          <dgm:dir/>
          <dgm:resizeHandles val="exact"/>
        </dgm:presLayoutVars>
      </dgm:prSet>
      <dgm:spPr/>
    </dgm:pt>
    <dgm:pt modelId="{C0982378-2F11-4623-9D7F-66D8B650E149}" type="pres">
      <dgm:prSet presAssocID="{787059C5-B7D5-4979-A505-EB21EA3C92C6}" presName="parTxOnly" presStyleLbl="node1" presStyleIdx="0" presStyleCnt="2" custLinFactNeighborX="-704" custLinFactNeighborY="526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DB2CC39-F550-42DE-8F0F-920D37B523E6}" type="pres">
      <dgm:prSet presAssocID="{2250959D-A612-4CEF-8DBF-A152B877DC94}" presName="parSpace" presStyleCnt="0"/>
      <dgm:spPr/>
    </dgm:pt>
    <dgm:pt modelId="{51D6C3A1-396B-4448-B1BB-D77741D3DCCE}" type="pres">
      <dgm:prSet presAssocID="{9CCAB481-FE5A-4804-87E4-CD1CA2E16E47}" presName="parTxOnly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78106DF-D9F4-4D76-8FB5-0E6E3467B6FA}" srcId="{BC39AA17-F148-46D6-8B57-39E2DAA1DDDB}" destId="{9CCAB481-FE5A-4804-87E4-CD1CA2E16E47}" srcOrd="1" destOrd="0" parTransId="{A402FC5D-623B-4F95-995F-ADEA632F3D19}" sibTransId="{EDF710CC-0302-4E69-9EE7-384AF03516F4}"/>
    <dgm:cxn modelId="{2A9F0450-525F-4563-92AD-8F4DC75E16A9}" type="presOf" srcId="{BC39AA17-F148-46D6-8B57-39E2DAA1DDDB}" destId="{B01D6916-9029-4ADB-A386-70C662385576}" srcOrd="0" destOrd="0" presId="urn:microsoft.com/office/officeart/2005/8/layout/hChevron3"/>
    <dgm:cxn modelId="{3657AF76-4305-42AB-9CA5-4C089B926F78}" type="presOf" srcId="{9CCAB481-FE5A-4804-87E4-CD1CA2E16E47}" destId="{51D6C3A1-396B-4448-B1BB-D77741D3DCCE}" srcOrd="0" destOrd="0" presId="urn:microsoft.com/office/officeart/2005/8/layout/hChevron3"/>
    <dgm:cxn modelId="{29964D2F-5618-4EE0-9400-2358BA3975AC}" srcId="{BC39AA17-F148-46D6-8B57-39E2DAA1DDDB}" destId="{787059C5-B7D5-4979-A505-EB21EA3C92C6}" srcOrd="0" destOrd="0" parTransId="{9D6C5B85-E1EA-447E-A451-164C10016DDF}" sibTransId="{2250959D-A612-4CEF-8DBF-A152B877DC94}"/>
    <dgm:cxn modelId="{702073D0-524D-46D6-A52F-7B922765EBCF}" type="presOf" srcId="{787059C5-B7D5-4979-A505-EB21EA3C92C6}" destId="{C0982378-2F11-4623-9D7F-66D8B650E149}" srcOrd="0" destOrd="0" presId="urn:microsoft.com/office/officeart/2005/8/layout/hChevron3"/>
    <dgm:cxn modelId="{F97A3596-C320-4E26-BDCA-68C8025518C9}" type="presParOf" srcId="{B01D6916-9029-4ADB-A386-70C662385576}" destId="{C0982378-2F11-4623-9D7F-66D8B650E149}" srcOrd="0" destOrd="0" presId="urn:microsoft.com/office/officeart/2005/8/layout/hChevron3"/>
    <dgm:cxn modelId="{016FD3BC-94EA-4A00-A695-4524CE530146}" type="presParOf" srcId="{B01D6916-9029-4ADB-A386-70C662385576}" destId="{FDB2CC39-F550-42DE-8F0F-920D37B523E6}" srcOrd="1" destOrd="0" presId="urn:microsoft.com/office/officeart/2005/8/layout/hChevron3"/>
    <dgm:cxn modelId="{F1838178-414A-4D0C-9427-2C0188D4CC18}" type="presParOf" srcId="{B01D6916-9029-4ADB-A386-70C662385576}" destId="{51D6C3A1-396B-4448-B1BB-D77741D3DCCE}" srcOrd="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982378-2F11-4623-9D7F-66D8B650E149}">
      <dsp:nvSpPr>
        <dsp:cNvPr id="0" name=""/>
        <dsp:cNvSpPr/>
      </dsp:nvSpPr>
      <dsp:spPr>
        <a:xfrm>
          <a:off x="1" y="812242"/>
          <a:ext cx="4313729" cy="1725491"/>
        </a:xfrm>
        <a:prstGeom prst="homePlat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96012" rIns="48006" bIns="9601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0" kern="1200" dirty="0" smtClean="0">
              <a:effectLst/>
              <a:latin typeface="Andalus" pitchFamily="2" charset="-78"/>
              <a:cs typeface="Andalus" pitchFamily="2" charset="-78"/>
            </a:rPr>
            <a:t>Sıcaklık artıkça </a:t>
          </a:r>
          <a:endParaRPr lang="tr-TR" sz="3600" b="0" kern="1200" dirty="0"/>
        </a:p>
      </dsp:txBody>
      <dsp:txXfrm>
        <a:off x="1" y="812242"/>
        <a:ext cx="3882356" cy="1725491"/>
      </dsp:txXfrm>
    </dsp:sp>
    <dsp:sp modelId="{51D6C3A1-396B-4448-B1BB-D77741D3DCCE}">
      <dsp:nvSpPr>
        <dsp:cNvPr id="0" name=""/>
        <dsp:cNvSpPr/>
      </dsp:nvSpPr>
      <dsp:spPr>
        <a:xfrm>
          <a:off x="3457059" y="721430"/>
          <a:ext cx="4313729" cy="1725491"/>
        </a:xfrm>
        <a:prstGeom prst="chevron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018" tIns="96012" rIns="48006" bIns="9601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0" kern="1200" dirty="0" smtClean="0">
              <a:effectLst/>
              <a:latin typeface="Andalus" pitchFamily="2" charset="-78"/>
              <a:cs typeface="Andalus" pitchFamily="2" charset="-78"/>
            </a:rPr>
            <a:t>hareket artar.</a:t>
          </a:r>
          <a:endParaRPr lang="tr-TR" sz="3600" b="0" kern="1200" dirty="0"/>
        </a:p>
      </dsp:txBody>
      <dsp:txXfrm>
        <a:off x="4319805" y="721430"/>
        <a:ext cx="2588238" cy="17254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90151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90152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CE60B-07B1-4FE0-9DDF-2593CE634B0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19093-9366-4449-8E53-02E5BD3249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BBF13-6171-4402-A737-0AD06259252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D0785-FADB-402A-A009-11DE4A1812E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8C359-88BD-4D6A-8631-B49B0DF1C14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F1BCA-F8AB-4F34-8D98-DEEE3AC4379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0166A-F4CD-4CFC-954A-A5E717E1E08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956EB-33AD-491B-AB06-3E340CBC9D9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CB1C0-32EE-46E4-BCD0-5433021AEE9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C0605-2244-405D-852A-8318CFA3231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B3933-A0D0-443C-9091-CEFD60356CB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C1F3A-1D11-4012-9546-2D6DEC36B93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08C0E-79FA-4B6B-994A-8CAC8041362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BF886-95F1-4FB1-AB87-67AF747AB1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89091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2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3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4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5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6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7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8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099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0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1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2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3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4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5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6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7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8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09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0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1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2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3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4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5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6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7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8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19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20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21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22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23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9124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89125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89126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89127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9128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9129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1442369-0DF9-402C-A511-D7C1E40E61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3240359"/>
          </a:xfrm>
        </p:spPr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latin typeface="Andalus" pitchFamily="2" charset="-78"/>
                <a:cs typeface="Andalus" pitchFamily="2" charset="-78"/>
              </a:rPr>
              <a:t>TBS’ de ÜRETİM </a:t>
            </a:r>
            <a:br>
              <a:rPr lang="tr-TR" dirty="0" smtClean="0">
                <a:latin typeface="Andalus" pitchFamily="2" charset="-78"/>
                <a:cs typeface="Andalus" pitchFamily="2" charset="-78"/>
              </a:rPr>
            </a:br>
            <a:r>
              <a:rPr lang="tr-TR" sz="4000" dirty="0" smtClean="0">
                <a:effectLst/>
                <a:latin typeface="Andalus" pitchFamily="2" charset="-78"/>
                <a:cs typeface="Andalus" pitchFamily="2" charset="-78"/>
              </a:rPr>
              <a:t>(HAZIRLAMA VE PİŞİRME)</a:t>
            </a:r>
            <a:br>
              <a:rPr lang="tr-TR" sz="4000" dirty="0" smtClean="0">
                <a:effectLst/>
                <a:latin typeface="Andalus" pitchFamily="2" charset="-78"/>
                <a:cs typeface="Andalus" pitchFamily="2" charset="-78"/>
              </a:rPr>
            </a:br>
            <a:endParaRPr lang="tr-TR" sz="4000" dirty="0">
              <a:effectLst/>
              <a:latin typeface="Andalus" pitchFamily="2" charset="-78"/>
              <a:cs typeface="Andalus" pitchFamily="2" charset="-78"/>
            </a:endParaRPr>
          </a:p>
        </p:txBody>
      </p:sp>
      <p:pic>
        <p:nvPicPr>
          <p:cNvPr id="993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3645024"/>
            <a:ext cx="3888432" cy="2870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052936"/>
          </a:xfrm>
        </p:spPr>
        <p:txBody>
          <a:bodyPr/>
          <a:lstStyle/>
          <a:p>
            <a:pPr algn="ctr">
              <a:buNone/>
            </a:pPr>
            <a:endParaRPr lang="tr-TR" sz="4400" dirty="0" smtClean="0"/>
          </a:p>
          <a:p>
            <a:pPr algn="ctr">
              <a:buNone/>
            </a:pPr>
            <a:r>
              <a:rPr lang="tr-TR" sz="4400" dirty="0" smtClean="0">
                <a:latin typeface="Andalus" pitchFamily="2" charset="-78"/>
                <a:cs typeface="Andalus" pitchFamily="2" charset="-78"/>
              </a:rPr>
              <a:t>YİYECEKLERE UYGULANAN </a:t>
            </a:r>
          </a:p>
          <a:p>
            <a:pPr algn="ctr">
              <a:buNone/>
            </a:pPr>
            <a:r>
              <a:rPr lang="tr-TR" sz="4400" smtClean="0">
                <a:latin typeface="Andalus" pitchFamily="2" charset="-78"/>
                <a:cs typeface="Andalus" pitchFamily="2" charset="-78"/>
              </a:rPr>
              <a:t>ISI TRANSFERLERİ</a:t>
            </a:r>
            <a:endParaRPr lang="tr-TR" sz="4400" dirty="0"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836712"/>
            <a:ext cx="8003232" cy="5294213"/>
          </a:xfrm>
        </p:spPr>
        <p:txBody>
          <a:bodyPr/>
          <a:lstStyle/>
          <a:p>
            <a:pPr algn="just">
              <a:buNone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Termodinamik kanunlarına göre ısı yalnızca bir yönde,yüksek sıcaklıktan düşük sıcaklığa doğru transfer olur.</a:t>
            </a:r>
          </a:p>
          <a:p>
            <a:pPr algn="just">
              <a:buNone/>
            </a:pPr>
            <a:endParaRPr lang="tr-TR" dirty="0" smtClean="0">
              <a:effectLst/>
              <a:latin typeface="Andalus" pitchFamily="2" charset="-78"/>
              <a:cs typeface="Andalus" pitchFamily="2" charset="-78"/>
            </a:endParaRPr>
          </a:p>
          <a:p>
            <a:pPr algn="just"/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İletimle (</a:t>
            </a:r>
            <a:r>
              <a:rPr lang="tr-TR" dirty="0" err="1" smtClean="0">
                <a:effectLst/>
                <a:latin typeface="Andalus" pitchFamily="2" charset="-78"/>
                <a:cs typeface="Andalus" pitchFamily="2" charset="-78"/>
              </a:rPr>
              <a:t>kondüksiyon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) ısı transferi </a:t>
            </a:r>
          </a:p>
          <a:p>
            <a:pPr algn="just"/>
            <a:r>
              <a:rPr lang="tr-TR" dirty="0" err="1" smtClean="0">
                <a:effectLst/>
                <a:latin typeface="Andalus" pitchFamily="2" charset="-78"/>
                <a:cs typeface="Andalus" pitchFamily="2" charset="-78"/>
              </a:rPr>
              <a:t>Taşınımla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 (konveksiyon) ısı transferi</a:t>
            </a:r>
          </a:p>
          <a:p>
            <a:pPr algn="just"/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Işınımla (radyasyon) ısı transferi</a:t>
            </a:r>
          </a:p>
          <a:p>
            <a:pPr algn="ctr">
              <a:buNone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/>
            </a:r>
            <a:br>
              <a:rPr lang="tr-TR" dirty="0" smtClean="0">
                <a:effectLst/>
                <a:latin typeface="Andalus" pitchFamily="2" charset="-78"/>
                <a:cs typeface="Andalus" pitchFamily="2" charset="-78"/>
              </a:rPr>
            </a:br>
            <a:endParaRPr lang="tr-TR" dirty="0">
              <a:effectLst/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996952"/>
            <a:ext cx="2713870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Dikdörtgen"/>
          <p:cNvSpPr/>
          <p:nvPr/>
        </p:nvSpPr>
        <p:spPr>
          <a:xfrm>
            <a:off x="251520" y="260648"/>
            <a:ext cx="8640960" cy="9571851"/>
          </a:xfrm>
          <a:prstGeom prst="rect">
            <a:avLst/>
          </a:prstGeom>
          <a:ln w="12700"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tr-TR" sz="4000" dirty="0" smtClean="0">
                <a:latin typeface="Andalus" pitchFamily="2" charset="-78"/>
                <a:cs typeface="Andalus" pitchFamily="2" charset="-78"/>
              </a:rPr>
              <a:t>İletimle (</a:t>
            </a:r>
            <a:r>
              <a:rPr lang="tr-TR" sz="4000" dirty="0" err="1" smtClean="0">
                <a:latin typeface="Andalus" pitchFamily="2" charset="-78"/>
                <a:cs typeface="Andalus" pitchFamily="2" charset="-78"/>
              </a:rPr>
              <a:t>kondüksiyon</a:t>
            </a:r>
            <a:r>
              <a:rPr lang="tr-TR" sz="4000" dirty="0" smtClean="0">
                <a:latin typeface="Andalus" pitchFamily="2" charset="-78"/>
                <a:cs typeface="Andalus" pitchFamily="2" charset="-78"/>
              </a:rPr>
              <a:t>) ısı transferi: </a:t>
            </a:r>
          </a:p>
          <a:p>
            <a:pPr algn="just"/>
            <a:r>
              <a:rPr lang="tr-TR" sz="3200" dirty="0" smtClean="0">
                <a:latin typeface="Andalus" pitchFamily="2" charset="-78"/>
                <a:cs typeface="Andalus" pitchFamily="2" charset="-78"/>
              </a:rPr>
              <a:t>Farklı sıcaklıkta iki kütlenin birbirine teması ile yapılan ısı transferidir.</a:t>
            </a:r>
            <a:r>
              <a:rPr lang="tr-TR" sz="3200" dirty="0" smtClean="0"/>
              <a:t> </a:t>
            </a:r>
            <a:r>
              <a:rPr lang="tr-TR" sz="3200" dirty="0" smtClean="0">
                <a:latin typeface="Andalus" pitchFamily="2" charset="-78"/>
                <a:cs typeface="Andalus" pitchFamily="2" charset="-78"/>
              </a:rPr>
              <a:t>Isı enerjisi yüksek sıcaklıktaki bir objeden düşük sıcaklıktakine transfer edilir.</a:t>
            </a:r>
          </a:p>
          <a:p>
            <a:pPr algn="just"/>
            <a:r>
              <a:rPr lang="tr-TR" sz="3200" dirty="0" smtClean="0">
                <a:latin typeface="Andalus" pitchFamily="2" charset="-78"/>
                <a:cs typeface="Andalus" pitchFamily="2" charset="-78"/>
              </a:rPr>
              <a:t>                              Isının transferine aracılık yapan</a:t>
            </a:r>
          </a:p>
          <a:p>
            <a:pPr algn="just"/>
            <a:r>
              <a:rPr lang="tr-TR" sz="3200" dirty="0" smtClean="0">
                <a:latin typeface="Andalus" pitchFamily="2" charset="-78"/>
                <a:cs typeface="Andalus" pitchFamily="2" charset="-78"/>
              </a:rPr>
              <a:t>                                   (pişirme kabı)</a:t>
            </a:r>
          </a:p>
          <a:p>
            <a:pPr algn="just"/>
            <a:endParaRPr lang="tr-TR" sz="3200" dirty="0" smtClean="0">
              <a:latin typeface="Andalus" pitchFamily="2" charset="-78"/>
              <a:cs typeface="Andalus" pitchFamily="2" charset="-78"/>
            </a:endParaRPr>
          </a:p>
          <a:p>
            <a:pPr algn="just"/>
            <a:r>
              <a:rPr lang="tr-TR" sz="3200" dirty="0" smtClean="0">
                <a:latin typeface="Andalus" pitchFamily="2" charset="-78"/>
                <a:cs typeface="Andalus" pitchFamily="2" charset="-78"/>
              </a:rPr>
              <a:t>                                              </a:t>
            </a:r>
            <a:r>
              <a:rPr lang="tr-TR" sz="3200" dirty="0" err="1" smtClean="0">
                <a:latin typeface="Andalus" pitchFamily="2" charset="-78"/>
                <a:cs typeface="Andalus" pitchFamily="2" charset="-78"/>
              </a:rPr>
              <a:t>kondüksiyon</a:t>
            </a:r>
            <a:r>
              <a:rPr lang="tr-TR" sz="3200" dirty="0" smtClean="0">
                <a:latin typeface="Andalus" pitchFamily="2" charset="-78"/>
                <a:cs typeface="Andalus" pitchFamily="2" charset="-78"/>
              </a:rPr>
              <a:t> ısı iletimi   ile pişen yemek</a:t>
            </a:r>
          </a:p>
          <a:p>
            <a:pPr algn="just"/>
            <a:endParaRPr lang="tr-TR" sz="3200" dirty="0" smtClean="0">
              <a:latin typeface="Andalus" pitchFamily="2" charset="-78"/>
              <a:cs typeface="Andalus" pitchFamily="2" charset="-78"/>
            </a:endParaRPr>
          </a:p>
          <a:p>
            <a:pPr algn="just"/>
            <a:r>
              <a:rPr lang="tr-TR" sz="3200" dirty="0" smtClean="0">
                <a:latin typeface="Andalus" pitchFamily="2" charset="-78"/>
                <a:cs typeface="Andalus" pitchFamily="2" charset="-78"/>
              </a:rPr>
              <a:t>                                                    </a:t>
            </a:r>
          </a:p>
          <a:p>
            <a:pPr algn="just"/>
            <a:r>
              <a:rPr lang="tr-TR" sz="3200" dirty="0">
                <a:latin typeface="Andalus" pitchFamily="2" charset="-78"/>
                <a:cs typeface="Andalus" pitchFamily="2" charset="-78"/>
              </a:rPr>
              <a:t> </a:t>
            </a:r>
            <a:r>
              <a:rPr lang="tr-TR" sz="3200" dirty="0" smtClean="0">
                <a:latin typeface="Andalus" pitchFamily="2" charset="-78"/>
                <a:cs typeface="Andalus" pitchFamily="2" charset="-78"/>
              </a:rPr>
              <a:t>                                                 ısı kaynağı</a:t>
            </a:r>
          </a:p>
          <a:p>
            <a:pPr algn="just"/>
            <a:endParaRPr lang="tr-TR" sz="3200" dirty="0" smtClean="0">
              <a:latin typeface="Andalus" pitchFamily="2" charset="-78"/>
              <a:cs typeface="Andalus" pitchFamily="2" charset="-78"/>
            </a:endParaRPr>
          </a:p>
          <a:p>
            <a:pPr algn="just"/>
            <a:endParaRPr lang="tr-TR" sz="3200" dirty="0" smtClean="0">
              <a:latin typeface="Andalus" pitchFamily="2" charset="-78"/>
              <a:cs typeface="Andalus" pitchFamily="2" charset="-78"/>
            </a:endParaRPr>
          </a:p>
          <a:p>
            <a:pPr algn="just"/>
            <a:endParaRPr lang="tr-TR" sz="3200" dirty="0" smtClean="0">
              <a:latin typeface="Andalus" pitchFamily="2" charset="-78"/>
              <a:cs typeface="Andalus" pitchFamily="2" charset="-78"/>
            </a:endParaRPr>
          </a:p>
          <a:p>
            <a:endParaRPr lang="tr-TR" sz="4800" dirty="0" smtClean="0">
              <a:latin typeface="Andalus" pitchFamily="2" charset="-78"/>
              <a:cs typeface="Andalus" pitchFamily="2" charset="-78"/>
            </a:endParaRPr>
          </a:p>
          <a:p>
            <a:endParaRPr lang="tr-TR" sz="4800" dirty="0" smtClean="0">
              <a:latin typeface="Andalus" pitchFamily="2" charset="-78"/>
              <a:cs typeface="Andalus" pitchFamily="2" charset="-78"/>
            </a:endParaRPr>
          </a:p>
          <a:p>
            <a:endParaRPr lang="tr-TR" sz="4800" dirty="0" smtClean="0">
              <a:latin typeface="Andalus" pitchFamily="2" charset="-78"/>
              <a:cs typeface="Andalus" pitchFamily="2" charset="-78"/>
            </a:endParaRPr>
          </a:p>
          <a:p>
            <a:endParaRPr lang="tr-TR" sz="4800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4" name="3 Aşağı Ok"/>
          <p:cNvSpPr/>
          <p:nvPr/>
        </p:nvSpPr>
        <p:spPr>
          <a:xfrm rot="7844234">
            <a:off x="2490258" y="4350606"/>
            <a:ext cx="484632" cy="1189672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Aşağı Ok"/>
          <p:cNvSpPr/>
          <p:nvPr/>
        </p:nvSpPr>
        <p:spPr>
          <a:xfrm rot="3670221">
            <a:off x="2194864" y="2849093"/>
            <a:ext cx="484632" cy="978408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Aşağı Ok"/>
          <p:cNvSpPr/>
          <p:nvPr/>
        </p:nvSpPr>
        <p:spPr>
          <a:xfrm rot="5400000">
            <a:off x="2754698" y="3049021"/>
            <a:ext cx="484632" cy="1959547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10237"/>
          </a:xfrm>
        </p:spPr>
        <p:txBody>
          <a:bodyPr/>
          <a:lstStyle/>
          <a:p>
            <a:pPr algn="just">
              <a:buNone/>
            </a:pPr>
            <a:r>
              <a:rPr lang="tr-TR" sz="4000" dirty="0" err="1" smtClean="0">
                <a:latin typeface="Andalus" pitchFamily="2" charset="-78"/>
                <a:cs typeface="Andalus" pitchFamily="2" charset="-78"/>
              </a:rPr>
              <a:t>Taşınımla</a:t>
            </a:r>
            <a:r>
              <a:rPr lang="tr-TR" sz="4000" dirty="0" smtClean="0">
                <a:latin typeface="Andalus" pitchFamily="2" charset="-78"/>
                <a:cs typeface="Andalus" pitchFamily="2" charset="-78"/>
              </a:rPr>
              <a:t> (konveksiyon) ısı transferi:</a:t>
            </a:r>
          </a:p>
          <a:p>
            <a:pPr algn="just"/>
            <a:r>
              <a:rPr lang="tr-TR" dirty="0" smtClean="0">
                <a:latin typeface="Andalus" pitchFamily="2" charset="-78"/>
                <a:cs typeface="Andalus" pitchFamily="2" charset="-78"/>
              </a:rPr>
              <a:t>Katı kütle ile, akışkan kütle arasındaki ısı transferi.</a:t>
            </a:r>
            <a:r>
              <a:rPr lang="tr-TR" dirty="0" smtClean="0"/>
              <a:t>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Isı enerjisinin sıcaklıktaki farklılığa bağlı olarak sıvı veya gaz içinde taşınmasıdır.</a:t>
            </a:r>
          </a:p>
          <a:p>
            <a:pPr algn="just">
              <a:buNone/>
            </a:pPr>
            <a:r>
              <a:rPr lang="tr-TR" dirty="0" smtClean="0">
                <a:latin typeface="Andalus" pitchFamily="2" charset="-78"/>
                <a:cs typeface="Andalus" pitchFamily="2" charset="-78"/>
              </a:rPr>
              <a:t> Aracılık edenler;su-yağ gibi sıvılar, hava-buhar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                     </a:t>
            </a:r>
          </a:p>
          <a:p>
            <a:pPr>
              <a:buNone/>
            </a:pPr>
            <a:r>
              <a:rPr lang="tr-TR" dirty="0" smtClean="0"/>
              <a:t>                          hava</a:t>
            </a:r>
          </a:p>
          <a:p>
            <a:pPr>
              <a:buNone/>
            </a:pPr>
            <a:r>
              <a:rPr lang="tr-TR" dirty="0" smtClean="0"/>
              <a:t>                                  yağ</a:t>
            </a:r>
            <a:endParaRPr lang="tr-TR" dirty="0"/>
          </a:p>
        </p:txBody>
      </p:sp>
      <p:pic>
        <p:nvPicPr>
          <p:cNvPr id="78849" name="Picture 1" descr="C:\Users\creaa\Desktop\3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717032"/>
            <a:ext cx="2808312" cy="2952328"/>
          </a:xfrm>
          <a:prstGeom prst="rect">
            <a:avLst/>
          </a:prstGeom>
          <a:noFill/>
        </p:spPr>
      </p:pic>
      <p:pic>
        <p:nvPicPr>
          <p:cNvPr id="78853" name="Picture 5" descr="https://encrypted-tbn3.gstatic.com/images?q=tbn:ANd9GcSyB3E7T1VFfVCG_PCh9YGzoZPIWDnp2gDvH35RZx98HAprH40h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3789040"/>
            <a:ext cx="2466975" cy="2376264"/>
          </a:xfrm>
          <a:prstGeom prst="rect">
            <a:avLst/>
          </a:prstGeom>
          <a:noFill/>
        </p:spPr>
      </p:pic>
      <p:sp>
        <p:nvSpPr>
          <p:cNvPr id="7" name="6 Aşağı Ok"/>
          <p:cNvSpPr/>
          <p:nvPr/>
        </p:nvSpPr>
        <p:spPr>
          <a:xfrm rot="14724091">
            <a:off x="5873149" y="4150679"/>
            <a:ext cx="484632" cy="1152071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Aşağı Ok"/>
          <p:cNvSpPr/>
          <p:nvPr/>
        </p:nvSpPr>
        <p:spPr>
          <a:xfrm rot="3670221">
            <a:off x="2704286" y="3876835"/>
            <a:ext cx="484632" cy="1776220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8269"/>
          </a:xfrm>
        </p:spPr>
        <p:txBody>
          <a:bodyPr/>
          <a:lstStyle/>
          <a:p>
            <a:pPr algn="just">
              <a:buNone/>
            </a:pPr>
            <a:r>
              <a:rPr lang="tr-TR" sz="4000" dirty="0" smtClean="0">
                <a:latin typeface="Andalus" pitchFamily="2" charset="-78"/>
                <a:cs typeface="Andalus" pitchFamily="2" charset="-78"/>
              </a:rPr>
              <a:t>Işıma (</a:t>
            </a:r>
            <a:r>
              <a:rPr lang="tr-TR" sz="4000" dirty="0" err="1" smtClean="0">
                <a:latin typeface="Andalus" pitchFamily="2" charset="-78"/>
                <a:cs typeface="Andalus" pitchFamily="2" charset="-78"/>
              </a:rPr>
              <a:t>Radiation</a:t>
            </a:r>
            <a:r>
              <a:rPr lang="tr-TR" sz="4000" dirty="0" smtClean="0">
                <a:latin typeface="Andalus" pitchFamily="2" charset="-78"/>
                <a:cs typeface="Andalus" pitchFamily="2" charset="-78"/>
              </a:rPr>
              <a:t>)ile ısı transferi: </a:t>
            </a:r>
          </a:p>
          <a:p>
            <a:pPr algn="just"/>
            <a:r>
              <a:rPr lang="tr-TR" dirty="0" smtClean="0">
                <a:latin typeface="Andalus" pitchFamily="2" charset="-78"/>
                <a:cs typeface="Andalus" pitchFamily="2" charset="-78"/>
              </a:rPr>
              <a:t>Temas halinde olmayan iki kütle arasında ışık yoluyla yapılan ısı transferi.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Isı enerjisinin bir yerden başka bir yere elektromanyetik dalgalarla taşınmasıdır.</a:t>
            </a:r>
          </a:p>
          <a:p>
            <a:endParaRPr lang="tr-TR" dirty="0"/>
          </a:p>
        </p:txBody>
      </p:sp>
      <p:pic>
        <p:nvPicPr>
          <p:cNvPr id="77826" name="Picture 2" descr="https://encrypted-tbn1.gstatic.com/images?q=tbn:ANd9GcTyKrjKP6JPTHubsJK9Ssrhq9-nIMjs0C7cdvNzTH3NaB0F_J5TT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501008"/>
            <a:ext cx="3384376" cy="2736304"/>
          </a:xfrm>
          <a:prstGeom prst="rect">
            <a:avLst/>
          </a:prstGeom>
          <a:noFill/>
        </p:spPr>
      </p:pic>
      <p:pic>
        <p:nvPicPr>
          <p:cNvPr id="77828" name="Picture 4" descr="https://encrypted-tbn1.gstatic.com/images?q=tbn:ANd9GcRtyH9iFqXf0IkaZPwp7g7i2BwXjbVt4pHqTLU3MENgNvOah9t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996952"/>
            <a:ext cx="3960440" cy="3240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42950" indent="-742950" eaLnBrk="1" hangingPunct="1">
              <a:defRPr/>
            </a:pPr>
            <a:r>
              <a:rPr lang="tr-TR" dirty="0" smtClean="0">
                <a:latin typeface="Andalus" pitchFamily="2" charset="-78"/>
                <a:cs typeface="Andalus" pitchFamily="2" charset="-78"/>
              </a:rPr>
              <a:t>Üretim Planlaması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en-US" i="1" dirty="0" smtClean="0">
                <a:effectLst/>
                <a:latin typeface="Andalus" pitchFamily="2" charset="-78"/>
                <a:cs typeface="Andalus" pitchFamily="2" charset="-78"/>
              </a:rPr>
              <a:t>    </a:t>
            </a:r>
            <a:r>
              <a:rPr lang="tr-TR" i="1" dirty="0" smtClean="0">
                <a:effectLst/>
                <a:latin typeface="Andalus" pitchFamily="2" charset="-78"/>
                <a:cs typeface="Andalus" pitchFamily="2" charset="-78"/>
              </a:rPr>
              <a:t>Üretim planlaması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, yemek deneyimi konusunda konuk beklentilerini karşılamak ve hatta aşmak için atılması gereken ilk adımdır. 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Üretim planlaması, ilgili yiyecek ve içecek işletmesinin farklı yapısına uygun olarak yapılmalıdır.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latin typeface="Andalus" pitchFamily="2" charset="-78"/>
                <a:cs typeface="Andalus" pitchFamily="2" charset="-78"/>
              </a:rPr>
              <a:t>Üretim Planlaması</a:t>
            </a:r>
            <a:endParaRPr lang="tr-TR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tr-TR" dirty="0" smtClean="0"/>
              <a:t>   </a:t>
            </a: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Planlama çerçevesinde yapılacak ilk görev; mönü kalemlerinin üretim miktarlarının belirlenmesidir. 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Birçok işletme, geçmiş satış kayıtlarını inceleyerek, bir sonraki dönem için üretim miktarını tahmin etmeye çalışır.</a:t>
            </a:r>
          </a:p>
          <a:p>
            <a:pPr>
              <a:defRPr/>
            </a:pPr>
            <a:endParaRPr lang="tr-TR" dirty="0">
              <a:effectLst/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640" y="1052513"/>
            <a:ext cx="7056710" cy="5078412"/>
          </a:xfrm>
        </p:spPr>
        <p:txBody>
          <a:bodyPr/>
          <a:lstStyle/>
          <a:p>
            <a:pPr lvl="1" algn="just" eaLnBrk="1" hangingPunct="1">
              <a:lnSpc>
                <a:spcPct val="90000"/>
              </a:lnSpc>
              <a:buNone/>
              <a:defRPr/>
            </a:pPr>
            <a:endParaRPr lang="tr-TR" sz="4400" dirty="0" smtClean="0">
              <a:latin typeface="Andalus" pitchFamily="2" charset="-78"/>
              <a:cs typeface="Andalus" pitchFamily="2" charset="-78"/>
            </a:endParaRPr>
          </a:p>
          <a:p>
            <a:pPr lvl="1" algn="just" eaLnBrk="1" hangingPunct="1">
              <a:lnSpc>
                <a:spcPct val="90000"/>
              </a:lnSpc>
              <a:buNone/>
              <a:defRPr/>
            </a:pPr>
            <a:endParaRPr lang="tr-TR" sz="4400" dirty="0">
              <a:latin typeface="Andalus" pitchFamily="2" charset="-78"/>
              <a:cs typeface="Andalus" pitchFamily="2" charset="-78"/>
            </a:endParaRPr>
          </a:p>
          <a:p>
            <a:pPr lvl="1" algn="ctr" eaLnBrk="1" hangingPunct="1">
              <a:lnSpc>
                <a:spcPct val="90000"/>
              </a:lnSpc>
              <a:buNone/>
              <a:defRPr/>
            </a:pPr>
            <a:r>
              <a:rPr lang="tr-TR" sz="4400" dirty="0" smtClean="0">
                <a:latin typeface="Andalus" pitchFamily="2" charset="-78"/>
                <a:cs typeface="Andalus" pitchFamily="2" charset="-78"/>
              </a:rPr>
              <a:t>YİYECEK ÜRETİM PLANLAMASININ AMAÇLARI</a:t>
            </a:r>
            <a:endParaRPr lang="tr-TR" sz="4400" dirty="0">
              <a:latin typeface="Andalus" pitchFamily="2" charset="-78"/>
              <a:cs typeface="Andalus" pitchFamily="2" charset="-78"/>
            </a:endParaRPr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ndalus" pitchFamily="2" charset="-78"/>
                <a:cs typeface="Andalus" pitchFamily="2" charset="-78"/>
              </a:rPr>
              <a:t>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8680"/>
            <a:ext cx="8291264" cy="5904656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endParaRPr lang="tr-TR" dirty="0" smtClean="0">
              <a:effectLst/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buFont typeface="Wingdings" pitchFamily="2" charset="2"/>
              <a:buNone/>
              <a:defRPr/>
            </a:pPr>
            <a:endParaRPr lang="tr-TR" dirty="0" smtClean="0">
              <a:effectLst/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1.Yiyeceğin tat ve lezzetini artırır.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2.Yiyeceğin yapısal değişikliğine olumlu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katkıda bulunur. ör. pişirme ile birlikte et lifleri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çözülür, sebze ve meyvedeki selüloz yumuşar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dolayısı ile daha kolay çiğnenir ve hazmedilir.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3.İştahı açar ve mide öz suyunu harekete geçirir.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4. Birçok zararlı mikroorganizmayı yok eder. </a:t>
            </a:r>
          </a:p>
        </p:txBody>
      </p:sp>
      <p:sp>
        <p:nvSpPr>
          <p:cNvPr id="4" name="3 Dikdörtgen"/>
          <p:cNvSpPr/>
          <p:nvPr/>
        </p:nvSpPr>
        <p:spPr>
          <a:xfrm>
            <a:off x="683568" y="260648"/>
            <a:ext cx="7776864" cy="1202432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3200" dirty="0" smtClean="0">
                <a:latin typeface="Andalus" pitchFamily="2" charset="-78"/>
                <a:cs typeface="Andalus" pitchFamily="2" charset="-78"/>
              </a:rPr>
              <a:t>Yiyecekleri pişirmenin dört önemli nedeni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3200" dirty="0" smtClean="0">
                <a:latin typeface="Andalus" pitchFamily="2" charset="-78"/>
                <a:cs typeface="Andalus" pitchFamily="2" charset="-78"/>
              </a:rPr>
              <a:t>vardır.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Yiyeceğin cinsine</a:t>
            </a:r>
          </a:p>
          <a:p>
            <a:pPr algn="just"/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Zamana</a:t>
            </a:r>
          </a:p>
          <a:p>
            <a:pPr algn="just"/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İstenilen lezzet ve alışkanlıklara</a:t>
            </a:r>
          </a:p>
          <a:p>
            <a:pPr algn="just"/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Eldeki imkanlara göre</a:t>
            </a:r>
          </a:p>
          <a:p>
            <a:pPr algn="just"/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Pişirme yöntemi(ısının transfer şekli) seçilir.</a:t>
            </a:r>
            <a:endParaRPr lang="tr-TR" dirty="0">
              <a:effectLst/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  <a:solidFill>
            <a:srgbClr val="CC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Pişirme yiyeceklere yapılan ısı uygulamasıdır</a:t>
            </a:r>
            <a:endParaRPr lang="tr-TR" sz="2800" dirty="0"/>
          </a:p>
        </p:txBody>
      </p:sp>
      <p:pic>
        <p:nvPicPr>
          <p:cNvPr id="94212" name="Picture 4" descr="https://encrypted-tbn3.gstatic.com/images?q=tbn:ANd9GcSc7X2qayOI_I1w1gx9zqdodlqQ0eBXHzW35jmvABa84s1WQzBQf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4581128"/>
            <a:ext cx="4104456" cy="20882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5"/>
            <a:ext cx="8075240" cy="4392489"/>
          </a:xfrm>
        </p:spPr>
        <p:txBody>
          <a:bodyPr/>
          <a:lstStyle/>
          <a:p>
            <a:pPr algn="just">
              <a:buNone/>
            </a:pPr>
            <a:r>
              <a:rPr lang="tr-TR" sz="4000" dirty="0" smtClean="0">
                <a:effectLst/>
                <a:latin typeface="Andalus" pitchFamily="2" charset="-78"/>
                <a:cs typeface="Andalus" pitchFamily="2" charset="-78"/>
              </a:rPr>
              <a:t>Yiyeceklerin hazırlanması - pişirilmesi, saklanması ve</a:t>
            </a:r>
          </a:p>
          <a:p>
            <a:pPr algn="just">
              <a:buNone/>
            </a:pPr>
            <a:r>
              <a:rPr lang="tr-TR" sz="4000" dirty="0" smtClean="0">
                <a:effectLst/>
                <a:latin typeface="Andalus" pitchFamily="2" charset="-78"/>
                <a:cs typeface="Andalus" pitchFamily="2" charset="-78"/>
              </a:rPr>
              <a:t>servisinde; </a:t>
            </a:r>
          </a:p>
          <a:p>
            <a:pPr algn="ctr">
              <a:buNone/>
            </a:pPr>
            <a:r>
              <a:rPr lang="tr-TR" sz="4000" dirty="0" smtClean="0">
                <a:effectLst/>
                <a:latin typeface="Andalus" pitchFamily="2" charset="-78"/>
                <a:cs typeface="Andalus" pitchFamily="2" charset="-78"/>
              </a:rPr>
              <a:t>ısı ve mekanik enerji önemlidir</a:t>
            </a:r>
            <a:r>
              <a:rPr lang="tr-TR" sz="4000" dirty="0" smtClean="0"/>
              <a:t>.</a:t>
            </a:r>
          </a:p>
          <a:p>
            <a:pPr marL="0" indent="0" algn="ctr">
              <a:buNone/>
            </a:pPr>
            <a:endParaRPr lang="tr-TR" sz="4000" dirty="0">
              <a:effectLst/>
              <a:latin typeface="Andalus" pitchFamily="2" charset="-78"/>
              <a:cs typeface="Andalus" pitchFamily="2" charset="-78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308304" y="260648"/>
            <a:ext cx="1691680" cy="15121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3312368"/>
          </a:xfrm>
        </p:spPr>
        <p:txBody>
          <a:bodyPr/>
          <a:lstStyle/>
          <a:p>
            <a:pPr algn="just"/>
            <a:endParaRPr lang="tr-TR" dirty="0" smtClean="0">
              <a:effectLst/>
              <a:latin typeface="Andalus" pitchFamily="2" charset="-78"/>
              <a:cs typeface="Andalus" pitchFamily="2" charset="-78"/>
            </a:endParaRPr>
          </a:p>
          <a:p>
            <a:pPr marL="0" indent="0" algn="just">
              <a:buNone/>
            </a:pPr>
            <a:endParaRPr lang="tr-TR" dirty="0" smtClean="0">
              <a:effectLst/>
              <a:latin typeface="Andalus" pitchFamily="2" charset="-78"/>
              <a:cs typeface="Andalus" pitchFamily="2" charset="-78"/>
            </a:endParaRPr>
          </a:p>
        </p:txBody>
      </p:sp>
      <p:graphicFrame>
        <p:nvGraphicFramePr>
          <p:cNvPr id="4" name="3 Diyagram"/>
          <p:cNvGraphicFramePr/>
          <p:nvPr/>
        </p:nvGraphicFramePr>
        <p:xfrm>
          <a:off x="827584" y="2132856"/>
          <a:ext cx="7776864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Sıcaklık termometre ile ölçülür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5"/>
            <a:ext cx="8507288" cy="4176464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>
              <a:buNone/>
            </a:pPr>
            <a:endParaRPr lang="tr-TR" dirty="0" smtClean="0">
              <a:effectLst/>
              <a:latin typeface="Andalus" pitchFamily="2" charset="-78"/>
              <a:cs typeface="Andalus" pitchFamily="2" charset="-78"/>
            </a:endParaRPr>
          </a:p>
          <a:p>
            <a:pPr algn="ctr">
              <a:buNone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3 farklı ölçü birimi vardır.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sz="2800" dirty="0" smtClean="0">
                <a:effectLst/>
                <a:latin typeface="Andalus" pitchFamily="2" charset="-78"/>
                <a:cs typeface="Andalus" pitchFamily="2" charset="-78"/>
              </a:rPr>
              <a:t>                  </a:t>
            </a:r>
            <a:r>
              <a:rPr lang="tr-TR" sz="2800" dirty="0" err="1" smtClean="0">
                <a:effectLst/>
                <a:latin typeface="Andalus" pitchFamily="2" charset="-78"/>
                <a:cs typeface="Andalus" pitchFamily="2" charset="-78"/>
              </a:rPr>
              <a:t>Celsius</a:t>
            </a:r>
            <a:r>
              <a:rPr lang="tr-TR" sz="2800" dirty="0" smtClean="0">
                <a:effectLst/>
                <a:latin typeface="Andalus" pitchFamily="2" charset="-78"/>
                <a:cs typeface="Andalus" pitchFamily="2" charset="-78"/>
              </a:rPr>
              <a:t> (°C)</a:t>
            </a:r>
          </a:p>
          <a:p>
            <a:pPr>
              <a:buNone/>
            </a:pPr>
            <a:r>
              <a:rPr lang="tr-TR" sz="2800" dirty="0" smtClean="0">
                <a:effectLst/>
                <a:latin typeface="Andalus" pitchFamily="2" charset="-78"/>
                <a:cs typeface="Andalus" pitchFamily="2" charset="-78"/>
              </a:rPr>
              <a:t>                                                                         Fahrenhayt (°F)                        Kelvin</a:t>
            </a:r>
          </a:p>
          <a:p>
            <a:pPr algn="just">
              <a:buNone/>
            </a:pPr>
            <a:r>
              <a:rPr lang="tr-TR" sz="2800" dirty="0" smtClean="0">
                <a:effectLst/>
                <a:latin typeface="Andalus" pitchFamily="2" charset="-78"/>
                <a:cs typeface="Andalus" pitchFamily="2" charset="-78"/>
              </a:rPr>
              <a:t>Çevrim için;</a:t>
            </a:r>
          </a:p>
          <a:p>
            <a:pPr algn="ctr">
              <a:buNone/>
            </a:pPr>
            <a:r>
              <a:rPr lang="tr-TR" sz="2800" dirty="0" smtClean="0">
                <a:effectLst/>
                <a:latin typeface="Andalus" pitchFamily="2" charset="-78"/>
                <a:cs typeface="Andalus" pitchFamily="2" charset="-78"/>
              </a:rPr>
              <a:t>°F = °C × 1.8 + 32 </a:t>
            </a:r>
          </a:p>
          <a:p>
            <a:pPr algn="ctr">
              <a:buNone/>
            </a:pPr>
            <a:r>
              <a:rPr lang="tr-TR" sz="2800" dirty="0" smtClean="0">
                <a:effectLst/>
                <a:latin typeface="Andalus" pitchFamily="2" charset="-78"/>
                <a:cs typeface="Andalus" pitchFamily="2" charset="-78"/>
              </a:rPr>
              <a:t> °C = (°F – 32) / 1.8 </a:t>
            </a:r>
          </a:p>
          <a:p>
            <a:pPr>
              <a:buNone/>
            </a:pPr>
            <a:endParaRPr lang="tr-TR" sz="2800" dirty="0">
              <a:effectLst/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4" name="3 Aşağı Ok"/>
          <p:cNvSpPr/>
          <p:nvPr/>
        </p:nvSpPr>
        <p:spPr>
          <a:xfrm rot="1656294">
            <a:off x="2200276" y="2559133"/>
            <a:ext cx="484632" cy="808976"/>
          </a:xfrm>
          <a:prstGeom prst="downArrow">
            <a:avLst/>
          </a:prstGeom>
          <a:solidFill>
            <a:srgbClr val="B616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Aşağı Ok"/>
          <p:cNvSpPr/>
          <p:nvPr/>
        </p:nvSpPr>
        <p:spPr>
          <a:xfrm>
            <a:off x="4427984" y="2636912"/>
            <a:ext cx="484632" cy="978408"/>
          </a:xfrm>
          <a:prstGeom prst="downArrow">
            <a:avLst/>
          </a:prstGeom>
          <a:solidFill>
            <a:srgbClr val="B616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Aşağı Ok"/>
          <p:cNvSpPr/>
          <p:nvPr/>
        </p:nvSpPr>
        <p:spPr>
          <a:xfrm rot="19437152">
            <a:off x="6683326" y="2686604"/>
            <a:ext cx="484632" cy="970385"/>
          </a:xfrm>
          <a:prstGeom prst="downArrow">
            <a:avLst/>
          </a:prstGeom>
          <a:solidFill>
            <a:srgbClr val="B616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lanço">
  <a:themeElements>
    <a:clrScheme name="Bilanço 8">
      <a:dk1>
        <a:srgbClr val="000000"/>
      </a:dk1>
      <a:lt1>
        <a:srgbClr val="DDDDDD"/>
      </a:lt1>
      <a:dk2>
        <a:srgbClr val="000000"/>
      </a:dk2>
      <a:lt2>
        <a:srgbClr val="B8B7D1"/>
      </a:lt2>
      <a:accent1>
        <a:srgbClr val="F1F0F4"/>
      </a:accent1>
      <a:accent2>
        <a:srgbClr val="C1BCFC"/>
      </a:accent2>
      <a:accent3>
        <a:srgbClr val="EBEBEB"/>
      </a:accent3>
      <a:accent4>
        <a:srgbClr val="000000"/>
      </a:accent4>
      <a:accent5>
        <a:srgbClr val="F7F6F8"/>
      </a:accent5>
      <a:accent6>
        <a:srgbClr val="AFAAE4"/>
      </a:accent6>
      <a:hlink>
        <a:srgbClr val="5454C6"/>
      </a:hlink>
      <a:folHlink>
        <a:srgbClr val="6A6F86"/>
      </a:folHlink>
    </a:clrScheme>
    <a:fontScheme name="Bilanço">
      <a:majorFont>
        <a:latin typeface="Arial"/>
        <a:ea typeface=""/>
        <a:cs typeface="Arial"/>
      </a:majorFont>
      <a:minorFont>
        <a:latin typeface="Tahoma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ilanço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ilanço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1711</TotalTime>
  <Words>374</Words>
  <Application>Microsoft Office PowerPoint</Application>
  <PresentationFormat>Ekran Gösterisi (4:3)</PresentationFormat>
  <Paragraphs>73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Andalus</vt:lpstr>
      <vt:lpstr>Arial</vt:lpstr>
      <vt:lpstr>Tahoma</vt:lpstr>
      <vt:lpstr>Wingdings</vt:lpstr>
      <vt:lpstr>Bilanço</vt:lpstr>
      <vt:lpstr>   TBS’ de ÜRETİM  (HAZIRLAMA VE PİŞİRME) </vt:lpstr>
      <vt:lpstr>Üretim Planlaması</vt:lpstr>
      <vt:lpstr>Üretim Planlaması</vt:lpstr>
      <vt:lpstr>PowerPoint Sunusu</vt:lpstr>
      <vt:lpstr>.</vt:lpstr>
      <vt:lpstr>Pişirme yiyeceklere yapılan ısı uygulamasıdır</vt:lpstr>
      <vt:lpstr>PowerPoint Sunusu</vt:lpstr>
      <vt:lpstr>PowerPoint Sunusu</vt:lpstr>
      <vt:lpstr>Sıcaklık termometre ile ölçülür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creaa</dc:creator>
  <cp:lastModifiedBy>exper</cp:lastModifiedBy>
  <cp:revision>288</cp:revision>
  <dcterms:created xsi:type="dcterms:W3CDTF">2010-03-03T09:50:38Z</dcterms:created>
  <dcterms:modified xsi:type="dcterms:W3CDTF">2017-01-31T08:33:56Z</dcterms:modified>
</cp:coreProperties>
</file>