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7" r:id="rId7"/>
    <p:sldId id="261" r:id="rId8"/>
    <p:sldId id="268" r:id="rId9"/>
    <p:sldId id="262" r:id="rId10"/>
    <p:sldId id="264" r:id="rId11"/>
    <p:sldId id="265" r:id="rId12"/>
    <p:sldId id="271" r:id="rId13"/>
    <p:sldId id="269" r:id="rId14"/>
    <p:sldId id="266"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15" autoAdjust="0"/>
    <p:restoredTop sz="94660"/>
  </p:normalViewPr>
  <p:slideViewPr>
    <p:cSldViewPr snapToGrid="0">
      <p:cViewPr varScale="1">
        <p:scale>
          <a:sx n="92" d="100"/>
          <a:sy n="92" d="100"/>
        </p:scale>
        <p:origin x="22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1D8C2C-A88C-4519-85FD-00BB41565349}" type="doc">
      <dgm:prSet loTypeId="urn:microsoft.com/office/officeart/2005/8/layout/cycle7" loCatId="cycle" qsTypeId="urn:microsoft.com/office/officeart/2005/8/quickstyle/simple1" qsCatId="simple" csTypeId="urn:microsoft.com/office/officeart/2005/8/colors/accent0_1" csCatId="mainScheme" phldr="1"/>
      <dgm:spPr/>
      <dgm:t>
        <a:bodyPr/>
        <a:lstStyle/>
        <a:p>
          <a:endParaRPr lang="tr-TR"/>
        </a:p>
      </dgm:t>
    </dgm:pt>
    <dgm:pt modelId="{2130C6F2-45B0-4522-942A-6A1BF245A3DE}">
      <dgm:prSet phldrT="[Metin]"/>
      <dgm:spPr/>
      <dgm:t>
        <a:bodyPr/>
        <a:lstStyle/>
        <a:p>
          <a:r>
            <a:rPr lang="tr-TR" dirty="0" err="1" smtClean="0"/>
            <a:t>Anderson’ın</a:t>
          </a:r>
          <a:r>
            <a:rPr lang="tr-TR" dirty="0" smtClean="0"/>
            <a:t> Sınıflaması</a:t>
          </a:r>
          <a:endParaRPr lang="tr-TR" dirty="0"/>
        </a:p>
      </dgm:t>
    </dgm:pt>
    <dgm:pt modelId="{42816AA5-FBFC-416F-9C92-C8836E86AF39}" type="parTrans" cxnId="{851C799C-6500-442D-AACA-ACFEA2869F0C}">
      <dgm:prSet/>
      <dgm:spPr/>
      <dgm:t>
        <a:bodyPr/>
        <a:lstStyle/>
        <a:p>
          <a:endParaRPr lang="tr-TR"/>
        </a:p>
      </dgm:t>
    </dgm:pt>
    <dgm:pt modelId="{85D50DA6-D229-4429-84C1-D037BAFB5BFA}" type="sibTrans" cxnId="{851C799C-6500-442D-AACA-ACFEA2869F0C}">
      <dgm:prSet/>
      <dgm:spPr>
        <a:solidFill>
          <a:schemeClr val="bg2"/>
        </a:solidFill>
      </dgm:spPr>
      <dgm:t>
        <a:bodyPr/>
        <a:lstStyle/>
        <a:p>
          <a:endParaRPr lang="tr-TR"/>
        </a:p>
      </dgm:t>
    </dgm:pt>
    <dgm:pt modelId="{0133102A-1FE1-4023-8E4F-D693B85300C0}">
      <dgm:prSet phldrT="[Metin]" custT="1"/>
      <dgm:spPr/>
      <dgm:t>
        <a:bodyPr/>
        <a:lstStyle/>
        <a:p>
          <a:r>
            <a:rPr lang="tr-TR" sz="2400" dirty="0" err="1" smtClean="0"/>
            <a:t>İşlemsel</a:t>
          </a:r>
          <a:r>
            <a:rPr lang="tr-TR" sz="2400" dirty="0" smtClean="0"/>
            <a:t> Bilgi</a:t>
          </a:r>
        </a:p>
        <a:p>
          <a:r>
            <a:rPr lang="tr-TR" sz="1600" dirty="0" smtClean="0"/>
            <a:t>(Bir şeyin </a:t>
          </a:r>
          <a:r>
            <a:rPr lang="tr-TR" sz="1600" i="1" dirty="0" smtClean="0"/>
            <a:t>nasıl </a:t>
          </a:r>
          <a:r>
            <a:rPr lang="tr-TR" sz="1600" dirty="0" smtClean="0"/>
            <a:t>yapıldığını söyleme)</a:t>
          </a:r>
          <a:endParaRPr lang="tr-TR" sz="1600" dirty="0"/>
        </a:p>
      </dgm:t>
    </dgm:pt>
    <dgm:pt modelId="{CF49179B-9189-43E5-BB33-11EF9EDC5854}" type="parTrans" cxnId="{BEBDFD9D-0408-4A40-AD40-516B7E415304}">
      <dgm:prSet/>
      <dgm:spPr/>
      <dgm:t>
        <a:bodyPr/>
        <a:lstStyle/>
        <a:p>
          <a:endParaRPr lang="tr-TR"/>
        </a:p>
      </dgm:t>
    </dgm:pt>
    <dgm:pt modelId="{6573EFD2-17D1-4154-80C3-EF20E0D78125}" type="sibTrans" cxnId="{BEBDFD9D-0408-4A40-AD40-516B7E415304}">
      <dgm:prSet/>
      <dgm:spPr>
        <a:solidFill>
          <a:schemeClr val="bg2"/>
        </a:solidFill>
      </dgm:spPr>
      <dgm:t>
        <a:bodyPr/>
        <a:lstStyle/>
        <a:p>
          <a:endParaRPr lang="tr-TR"/>
        </a:p>
      </dgm:t>
    </dgm:pt>
    <dgm:pt modelId="{961B7871-DCCF-4788-BBDA-75864982A2B4}">
      <dgm:prSet phldrT="[Metin]" custT="1"/>
      <dgm:spPr/>
      <dgm:t>
        <a:bodyPr/>
        <a:lstStyle/>
        <a:p>
          <a:r>
            <a:rPr lang="tr-TR" sz="2300" dirty="0" err="1" smtClean="0"/>
            <a:t>Bildirimsel</a:t>
          </a:r>
          <a:r>
            <a:rPr lang="tr-TR" sz="2300" dirty="0" smtClean="0"/>
            <a:t> Bilgi</a:t>
          </a:r>
        </a:p>
        <a:p>
          <a:r>
            <a:rPr lang="tr-TR" sz="1600" dirty="0" smtClean="0"/>
            <a:t>(Bir şeyin </a:t>
          </a:r>
          <a:r>
            <a:rPr lang="tr-TR" sz="1600" i="1" dirty="0" smtClean="0"/>
            <a:t>ne </a:t>
          </a:r>
          <a:r>
            <a:rPr lang="tr-TR" sz="1600" dirty="0" smtClean="0"/>
            <a:t>olduğunu söyleme)</a:t>
          </a:r>
          <a:endParaRPr lang="tr-TR" sz="1600" dirty="0"/>
        </a:p>
      </dgm:t>
    </dgm:pt>
    <dgm:pt modelId="{FA64F2BD-23F8-41CF-A5F7-17D5D04B5DC7}" type="parTrans" cxnId="{AF5B5CD2-3F7E-4F00-9E06-6691377CB6DB}">
      <dgm:prSet/>
      <dgm:spPr/>
      <dgm:t>
        <a:bodyPr/>
        <a:lstStyle/>
        <a:p>
          <a:endParaRPr lang="tr-TR"/>
        </a:p>
      </dgm:t>
    </dgm:pt>
    <dgm:pt modelId="{078D0CE5-D6FD-45F5-9A7C-E6072759E3FB}" type="sibTrans" cxnId="{AF5B5CD2-3F7E-4F00-9E06-6691377CB6DB}">
      <dgm:prSet/>
      <dgm:spPr>
        <a:solidFill>
          <a:schemeClr val="bg2"/>
        </a:solidFill>
      </dgm:spPr>
      <dgm:t>
        <a:bodyPr/>
        <a:lstStyle/>
        <a:p>
          <a:endParaRPr lang="tr-TR"/>
        </a:p>
      </dgm:t>
    </dgm:pt>
    <dgm:pt modelId="{250007D1-A27D-4C54-BC17-94A8C9916B6A}" type="pres">
      <dgm:prSet presAssocID="{A41D8C2C-A88C-4519-85FD-00BB41565349}" presName="Name0" presStyleCnt="0">
        <dgm:presLayoutVars>
          <dgm:dir/>
          <dgm:resizeHandles val="exact"/>
        </dgm:presLayoutVars>
      </dgm:prSet>
      <dgm:spPr/>
      <dgm:t>
        <a:bodyPr/>
        <a:lstStyle/>
        <a:p>
          <a:endParaRPr lang="tr-TR"/>
        </a:p>
      </dgm:t>
    </dgm:pt>
    <dgm:pt modelId="{D2FEAF25-22A8-4BED-BADD-ECC047881325}" type="pres">
      <dgm:prSet presAssocID="{2130C6F2-45B0-4522-942A-6A1BF245A3DE}" presName="node" presStyleLbl="node1" presStyleIdx="0" presStyleCnt="3">
        <dgm:presLayoutVars>
          <dgm:bulletEnabled val="1"/>
        </dgm:presLayoutVars>
      </dgm:prSet>
      <dgm:spPr/>
      <dgm:t>
        <a:bodyPr/>
        <a:lstStyle/>
        <a:p>
          <a:endParaRPr lang="tr-TR"/>
        </a:p>
      </dgm:t>
    </dgm:pt>
    <dgm:pt modelId="{45F5A0EA-B0DA-4C05-A2A8-79D3A9A2DD7A}" type="pres">
      <dgm:prSet presAssocID="{85D50DA6-D229-4429-84C1-D037BAFB5BFA}" presName="sibTrans" presStyleLbl="sibTrans2D1" presStyleIdx="0" presStyleCnt="3"/>
      <dgm:spPr/>
      <dgm:t>
        <a:bodyPr/>
        <a:lstStyle/>
        <a:p>
          <a:endParaRPr lang="tr-TR"/>
        </a:p>
      </dgm:t>
    </dgm:pt>
    <dgm:pt modelId="{A284761D-9A9D-43F9-9F38-B1F4D1025072}" type="pres">
      <dgm:prSet presAssocID="{85D50DA6-D229-4429-84C1-D037BAFB5BFA}" presName="connectorText" presStyleLbl="sibTrans2D1" presStyleIdx="0" presStyleCnt="3"/>
      <dgm:spPr/>
      <dgm:t>
        <a:bodyPr/>
        <a:lstStyle/>
        <a:p>
          <a:endParaRPr lang="tr-TR"/>
        </a:p>
      </dgm:t>
    </dgm:pt>
    <dgm:pt modelId="{513756A7-858E-42D0-A66D-556E2AF48AFA}" type="pres">
      <dgm:prSet presAssocID="{0133102A-1FE1-4023-8E4F-D693B85300C0}" presName="node" presStyleLbl="node1" presStyleIdx="1" presStyleCnt="3" custScaleX="158015" custScaleY="191540">
        <dgm:presLayoutVars>
          <dgm:bulletEnabled val="1"/>
        </dgm:presLayoutVars>
      </dgm:prSet>
      <dgm:spPr/>
      <dgm:t>
        <a:bodyPr/>
        <a:lstStyle/>
        <a:p>
          <a:endParaRPr lang="tr-TR"/>
        </a:p>
      </dgm:t>
    </dgm:pt>
    <dgm:pt modelId="{FD92207B-561C-4B71-9994-DCC3389ED43E}" type="pres">
      <dgm:prSet presAssocID="{6573EFD2-17D1-4154-80C3-EF20E0D78125}" presName="sibTrans" presStyleLbl="sibTrans2D1" presStyleIdx="1" presStyleCnt="3" custScaleY="51489" custLinFactY="5849" custLinFactNeighborX="-3321" custLinFactNeighborY="100000"/>
      <dgm:spPr/>
      <dgm:t>
        <a:bodyPr/>
        <a:lstStyle/>
        <a:p>
          <a:endParaRPr lang="tr-TR"/>
        </a:p>
      </dgm:t>
    </dgm:pt>
    <dgm:pt modelId="{26842CC3-A652-44E3-B1B5-33C6C9FF0303}" type="pres">
      <dgm:prSet presAssocID="{6573EFD2-17D1-4154-80C3-EF20E0D78125}" presName="connectorText" presStyleLbl="sibTrans2D1" presStyleIdx="1" presStyleCnt="3"/>
      <dgm:spPr/>
      <dgm:t>
        <a:bodyPr/>
        <a:lstStyle/>
        <a:p>
          <a:endParaRPr lang="tr-TR"/>
        </a:p>
      </dgm:t>
    </dgm:pt>
    <dgm:pt modelId="{905FB86F-5046-48FB-A88F-0AE1C9932EE8}" type="pres">
      <dgm:prSet presAssocID="{961B7871-DCCF-4788-BBDA-75864982A2B4}" presName="node" presStyleLbl="node1" presStyleIdx="2" presStyleCnt="3" custScaleX="168316" custScaleY="192113" custRadScaleRad="111385" custRadScaleInc="5545">
        <dgm:presLayoutVars>
          <dgm:bulletEnabled val="1"/>
        </dgm:presLayoutVars>
      </dgm:prSet>
      <dgm:spPr/>
      <dgm:t>
        <a:bodyPr/>
        <a:lstStyle/>
        <a:p>
          <a:endParaRPr lang="tr-TR"/>
        </a:p>
      </dgm:t>
    </dgm:pt>
    <dgm:pt modelId="{B2B0AD13-D2CB-4E1A-958A-D3B02B4BB4CB}" type="pres">
      <dgm:prSet presAssocID="{078D0CE5-D6FD-45F5-9A7C-E6072759E3FB}" presName="sibTrans" presStyleLbl="sibTrans2D1" presStyleIdx="2" presStyleCnt="3"/>
      <dgm:spPr/>
      <dgm:t>
        <a:bodyPr/>
        <a:lstStyle/>
        <a:p>
          <a:endParaRPr lang="tr-TR"/>
        </a:p>
      </dgm:t>
    </dgm:pt>
    <dgm:pt modelId="{8ABFA594-B25F-4675-9BA9-8B3624B2C203}" type="pres">
      <dgm:prSet presAssocID="{078D0CE5-D6FD-45F5-9A7C-E6072759E3FB}" presName="connectorText" presStyleLbl="sibTrans2D1" presStyleIdx="2" presStyleCnt="3"/>
      <dgm:spPr/>
      <dgm:t>
        <a:bodyPr/>
        <a:lstStyle/>
        <a:p>
          <a:endParaRPr lang="tr-TR"/>
        </a:p>
      </dgm:t>
    </dgm:pt>
  </dgm:ptLst>
  <dgm:cxnLst>
    <dgm:cxn modelId="{2D1519E3-9441-45A4-9BEC-3A6CE9159716}" type="presOf" srcId="{2130C6F2-45B0-4522-942A-6A1BF245A3DE}" destId="{D2FEAF25-22A8-4BED-BADD-ECC047881325}" srcOrd="0" destOrd="0" presId="urn:microsoft.com/office/officeart/2005/8/layout/cycle7"/>
    <dgm:cxn modelId="{3805CA6F-90F2-4B70-AD1D-A4C91C43A605}" type="presOf" srcId="{078D0CE5-D6FD-45F5-9A7C-E6072759E3FB}" destId="{B2B0AD13-D2CB-4E1A-958A-D3B02B4BB4CB}" srcOrd="0" destOrd="0" presId="urn:microsoft.com/office/officeart/2005/8/layout/cycle7"/>
    <dgm:cxn modelId="{EEC220C7-0778-457A-B86B-BB06F1557AFE}" type="presOf" srcId="{85D50DA6-D229-4429-84C1-D037BAFB5BFA}" destId="{45F5A0EA-B0DA-4C05-A2A8-79D3A9A2DD7A}" srcOrd="0" destOrd="0" presId="urn:microsoft.com/office/officeart/2005/8/layout/cycle7"/>
    <dgm:cxn modelId="{C25025F8-F1A6-43CF-8D87-1BC47391B791}" type="presOf" srcId="{6573EFD2-17D1-4154-80C3-EF20E0D78125}" destId="{FD92207B-561C-4B71-9994-DCC3389ED43E}" srcOrd="0" destOrd="0" presId="urn:microsoft.com/office/officeart/2005/8/layout/cycle7"/>
    <dgm:cxn modelId="{65AC90D9-05CA-4C80-9ABB-3811CFAE348C}" type="presOf" srcId="{961B7871-DCCF-4788-BBDA-75864982A2B4}" destId="{905FB86F-5046-48FB-A88F-0AE1C9932EE8}" srcOrd="0" destOrd="0" presId="urn:microsoft.com/office/officeart/2005/8/layout/cycle7"/>
    <dgm:cxn modelId="{60A3DE7D-2040-40D6-9403-479EECD58576}" type="presOf" srcId="{A41D8C2C-A88C-4519-85FD-00BB41565349}" destId="{250007D1-A27D-4C54-BC17-94A8C9916B6A}" srcOrd="0" destOrd="0" presId="urn:microsoft.com/office/officeart/2005/8/layout/cycle7"/>
    <dgm:cxn modelId="{AF5B5CD2-3F7E-4F00-9E06-6691377CB6DB}" srcId="{A41D8C2C-A88C-4519-85FD-00BB41565349}" destId="{961B7871-DCCF-4788-BBDA-75864982A2B4}" srcOrd="2" destOrd="0" parTransId="{FA64F2BD-23F8-41CF-A5F7-17D5D04B5DC7}" sibTransId="{078D0CE5-D6FD-45F5-9A7C-E6072759E3FB}"/>
    <dgm:cxn modelId="{BEBDFD9D-0408-4A40-AD40-516B7E415304}" srcId="{A41D8C2C-A88C-4519-85FD-00BB41565349}" destId="{0133102A-1FE1-4023-8E4F-D693B85300C0}" srcOrd="1" destOrd="0" parTransId="{CF49179B-9189-43E5-BB33-11EF9EDC5854}" sibTransId="{6573EFD2-17D1-4154-80C3-EF20E0D78125}"/>
    <dgm:cxn modelId="{F838C4B5-0007-40C7-8D94-05720B737A3B}" type="presOf" srcId="{0133102A-1FE1-4023-8E4F-D693B85300C0}" destId="{513756A7-858E-42D0-A66D-556E2AF48AFA}" srcOrd="0" destOrd="0" presId="urn:microsoft.com/office/officeart/2005/8/layout/cycle7"/>
    <dgm:cxn modelId="{78975CD7-5446-4CBF-8B57-6C80763F9A9D}" type="presOf" srcId="{85D50DA6-D229-4429-84C1-D037BAFB5BFA}" destId="{A284761D-9A9D-43F9-9F38-B1F4D1025072}" srcOrd="1" destOrd="0" presId="urn:microsoft.com/office/officeart/2005/8/layout/cycle7"/>
    <dgm:cxn modelId="{B6FA51C8-0CBA-4426-9697-DBEC8D6B506A}" type="presOf" srcId="{078D0CE5-D6FD-45F5-9A7C-E6072759E3FB}" destId="{8ABFA594-B25F-4675-9BA9-8B3624B2C203}" srcOrd="1" destOrd="0" presId="urn:microsoft.com/office/officeart/2005/8/layout/cycle7"/>
    <dgm:cxn modelId="{851C799C-6500-442D-AACA-ACFEA2869F0C}" srcId="{A41D8C2C-A88C-4519-85FD-00BB41565349}" destId="{2130C6F2-45B0-4522-942A-6A1BF245A3DE}" srcOrd="0" destOrd="0" parTransId="{42816AA5-FBFC-416F-9C92-C8836E86AF39}" sibTransId="{85D50DA6-D229-4429-84C1-D037BAFB5BFA}"/>
    <dgm:cxn modelId="{04D892BB-A771-4BF1-B9D5-E8331D1B97A6}" type="presOf" srcId="{6573EFD2-17D1-4154-80C3-EF20E0D78125}" destId="{26842CC3-A652-44E3-B1B5-33C6C9FF0303}" srcOrd="1" destOrd="0" presId="urn:microsoft.com/office/officeart/2005/8/layout/cycle7"/>
    <dgm:cxn modelId="{6F7EE2D0-F2FF-4507-860B-03C3355B004F}" type="presParOf" srcId="{250007D1-A27D-4C54-BC17-94A8C9916B6A}" destId="{D2FEAF25-22A8-4BED-BADD-ECC047881325}" srcOrd="0" destOrd="0" presId="urn:microsoft.com/office/officeart/2005/8/layout/cycle7"/>
    <dgm:cxn modelId="{23403561-7D5B-4B73-8DBE-F3545E3DD2A0}" type="presParOf" srcId="{250007D1-A27D-4C54-BC17-94A8C9916B6A}" destId="{45F5A0EA-B0DA-4C05-A2A8-79D3A9A2DD7A}" srcOrd="1" destOrd="0" presId="urn:microsoft.com/office/officeart/2005/8/layout/cycle7"/>
    <dgm:cxn modelId="{A1778C11-168E-46F1-8646-BF7D68F19F24}" type="presParOf" srcId="{45F5A0EA-B0DA-4C05-A2A8-79D3A9A2DD7A}" destId="{A284761D-9A9D-43F9-9F38-B1F4D1025072}" srcOrd="0" destOrd="0" presId="urn:microsoft.com/office/officeart/2005/8/layout/cycle7"/>
    <dgm:cxn modelId="{74DB55B4-CD7D-4EE6-9112-299A265C8450}" type="presParOf" srcId="{250007D1-A27D-4C54-BC17-94A8C9916B6A}" destId="{513756A7-858E-42D0-A66D-556E2AF48AFA}" srcOrd="2" destOrd="0" presId="urn:microsoft.com/office/officeart/2005/8/layout/cycle7"/>
    <dgm:cxn modelId="{1B520E11-818D-469D-9CC4-E9C39870F48B}" type="presParOf" srcId="{250007D1-A27D-4C54-BC17-94A8C9916B6A}" destId="{FD92207B-561C-4B71-9994-DCC3389ED43E}" srcOrd="3" destOrd="0" presId="urn:microsoft.com/office/officeart/2005/8/layout/cycle7"/>
    <dgm:cxn modelId="{C711175B-AEEE-4B9E-938B-515681D8479D}" type="presParOf" srcId="{FD92207B-561C-4B71-9994-DCC3389ED43E}" destId="{26842CC3-A652-44E3-B1B5-33C6C9FF0303}" srcOrd="0" destOrd="0" presId="urn:microsoft.com/office/officeart/2005/8/layout/cycle7"/>
    <dgm:cxn modelId="{F61C6CFF-0F88-45CB-A69D-59E0BA89F2C6}" type="presParOf" srcId="{250007D1-A27D-4C54-BC17-94A8C9916B6A}" destId="{905FB86F-5046-48FB-A88F-0AE1C9932EE8}" srcOrd="4" destOrd="0" presId="urn:microsoft.com/office/officeart/2005/8/layout/cycle7"/>
    <dgm:cxn modelId="{2C7BA894-A88B-4EFF-B578-2363E8B0692C}" type="presParOf" srcId="{250007D1-A27D-4C54-BC17-94A8C9916B6A}" destId="{B2B0AD13-D2CB-4E1A-958A-D3B02B4BB4CB}" srcOrd="5" destOrd="0" presId="urn:microsoft.com/office/officeart/2005/8/layout/cycle7"/>
    <dgm:cxn modelId="{A5CB0819-C8A3-4F48-A807-CD4179E7637D}" type="presParOf" srcId="{B2B0AD13-D2CB-4E1A-958A-D3B02B4BB4CB}" destId="{8ABFA594-B25F-4675-9BA9-8B3624B2C203}"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1/22/2018</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1/22/2018</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1CF131DD-A141-4471-BCF9-C6073EDD7E20}" type="datetimeFigureOut">
              <a:rPr lang="en-US" dirty="0"/>
              <a:t>1/22/2018</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1/22/2018</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1/22/2018</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MBT-303</a:t>
            </a:r>
            <a:br>
              <a:rPr lang="tr-TR" dirty="0"/>
            </a:br>
            <a:r>
              <a:rPr lang="tr-TR" dirty="0"/>
              <a:t>özel öğretim yöntemleri-ı</a:t>
            </a:r>
          </a:p>
        </p:txBody>
      </p:sp>
      <p:sp>
        <p:nvSpPr>
          <p:cNvPr id="3" name="Alt Başlık 2"/>
          <p:cNvSpPr>
            <a:spLocks noGrp="1"/>
          </p:cNvSpPr>
          <p:nvPr>
            <p:ph type="subTitle" idx="1"/>
          </p:nvPr>
        </p:nvSpPr>
        <p:spPr>
          <a:xfrm>
            <a:off x="1562100" y="4810990"/>
            <a:ext cx="9070848" cy="446809"/>
          </a:xfrm>
        </p:spPr>
        <p:txBody>
          <a:bodyPr>
            <a:normAutofit/>
          </a:bodyPr>
          <a:lstStyle/>
          <a:p>
            <a:r>
              <a:rPr lang="tr-TR" sz="2000" b="1" dirty="0" smtClean="0"/>
              <a:t>Hafta</a:t>
            </a:r>
            <a:r>
              <a:rPr lang="tr-TR" sz="2000" dirty="0" smtClean="0"/>
              <a:t> </a:t>
            </a:r>
            <a:r>
              <a:rPr lang="tr-TR" sz="2000" b="1" dirty="0" smtClean="0"/>
              <a:t>11</a:t>
            </a:r>
            <a:r>
              <a:rPr lang="tr-TR" sz="2000" dirty="0" smtClean="0"/>
              <a:t>: </a:t>
            </a:r>
            <a:r>
              <a:rPr lang="tr-TR" sz="2000" dirty="0" smtClean="0"/>
              <a:t>BT Derslerinde Değerlendirme ve Sınav Sorusu Örnekleri</a:t>
            </a:r>
            <a:endParaRPr lang="tr-TR" sz="2000" dirty="0"/>
          </a:p>
        </p:txBody>
      </p:sp>
    </p:spTree>
    <p:extLst>
      <p:ext uri="{BB962C8B-B14F-4D97-AF65-F5344CB8AC3E}">
        <p14:creationId xmlns:p14="http://schemas.microsoft.com/office/powerpoint/2010/main" val="28956525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415637"/>
            <a:ext cx="10058400" cy="529936"/>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519545" y="1111827"/>
            <a:ext cx="11139055" cy="5268192"/>
          </a:xfrm>
        </p:spPr>
        <p:txBody>
          <a:bodyPr>
            <a:noAutofit/>
          </a:bodyPr>
          <a:lstStyle/>
          <a:p>
            <a:r>
              <a:rPr lang="tr-TR" sz="2000" b="1" dirty="0"/>
              <a:t>Çoktan-Seçmeli </a:t>
            </a:r>
            <a:r>
              <a:rPr lang="tr-TR" sz="2000" b="1" dirty="0" smtClean="0"/>
              <a:t>Sorular</a:t>
            </a:r>
            <a:endParaRPr lang="tr-TR" sz="2000" b="1" dirty="0"/>
          </a:p>
          <a:p>
            <a:r>
              <a:rPr lang="tr-TR" sz="2000" dirty="0"/>
              <a:t>Çoktan-seçmeli soruları hazırlarken öğrencilerden ne istediği soru </a:t>
            </a:r>
            <a:r>
              <a:rPr lang="tr-TR" sz="2000" dirty="0" smtClean="0"/>
              <a:t>cümlesinde </a:t>
            </a:r>
            <a:r>
              <a:rPr lang="tr-TR" sz="2000" dirty="0"/>
              <a:t>açıkça belirtilmelidir. Bir soru için en az dört ya da beş seçenek sunulmalıdır. </a:t>
            </a:r>
            <a:endParaRPr lang="tr-TR" sz="2000" dirty="0" smtClean="0"/>
          </a:p>
          <a:p>
            <a:pPr marL="0" indent="0">
              <a:buNone/>
            </a:pPr>
            <a:endParaRPr lang="tr-TR" sz="1100" dirty="0" smtClean="0"/>
          </a:p>
          <a:p>
            <a:r>
              <a:rPr lang="tr-TR" sz="2000" dirty="0" smtClean="0"/>
              <a:t>Dilsel </a:t>
            </a:r>
            <a:r>
              <a:rPr lang="tr-TR" sz="2000" dirty="0"/>
              <a:t>ipucu vermemeye özen gösterilmelidir. “Aşağıdakilerden hangisi .........değildir” gibi olumsuz ifadeler yerine olumlu ifadelerle soru sorulmalıdır. </a:t>
            </a:r>
            <a:endParaRPr lang="tr-TR" sz="2000" dirty="0" smtClean="0"/>
          </a:p>
          <a:p>
            <a:pPr marL="0" indent="0">
              <a:buNone/>
            </a:pPr>
            <a:endParaRPr lang="tr-TR" sz="1050" dirty="0" smtClean="0"/>
          </a:p>
          <a:p>
            <a:r>
              <a:rPr lang="tr-TR" sz="2000" dirty="0" smtClean="0"/>
              <a:t>Seçeneklerin </a:t>
            </a:r>
            <a:r>
              <a:rPr lang="tr-TR" sz="2000" dirty="0"/>
              <a:t>mantıklı, olabilir ve ilişkili olmasına özen gösterilmelidir. </a:t>
            </a:r>
            <a:endParaRPr lang="tr-TR" sz="2000" dirty="0" smtClean="0"/>
          </a:p>
          <a:p>
            <a:endParaRPr lang="tr-TR" sz="1050" dirty="0" smtClean="0"/>
          </a:p>
          <a:p>
            <a:r>
              <a:rPr lang="tr-TR" sz="2000" dirty="0" smtClean="0"/>
              <a:t>Yalnızca </a:t>
            </a:r>
            <a:r>
              <a:rPr lang="tr-TR" sz="2000" dirty="0"/>
              <a:t>tek bir “doğru” ya da “en iyi” seçenek olmasına dikkat edilmelidir. </a:t>
            </a:r>
            <a:endParaRPr lang="tr-TR" sz="2000" dirty="0" smtClean="0"/>
          </a:p>
          <a:p>
            <a:endParaRPr lang="tr-TR" sz="1050" dirty="0" smtClean="0"/>
          </a:p>
          <a:p>
            <a:r>
              <a:rPr lang="tr-TR" sz="2000" dirty="0" smtClean="0"/>
              <a:t>“</a:t>
            </a:r>
            <a:r>
              <a:rPr lang="tr-TR" sz="2000" dirty="0"/>
              <a:t>Yukarıdakilerin hepsi” ya da “Hiçbiri” gibi seçenekler kullanılmamalıdır. </a:t>
            </a:r>
            <a:endParaRPr lang="tr-TR" sz="2000" dirty="0" smtClean="0"/>
          </a:p>
          <a:p>
            <a:pPr marL="0" indent="0">
              <a:buNone/>
            </a:pPr>
            <a:endParaRPr lang="tr-TR" sz="1050" dirty="0" smtClean="0"/>
          </a:p>
          <a:p>
            <a:r>
              <a:rPr lang="tr-TR" sz="2000" dirty="0" smtClean="0"/>
              <a:t>Rakam </a:t>
            </a:r>
            <a:r>
              <a:rPr lang="tr-TR" sz="2000" dirty="0"/>
              <a:t>ya da sayı içeren seçenekleri kullanmak gerekiyorsa bunlar azalan ya da artan sıralama ile verilmelidir.</a:t>
            </a:r>
          </a:p>
        </p:txBody>
      </p:sp>
    </p:spTree>
    <p:extLst>
      <p:ext uri="{BB962C8B-B14F-4D97-AF65-F5344CB8AC3E}">
        <p14:creationId xmlns:p14="http://schemas.microsoft.com/office/powerpoint/2010/main" val="18327581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7882" y="516367"/>
            <a:ext cx="11058862" cy="5809129"/>
          </a:xfrm>
        </p:spPr>
        <p:txBody>
          <a:bodyPr>
            <a:normAutofit lnSpcReduction="10000"/>
          </a:bodyPr>
          <a:lstStyle/>
          <a:p>
            <a:r>
              <a:rPr lang="tr-TR" sz="2000" b="1" dirty="0" smtClean="0"/>
              <a:t>Örnekler:     </a:t>
            </a:r>
            <a:r>
              <a:rPr lang="tr-TR" altLang="tr-TR" sz="2000" dirty="0" smtClean="0"/>
              <a:t>3.2 </a:t>
            </a:r>
            <a:r>
              <a:rPr lang="tr-TR" altLang="tr-TR" sz="2000" dirty="0" err="1"/>
              <a:t>gigabyte</a:t>
            </a:r>
            <a:r>
              <a:rPr lang="tr-TR" altLang="tr-TR" sz="2000" dirty="0"/>
              <a:t> kaç </a:t>
            </a:r>
            <a:r>
              <a:rPr lang="tr-TR" altLang="tr-TR" sz="2000" dirty="0" err="1"/>
              <a:t>kilobyte</a:t>
            </a:r>
            <a:r>
              <a:rPr lang="tr-TR" altLang="tr-TR" sz="2000" dirty="0"/>
              <a:t> eder?</a:t>
            </a:r>
          </a:p>
          <a:p>
            <a:pPr marL="0" indent="0">
              <a:buNone/>
            </a:pPr>
            <a:r>
              <a:rPr lang="tr-TR" altLang="tr-TR" sz="2000" dirty="0" smtClean="0"/>
              <a:t>		a) </a:t>
            </a:r>
            <a:r>
              <a:rPr lang="tr-TR" altLang="tr-TR" sz="2000" dirty="0"/>
              <a:t>3335548760.3 KB </a:t>
            </a:r>
            <a:r>
              <a:rPr lang="tr-TR" altLang="tr-TR" sz="2000" dirty="0" smtClean="0"/>
              <a:t>     b) 3355443.2  KB		</a:t>
            </a:r>
          </a:p>
          <a:p>
            <a:pPr marL="0" indent="0">
              <a:buNone/>
            </a:pPr>
            <a:r>
              <a:rPr lang="tr-TR" altLang="tr-TR" sz="2000" dirty="0" smtClean="0"/>
              <a:t>		c) 3276.8  KB                 d) </a:t>
            </a:r>
            <a:r>
              <a:rPr lang="tr-TR" altLang="tr-TR" sz="2000" dirty="0"/>
              <a:t>327.8 </a:t>
            </a:r>
            <a:r>
              <a:rPr lang="tr-TR" altLang="tr-TR" sz="2000" dirty="0" smtClean="0"/>
              <a:t> KB</a:t>
            </a:r>
          </a:p>
          <a:p>
            <a:pPr marL="0" indent="0">
              <a:buNone/>
            </a:pPr>
            <a:endParaRPr lang="tr-TR" altLang="tr-TR" sz="2000" dirty="0"/>
          </a:p>
          <a:p>
            <a:pPr marL="1371400" lvl="5" indent="0">
              <a:buNone/>
            </a:pPr>
            <a:r>
              <a:rPr lang="tr-TR" sz="2000" dirty="0" smtClean="0"/>
              <a:t>İnternette </a:t>
            </a:r>
            <a:r>
              <a:rPr lang="tr-TR" sz="2000" dirty="0"/>
              <a:t>arama yapmaya yarayan sitelere ne ad verilir? </a:t>
            </a:r>
          </a:p>
          <a:p>
            <a:pPr marL="1371400" lvl="5" indent="0">
              <a:buNone/>
            </a:pPr>
            <a:r>
              <a:rPr lang="tr-TR" sz="2000" dirty="0" smtClean="0"/>
              <a:t>    a) </a:t>
            </a:r>
            <a:r>
              <a:rPr lang="tr-TR" sz="2000" dirty="0"/>
              <a:t>Oyun sitesi		</a:t>
            </a:r>
            <a:r>
              <a:rPr lang="tr-TR" sz="2000" dirty="0" smtClean="0"/>
              <a:t>b) </a:t>
            </a:r>
            <a:r>
              <a:rPr lang="tr-TR" sz="2000" dirty="0"/>
              <a:t>Sosyal Paylaşım sitesi</a:t>
            </a:r>
          </a:p>
          <a:p>
            <a:pPr marL="1371400" lvl="5" indent="0">
              <a:buNone/>
            </a:pPr>
            <a:r>
              <a:rPr lang="tr-TR" sz="2000" dirty="0" smtClean="0"/>
              <a:t>    c) </a:t>
            </a:r>
            <a:r>
              <a:rPr lang="tr-TR" sz="2000" dirty="0"/>
              <a:t>Eğlence </a:t>
            </a:r>
            <a:r>
              <a:rPr lang="tr-TR" sz="2000" dirty="0" smtClean="0"/>
              <a:t>sitesi                d) </a:t>
            </a:r>
            <a:r>
              <a:rPr lang="tr-TR" sz="2000" dirty="0"/>
              <a:t>Arama Motoru sitesi</a:t>
            </a:r>
          </a:p>
          <a:p>
            <a:pPr marL="0" indent="0">
              <a:buNone/>
            </a:pPr>
            <a:endParaRPr lang="tr-TR" altLang="tr-TR" sz="2000" dirty="0"/>
          </a:p>
          <a:p>
            <a:pPr marL="0" indent="0">
              <a:buNone/>
            </a:pPr>
            <a:r>
              <a:rPr lang="tr-TR" altLang="tr-TR" dirty="0" smtClean="0"/>
              <a:t> 	</a:t>
            </a:r>
            <a:r>
              <a:rPr lang="tr-TR" altLang="tr-TR" sz="2000" dirty="0" smtClean="0"/>
              <a:t>Windows </a:t>
            </a:r>
            <a:r>
              <a:rPr lang="tr-TR" altLang="tr-TR" sz="2000" dirty="0"/>
              <a:t>işletim sisteminde dosya adı en çok kaç karakterle verilebilir?</a:t>
            </a:r>
          </a:p>
          <a:p>
            <a:pPr marL="0" indent="0">
              <a:buNone/>
            </a:pPr>
            <a:r>
              <a:rPr lang="tr-TR" altLang="tr-TR" sz="2000" dirty="0" smtClean="0"/>
              <a:t>		a) </a:t>
            </a:r>
            <a:r>
              <a:rPr lang="tr-TR" altLang="tr-TR" sz="2000" dirty="0"/>
              <a:t>8   </a:t>
            </a:r>
            <a:r>
              <a:rPr lang="tr-TR" altLang="tr-TR" sz="2000" dirty="0" smtClean="0"/>
              <a:t>  b) 125      c) </a:t>
            </a:r>
            <a:r>
              <a:rPr lang="tr-TR" altLang="tr-TR" sz="2000" dirty="0"/>
              <a:t>255  </a:t>
            </a:r>
            <a:r>
              <a:rPr lang="tr-TR" altLang="tr-TR" sz="2000" dirty="0" smtClean="0"/>
              <a:t>   d) 500</a:t>
            </a:r>
          </a:p>
          <a:p>
            <a:pPr marL="0" lvl="0" indent="0">
              <a:buNone/>
            </a:pPr>
            <a:r>
              <a:rPr lang="tr-TR" sz="2000" dirty="0" smtClean="0"/>
              <a:t>	</a:t>
            </a:r>
          </a:p>
          <a:p>
            <a:pPr marL="0" lvl="0" indent="0">
              <a:buNone/>
            </a:pPr>
            <a:r>
              <a:rPr lang="tr-TR" sz="2000" dirty="0" smtClean="0"/>
              <a:t>	Klavyeden </a:t>
            </a:r>
            <a:r>
              <a:rPr lang="tr-TR" sz="2000" dirty="0"/>
              <a:t>büyük-küçük harf ayrımı yapmak için aşağıdakilerden hangisi </a:t>
            </a:r>
            <a:r>
              <a:rPr lang="tr-TR" sz="2000" dirty="0" smtClean="0"/>
              <a:t>	kullanılmaktadır</a:t>
            </a:r>
            <a:r>
              <a:rPr lang="tr-TR" sz="2000" dirty="0"/>
              <a:t>?</a:t>
            </a:r>
            <a:br>
              <a:rPr lang="tr-TR" sz="2000" dirty="0"/>
            </a:br>
            <a:endParaRPr lang="tr-TR" sz="2000" dirty="0" smtClean="0"/>
          </a:p>
          <a:p>
            <a:pPr marL="0" lvl="0" indent="0">
              <a:buNone/>
            </a:pPr>
            <a:r>
              <a:rPr lang="tr-TR" sz="2000" dirty="0"/>
              <a:t>	</a:t>
            </a:r>
            <a:r>
              <a:rPr lang="tr-TR" sz="2000" dirty="0" smtClean="0"/>
              <a:t>           a</a:t>
            </a:r>
            <a:r>
              <a:rPr lang="tr-TR" sz="2000" dirty="0"/>
              <a:t>) </a:t>
            </a:r>
            <a:r>
              <a:rPr lang="tr-TR" sz="2000" dirty="0" err="1"/>
              <a:t>Caps</a:t>
            </a:r>
            <a:r>
              <a:rPr lang="tr-TR" sz="2000" dirty="0"/>
              <a:t> </a:t>
            </a:r>
            <a:r>
              <a:rPr lang="tr-TR" sz="2000" dirty="0" err="1"/>
              <a:t>Lock</a:t>
            </a:r>
            <a:r>
              <a:rPr lang="tr-TR" sz="2000" dirty="0"/>
              <a:t>	b) Alt	</a:t>
            </a:r>
            <a:r>
              <a:rPr lang="tr-TR" sz="2000" dirty="0" smtClean="0"/>
              <a:t> c</a:t>
            </a:r>
            <a:r>
              <a:rPr lang="tr-TR" sz="2000" dirty="0"/>
              <a:t>) </a:t>
            </a:r>
            <a:r>
              <a:rPr lang="tr-TR" sz="2000" dirty="0" err="1"/>
              <a:t>Tab</a:t>
            </a:r>
            <a:r>
              <a:rPr lang="tr-TR" sz="2000" dirty="0"/>
              <a:t>	</a:t>
            </a:r>
            <a:r>
              <a:rPr lang="tr-TR" sz="2000" dirty="0" smtClean="0"/>
              <a:t>    d</a:t>
            </a:r>
            <a:r>
              <a:rPr lang="tr-TR" sz="2000" dirty="0"/>
              <a:t>) </a:t>
            </a:r>
            <a:r>
              <a:rPr lang="tr-TR" sz="2000" dirty="0" err="1"/>
              <a:t>Backspace</a:t>
            </a:r>
            <a:endParaRPr lang="tr-TR" sz="2000" dirty="0"/>
          </a:p>
          <a:p>
            <a:pPr marL="0" indent="0">
              <a:buNone/>
            </a:pPr>
            <a:endParaRPr lang="tr-TR" altLang="tr-TR" sz="2000" dirty="0"/>
          </a:p>
          <a:p>
            <a:pPr marL="0" indent="0">
              <a:buNone/>
            </a:pPr>
            <a:endParaRPr lang="tr-TR" b="1" dirty="0"/>
          </a:p>
          <a:p>
            <a:endParaRPr lang="tr-TR" b="1" dirty="0"/>
          </a:p>
        </p:txBody>
      </p:sp>
    </p:spTree>
    <p:extLst>
      <p:ext uri="{BB962C8B-B14F-4D97-AF65-F5344CB8AC3E}">
        <p14:creationId xmlns:p14="http://schemas.microsoft.com/office/powerpoint/2010/main" val="12090224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1298864"/>
            <a:ext cx="10051473" cy="1589808"/>
          </a:xfrm>
        </p:spPr>
        <p:txBody>
          <a:bodyPr>
            <a:normAutofit fontScale="90000"/>
          </a:bodyPr>
          <a:lstStyle/>
          <a:p>
            <a:pPr lvl="0"/>
            <a:r>
              <a:rPr lang="tr-TR" altLang="tr-TR" sz="22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Örnek:</a:t>
            </a:r>
            <a:br>
              <a:rPr lang="tr-TR" altLang="tr-TR" sz="22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r>
              <a:rPr lang="tr-TR" altLang="tr-TR" sz="22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
            <a:br>
              <a:rPr lang="tr-TR" altLang="tr-TR" sz="22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r>
              <a:rPr lang="tr-TR" altLang="tr-TR" sz="22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Dijital </a:t>
            </a:r>
            <a: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vatandaşlığın boyutlarından hangisi, elektronik ortamlarda satma ve satın alma işlemlerini yapacak yeterliliğe sahip olma anlamına gelir</a:t>
            </a:r>
            <a:r>
              <a:rPr lang="tr-TR" altLang="tr-TR" sz="22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br>
              <a:rPr lang="tr-TR" altLang="tr-TR" sz="22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r>
              <a:rPr lang="tr-TR" altLang="tr-TR"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
            <a:br>
              <a:rPr lang="tr-TR" altLang="tr-TR"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r>
              <a:rPr lang="tr-TR" altLang="tr-TR" sz="20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
            <a:br>
              <a:rPr lang="tr-TR" altLang="tr-TR" sz="20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r>
              <a:rPr lang="tr-TR" altLang="tr-TR" sz="2000" dirty="0">
                <a:solidFill>
                  <a:schemeClr val="tx1"/>
                </a:solidFill>
                <a:latin typeface="Arial" panose="020B0604020202020204" pitchFamily="34" charset="0"/>
              </a:rPr>
              <a:t/>
            </a:r>
            <a:br>
              <a:rPr lang="tr-TR" altLang="tr-TR" sz="2000" dirty="0">
                <a:solidFill>
                  <a:schemeClr val="tx1"/>
                </a:solidFill>
                <a:latin typeface="Arial" panose="020B0604020202020204" pitchFamily="34" charset="0"/>
              </a:rPr>
            </a:br>
            <a:endParaRPr lang="tr-TR" sz="2000" dirty="0"/>
          </a:p>
        </p:txBody>
      </p:sp>
      <p:sp>
        <p:nvSpPr>
          <p:cNvPr id="7" name="İçerik Yer Tutucusu 6"/>
          <p:cNvSpPr>
            <a:spLocks noGrp="1"/>
          </p:cNvSpPr>
          <p:nvPr>
            <p:ph idx="1"/>
          </p:nvPr>
        </p:nvSpPr>
        <p:spPr>
          <a:xfrm>
            <a:off x="1066800" y="2712026"/>
            <a:ext cx="9563100" cy="2296391"/>
          </a:xfrm>
        </p:spPr>
        <p:txBody>
          <a:bodyPr/>
          <a:lstStyle/>
          <a:p>
            <a:pPr marL="342900" indent="-342900">
              <a:buFont typeface="+mj-lt"/>
              <a:buAutoNum type="alphaLcParenR"/>
            </a:pPr>
            <a:r>
              <a:rPr lang="tr-TR" dirty="0"/>
              <a:t>Dijital </a:t>
            </a:r>
            <a:r>
              <a:rPr lang="tr-TR" dirty="0" smtClean="0"/>
              <a:t>Erişim</a:t>
            </a:r>
          </a:p>
          <a:p>
            <a:pPr marL="342900" indent="-342900">
              <a:buFont typeface="+mj-lt"/>
              <a:buAutoNum type="alphaLcParenR"/>
            </a:pPr>
            <a:r>
              <a:rPr lang="tr-TR" dirty="0"/>
              <a:t>Dijital </a:t>
            </a:r>
            <a:r>
              <a:rPr lang="tr-TR" dirty="0" smtClean="0"/>
              <a:t>İletişim</a:t>
            </a:r>
          </a:p>
          <a:p>
            <a:pPr marL="342900" indent="-342900">
              <a:buFont typeface="+mj-lt"/>
              <a:buAutoNum type="alphaLcParenR"/>
            </a:pPr>
            <a:r>
              <a:rPr lang="tr-TR" dirty="0"/>
              <a:t>Dijital </a:t>
            </a:r>
            <a:r>
              <a:rPr lang="tr-TR" dirty="0" smtClean="0"/>
              <a:t>Ticaret</a:t>
            </a:r>
          </a:p>
          <a:p>
            <a:pPr marL="342900" indent="-342900">
              <a:buFont typeface="+mj-lt"/>
              <a:buAutoNum type="alphaLcParenR"/>
            </a:pPr>
            <a:r>
              <a:rPr lang="tr-TR" dirty="0"/>
              <a:t>Dijital Okuryazarlık</a:t>
            </a:r>
          </a:p>
        </p:txBody>
      </p:sp>
    </p:spTree>
    <p:extLst>
      <p:ext uri="{BB962C8B-B14F-4D97-AF65-F5344CB8AC3E}">
        <p14:creationId xmlns:p14="http://schemas.microsoft.com/office/powerpoint/2010/main" val="854568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Bildirimsel</a:t>
            </a:r>
            <a:r>
              <a:rPr lang="tr-TR" dirty="0"/>
              <a:t> Bilgilerin Değerlendirilmesi</a:t>
            </a:r>
          </a:p>
        </p:txBody>
      </p:sp>
      <p:pic>
        <p:nvPicPr>
          <p:cNvPr id="4" name="İçerik Yer Tutucusu 3"/>
          <p:cNvPicPr>
            <a:picLocks noGrp="1" noChangeAspect="1"/>
          </p:cNvPicPr>
          <p:nvPr>
            <p:ph sz="half" idx="1"/>
          </p:nvPr>
        </p:nvPicPr>
        <p:blipFill>
          <a:blip r:embed="rId2"/>
          <a:stretch>
            <a:fillRect/>
          </a:stretch>
        </p:blipFill>
        <p:spPr>
          <a:xfrm>
            <a:off x="5357308" y="2014194"/>
            <a:ext cx="5970493" cy="3837965"/>
          </a:xfrm>
          <a:prstGeom prst="rect">
            <a:avLst/>
          </a:prstGeom>
        </p:spPr>
      </p:pic>
      <p:sp>
        <p:nvSpPr>
          <p:cNvPr id="5" name="İçerik Yer Tutucusu 4"/>
          <p:cNvSpPr>
            <a:spLocks noGrp="1"/>
          </p:cNvSpPr>
          <p:nvPr>
            <p:ph sz="half" idx="2"/>
          </p:nvPr>
        </p:nvSpPr>
        <p:spPr>
          <a:xfrm>
            <a:off x="1066800" y="2014194"/>
            <a:ext cx="3763384" cy="3950187"/>
          </a:xfrm>
        </p:spPr>
        <p:txBody>
          <a:bodyPr/>
          <a:lstStyle/>
          <a:p>
            <a:r>
              <a:rPr lang="tr-TR" b="1" dirty="0" smtClean="0"/>
              <a:t>Görsellerden Yararlanma</a:t>
            </a:r>
          </a:p>
          <a:p>
            <a:endParaRPr lang="tr-TR" b="1" dirty="0"/>
          </a:p>
          <a:p>
            <a:endParaRPr lang="tr-TR" b="1" dirty="0" smtClean="0"/>
          </a:p>
          <a:p>
            <a:r>
              <a:rPr lang="tr-TR" dirty="0" smtClean="0"/>
              <a:t>Görseller de sınavlarda öğrenmenin ölçülmesinde sınav sorusu seçeneği olarak kullanılabilir.</a:t>
            </a:r>
            <a:endParaRPr lang="tr-TR" dirty="0"/>
          </a:p>
        </p:txBody>
      </p:sp>
    </p:spTree>
    <p:extLst>
      <p:ext uri="{BB962C8B-B14F-4D97-AF65-F5344CB8AC3E}">
        <p14:creationId xmlns:p14="http://schemas.microsoft.com/office/powerpoint/2010/main" val="3761670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1067872"/>
          </a:xfrm>
        </p:spPr>
        <p:txBody>
          <a:bodyPr>
            <a:normAutofit/>
          </a:bodyPr>
          <a:lstStyle/>
          <a:p>
            <a:r>
              <a:rPr lang="tr-TR" sz="4000" dirty="0" err="1" smtClean="0"/>
              <a:t>İşlemsel</a:t>
            </a:r>
            <a:r>
              <a:rPr lang="tr-TR" sz="4000" dirty="0" smtClean="0"/>
              <a:t> Bilgilerin Değerlendirilmesi</a:t>
            </a:r>
            <a:endParaRPr lang="tr-TR" sz="4000" dirty="0"/>
          </a:p>
        </p:txBody>
      </p:sp>
      <p:sp>
        <p:nvSpPr>
          <p:cNvPr id="3" name="İçerik Yer Tutucusu 2"/>
          <p:cNvSpPr>
            <a:spLocks noGrp="1"/>
          </p:cNvSpPr>
          <p:nvPr>
            <p:ph idx="1"/>
          </p:nvPr>
        </p:nvSpPr>
        <p:spPr>
          <a:xfrm>
            <a:off x="1066800" y="1914861"/>
            <a:ext cx="10058400" cy="4120179"/>
          </a:xfrm>
        </p:spPr>
        <p:txBody>
          <a:bodyPr>
            <a:normAutofit/>
          </a:bodyPr>
          <a:lstStyle/>
          <a:p>
            <a:r>
              <a:rPr lang="tr-TR" sz="2000" dirty="0" smtClean="0"/>
              <a:t>BT alanında bir şeyin nasıl yapıldığını değerlendirmede uygulama türü sınavlar ya da proje ödevleri en uygun seçenekler olarak düşünülebilir. Bununla birlikte, bu tür uygulamalı çalışmalar için zaman ya da mekan (</a:t>
            </a:r>
            <a:r>
              <a:rPr lang="tr-TR" sz="2000" dirty="0" err="1" smtClean="0"/>
              <a:t>lab</a:t>
            </a:r>
            <a:r>
              <a:rPr lang="tr-TR" sz="2000" dirty="0" smtClean="0"/>
              <a:t>) olanakları kısıtlı olduğunda kısa ya da uzun yanıtlı sorulardan da yararlanabilir.</a:t>
            </a:r>
          </a:p>
          <a:p>
            <a:endParaRPr lang="tr-TR" sz="2000" dirty="0"/>
          </a:p>
          <a:p>
            <a:pPr marL="0" indent="0">
              <a:buNone/>
            </a:pPr>
            <a:r>
              <a:rPr lang="tr-TR" sz="2000" b="1" dirty="0" smtClean="0"/>
              <a:t>Örnek: </a:t>
            </a:r>
            <a:r>
              <a:rPr lang="tr-TR" sz="2000" dirty="0"/>
              <a:t>Bilgisayarda çizim işlemi nasıl </a:t>
            </a:r>
            <a:r>
              <a:rPr lang="tr-TR" sz="2000" dirty="0" smtClean="0"/>
              <a:t>yapılır açıklayınız? </a:t>
            </a:r>
          </a:p>
          <a:p>
            <a:pPr marL="0" indent="0">
              <a:buNone/>
            </a:pPr>
            <a:r>
              <a:rPr lang="tr-TR" altLang="tr-TR" sz="2000" dirty="0" smtClean="0"/>
              <a:t>             </a:t>
            </a:r>
            <a:r>
              <a:rPr lang="tr-TR" altLang="tr-TR" sz="2000" dirty="0" err="1" smtClean="0"/>
              <a:t>Ms</a:t>
            </a:r>
            <a:r>
              <a:rPr lang="tr-TR" altLang="tr-TR" sz="2000" dirty="0" smtClean="0"/>
              <a:t> </a:t>
            </a:r>
            <a:r>
              <a:rPr lang="tr-TR" altLang="tr-TR" sz="2000" dirty="0"/>
              <a:t>Word programında sayfaya tarih ve saat </a:t>
            </a:r>
            <a:r>
              <a:rPr lang="tr-TR" altLang="tr-TR" sz="2000" dirty="0" smtClean="0"/>
              <a:t>nasıl (hangi menü ve   </a:t>
            </a:r>
          </a:p>
          <a:p>
            <a:pPr marL="0" indent="0">
              <a:buNone/>
            </a:pPr>
            <a:r>
              <a:rPr lang="tr-TR" altLang="tr-TR" sz="2000" dirty="0"/>
              <a:t> </a:t>
            </a:r>
            <a:r>
              <a:rPr lang="tr-TR" altLang="tr-TR" sz="2000" dirty="0" smtClean="0"/>
              <a:t>            komutlarla) yazdırılır açıklayınız.</a:t>
            </a:r>
            <a:endParaRPr lang="tr-TR" sz="2000" b="1" dirty="0"/>
          </a:p>
        </p:txBody>
      </p:sp>
    </p:spTree>
    <p:extLst>
      <p:ext uri="{BB962C8B-B14F-4D97-AF65-F5344CB8AC3E}">
        <p14:creationId xmlns:p14="http://schemas.microsoft.com/office/powerpoint/2010/main" val="23237776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839096" y="2103120"/>
            <a:ext cx="8149040" cy="3931920"/>
          </a:xfrm>
        </p:spPr>
        <p:txBody>
          <a:bodyPr/>
          <a:lstStyle/>
          <a:p>
            <a:r>
              <a:rPr lang="tr-TR" dirty="0"/>
              <a:t>http://</a:t>
            </a:r>
            <a:r>
              <a:rPr lang="tr-TR" dirty="0" smtClean="0"/>
              <a:t>www.eba.gov.tr/dokuman?icerik-id=5212685eba555defe4952b816fa4c795fd85a3a2fa002</a:t>
            </a:r>
            <a:endParaRPr lang="tr-TR" dirty="0"/>
          </a:p>
        </p:txBody>
      </p:sp>
    </p:spTree>
    <p:extLst>
      <p:ext uri="{BB962C8B-B14F-4D97-AF65-F5344CB8AC3E}">
        <p14:creationId xmlns:p14="http://schemas.microsoft.com/office/powerpoint/2010/main" val="910238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45142"/>
          </a:xfrm>
        </p:spPr>
        <p:txBody>
          <a:bodyPr>
            <a:normAutofit fontScale="90000"/>
          </a:bodyPr>
          <a:lstStyle/>
          <a:p>
            <a:r>
              <a:rPr lang="tr-TR" dirty="0"/>
              <a:t>İçerik </a:t>
            </a:r>
            <a:r>
              <a:rPr lang="tr-TR" dirty="0" smtClean="0"/>
              <a:t>Türleri</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880704110"/>
              </p:ext>
            </p:extLst>
          </p:nvPr>
        </p:nvGraphicFramePr>
        <p:xfrm>
          <a:off x="1066800" y="2130014"/>
          <a:ext cx="10058400" cy="38942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Düz Ok Bağlayıcısı 6"/>
          <p:cNvCxnSpPr/>
          <p:nvPr/>
        </p:nvCxnSpPr>
        <p:spPr>
          <a:xfrm flipH="1">
            <a:off x="4432151" y="2840019"/>
            <a:ext cx="1635162" cy="15168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Düz Ok Bağlayıcısı 8"/>
          <p:cNvCxnSpPr/>
          <p:nvPr/>
        </p:nvCxnSpPr>
        <p:spPr>
          <a:xfrm>
            <a:off x="6067313" y="2840019"/>
            <a:ext cx="1699708" cy="15168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22088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570156"/>
            <a:ext cx="10058400" cy="860612"/>
          </a:xfrm>
        </p:spPr>
        <p:txBody>
          <a:bodyPr>
            <a:normAutofit/>
          </a:bodyPr>
          <a:lstStyle/>
          <a:p>
            <a:r>
              <a:rPr lang="tr-TR" sz="4000" dirty="0" err="1" smtClean="0"/>
              <a:t>Bildirimsel</a:t>
            </a:r>
            <a:r>
              <a:rPr lang="tr-TR" sz="4000" dirty="0" smtClean="0"/>
              <a:t> Bilgilerin Değerlendirilmesi</a:t>
            </a:r>
            <a:endParaRPr lang="tr-TR" sz="4000" dirty="0"/>
          </a:p>
        </p:txBody>
      </p:sp>
      <p:sp>
        <p:nvSpPr>
          <p:cNvPr id="3" name="İçerik Yer Tutucusu 2"/>
          <p:cNvSpPr>
            <a:spLocks noGrp="1"/>
          </p:cNvSpPr>
          <p:nvPr>
            <p:ph idx="1"/>
          </p:nvPr>
        </p:nvSpPr>
        <p:spPr/>
        <p:txBody>
          <a:bodyPr>
            <a:normAutofit/>
          </a:bodyPr>
          <a:lstStyle/>
          <a:p>
            <a:r>
              <a:rPr lang="tr-TR" sz="2000" b="1" dirty="0"/>
              <a:t>Uzun-Yanıtlı Sorular</a:t>
            </a:r>
          </a:p>
          <a:p>
            <a:r>
              <a:rPr lang="tr-TR" sz="2000" dirty="0"/>
              <a:t>Uzun-yanıtlı soruları hazırlanırken ölçmek istenen öğrenme ürününü ortaya çıkaracak bir soru ifadesi oluşturulmalıdır. Bunun için “tanımlayın”, “sınıflayın”, “özetleyin” ya da “belirleyin” gibi öğrencilerden tam olarak ne yapmalarının istendiğini açıkça belirten ifadeler kullanılmalıdır. </a:t>
            </a:r>
            <a:endParaRPr lang="tr-TR" sz="2000" dirty="0" smtClean="0"/>
          </a:p>
          <a:p>
            <a:endParaRPr lang="tr-TR" sz="2000" dirty="0"/>
          </a:p>
          <a:p>
            <a:r>
              <a:rPr lang="tr-TR" sz="2000" b="1" dirty="0" smtClean="0"/>
              <a:t>Örnek: </a:t>
            </a:r>
            <a:r>
              <a:rPr lang="tr-TR" sz="2000" dirty="0" smtClean="0"/>
              <a:t>Bilgisayarın nasıl çalıştığını kendi ifadelerinizle açıklayınız.</a:t>
            </a:r>
          </a:p>
          <a:p>
            <a:pPr marL="822960" lvl="3" indent="0">
              <a:buNone/>
            </a:pPr>
            <a:r>
              <a:rPr lang="tr-TR" sz="2000" dirty="0" smtClean="0"/>
              <a:t>    Bilgisayarların gelişiminin tarihçesini anlatınız.</a:t>
            </a:r>
          </a:p>
          <a:p>
            <a:pPr marL="822960" lvl="3" indent="0">
              <a:buNone/>
            </a:pPr>
            <a:r>
              <a:rPr lang="tr-TR" sz="2000" dirty="0" smtClean="0"/>
              <a:t>    </a:t>
            </a:r>
            <a:endParaRPr lang="tr-TR" sz="2000" dirty="0"/>
          </a:p>
        </p:txBody>
      </p:sp>
    </p:spTree>
    <p:extLst>
      <p:ext uri="{BB962C8B-B14F-4D97-AF65-F5344CB8AC3E}">
        <p14:creationId xmlns:p14="http://schemas.microsoft.com/office/powerpoint/2010/main" val="4251548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971053"/>
          </a:xfrm>
        </p:spPr>
        <p:txBody>
          <a:bodyPr>
            <a:normAutofit/>
          </a:bodyPr>
          <a:lstStyle/>
          <a:p>
            <a:r>
              <a:rPr lang="tr-TR" sz="4000" dirty="0" err="1"/>
              <a:t>Bildirimsel</a:t>
            </a:r>
            <a:r>
              <a:rPr lang="tr-TR" sz="4000" dirty="0"/>
              <a:t> Bilgilerin </a:t>
            </a:r>
            <a:r>
              <a:rPr lang="tr-TR" sz="4000" dirty="0" smtClean="0"/>
              <a:t>Değerlendirilmesi</a:t>
            </a:r>
            <a:endParaRPr lang="tr-TR" sz="4000" dirty="0"/>
          </a:p>
        </p:txBody>
      </p:sp>
      <p:sp>
        <p:nvSpPr>
          <p:cNvPr id="3" name="İçerik Yer Tutucusu 2"/>
          <p:cNvSpPr>
            <a:spLocks noGrp="1"/>
          </p:cNvSpPr>
          <p:nvPr>
            <p:ph idx="1"/>
          </p:nvPr>
        </p:nvSpPr>
        <p:spPr/>
        <p:txBody>
          <a:bodyPr>
            <a:normAutofit/>
          </a:bodyPr>
          <a:lstStyle/>
          <a:p>
            <a:r>
              <a:rPr lang="tr-TR" sz="2000" b="1" dirty="0"/>
              <a:t>Kısa-Yanıtlı Sorular</a:t>
            </a:r>
          </a:p>
          <a:p>
            <a:r>
              <a:rPr lang="tr-TR" sz="2000" dirty="0"/>
              <a:t>K</a:t>
            </a:r>
            <a:r>
              <a:rPr lang="tr-TR" sz="2000" dirty="0" smtClean="0"/>
              <a:t>ısa-yanıtlı </a:t>
            </a:r>
            <a:r>
              <a:rPr lang="tr-TR" sz="2000" dirty="0"/>
              <a:t>sorular </a:t>
            </a:r>
            <a:r>
              <a:rPr lang="tr-TR" sz="2000" dirty="0" err="1" smtClean="0"/>
              <a:t>bildirimsel</a:t>
            </a:r>
            <a:r>
              <a:rPr lang="tr-TR" sz="2000" dirty="0" smtClean="0"/>
              <a:t> bilgilerin </a:t>
            </a:r>
            <a:r>
              <a:rPr lang="tr-TR" sz="2000" dirty="0"/>
              <a:t>ne derece öğrenildiğinin değerlendirilmesi için oldukça uygundur. Kısa-yanıtlı soruları hazırlarken sorunun açık ve anlaşılır biçimde </a:t>
            </a:r>
            <a:r>
              <a:rPr lang="tr-TR" sz="2000" dirty="0" err="1"/>
              <a:t>ifadelendirildiğinden</a:t>
            </a:r>
            <a:r>
              <a:rPr lang="tr-TR" sz="2000" dirty="0"/>
              <a:t> ve önemli bilgileri ölçtüğünden </a:t>
            </a:r>
            <a:r>
              <a:rPr lang="tr-TR" sz="2000" dirty="0" smtClean="0"/>
              <a:t>emin </a:t>
            </a:r>
            <a:r>
              <a:rPr lang="tr-TR" sz="2000" dirty="0"/>
              <a:t>olunmalıdır. </a:t>
            </a:r>
            <a:endParaRPr lang="tr-TR" sz="2000" dirty="0" smtClean="0"/>
          </a:p>
          <a:p>
            <a:endParaRPr lang="tr-TR" sz="2000" dirty="0"/>
          </a:p>
          <a:p>
            <a:r>
              <a:rPr lang="tr-TR" sz="2000" b="1" dirty="0" smtClean="0"/>
              <a:t>Örnek: </a:t>
            </a:r>
            <a:r>
              <a:rPr lang="tr-TR" sz="2000" dirty="0"/>
              <a:t>Bilişim Teknolojilerinin önemini kısaca açıklayınız. </a:t>
            </a:r>
            <a:endParaRPr lang="tr-TR" sz="2000" dirty="0" smtClean="0"/>
          </a:p>
          <a:p>
            <a:r>
              <a:rPr lang="tr-TR" altLang="tr-TR" sz="2000" dirty="0"/>
              <a:t>Klavye üzerinde bulunan tuş grupları kaç tanedir? İsimlerini yazınız</a:t>
            </a:r>
            <a:r>
              <a:rPr lang="tr-TR" altLang="tr-TR" sz="2000" dirty="0" smtClean="0"/>
              <a:t>.</a:t>
            </a:r>
          </a:p>
          <a:p>
            <a:pPr marL="182880" lvl="3">
              <a:spcBef>
                <a:spcPts val="900"/>
              </a:spcBef>
            </a:pPr>
            <a:r>
              <a:rPr lang="tr-TR" sz="2000" dirty="0"/>
              <a:t>Teknoloji nedir?</a:t>
            </a:r>
          </a:p>
          <a:p>
            <a:endParaRPr lang="tr-TR" altLang="tr-TR" sz="2000" dirty="0"/>
          </a:p>
          <a:p>
            <a:endParaRPr lang="tr-TR" sz="2000" dirty="0"/>
          </a:p>
        </p:txBody>
      </p:sp>
    </p:spTree>
    <p:extLst>
      <p:ext uri="{BB962C8B-B14F-4D97-AF65-F5344CB8AC3E}">
        <p14:creationId xmlns:p14="http://schemas.microsoft.com/office/powerpoint/2010/main" val="30709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960295"/>
          </a:xfrm>
        </p:spPr>
        <p:txBody>
          <a:bodyPr>
            <a:normAutofit/>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1066800" y="1764254"/>
            <a:ext cx="10058400" cy="4270786"/>
          </a:xfrm>
        </p:spPr>
        <p:txBody>
          <a:bodyPr>
            <a:normAutofit fontScale="92500" lnSpcReduction="10000"/>
          </a:bodyPr>
          <a:lstStyle/>
          <a:p>
            <a:r>
              <a:rPr lang="tr-TR" sz="2200" b="1" dirty="0"/>
              <a:t>Tamamlama Soruları </a:t>
            </a:r>
            <a:r>
              <a:rPr lang="tr-TR" sz="2200" dirty="0"/>
              <a:t>(Boşluk Doldurma) </a:t>
            </a:r>
            <a:endParaRPr lang="tr-TR" sz="2200" b="1" dirty="0"/>
          </a:p>
          <a:p>
            <a:r>
              <a:rPr lang="tr-TR" sz="2200" dirty="0"/>
              <a:t>Tamamlama türü soruları hazırlarken yanıt olan sözcük, ad, ya da terimi işaret eden bir </a:t>
            </a:r>
            <a:r>
              <a:rPr lang="tr-TR" sz="2200" dirty="0" smtClean="0"/>
              <a:t>cümle </a:t>
            </a:r>
            <a:r>
              <a:rPr lang="tr-TR" sz="2200" dirty="0"/>
              <a:t>oluşturulduğundan emin olunmalıdır. Soruda ------</a:t>
            </a:r>
            <a:r>
              <a:rPr lang="tr-TR" sz="2200" dirty="0" err="1"/>
              <a:t>dır</a:t>
            </a:r>
            <a:r>
              <a:rPr lang="tr-TR" sz="2200" dirty="0"/>
              <a:t>, -----tır, ------</a:t>
            </a:r>
            <a:r>
              <a:rPr lang="tr-TR" sz="2200" dirty="0" err="1"/>
              <a:t>dir</a:t>
            </a:r>
            <a:r>
              <a:rPr lang="tr-TR" sz="2200" dirty="0"/>
              <a:t>, -----tir gibi tamamlayıcı eklerle doğru yanıtı bulmayı kolaylaştıracak dilsel ipuçları kullanmamaya özen gösterilmelidir</a:t>
            </a:r>
            <a:r>
              <a:rPr lang="tr-TR" sz="2200" dirty="0" smtClean="0"/>
              <a:t>.</a:t>
            </a:r>
          </a:p>
          <a:p>
            <a:endParaRPr lang="tr-TR" sz="2200" dirty="0"/>
          </a:p>
          <a:p>
            <a:r>
              <a:rPr lang="tr-TR" sz="2200" b="1" dirty="0" smtClean="0"/>
              <a:t>Örnek: </a:t>
            </a:r>
            <a:r>
              <a:rPr lang="tr-TR" sz="2200" dirty="0"/>
              <a:t>“ Bir bilgisayarı oluşturan fiziksel </a:t>
            </a:r>
            <a:r>
              <a:rPr lang="tr-TR" sz="2200" dirty="0" smtClean="0"/>
              <a:t>parçalar </a:t>
            </a:r>
            <a:r>
              <a:rPr lang="tr-TR" sz="2200" dirty="0"/>
              <a:t>genel olarak ………… olarak isimlendirilir. ”</a:t>
            </a:r>
          </a:p>
          <a:p>
            <a:r>
              <a:rPr lang="tr-TR" sz="2200" b="1" dirty="0"/>
              <a:t>   Yukarıdaki ifadede noktalı yerlere aşağıdakilerden </a:t>
            </a:r>
            <a:r>
              <a:rPr lang="tr-TR" sz="2200" b="1" dirty="0" smtClean="0"/>
              <a:t>hangisi </a:t>
            </a:r>
            <a:r>
              <a:rPr lang="tr-TR" sz="2200" b="1" dirty="0"/>
              <a:t>gelmelidir? </a:t>
            </a:r>
            <a:endParaRPr lang="tr-TR" sz="2200" dirty="0"/>
          </a:p>
          <a:p>
            <a:pPr marL="0" indent="0">
              <a:buNone/>
            </a:pPr>
            <a:endParaRPr lang="tr-TR" sz="2200" dirty="0"/>
          </a:p>
          <a:p>
            <a:pPr marL="0" indent="0">
              <a:buNone/>
            </a:pPr>
            <a:r>
              <a:rPr lang="tr-TR" sz="2200" dirty="0" smtClean="0"/>
              <a:t>	A</a:t>
            </a:r>
            <a:r>
              <a:rPr lang="tr-TR" sz="2200" dirty="0"/>
              <a:t>)</a:t>
            </a:r>
            <a:r>
              <a:rPr lang="tr-TR" sz="2200" b="1" dirty="0"/>
              <a:t> </a:t>
            </a:r>
            <a:r>
              <a:rPr lang="tr-TR" sz="2200" dirty="0"/>
              <a:t>Bilgisayar</a:t>
            </a:r>
            <a:r>
              <a:rPr lang="tr-TR" sz="2200" b="1" dirty="0"/>
              <a:t>	     </a:t>
            </a:r>
            <a:r>
              <a:rPr lang="tr-TR" sz="2200" dirty="0" smtClean="0"/>
              <a:t>B</a:t>
            </a:r>
            <a:r>
              <a:rPr lang="tr-TR" sz="2200" dirty="0"/>
              <a:t>)</a:t>
            </a:r>
            <a:r>
              <a:rPr lang="tr-TR" sz="2200" b="1" dirty="0"/>
              <a:t> </a:t>
            </a:r>
            <a:r>
              <a:rPr lang="tr-TR" sz="2200" dirty="0"/>
              <a:t>Yazılım</a:t>
            </a:r>
          </a:p>
          <a:p>
            <a:pPr marL="0" indent="0">
              <a:buNone/>
            </a:pPr>
            <a:r>
              <a:rPr lang="tr-TR" sz="2200" dirty="0" smtClean="0"/>
              <a:t>	C</a:t>
            </a:r>
            <a:r>
              <a:rPr lang="tr-TR" sz="2200" dirty="0"/>
              <a:t>)</a:t>
            </a:r>
            <a:r>
              <a:rPr lang="tr-TR" sz="2200" b="1" dirty="0"/>
              <a:t> </a:t>
            </a:r>
            <a:r>
              <a:rPr lang="tr-TR" sz="2200" dirty="0"/>
              <a:t>İnternet</a:t>
            </a:r>
            <a:r>
              <a:rPr lang="tr-TR" sz="2200" b="1" dirty="0"/>
              <a:t>            </a:t>
            </a:r>
            <a:r>
              <a:rPr lang="tr-TR" sz="2200" dirty="0" smtClean="0"/>
              <a:t>D</a:t>
            </a:r>
            <a:r>
              <a:rPr lang="tr-TR" sz="2200" dirty="0"/>
              <a:t>)</a:t>
            </a:r>
            <a:r>
              <a:rPr lang="tr-TR" sz="2200" b="1" dirty="0"/>
              <a:t> </a:t>
            </a:r>
            <a:r>
              <a:rPr lang="tr-TR" sz="2200" dirty="0"/>
              <a:t>Donanım</a:t>
            </a:r>
          </a:p>
          <a:p>
            <a:endParaRPr lang="tr-TR" sz="2000" dirty="0"/>
          </a:p>
        </p:txBody>
      </p:sp>
    </p:spTree>
    <p:extLst>
      <p:ext uri="{BB962C8B-B14F-4D97-AF65-F5344CB8AC3E}">
        <p14:creationId xmlns:p14="http://schemas.microsoft.com/office/powerpoint/2010/main" val="586873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66658"/>
          </a:xfrm>
        </p:spPr>
        <p:txBody>
          <a:bodyPr>
            <a:normAutofit fontScale="90000"/>
          </a:bodyPr>
          <a:lstStyle/>
          <a:p>
            <a:r>
              <a:rPr lang="tr-TR" dirty="0" err="1"/>
              <a:t>Bildirimsel</a:t>
            </a:r>
            <a:r>
              <a:rPr lang="tr-TR" dirty="0"/>
              <a:t> Bilgilerin Değerlendirilmesi</a:t>
            </a:r>
          </a:p>
        </p:txBody>
      </p:sp>
      <p:sp>
        <p:nvSpPr>
          <p:cNvPr id="3" name="İçerik Yer Tutucusu 2"/>
          <p:cNvSpPr>
            <a:spLocks noGrp="1"/>
          </p:cNvSpPr>
          <p:nvPr>
            <p:ph idx="1"/>
          </p:nvPr>
        </p:nvSpPr>
        <p:spPr/>
        <p:txBody>
          <a:bodyPr>
            <a:normAutofit/>
          </a:bodyPr>
          <a:lstStyle/>
          <a:p>
            <a:pPr lvl="0"/>
            <a:r>
              <a:rPr lang="tr-TR" sz="2000" b="1" dirty="0" smtClean="0"/>
              <a:t>Örnek:</a:t>
            </a:r>
          </a:p>
          <a:p>
            <a:pPr lvl="0"/>
            <a:r>
              <a:rPr lang="tr-TR" sz="2000" dirty="0" smtClean="0"/>
              <a:t>Verileri </a:t>
            </a:r>
            <a:r>
              <a:rPr lang="tr-TR" sz="2000" dirty="0"/>
              <a:t>işleyen, veriler üzerinde mantıksal ve matematiksel işlemler yapabilen, sonuçları bize gösterebilen elektronik alete ………………………….denir.</a:t>
            </a:r>
          </a:p>
          <a:p>
            <a:endParaRPr lang="tr-TR" sz="2000" dirty="0" smtClean="0"/>
          </a:p>
          <a:p>
            <a:endParaRPr lang="tr-TR" sz="2000" dirty="0"/>
          </a:p>
        </p:txBody>
      </p:sp>
      <p:pic>
        <p:nvPicPr>
          <p:cNvPr id="6" name="Resim 5"/>
          <p:cNvPicPr>
            <a:picLocks noChangeAspect="1"/>
          </p:cNvPicPr>
          <p:nvPr/>
        </p:nvPicPr>
        <p:blipFill>
          <a:blip r:embed="rId2"/>
          <a:stretch>
            <a:fillRect/>
          </a:stretch>
        </p:blipFill>
        <p:spPr>
          <a:xfrm>
            <a:off x="3579214" y="3591317"/>
            <a:ext cx="3914775" cy="2924175"/>
          </a:xfrm>
          <a:prstGeom prst="rect">
            <a:avLst/>
          </a:prstGeom>
        </p:spPr>
      </p:pic>
    </p:spTree>
    <p:extLst>
      <p:ext uri="{BB962C8B-B14F-4D97-AF65-F5344CB8AC3E}">
        <p14:creationId xmlns:p14="http://schemas.microsoft.com/office/powerpoint/2010/main" val="191826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419548"/>
            <a:ext cx="10058400" cy="826902"/>
          </a:xfrm>
        </p:spPr>
        <p:txBody>
          <a:bodyPr>
            <a:normAutofit/>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623944" y="1366222"/>
            <a:ext cx="11091134" cy="2603350"/>
          </a:xfrm>
        </p:spPr>
        <p:txBody>
          <a:bodyPr>
            <a:normAutofit fontScale="40000" lnSpcReduction="20000"/>
          </a:bodyPr>
          <a:lstStyle/>
          <a:p>
            <a:r>
              <a:rPr lang="tr-TR" sz="4500" b="1" dirty="0"/>
              <a:t>Eşleştirme </a:t>
            </a:r>
            <a:r>
              <a:rPr lang="tr-TR" sz="4500" b="1" dirty="0" smtClean="0"/>
              <a:t>Soruları</a:t>
            </a:r>
          </a:p>
          <a:p>
            <a:r>
              <a:rPr lang="tr-TR" sz="4500" dirty="0" smtClean="0"/>
              <a:t>Eşleştirme </a:t>
            </a:r>
            <a:r>
              <a:rPr lang="tr-TR" sz="4500" dirty="0"/>
              <a:t>türü soruları hazırlarken seçeneklerin birbirleriyle ilişkili olmasına ve tek bir sözcük, ad, tarih ya da sayıdan oluşmasına özen gösterilmelidir. </a:t>
            </a:r>
            <a:r>
              <a:rPr lang="tr-TR" sz="4500" dirty="0" smtClean="0"/>
              <a:t>Öğrencilerden </a:t>
            </a:r>
            <a:r>
              <a:rPr lang="tr-TR" sz="4500" dirty="0"/>
              <a:t>hangi temelde bir eşleştirme yapmaları beklendiği açıkça belirtilmelidir. Eşleştirilecek maddelerden daha fazla seçenek sunulmalıdır, böylece sonda kalan maddenin otomatikman son seçenekle kendiliğinden </a:t>
            </a:r>
            <a:r>
              <a:rPr lang="tr-TR" sz="4500" dirty="0" smtClean="0"/>
              <a:t>eşleşmesinin </a:t>
            </a:r>
            <a:r>
              <a:rPr lang="tr-TR" sz="4500" dirty="0"/>
              <a:t>önüne geçilmektedir. </a:t>
            </a:r>
            <a:endParaRPr lang="tr-TR" sz="4500" dirty="0" smtClean="0"/>
          </a:p>
          <a:p>
            <a:endParaRPr lang="tr-TR" sz="4500" dirty="0"/>
          </a:p>
          <a:p>
            <a:r>
              <a:rPr lang="tr-TR" sz="4500" b="1" dirty="0" smtClean="0"/>
              <a:t>Örnek: </a:t>
            </a:r>
            <a:r>
              <a:rPr lang="tr-TR" sz="4500" dirty="0"/>
              <a:t>Aşağıda numaralanmış bilgisayar parçalarının isimlerini </a:t>
            </a:r>
            <a:r>
              <a:rPr lang="tr-TR" sz="4500" dirty="0" smtClean="0"/>
              <a:t>eşleştirini</a:t>
            </a:r>
            <a:r>
              <a:rPr lang="tr-TR" sz="4500" dirty="0"/>
              <a:t>z</a:t>
            </a:r>
            <a:r>
              <a:rPr lang="tr-TR" sz="4500" dirty="0" smtClean="0"/>
              <a:t>. </a:t>
            </a:r>
            <a:endParaRPr lang="tr-TR" sz="4500" dirty="0"/>
          </a:p>
          <a:p>
            <a:pPr marL="0" indent="0">
              <a:buNone/>
            </a:pPr>
            <a:r>
              <a:rPr lang="tr-TR" sz="4500" i="1" dirty="0" smtClean="0"/>
              <a:t>            (</a:t>
            </a:r>
            <a:r>
              <a:rPr lang="tr-TR" sz="4500" i="1" dirty="0"/>
              <a:t>hoparlör, kasa, monitör, yazıcı, klavye, kulaklık, fare)</a:t>
            </a:r>
            <a:endParaRPr lang="tr-TR" sz="4500" dirty="0"/>
          </a:p>
          <a:p>
            <a:endParaRPr lang="tr-TR" sz="20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3711" y="4141694"/>
            <a:ext cx="4836336" cy="2474257"/>
          </a:xfrm>
          <a:prstGeom prst="rect">
            <a:avLst/>
          </a:prstGeom>
        </p:spPr>
      </p:pic>
      <p:graphicFrame>
        <p:nvGraphicFramePr>
          <p:cNvPr id="5" name="Tablo 4"/>
          <p:cNvGraphicFramePr>
            <a:graphicFrameLocks noGrp="1"/>
          </p:cNvGraphicFramePr>
          <p:nvPr>
            <p:extLst>
              <p:ext uri="{D42A27DB-BD31-4B8C-83A1-F6EECF244321}">
                <p14:modId xmlns:p14="http://schemas.microsoft.com/office/powerpoint/2010/main" val="4251123573"/>
              </p:ext>
            </p:extLst>
          </p:nvPr>
        </p:nvGraphicFramePr>
        <p:xfrm>
          <a:off x="8449451" y="3915783"/>
          <a:ext cx="2114558" cy="2345168"/>
        </p:xfrm>
        <a:graphic>
          <a:graphicData uri="http://schemas.openxmlformats.org/drawingml/2006/table">
            <a:tbl>
              <a:tblPr firstRow="1" firstCol="1" bandRow="1" bandCol="1">
                <a:tableStyleId>{5C22544A-7EE6-4342-B048-85BDC9FD1C3A}</a:tableStyleId>
              </a:tblPr>
              <a:tblGrid>
                <a:gridCol w="640761"/>
                <a:gridCol w="1473797"/>
              </a:tblGrid>
              <a:tr h="335024">
                <a:tc>
                  <a:txBody>
                    <a:bodyPr/>
                    <a:lstStyle/>
                    <a:p>
                      <a:pPr marL="21590" algn="l">
                        <a:spcAft>
                          <a:spcPts val="0"/>
                        </a:spcAft>
                      </a:pPr>
                      <a:r>
                        <a:rPr lang="tr-TR" sz="1000" dirty="0">
                          <a:solidFill>
                            <a:schemeClr val="tx1"/>
                          </a:solidFill>
                          <a:effectLst/>
                        </a:rPr>
                        <a:t>1</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335024">
                <a:tc>
                  <a:txBody>
                    <a:bodyPr/>
                    <a:lstStyle/>
                    <a:p>
                      <a:pPr marL="21590" algn="l">
                        <a:spcAft>
                          <a:spcPts val="0"/>
                        </a:spcAft>
                      </a:pPr>
                      <a:r>
                        <a:rPr lang="tr-TR" sz="1000" dirty="0">
                          <a:solidFill>
                            <a:schemeClr val="tx1"/>
                          </a:solidFill>
                          <a:effectLst/>
                        </a:rPr>
                        <a:t>2</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335024">
                <a:tc>
                  <a:txBody>
                    <a:bodyPr/>
                    <a:lstStyle/>
                    <a:p>
                      <a:pPr marL="21590" algn="l">
                        <a:spcAft>
                          <a:spcPts val="0"/>
                        </a:spcAft>
                      </a:pPr>
                      <a:r>
                        <a:rPr lang="tr-TR" sz="1000" dirty="0">
                          <a:solidFill>
                            <a:schemeClr val="tx1"/>
                          </a:solidFill>
                          <a:effectLst/>
                        </a:rPr>
                        <a:t>3</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335024">
                <a:tc>
                  <a:txBody>
                    <a:bodyPr/>
                    <a:lstStyle/>
                    <a:p>
                      <a:pPr marL="21590" algn="l">
                        <a:spcAft>
                          <a:spcPts val="0"/>
                        </a:spcAft>
                      </a:pPr>
                      <a:r>
                        <a:rPr lang="tr-TR" sz="1000" dirty="0">
                          <a:solidFill>
                            <a:schemeClr val="tx1"/>
                          </a:solidFill>
                          <a:effectLst/>
                        </a:rPr>
                        <a:t>4</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335024">
                <a:tc>
                  <a:txBody>
                    <a:bodyPr/>
                    <a:lstStyle/>
                    <a:p>
                      <a:pPr marL="21590" algn="l">
                        <a:spcAft>
                          <a:spcPts val="0"/>
                        </a:spcAft>
                      </a:pPr>
                      <a:r>
                        <a:rPr lang="tr-TR" sz="1000" dirty="0">
                          <a:solidFill>
                            <a:schemeClr val="tx1"/>
                          </a:solidFill>
                          <a:effectLst/>
                        </a:rPr>
                        <a:t>5</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335024">
                <a:tc>
                  <a:txBody>
                    <a:bodyPr/>
                    <a:lstStyle/>
                    <a:p>
                      <a:pPr marL="21590" algn="l">
                        <a:spcAft>
                          <a:spcPts val="0"/>
                        </a:spcAft>
                      </a:pPr>
                      <a:r>
                        <a:rPr lang="tr-TR" sz="1000" dirty="0">
                          <a:solidFill>
                            <a:schemeClr val="tx1"/>
                          </a:solidFill>
                          <a:effectLst/>
                        </a:rPr>
                        <a:t>6</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335024">
                <a:tc>
                  <a:txBody>
                    <a:bodyPr/>
                    <a:lstStyle/>
                    <a:p>
                      <a:pPr marL="21590" algn="l">
                        <a:spcAft>
                          <a:spcPts val="0"/>
                        </a:spcAft>
                      </a:pPr>
                      <a:r>
                        <a:rPr lang="tr-TR" sz="1000">
                          <a:solidFill>
                            <a:schemeClr val="tx1"/>
                          </a:solidFill>
                          <a:effectLst/>
                        </a:rPr>
                        <a:t>7</a:t>
                      </a:r>
                      <a:endParaRPr lang="tr-TR" sz="12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bl>
          </a:graphicData>
        </a:graphic>
      </p:graphicFrame>
    </p:spTree>
    <p:extLst>
      <p:ext uri="{BB962C8B-B14F-4D97-AF65-F5344CB8AC3E}">
        <p14:creationId xmlns:p14="http://schemas.microsoft.com/office/powerpoint/2010/main" val="11472617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Bildirimsel</a:t>
            </a:r>
            <a:r>
              <a:rPr lang="tr-TR" dirty="0"/>
              <a:t> Bilgilerin Değerlendirilmesi</a:t>
            </a:r>
          </a:p>
        </p:txBody>
      </p:sp>
      <p:pic>
        <p:nvPicPr>
          <p:cNvPr id="4" name="İçerik Yer Tutucusu 3"/>
          <p:cNvPicPr>
            <a:picLocks noGrp="1" noChangeAspect="1"/>
          </p:cNvPicPr>
          <p:nvPr>
            <p:ph sz="half" idx="1"/>
          </p:nvPr>
        </p:nvPicPr>
        <p:blipFill>
          <a:blip r:embed="rId2"/>
          <a:stretch>
            <a:fillRect/>
          </a:stretch>
        </p:blipFill>
        <p:spPr>
          <a:xfrm>
            <a:off x="1624405" y="2796989"/>
            <a:ext cx="8489259" cy="3508138"/>
          </a:xfrm>
          <a:prstGeom prst="rect">
            <a:avLst/>
          </a:prstGeom>
        </p:spPr>
      </p:pic>
      <p:sp>
        <p:nvSpPr>
          <p:cNvPr id="7" name="İçerik Yer Tutucusu 6"/>
          <p:cNvSpPr>
            <a:spLocks noGrp="1"/>
          </p:cNvSpPr>
          <p:nvPr>
            <p:ph sz="half" idx="2"/>
          </p:nvPr>
        </p:nvSpPr>
        <p:spPr>
          <a:xfrm>
            <a:off x="258184" y="1828800"/>
            <a:ext cx="4442908" cy="580913"/>
          </a:xfrm>
        </p:spPr>
        <p:txBody>
          <a:bodyPr/>
          <a:lstStyle/>
          <a:p>
            <a:r>
              <a:rPr lang="tr-TR" b="1" dirty="0"/>
              <a:t>Eşleştirme Soruları</a:t>
            </a:r>
          </a:p>
          <a:p>
            <a:endParaRPr lang="tr-TR" dirty="0"/>
          </a:p>
        </p:txBody>
      </p:sp>
    </p:spTree>
    <p:extLst>
      <p:ext uri="{BB962C8B-B14F-4D97-AF65-F5344CB8AC3E}">
        <p14:creationId xmlns:p14="http://schemas.microsoft.com/office/powerpoint/2010/main" val="912104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02112"/>
          </a:xfrm>
        </p:spPr>
        <p:txBody>
          <a:bodyPr>
            <a:normAutofit/>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516367" y="1570616"/>
            <a:ext cx="11062447" cy="4464424"/>
          </a:xfrm>
        </p:spPr>
        <p:txBody>
          <a:bodyPr/>
          <a:lstStyle/>
          <a:p>
            <a:r>
              <a:rPr lang="tr-TR" b="1" dirty="0"/>
              <a:t>Doğru-Yanlış Soruları</a:t>
            </a:r>
          </a:p>
          <a:p>
            <a:r>
              <a:rPr lang="tr-TR" sz="2000" dirty="0"/>
              <a:t>Doğru-yanlış türü soruları hazırlarken ifadenin gerçekten tam doğru ya da yanlış olmasına özen gösterilmelidir. Bağlaçla bağlanmış, bir kısmı doğru, bir kısmı yanlış uzun bir </a:t>
            </a:r>
            <a:r>
              <a:rPr lang="tr-TR" sz="2000" dirty="0" smtClean="0"/>
              <a:t>cümle </a:t>
            </a:r>
            <a:r>
              <a:rPr lang="tr-TR" sz="2000" dirty="0"/>
              <a:t>kullanılmamalıdır. Olumsuz </a:t>
            </a:r>
            <a:r>
              <a:rPr lang="tr-TR" sz="2000" dirty="0" err="1"/>
              <a:t>ifadelendirmelerden</a:t>
            </a:r>
            <a:r>
              <a:rPr lang="tr-TR" sz="2000" dirty="0"/>
              <a:t> kaçınılmalıdır. İfadelerin içinde “bazen”, “genellikle”, “olabilir” gibi nitelemeler </a:t>
            </a:r>
            <a:r>
              <a:rPr lang="tr-TR" sz="2000" dirty="0" smtClean="0"/>
              <a:t>kullanılmamalıdır.</a:t>
            </a:r>
          </a:p>
          <a:p>
            <a:endParaRPr lang="tr-TR" dirty="0" smtClean="0"/>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3444393902"/>
              </p:ext>
            </p:extLst>
          </p:nvPr>
        </p:nvGraphicFramePr>
        <p:xfrm>
          <a:off x="2753958" y="4497123"/>
          <a:ext cx="6691256" cy="2032770"/>
        </p:xfrm>
        <a:graphic>
          <a:graphicData uri="http://schemas.openxmlformats.org/drawingml/2006/table">
            <a:tbl>
              <a:tblPr firstRow="1" firstCol="1" bandRow="1">
                <a:tableStyleId>{5C22544A-7EE6-4342-B048-85BDC9FD1C3A}</a:tableStyleId>
              </a:tblPr>
              <a:tblGrid>
                <a:gridCol w="817581"/>
                <a:gridCol w="5873675"/>
              </a:tblGrid>
              <a:tr h="317964">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Bilgisayar kullandığımız odayı havalandırmalıyız.</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396383">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Bilgisayar kullanırken dik oturmalı, öne eğilmemeliyiz.</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421674">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Ekranla göz arasındaki uzaklık 50-60 cm olmalıdır</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400140">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Gözlerimizi dinlendirmek için yakın nesnelere bakmalıyız.</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r h="496609">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Koltuğa oturduğumuzda ayaklarımız yere basmamalı, havada kalmalıdır.</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r>
            </a:tbl>
          </a:graphicData>
        </a:graphic>
      </p:graphicFrame>
      <p:sp>
        <p:nvSpPr>
          <p:cNvPr id="5" name="Rectangle 1"/>
          <p:cNvSpPr>
            <a:spLocks noChangeArrowheads="1"/>
          </p:cNvSpPr>
          <p:nvPr/>
        </p:nvSpPr>
        <p:spPr bwMode="auto">
          <a:xfrm>
            <a:off x="1066800" y="3296792"/>
            <a:ext cx="105640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tr-TR" sz="2000" b="1" dirty="0" smtClean="0"/>
              <a:t>Örnek</a:t>
            </a:r>
            <a:r>
              <a:rPr lang="tr-TR" sz="2000" b="1" dirty="0"/>
              <a:t>: </a:t>
            </a:r>
          </a:p>
          <a:p>
            <a:pPr defTabSz="914400" eaLnBrk="0" fontAlgn="base" hangingPunct="0">
              <a:spcBef>
                <a:spcPct val="0"/>
              </a:spcBef>
              <a:spcAft>
                <a:spcPct val="0"/>
              </a:spcAft>
            </a:pPr>
            <a:r>
              <a:rPr lang="tr-TR" altLang="tr-TR" sz="2000" dirty="0"/>
              <a:t>Aşağıda bilgisayar kullanımında dikkat edilmesi gereken noktalar verilmiştir. Doğru olan cümlenin önüne </a:t>
            </a:r>
            <a:r>
              <a:rPr lang="tr-TR" altLang="tr-TR" sz="2000" b="1" dirty="0"/>
              <a:t>D</a:t>
            </a:r>
            <a:r>
              <a:rPr lang="tr-TR" altLang="tr-TR" sz="2000" dirty="0"/>
              <a:t> yanlış cümlenin önüne </a:t>
            </a:r>
            <a:r>
              <a:rPr lang="tr-TR" altLang="tr-TR" sz="2000" b="1" dirty="0"/>
              <a:t>Y</a:t>
            </a:r>
            <a:r>
              <a:rPr lang="tr-TR" altLang="tr-TR" sz="2000" dirty="0"/>
              <a:t> harfini ekleyiniz</a:t>
            </a:r>
            <a:r>
              <a:rPr lang="tr-TR" altLang="tr-TR" sz="1200" dirty="0"/>
              <a:t>. </a:t>
            </a:r>
          </a:p>
          <a:p>
            <a:pPr defTabSz="914400" eaLnBrk="0" fontAlgn="base" hangingPunct="0">
              <a:spcBef>
                <a:spcPct val="0"/>
              </a:spcBef>
              <a:spcAft>
                <a:spcPct val="0"/>
              </a:spcAft>
            </a:pPr>
            <a:endParaRPr lang="tr-TR" altLang="tr-TR" sz="1200" dirty="0"/>
          </a:p>
        </p:txBody>
      </p:sp>
    </p:spTree>
    <p:extLst>
      <p:ext uri="{BB962C8B-B14F-4D97-AF65-F5344CB8AC3E}">
        <p14:creationId xmlns:p14="http://schemas.microsoft.com/office/powerpoint/2010/main" val="29682755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TM03457510[[fn=Sabun]]</Template>
  <TotalTime>139</TotalTime>
  <Words>683</Words>
  <Application>Microsoft Office PowerPoint</Application>
  <PresentationFormat>Geniş ekran</PresentationFormat>
  <Paragraphs>116</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Century Gothic</vt:lpstr>
      <vt:lpstr>Garamond</vt:lpstr>
      <vt:lpstr>Times New Roman</vt:lpstr>
      <vt:lpstr>Sabun</vt:lpstr>
      <vt:lpstr>MBT-303 özel öğretim yöntemleri-ı</vt:lpstr>
      <vt:lpstr>İçerik Türleri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PowerPoint Sunusu</vt:lpstr>
      <vt:lpstr>Örnek:  Dijital vatandaşlığın boyutlarından hangisi, elektronik ortamlarda satma ve satın alma işlemlerini yapacak yeterliliğe sahip olma anlamına gelir?    </vt:lpstr>
      <vt:lpstr>Bildirimsel Bilgilerin Değerlendirilmesi</vt:lpstr>
      <vt:lpstr>İşlemsel Bilgilerin Değerlendirilmesi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MBT-303 özel öğretim yöntemleri-ı</dc:title>
  <dc:creator>Deniz</dc:creator>
  <cp:lastModifiedBy>Deniz</cp:lastModifiedBy>
  <cp:revision>43</cp:revision>
  <dcterms:created xsi:type="dcterms:W3CDTF">2017-11-27T12:25:23Z</dcterms:created>
  <dcterms:modified xsi:type="dcterms:W3CDTF">2018-01-22T10:56:08Z</dcterms:modified>
</cp:coreProperties>
</file>