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4" r:id="rId3"/>
    <p:sldId id="275" r:id="rId4"/>
    <p:sldId id="276" r:id="rId5"/>
    <p:sldId id="277" r:id="rId6"/>
    <p:sldId id="278" r:id="rId7"/>
    <p:sldId id="279" r:id="rId8"/>
    <p:sldId id="280" r:id="rId9"/>
    <p:sldId id="28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61854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96597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406299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402025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13757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79612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F876EDF-3C87-4DB4-890A-11628F0C52DE}"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09791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F876EDF-3C87-4DB4-890A-11628F0C52DE}"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28926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76EDF-3C87-4DB4-890A-11628F0C52DE}"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284880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342901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14353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F70C99E-7857-42A2-9582-2C56CA4D24EF}"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5678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xmlns="" id="{19AE6408-C725-47D9-8C47-4D490CB662FB}"/>
              </a:ext>
            </a:extLst>
          </p:cNvPr>
          <p:cNvSpPr/>
          <p:nvPr/>
        </p:nvSpPr>
        <p:spPr>
          <a:xfrm>
            <a:off x="388307" y="3364803"/>
            <a:ext cx="3031299" cy="9817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Turizm sosyolojisi</a:t>
            </a:r>
          </a:p>
        </p:txBody>
      </p:sp>
      <p:sp>
        <p:nvSpPr>
          <p:cNvPr id="5" name="Ok: Sağ 4">
            <a:extLst>
              <a:ext uri="{FF2B5EF4-FFF2-40B4-BE49-F238E27FC236}">
                <a16:creationId xmlns:a16="http://schemas.microsoft.com/office/drawing/2014/main" xmlns="" id="{235F0924-D47E-4D1B-AC12-AAF225D75EE9}"/>
              </a:ext>
            </a:extLst>
          </p:cNvPr>
          <p:cNvSpPr/>
          <p:nvPr/>
        </p:nvSpPr>
        <p:spPr>
          <a:xfrm>
            <a:off x="3820439" y="2891946"/>
            <a:ext cx="3373678" cy="19947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Turizm gelişiminin çevresel etkileri</a:t>
            </a:r>
          </a:p>
        </p:txBody>
      </p:sp>
      <p:sp>
        <p:nvSpPr>
          <p:cNvPr id="6" name="Dikdörtgen 5">
            <a:extLst>
              <a:ext uri="{FF2B5EF4-FFF2-40B4-BE49-F238E27FC236}">
                <a16:creationId xmlns:a16="http://schemas.microsoft.com/office/drawing/2014/main" xmlns="" id="{764301F1-B22B-41A7-8E40-2EB2FC448F22}"/>
              </a:ext>
            </a:extLst>
          </p:cNvPr>
          <p:cNvSpPr/>
          <p:nvPr/>
        </p:nvSpPr>
        <p:spPr>
          <a:xfrm>
            <a:off x="7594950" y="2210061"/>
            <a:ext cx="3845490" cy="41907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tr-TR" sz="2000" dirty="0"/>
              <a:t>Giriş</a:t>
            </a:r>
          </a:p>
          <a:p>
            <a:pPr marL="285750" indent="-285750">
              <a:buFont typeface="Arial" panose="020B0604020202020204" pitchFamily="34" charset="0"/>
              <a:buChar char="•"/>
            </a:pPr>
            <a:r>
              <a:rPr lang="tr-TR" sz="2000" dirty="0"/>
              <a:t>Çevre ve toplum</a:t>
            </a:r>
          </a:p>
          <a:p>
            <a:pPr marL="285750" indent="-285750">
              <a:buFont typeface="Arial" panose="020B0604020202020204" pitchFamily="34" charset="0"/>
              <a:buChar char="•"/>
            </a:pPr>
            <a:r>
              <a:rPr lang="tr-TR" sz="2000" dirty="0"/>
              <a:t>Turizm ve </a:t>
            </a:r>
            <a:r>
              <a:rPr lang="tr-TR" sz="2000" dirty="0" err="1"/>
              <a:t>cevre</a:t>
            </a:r>
            <a:endParaRPr lang="tr-TR" sz="2000" dirty="0"/>
          </a:p>
          <a:p>
            <a:pPr marL="285750" indent="-285750">
              <a:buFont typeface="Arial" panose="020B0604020202020204" pitchFamily="34" charset="0"/>
              <a:buChar char="•"/>
            </a:pPr>
            <a:r>
              <a:rPr lang="tr-TR" sz="2000" dirty="0"/>
              <a:t>Turistlik yelerin </a:t>
            </a:r>
            <a:r>
              <a:rPr lang="tr-TR" sz="2000" dirty="0" err="1"/>
              <a:t>konumlarınının</a:t>
            </a:r>
            <a:r>
              <a:rPr lang="tr-TR" sz="2000" dirty="0"/>
              <a:t> tanımlanması</a:t>
            </a:r>
          </a:p>
          <a:p>
            <a:pPr marL="285750" indent="-285750">
              <a:buFont typeface="Arial" panose="020B0604020202020204" pitchFamily="34" charset="0"/>
              <a:buChar char="•"/>
            </a:pPr>
            <a:r>
              <a:rPr lang="tr-TR" sz="2000" dirty="0"/>
              <a:t>Turizm gelişiminin çevre üzerindeki etkisi</a:t>
            </a:r>
          </a:p>
          <a:p>
            <a:pPr marL="285750" indent="-285750">
              <a:buFont typeface="Arial" panose="020B0604020202020204" pitchFamily="34" charset="0"/>
              <a:buChar char="•"/>
            </a:pPr>
            <a:r>
              <a:rPr lang="tr-TR" sz="2000" dirty="0"/>
              <a:t>Sürdürebilirlik ve eko-turizm</a:t>
            </a:r>
          </a:p>
          <a:p>
            <a:pPr marL="285750" indent="-285750">
              <a:buFont typeface="Arial" panose="020B0604020202020204" pitchFamily="34" charset="0"/>
              <a:buChar char="•"/>
            </a:pPr>
            <a:r>
              <a:rPr lang="tr-TR" sz="2000" dirty="0"/>
              <a:t>Turizmde çevre yönetimi</a:t>
            </a:r>
          </a:p>
          <a:p>
            <a:pPr marL="285750" indent="-285750">
              <a:buFont typeface="Arial" panose="020B0604020202020204" pitchFamily="34" charset="0"/>
              <a:buChar char="•"/>
            </a:pPr>
            <a:r>
              <a:rPr lang="tr-TR" sz="2000" dirty="0"/>
              <a:t>İşletme yönetimi</a:t>
            </a:r>
          </a:p>
          <a:p>
            <a:pPr marL="285750" indent="-285750">
              <a:buFont typeface="Arial" panose="020B0604020202020204" pitchFamily="34" charset="0"/>
              <a:buChar char="•"/>
            </a:pPr>
            <a:r>
              <a:rPr lang="tr-TR" sz="2000" dirty="0"/>
              <a:t>Çevre yönetimi sisteminin kurulması</a:t>
            </a:r>
          </a:p>
          <a:p>
            <a:pPr marL="285750" indent="-285750">
              <a:buFont typeface="Arial" panose="020B0604020202020204" pitchFamily="34" charset="0"/>
              <a:buChar char="•"/>
            </a:pPr>
            <a:r>
              <a:rPr lang="tr-TR" sz="2000" dirty="0"/>
              <a:t>Çevresel etki değerlendirme</a:t>
            </a:r>
          </a:p>
          <a:p>
            <a:pPr marL="285750" indent="-285750">
              <a:buFont typeface="Arial" panose="020B0604020202020204" pitchFamily="34" charset="0"/>
              <a:buChar char="•"/>
            </a:pPr>
            <a:r>
              <a:rPr lang="tr-TR" sz="2000" dirty="0"/>
              <a:t>Türkiye de eko-turizm</a:t>
            </a:r>
          </a:p>
          <a:p>
            <a:pPr algn="ctr"/>
            <a:endParaRPr lang="tr-TR" dirty="0"/>
          </a:p>
          <a:p>
            <a:pPr algn="ctr"/>
            <a:endParaRPr lang="tr-TR" dirty="0"/>
          </a:p>
        </p:txBody>
      </p:sp>
    </p:spTree>
    <p:extLst>
      <p:ext uri="{BB962C8B-B14F-4D97-AF65-F5344CB8AC3E}">
        <p14:creationId xmlns:p14="http://schemas.microsoft.com/office/powerpoint/2010/main" val="2061927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129DA24-054A-4B94-8B31-6B1AF89B4C44}"/>
              </a:ext>
            </a:extLst>
          </p:cNvPr>
          <p:cNvSpPr>
            <a:spLocks noGrp="1"/>
          </p:cNvSpPr>
          <p:nvPr>
            <p:ph type="title"/>
          </p:nvPr>
        </p:nvSpPr>
        <p:spPr/>
        <p:txBody>
          <a:bodyPr>
            <a:normAutofit fontScale="90000"/>
          </a:bodyPr>
          <a:lstStyle/>
          <a:p>
            <a:r>
              <a:rPr lang="tr-TR" sz="4000" b="1" dirty="0"/>
              <a:t>ÇEVRE VE TOPLUM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16E542C1-8674-4616-9089-C2D79A1E4FC6}"/>
              </a:ext>
            </a:extLst>
          </p:cNvPr>
          <p:cNvSpPr>
            <a:spLocks noGrp="1"/>
          </p:cNvSpPr>
          <p:nvPr>
            <p:ph idx="1"/>
          </p:nvPr>
        </p:nvSpPr>
        <p:spPr>
          <a:xfrm>
            <a:off x="581192" y="2180496"/>
            <a:ext cx="11029615" cy="4245356"/>
          </a:xfrm>
        </p:spPr>
        <p:txBody>
          <a:bodyPr>
            <a:normAutofit/>
          </a:bodyPr>
          <a:lstStyle/>
          <a:p>
            <a:r>
              <a:rPr lang="tr-TR" sz="2400" dirty="0"/>
              <a:t>Çevre, insan yaşamının varoluş koşullarını belirleyen doğal ve yapay öğelerden oluşur. Fiziksel, biyolojik ve sosyal kategorilerden oluşan çevre, insanoğlunun varoluşundan bu yana sürekli olarak insan faaliyetlerinin etkisi altında kalmıştır. insan, toplu halde yaşamaya başladığından beri, çevreyi ve doğal kaynakları olabildiğince fazla oranda kullanmanın yollarını aramış ve bulmuştur. Söz konusu süreç sonucunda, kendiliğinden var olan doğaya karşı, bu doğanın yeniden üretildiği ve insan emeğinin ürünü olan yeniden üretilmiş, ikinci doğa oluşturulmuştur. ilkel toplumlarda ve tarımcı toplumlarda, insanın doğa üzerindeki müdahalesi son derece sınırlı kalmıştır.</a:t>
            </a:r>
          </a:p>
        </p:txBody>
      </p:sp>
    </p:spTree>
    <p:extLst>
      <p:ext uri="{BB962C8B-B14F-4D97-AF65-F5344CB8AC3E}">
        <p14:creationId xmlns:p14="http://schemas.microsoft.com/office/powerpoint/2010/main" val="319572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71C9DC76-4049-474F-8A9B-558661932287}"/>
              </a:ext>
            </a:extLst>
          </p:cNvPr>
          <p:cNvSpPr>
            <a:spLocks noGrp="1"/>
          </p:cNvSpPr>
          <p:nvPr>
            <p:ph idx="1"/>
          </p:nvPr>
        </p:nvSpPr>
        <p:spPr/>
        <p:txBody>
          <a:bodyPr>
            <a:normAutofit/>
          </a:bodyPr>
          <a:lstStyle/>
          <a:p>
            <a:r>
              <a:rPr lang="tr-TR" sz="3600" dirty="0"/>
              <a:t>Günümüzde yaşanan çevre sorunları ve doğal çevrenin bozulmaya başlaması, büyük ölçüde endüstrileşme, modernleşme ve kentleşme ile başlamış ve XX. yüzyılın ikinci yarısından sonra had safhaya ulaşmıştır.</a:t>
            </a:r>
          </a:p>
        </p:txBody>
      </p:sp>
    </p:spTree>
    <p:extLst>
      <p:ext uri="{BB962C8B-B14F-4D97-AF65-F5344CB8AC3E}">
        <p14:creationId xmlns:p14="http://schemas.microsoft.com/office/powerpoint/2010/main" val="2013571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3DD1D2A-118E-4CB9-B175-B632BE11BE81}"/>
              </a:ext>
            </a:extLst>
          </p:cNvPr>
          <p:cNvSpPr>
            <a:spLocks noGrp="1"/>
          </p:cNvSpPr>
          <p:nvPr>
            <p:ph idx="1"/>
          </p:nvPr>
        </p:nvSpPr>
        <p:spPr>
          <a:xfrm>
            <a:off x="581192" y="1991638"/>
            <a:ext cx="11029615" cy="4384110"/>
          </a:xfrm>
        </p:spPr>
        <p:txBody>
          <a:bodyPr/>
          <a:lstStyle/>
          <a:p>
            <a:r>
              <a:rPr lang="tr-TR" dirty="0"/>
              <a:t> </a:t>
            </a:r>
            <a:r>
              <a:rPr lang="tr-TR" sz="2400" dirty="0"/>
              <a:t>Çevrenin doğal ve yapay öğelerinin bozulması veya niteliğinin değişmesiyle ortaya çıkan çevre sorunlarının temelinde; aydınlanma düşüncesinin bir sonucu olarak insanın doğaya bakış açısının farklılaşması, sanayileşme, kentleşme ve nüfus artışı yatmaktadır (</a:t>
            </a:r>
            <a:r>
              <a:rPr lang="tr-TR" sz="2400" dirty="0" err="1"/>
              <a:t>Benton</a:t>
            </a:r>
            <a:r>
              <a:rPr lang="tr-TR" sz="2400" dirty="0"/>
              <a:t>, 2001). Özellikle endüstriyel toplum yaşantısında doğa ile toplum arasındaki ilişkilerin giderek kopma noktasına gelecek kadar </a:t>
            </a:r>
            <a:r>
              <a:rPr lang="tr-TR" sz="2400" dirty="0" err="1"/>
              <a:t>zayışamasıyla</a:t>
            </a:r>
            <a:r>
              <a:rPr lang="tr-TR" sz="2400" dirty="0"/>
              <a:t> insanoğlu doğaya yabancılaşmıştır. Toplumun doğaya yabancılaşması, doğanın tahrip edilmesi ve çevre kirliliği ve bunun sonucu oluşan sorunlar 1950’ler ile 1970’ler arasında en üst değerlere ulaşmış ve insanlığı tehdit eder duruma gelmiştir. </a:t>
            </a:r>
          </a:p>
        </p:txBody>
      </p:sp>
    </p:spTree>
    <p:extLst>
      <p:ext uri="{BB962C8B-B14F-4D97-AF65-F5344CB8AC3E}">
        <p14:creationId xmlns:p14="http://schemas.microsoft.com/office/powerpoint/2010/main" val="921884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6F79121-845B-48D1-954A-59B1DEEAD39C}"/>
              </a:ext>
            </a:extLst>
          </p:cNvPr>
          <p:cNvSpPr>
            <a:spLocks noGrp="1"/>
          </p:cNvSpPr>
          <p:nvPr>
            <p:ph type="title"/>
          </p:nvPr>
        </p:nvSpPr>
        <p:spPr/>
        <p:txBody>
          <a:bodyPr>
            <a:normAutofit fontScale="90000"/>
          </a:bodyPr>
          <a:lstStyle/>
          <a:p>
            <a:r>
              <a:rPr lang="tr-TR" sz="4000" b="1" dirty="0" err="1"/>
              <a:t>TURiZM</a:t>
            </a:r>
            <a:r>
              <a:rPr lang="tr-TR" sz="4000" b="1" dirty="0"/>
              <a:t> VE ÇEVRE</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BBC62486-2369-4DD0-982F-6B19024FB707}"/>
              </a:ext>
            </a:extLst>
          </p:cNvPr>
          <p:cNvSpPr>
            <a:spLocks noGrp="1"/>
          </p:cNvSpPr>
          <p:nvPr>
            <p:ph idx="1"/>
          </p:nvPr>
        </p:nvSpPr>
        <p:spPr>
          <a:xfrm>
            <a:off x="581192" y="2041742"/>
            <a:ext cx="11029615" cy="4521896"/>
          </a:xfrm>
        </p:spPr>
        <p:txBody>
          <a:bodyPr>
            <a:normAutofit/>
          </a:bodyPr>
          <a:lstStyle/>
          <a:p>
            <a:r>
              <a:rPr lang="tr-TR" sz="2800" dirty="0"/>
              <a:t>Turizm, büyük ölçüde çevre ve doğal kaynaklar üzerine kurulmuş, çok yönlü, ekonomik ve toplumsal boyutları olan bir faaliyettir. Turizm ile çevre arasındaki ilişkilerin iki boyutundan söz edilebilir. Bir yandan, çevresel kaynaklar, turizm ürününün üretimi için gerekli, kritik kaynaklardan birini sağlarken diğer yandan da turizm faaliyetinin üretimi süreci, bilinçli ya da bilinçsiz olarak çevre üzerinde negatif etkiler bırakır. Bununla birlikte turizmin bir diğer etkisi de çevresel kaynakları tüketerek değişikliğe uğratmasıdır.</a:t>
            </a:r>
          </a:p>
        </p:txBody>
      </p:sp>
    </p:spTree>
    <p:extLst>
      <p:ext uri="{BB962C8B-B14F-4D97-AF65-F5344CB8AC3E}">
        <p14:creationId xmlns:p14="http://schemas.microsoft.com/office/powerpoint/2010/main" val="118654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9359F72-DCC3-48E6-B1B0-4848148A184B}"/>
              </a:ext>
            </a:extLst>
          </p:cNvPr>
          <p:cNvSpPr>
            <a:spLocks noGrp="1"/>
          </p:cNvSpPr>
          <p:nvPr>
            <p:ph idx="1"/>
          </p:nvPr>
        </p:nvSpPr>
        <p:spPr>
          <a:xfrm>
            <a:off x="581192" y="2180496"/>
            <a:ext cx="11029615" cy="4383142"/>
          </a:xfrm>
        </p:spPr>
        <p:txBody>
          <a:bodyPr>
            <a:normAutofit/>
          </a:bodyPr>
          <a:lstStyle/>
          <a:p>
            <a:r>
              <a:rPr lang="tr-TR" sz="2800" dirty="0"/>
              <a:t>Turizm diğer ekonomik sektörlere göre, doğal kaynakları en çok kullanan sektördür. Çevresel kaynaklar yenilenebilen türden olmayıp turistlerin ilgisini çekmesi bakımından oldukça önemlidir. Fakat bu kaynakların kullanımı, aynı zamanda, hem sosyal hem de ekonomik gelişmeyi büyük ölçüde etkiler.</a:t>
            </a:r>
          </a:p>
        </p:txBody>
      </p:sp>
    </p:spTree>
    <p:extLst>
      <p:ext uri="{BB962C8B-B14F-4D97-AF65-F5344CB8AC3E}">
        <p14:creationId xmlns:p14="http://schemas.microsoft.com/office/powerpoint/2010/main" val="3565613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A013A61-8522-4F48-9486-367EF0C9C7DD}"/>
              </a:ext>
            </a:extLst>
          </p:cNvPr>
          <p:cNvSpPr>
            <a:spLocks noGrp="1"/>
          </p:cNvSpPr>
          <p:nvPr>
            <p:ph idx="1"/>
          </p:nvPr>
        </p:nvSpPr>
        <p:spPr>
          <a:xfrm>
            <a:off x="581192" y="2054268"/>
            <a:ext cx="11029615" cy="4346532"/>
          </a:xfrm>
        </p:spPr>
        <p:txBody>
          <a:bodyPr>
            <a:normAutofit/>
          </a:bodyPr>
          <a:lstStyle/>
          <a:p>
            <a:r>
              <a:rPr lang="tr-TR" sz="2400" dirty="0"/>
              <a:t>Bir yörede turizm faaliyeti ortaya çıktığında ve gelişim sürecine girdiğinde, yukarıda belirlenen çevresel kaynaklar üzerinde etkili olur ya da turizm faaliyeti yukarıda belirlenen çevresel kaynaklar üzerine kurulur. Dolayısıyla doğal çevreye duyarlı ve saygılı bir turizm etkinliği, bir yandan söz konusu çevresel kaynakların sürdürülebilirliğini sağladığı gibi, diğer yandan, genel olarak turizmin sürdürülebilirliğini de sağlayacaktır. Bu bağlamda, turizmin varoluşunun temelini oluşturan çevresel kaynakların korunması, yüksek düzeyde bir çevresel duyarlılığı zorunlu ve gerekli kılmaktadır.</a:t>
            </a:r>
          </a:p>
        </p:txBody>
      </p:sp>
    </p:spTree>
    <p:extLst>
      <p:ext uri="{BB962C8B-B14F-4D97-AF65-F5344CB8AC3E}">
        <p14:creationId xmlns:p14="http://schemas.microsoft.com/office/powerpoint/2010/main" val="554895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FBE6ECA-9CD0-4D84-8A81-052431B849B9}"/>
              </a:ext>
            </a:extLst>
          </p:cNvPr>
          <p:cNvSpPr>
            <a:spLocks noGrp="1"/>
          </p:cNvSpPr>
          <p:nvPr>
            <p:ph idx="1"/>
          </p:nvPr>
        </p:nvSpPr>
        <p:spPr>
          <a:xfrm>
            <a:off x="581192" y="2029216"/>
            <a:ext cx="11029615" cy="4221272"/>
          </a:xfrm>
        </p:spPr>
        <p:txBody>
          <a:bodyPr>
            <a:normAutofit/>
          </a:bodyPr>
          <a:lstStyle/>
          <a:p>
            <a:r>
              <a:rPr lang="tr-TR" sz="2400" dirty="0"/>
              <a:t>Son yıllarda turistik kaynakların yönetimi, geliştirilmesi, yaratılması ve çevresel elementler konusunda, yerel toplulukların </a:t>
            </a:r>
            <a:r>
              <a:rPr lang="tr-TR" sz="2400" dirty="0" err="1"/>
              <a:t>sosyo</a:t>
            </a:r>
            <a:r>
              <a:rPr lang="tr-TR" sz="2400" dirty="0"/>
              <a:t>-kültürel değerlerin korunması ve turizm açısında pazarlanabilir ürünler haline gelmesi, öncelikli hale gelmiştir. Çünkü turistler tatillerini gündelik yaşamın gürültü, yoğun trafik, park sorunu gibi kentsel yaşamın getirdiği sorunlarından uzak bir şekilde geçirmek istemektedirler. Dolayısıyla, çevrenin bozulması turizm sektörünün de rekabetçi özelliklerini ve kaynaklarını kaybetmesine yol açmaktadır. Yakın gelecekte, “</a:t>
            </a:r>
            <a:r>
              <a:rPr lang="tr-TR" sz="2400" dirty="0" err="1"/>
              <a:t>çevre”ye</a:t>
            </a:r>
            <a:r>
              <a:rPr lang="tr-TR" sz="2400" dirty="0"/>
              <a:t> yönelik talepler de küresel anlamda artacak; turistler, çevre konusunda daha duyarlı hale gelecek ve tatil tercihlerini doğa ile uyumlu ve başarılı, çevre koruma politikalarının uygulandığı yerlerden yana kullanacaklardır. </a:t>
            </a:r>
          </a:p>
        </p:txBody>
      </p:sp>
    </p:spTree>
    <p:extLst>
      <p:ext uri="{BB962C8B-B14F-4D97-AF65-F5344CB8AC3E}">
        <p14:creationId xmlns:p14="http://schemas.microsoft.com/office/powerpoint/2010/main" val="839145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267</TotalTime>
  <Words>589</Words>
  <Application>Microsoft Office PowerPoint</Application>
  <PresentationFormat>Özel</PresentationFormat>
  <Paragraphs>24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Kar Payı</vt:lpstr>
      <vt:lpstr>PowerPoint Sunusu</vt:lpstr>
      <vt:lpstr>ÇEVRE VE TOPLUM  </vt:lpstr>
      <vt:lpstr>PowerPoint Sunusu</vt:lpstr>
      <vt:lpstr>PowerPoint Sunusu</vt:lpstr>
      <vt:lpstr>TURiZM VE ÇEVRE </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15</cp:revision>
  <dcterms:created xsi:type="dcterms:W3CDTF">2019-01-08T11:28:29Z</dcterms:created>
  <dcterms:modified xsi:type="dcterms:W3CDTF">2019-03-16T21:22:51Z</dcterms:modified>
</cp:coreProperties>
</file>