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97" r:id="rId1"/>
  </p:sldMasterIdLst>
  <p:notesMasterIdLst>
    <p:notesMasterId r:id="rId93"/>
  </p:notesMasterIdLst>
  <p:sldIdLst>
    <p:sldId id="256" r:id="rId2"/>
    <p:sldId id="257" r:id="rId3"/>
    <p:sldId id="426" r:id="rId4"/>
    <p:sldId id="409" r:id="rId5"/>
    <p:sldId id="433" r:id="rId6"/>
    <p:sldId id="349" r:id="rId7"/>
    <p:sldId id="356" r:id="rId8"/>
    <p:sldId id="357" r:id="rId9"/>
    <p:sldId id="350" r:id="rId10"/>
    <p:sldId id="351" r:id="rId11"/>
    <p:sldId id="352" r:id="rId12"/>
    <p:sldId id="353" r:id="rId13"/>
    <p:sldId id="354" r:id="rId14"/>
    <p:sldId id="355" r:id="rId15"/>
    <p:sldId id="334" r:id="rId16"/>
    <p:sldId id="335" r:id="rId17"/>
    <p:sldId id="258" r:id="rId18"/>
    <p:sldId id="259" r:id="rId19"/>
    <p:sldId id="260" r:id="rId20"/>
    <p:sldId id="261" r:id="rId21"/>
    <p:sldId id="262" r:id="rId22"/>
    <p:sldId id="263" r:id="rId23"/>
    <p:sldId id="264" r:id="rId24"/>
    <p:sldId id="265" r:id="rId25"/>
    <p:sldId id="266" r:id="rId26"/>
    <p:sldId id="267" r:id="rId27"/>
    <p:sldId id="268" r:id="rId28"/>
    <p:sldId id="416" r:id="rId29"/>
    <p:sldId id="269" r:id="rId30"/>
    <p:sldId id="417" r:id="rId31"/>
    <p:sldId id="271" r:id="rId32"/>
    <p:sldId id="272" r:id="rId33"/>
    <p:sldId id="385" r:id="rId34"/>
    <p:sldId id="274" r:id="rId35"/>
    <p:sldId id="275" r:id="rId36"/>
    <p:sldId id="339" r:id="rId37"/>
    <p:sldId id="340" r:id="rId38"/>
    <p:sldId id="276" r:id="rId39"/>
    <p:sldId id="277" r:id="rId40"/>
    <p:sldId id="278" r:id="rId41"/>
    <p:sldId id="279" r:id="rId42"/>
    <p:sldId id="280" r:id="rId43"/>
    <p:sldId id="281" r:id="rId44"/>
    <p:sldId id="282" r:id="rId45"/>
    <p:sldId id="283" r:id="rId46"/>
    <p:sldId id="431" r:id="rId47"/>
    <p:sldId id="434" r:id="rId48"/>
    <p:sldId id="284" r:id="rId49"/>
    <p:sldId id="285" r:id="rId50"/>
    <p:sldId id="286" r:id="rId51"/>
    <p:sldId id="287" r:id="rId52"/>
    <p:sldId id="288" r:id="rId53"/>
    <p:sldId id="289" r:id="rId54"/>
    <p:sldId id="338" r:id="rId55"/>
    <p:sldId id="290" r:id="rId56"/>
    <p:sldId id="291" r:id="rId57"/>
    <p:sldId id="292" r:id="rId58"/>
    <p:sldId id="293" r:id="rId59"/>
    <p:sldId id="294" r:id="rId60"/>
    <p:sldId id="295" r:id="rId61"/>
    <p:sldId id="421" r:id="rId62"/>
    <p:sldId id="422" r:id="rId63"/>
    <p:sldId id="301" r:id="rId64"/>
    <p:sldId id="302" r:id="rId65"/>
    <p:sldId id="303" r:id="rId66"/>
    <p:sldId id="304" r:id="rId67"/>
    <p:sldId id="305" r:id="rId68"/>
    <p:sldId id="306" r:id="rId69"/>
    <p:sldId id="307" r:id="rId70"/>
    <p:sldId id="308" r:id="rId71"/>
    <p:sldId id="309" r:id="rId72"/>
    <p:sldId id="310" r:id="rId73"/>
    <p:sldId id="311" r:id="rId74"/>
    <p:sldId id="312" r:id="rId75"/>
    <p:sldId id="313" r:id="rId76"/>
    <p:sldId id="314" r:id="rId77"/>
    <p:sldId id="315" r:id="rId78"/>
    <p:sldId id="316" r:id="rId79"/>
    <p:sldId id="317" r:id="rId80"/>
    <p:sldId id="378" r:id="rId81"/>
    <p:sldId id="319" r:id="rId82"/>
    <p:sldId id="320" r:id="rId83"/>
    <p:sldId id="322" r:id="rId84"/>
    <p:sldId id="323" r:id="rId85"/>
    <p:sldId id="324" r:id="rId86"/>
    <p:sldId id="325" r:id="rId87"/>
    <p:sldId id="326" r:id="rId88"/>
    <p:sldId id="327" r:id="rId89"/>
    <p:sldId id="328" r:id="rId90"/>
    <p:sldId id="330" r:id="rId91"/>
    <p:sldId id="331" r:id="rId92"/>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6633"/>
    <a:srgbClr val="000066"/>
    <a:srgbClr val="6600FF"/>
    <a:srgbClr val="5042B4"/>
    <a:srgbClr val="CCECFF"/>
    <a:srgbClr val="666699"/>
    <a:srgbClr val="7661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60"/>
  </p:normalViewPr>
  <p:slideViewPr>
    <p:cSldViewPr>
      <p:cViewPr varScale="1">
        <p:scale>
          <a:sx n="83" d="100"/>
          <a:sy n="83" d="100"/>
        </p:scale>
        <p:origin x="145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32E57E-A5B6-423A-9665-05C869D8B58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AEB8C444-8D82-4705-8547-4457B7A4221F}">
      <dgm:prSet/>
      <dgm:spPr>
        <a:solidFill>
          <a:srgbClr val="002060"/>
        </a:solidFill>
      </dgm:spPr>
      <dgm:t>
        <a:bodyPr/>
        <a:lstStyle/>
        <a:p>
          <a:pPr rtl="0"/>
          <a:r>
            <a:rPr lang="tr-TR" dirty="0" smtClean="0"/>
            <a:t>HİPERTANSİYON TEDAVİSİ</a:t>
          </a:r>
          <a:endParaRPr lang="tr-TR" dirty="0"/>
        </a:p>
      </dgm:t>
    </dgm:pt>
    <dgm:pt modelId="{1E88D043-B9F8-44DE-9BFA-FA788EAB22CF}" type="parTrans" cxnId="{07C01032-ECAB-4189-92A0-A1DF815CEC32}">
      <dgm:prSet/>
      <dgm:spPr/>
      <dgm:t>
        <a:bodyPr/>
        <a:lstStyle/>
        <a:p>
          <a:endParaRPr lang="tr-TR"/>
        </a:p>
      </dgm:t>
    </dgm:pt>
    <dgm:pt modelId="{2E600936-45FD-4BEC-BEF1-AF3AD9676D55}" type="sibTrans" cxnId="{07C01032-ECAB-4189-92A0-A1DF815CEC32}">
      <dgm:prSet/>
      <dgm:spPr/>
      <dgm:t>
        <a:bodyPr/>
        <a:lstStyle/>
        <a:p>
          <a:endParaRPr lang="tr-TR"/>
        </a:p>
      </dgm:t>
    </dgm:pt>
    <dgm:pt modelId="{92CC3D6D-1B19-4FB2-928B-73A64D6E2C46}" type="pres">
      <dgm:prSet presAssocID="{B432E57E-A5B6-423A-9665-05C869D8B58F}" presName="linear" presStyleCnt="0">
        <dgm:presLayoutVars>
          <dgm:animLvl val="lvl"/>
          <dgm:resizeHandles val="exact"/>
        </dgm:presLayoutVars>
      </dgm:prSet>
      <dgm:spPr/>
      <dgm:t>
        <a:bodyPr/>
        <a:lstStyle/>
        <a:p>
          <a:endParaRPr lang="tr-TR"/>
        </a:p>
      </dgm:t>
    </dgm:pt>
    <dgm:pt modelId="{3E162E23-DDF8-4926-AC87-3363A3E29EA4}" type="pres">
      <dgm:prSet presAssocID="{AEB8C444-8D82-4705-8547-4457B7A4221F}" presName="parentText" presStyleLbl="node1" presStyleIdx="0" presStyleCnt="1" custLinFactNeighborX="820" custLinFactNeighborY="-2354">
        <dgm:presLayoutVars>
          <dgm:chMax val="0"/>
          <dgm:bulletEnabled val="1"/>
        </dgm:presLayoutVars>
      </dgm:prSet>
      <dgm:spPr/>
      <dgm:t>
        <a:bodyPr/>
        <a:lstStyle/>
        <a:p>
          <a:endParaRPr lang="tr-TR"/>
        </a:p>
      </dgm:t>
    </dgm:pt>
  </dgm:ptLst>
  <dgm:cxnLst>
    <dgm:cxn modelId="{07C01032-ECAB-4189-92A0-A1DF815CEC32}" srcId="{B432E57E-A5B6-423A-9665-05C869D8B58F}" destId="{AEB8C444-8D82-4705-8547-4457B7A4221F}" srcOrd="0" destOrd="0" parTransId="{1E88D043-B9F8-44DE-9BFA-FA788EAB22CF}" sibTransId="{2E600936-45FD-4BEC-BEF1-AF3AD9676D55}"/>
    <dgm:cxn modelId="{E9D9E0F5-3597-4344-82AE-3473828F6063}" type="presOf" srcId="{B432E57E-A5B6-423A-9665-05C869D8B58F}" destId="{92CC3D6D-1B19-4FB2-928B-73A64D6E2C46}" srcOrd="0" destOrd="0" presId="urn:microsoft.com/office/officeart/2005/8/layout/vList2"/>
    <dgm:cxn modelId="{037D5CF4-18A3-4FF9-800A-7059D96D6D92}" type="presOf" srcId="{AEB8C444-8D82-4705-8547-4457B7A4221F}" destId="{3E162E23-DDF8-4926-AC87-3363A3E29EA4}" srcOrd="0" destOrd="0" presId="urn:microsoft.com/office/officeart/2005/8/layout/vList2"/>
    <dgm:cxn modelId="{7620E2F9-8975-45A1-B121-62F1532B2CE2}" type="presParOf" srcId="{92CC3D6D-1B19-4FB2-928B-73A64D6E2C46}" destId="{3E162E23-DDF8-4926-AC87-3363A3E29EA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4BE6C8-2448-4924-80F6-2F21731AEF63}" type="doc">
      <dgm:prSet loTypeId="urn:microsoft.com/office/officeart/2005/8/layout/vList2" loCatId="list" qsTypeId="urn:microsoft.com/office/officeart/2005/8/quickstyle/3d2" qsCatId="3D" csTypeId="urn:microsoft.com/office/officeart/2005/8/colors/accent1_2" csCatId="accent1" phldr="1"/>
      <dgm:spPr/>
      <dgm:t>
        <a:bodyPr/>
        <a:lstStyle/>
        <a:p>
          <a:endParaRPr lang="tr-TR"/>
        </a:p>
      </dgm:t>
    </dgm:pt>
    <dgm:pt modelId="{ED11A2BE-E82B-4E5D-9211-E2DC02D9EB95}">
      <dgm:prSet/>
      <dgm:spPr>
        <a:solidFill>
          <a:srgbClr val="002060"/>
        </a:solidFill>
      </dgm:spPr>
      <dgm:t>
        <a:bodyPr/>
        <a:lstStyle/>
        <a:p>
          <a:pPr rtl="0"/>
          <a:r>
            <a:rPr lang="tr-TR" dirty="0" smtClean="0"/>
            <a:t>Ne yüksek kan basıncına sebeb olur? </a:t>
          </a:r>
          <a:endParaRPr lang="tr-TR" dirty="0"/>
        </a:p>
      </dgm:t>
    </dgm:pt>
    <dgm:pt modelId="{4929F96A-A810-40E4-BBF0-63831A24ADE4}" type="parTrans" cxnId="{D6E7DBE4-FDF0-4CE5-9102-074767B49B18}">
      <dgm:prSet/>
      <dgm:spPr/>
      <dgm:t>
        <a:bodyPr/>
        <a:lstStyle/>
        <a:p>
          <a:endParaRPr lang="tr-TR"/>
        </a:p>
      </dgm:t>
    </dgm:pt>
    <dgm:pt modelId="{32F78469-E646-4DD5-8CD4-E237BF171EF9}" type="sibTrans" cxnId="{D6E7DBE4-FDF0-4CE5-9102-074767B49B18}">
      <dgm:prSet/>
      <dgm:spPr/>
      <dgm:t>
        <a:bodyPr/>
        <a:lstStyle/>
        <a:p>
          <a:endParaRPr lang="tr-TR"/>
        </a:p>
      </dgm:t>
    </dgm:pt>
    <dgm:pt modelId="{9E5625E2-5D59-4E8B-8966-B746101B0BA7}" type="pres">
      <dgm:prSet presAssocID="{D34BE6C8-2448-4924-80F6-2F21731AEF63}" presName="linear" presStyleCnt="0">
        <dgm:presLayoutVars>
          <dgm:animLvl val="lvl"/>
          <dgm:resizeHandles val="exact"/>
        </dgm:presLayoutVars>
      </dgm:prSet>
      <dgm:spPr/>
      <dgm:t>
        <a:bodyPr/>
        <a:lstStyle/>
        <a:p>
          <a:endParaRPr lang="tr-TR"/>
        </a:p>
      </dgm:t>
    </dgm:pt>
    <dgm:pt modelId="{EE6CB62E-4665-4029-BC4F-E580B97574C1}" type="pres">
      <dgm:prSet presAssocID="{ED11A2BE-E82B-4E5D-9211-E2DC02D9EB95}" presName="parentText" presStyleLbl="node1" presStyleIdx="0" presStyleCnt="1">
        <dgm:presLayoutVars>
          <dgm:chMax val="0"/>
          <dgm:bulletEnabled val="1"/>
        </dgm:presLayoutVars>
      </dgm:prSet>
      <dgm:spPr/>
      <dgm:t>
        <a:bodyPr/>
        <a:lstStyle/>
        <a:p>
          <a:endParaRPr lang="tr-TR"/>
        </a:p>
      </dgm:t>
    </dgm:pt>
  </dgm:ptLst>
  <dgm:cxnLst>
    <dgm:cxn modelId="{D6E7DBE4-FDF0-4CE5-9102-074767B49B18}" srcId="{D34BE6C8-2448-4924-80F6-2F21731AEF63}" destId="{ED11A2BE-E82B-4E5D-9211-E2DC02D9EB95}" srcOrd="0" destOrd="0" parTransId="{4929F96A-A810-40E4-BBF0-63831A24ADE4}" sibTransId="{32F78469-E646-4DD5-8CD4-E237BF171EF9}"/>
    <dgm:cxn modelId="{8CB8181C-8029-4564-875A-403E93031B2C}" type="presOf" srcId="{ED11A2BE-E82B-4E5D-9211-E2DC02D9EB95}" destId="{EE6CB62E-4665-4029-BC4F-E580B97574C1}" srcOrd="0" destOrd="0" presId="urn:microsoft.com/office/officeart/2005/8/layout/vList2"/>
    <dgm:cxn modelId="{7767E0D3-02C0-45FB-B4D0-18333B4EA96E}" type="presOf" srcId="{D34BE6C8-2448-4924-80F6-2F21731AEF63}" destId="{9E5625E2-5D59-4E8B-8966-B746101B0BA7}" srcOrd="0" destOrd="0" presId="urn:microsoft.com/office/officeart/2005/8/layout/vList2"/>
    <dgm:cxn modelId="{F857420D-AF38-451B-B837-82CD25C355B3}" type="presParOf" srcId="{9E5625E2-5D59-4E8B-8966-B746101B0BA7}" destId="{EE6CB62E-4665-4029-BC4F-E580B97574C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6350813-D737-4307-9206-4A8F8882619C}"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tr-TR"/>
        </a:p>
      </dgm:t>
    </dgm:pt>
    <dgm:pt modelId="{D4ACDB1B-DF13-414B-85A4-9A7290E494CC}">
      <dgm:prSet/>
      <dgm:spPr>
        <a:solidFill>
          <a:schemeClr val="tx1">
            <a:lumMod val="95000"/>
          </a:schemeClr>
        </a:solidFill>
      </dgm:spPr>
      <dgm:t>
        <a:bodyPr/>
        <a:lstStyle/>
        <a:p>
          <a:pPr rtl="0"/>
          <a:r>
            <a:rPr lang="tr-TR" b="1" dirty="0" smtClean="0"/>
            <a:t>Yüksek kan  basıncı kim de gelişebilir?</a:t>
          </a:r>
          <a:br>
            <a:rPr lang="tr-TR" b="1" dirty="0" smtClean="0"/>
          </a:br>
          <a:endParaRPr lang="tr-TR" dirty="0"/>
        </a:p>
      </dgm:t>
    </dgm:pt>
    <dgm:pt modelId="{190EE916-B10E-487A-B1F3-5F033F6BFA26}" type="sibTrans" cxnId="{44F5EB1C-703E-418C-8DAA-4EF51BE1D9CA}">
      <dgm:prSet/>
      <dgm:spPr/>
      <dgm:t>
        <a:bodyPr/>
        <a:lstStyle/>
        <a:p>
          <a:endParaRPr lang="tr-TR"/>
        </a:p>
      </dgm:t>
    </dgm:pt>
    <dgm:pt modelId="{C6A47BDF-5361-4E7D-800C-BD7FEE48344A}" type="parTrans" cxnId="{44F5EB1C-703E-418C-8DAA-4EF51BE1D9CA}">
      <dgm:prSet/>
      <dgm:spPr/>
      <dgm:t>
        <a:bodyPr/>
        <a:lstStyle/>
        <a:p>
          <a:endParaRPr lang="tr-TR"/>
        </a:p>
      </dgm:t>
    </dgm:pt>
    <dgm:pt modelId="{32C86DFF-B3B4-4A4A-960E-29441792CDD7}" type="pres">
      <dgm:prSet presAssocID="{26350813-D737-4307-9206-4A8F8882619C}" presName="linear" presStyleCnt="0">
        <dgm:presLayoutVars>
          <dgm:animLvl val="lvl"/>
          <dgm:resizeHandles val="exact"/>
        </dgm:presLayoutVars>
      </dgm:prSet>
      <dgm:spPr/>
      <dgm:t>
        <a:bodyPr/>
        <a:lstStyle/>
        <a:p>
          <a:endParaRPr lang="tr-TR"/>
        </a:p>
      </dgm:t>
    </dgm:pt>
    <dgm:pt modelId="{832611F3-1D1C-4682-9CE2-D7F6BC75B775}" type="pres">
      <dgm:prSet presAssocID="{D4ACDB1B-DF13-414B-85A4-9A7290E494CC}" presName="parentText" presStyleLbl="node1" presStyleIdx="0" presStyleCnt="1" custLinFactNeighborX="-1515" custLinFactNeighborY="-4896">
        <dgm:presLayoutVars>
          <dgm:chMax val="0"/>
          <dgm:bulletEnabled val="1"/>
        </dgm:presLayoutVars>
      </dgm:prSet>
      <dgm:spPr/>
      <dgm:t>
        <a:bodyPr/>
        <a:lstStyle/>
        <a:p>
          <a:endParaRPr lang="tr-TR"/>
        </a:p>
      </dgm:t>
    </dgm:pt>
  </dgm:ptLst>
  <dgm:cxnLst>
    <dgm:cxn modelId="{44F5EB1C-703E-418C-8DAA-4EF51BE1D9CA}" srcId="{26350813-D737-4307-9206-4A8F8882619C}" destId="{D4ACDB1B-DF13-414B-85A4-9A7290E494CC}" srcOrd="0" destOrd="0" parTransId="{C6A47BDF-5361-4E7D-800C-BD7FEE48344A}" sibTransId="{190EE916-B10E-487A-B1F3-5F033F6BFA26}"/>
    <dgm:cxn modelId="{52C3FE62-6C5C-43D7-A9E7-E0FD334EED50}" type="presOf" srcId="{D4ACDB1B-DF13-414B-85A4-9A7290E494CC}" destId="{832611F3-1D1C-4682-9CE2-D7F6BC75B775}" srcOrd="0" destOrd="0" presId="urn:microsoft.com/office/officeart/2005/8/layout/vList2"/>
    <dgm:cxn modelId="{7C4DBEF8-4710-42C1-A2A8-CA6C302E082B}" type="presOf" srcId="{26350813-D737-4307-9206-4A8F8882619C}" destId="{32C86DFF-B3B4-4A4A-960E-29441792CDD7}" srcOrd="0" destOrd="0" presId="urn:microsoft.com/office/officeart/2005/8/layout/vList2"/>
    <dgm:cxn modelId="{C14D5C28-9756-43DF-B05D-37331E7673CE}" type="presParOf" srcId="{32C86DFF-B3B4-4A4A-960E-29441792CDD7}" destId="{832611F3-1D1C-4682-9CE2-D7F6BC75B775}"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350813-D737-4307-9206-4A8F8882619C}"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tr-TR"/>
        </a:p>
      </dgm:t>
    </dgm:pt>
    <dgm:pt modelId="{D4ACDB1B-DF13-414B-85A4-9A7290E494CC}">
      <dgm:prSet/>
      <dgm:spPr>
        <a:solidFill>
          <a:schemeClr val="tx1">
            <a:lumMod val="95000"/>
          </a:schemeClr>
        </a:solidFill>
      </dgm:spPr>
      <dgm:t>
        <a:bodyPr/>
        <a:lstStyle/>
        <a:p>
          <a:r>
            <a:rPr lang="en-US" dirty="0" smtClean="0"/>
            <a:t>Who can develop high blood pressure?</a:t>
          </a:r>
          <a:endParaRPr lang="tr-TR" dirty="0"/>
        </a:p>
      </dgm:t>
    </dgm:pt>
    <dgm:pt modelId="{190EE916-B10E-487A-B1F3-5F033F6BFA26}" type="sibTrans" cxnId="{44F5EB1C-703E-418C-8DAA-4EF51BE1D9CA}">
      <dgm:prSet/>
      <dgm:spPr/>
      <dgm:t>
        <a:bodyPr/>
        <a:lstStyle/>
        <a:p>
          <a:endParaRPr lang="tr-TR"/>
        </a:p>
      </dgm:t>
    </dgm:pt>
    <dgm:pt modelId="{C6A47BDF-5361-4E7D-800C-BD7FEE48344A}" type="parTrans" cxnId="{44F5EB1C-703E-418C-8DAA-4EF51BE1D9CA}">
      <dgm:prSet/>
      <dgm:spPr/>
      <dgm:t>
        <a:bodyPr/>
        <a:lstStyle/>
        <a:p>
          <a:endParaRPr lang="tr-TR"/>
        </a:p>
      </dgm:t>
    </dgm:pt>
    <dgm:pt modelId="{32C86DFF-B3B4-4A4A-960E-29441792CDD7}" type="pres">
      <dgm:prSet presAssocID="{26350813-D737-4307-9206-4A8F8882619C}" presName="linear" presStyleCnt="0">
        <dgm:presLayoutVars>
          <dgm:animLvl val="lvl"/>
          <dgm:resizeHandles val="exact"/>
        </dgm:presLayoutVars>
      </dgm:prSet>
      <dgm:spPr/>
      <dgm:t>
        <a:bodyPr/>
        <a:lstStyle/>
        <a:p>
          <a:endParaRPr lang="tr-TR"/>
        </a:p>
      </dgm:t>
    </dgm:pt>
    <dgm:pt modelId="{832611F3-1D1C-4682-9CE2-D7F6BC75B775}" type="pres">
      <dgm:prSet presAssocID="{D4ACDB1B-DF13-414B-85A4-9A7290E494CC}" presName="parentText" presStyleLbl="node1" presStyleIdx="0" presStyleCnt="1" custLinFactNeighborY="-26158">
        <dgm:presLayoutVars>
          <dgm:chMax val="0"/>
          <dgm:bulletEnabled val="1"/>
        </dgm:presLayoutVars>
      </dgm:prSet>
      <dgm:spPr/>
      <dgm:t>
        <a:bodyPr/>
        <a:lstStyle/>
        <a:p>
          <a:endParaRPr lang="tr-TR"/>
        </a:p>
      </dgm:t>
    </dgm:pt>
  </dgm:ptLst>
  <dgm:cxnLst>
    <dgm:cxn modelId="{44F5EB1C-703E-418C-8DAA-4EF51BE1D9CA}" srcId="{26350813-D737-4307-9206-4A8F8882619C}" destId="{D4ACDB1B-DF13-414B-85A4-9A7290E494CC}" srcOrd="0" destOrd="0" parTransId="{C6A47BDF-5361-4E7D-800C-BD7FEE48344A}" sibTransId="{190EE916-B10E-487A-B1F3-5F033F6BFA26}"/>
    <dgm:cxn modelId="{52C3FE62-6C5C-43D7-A9E7-E0FD334EED50}" type="presOf" srcId="{D4ACDB1B-DF13-414B-85A4-9A7290E494CC}" destId="{832611F3-1D1C-4682-9CE2-D7F6BC75B775}" srcOrd="0" destOrd="0" presId="urn:microsoft.com/office/officeart/2005/8/layout/vList2"/>
    <dgm:cxn modelId="{7C4DBEF8-4710-42C1-A2A8-CA6C302E082B}" type="presOf" srcId="{26350813-D737-4307-9206-4A8F8882619C}" destId="{32C86DFF-B3B4-4A4A-960E-29441792CDD7}" srcOrd="0" destOrd="0" presId="urn:microsoft.com/office/officeart/2005/8/layout/vList2"/>
    <dgm:cxn modelId="{C14D5C28-9756-43DF-B05D-37331E7673CE}" type="presParOf" srcId="{32C86DFF-B3B4-4A4A-960E-29441792CDD7}" destId="{832611F3-1D1C-4682-9CE2-D7F6BC75B775}"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C864DAC-9FC9-442F-8360-45A16956C194}" type="doc">
      <dgm:prSet loTypeId="urn:microsoft.com/office/officeart/2005/8/layout/vList2" loCatId="list" qsTypeId="urn:microsoft.com/office/officeart/2005/8/quickstyle/3d2" qsCatId="3D" csTypeId="urn:microsoft.com/office/officeart/2005/8/colors/accent1_2" csCatId="accent1" phldr="1"/>
      <dgm:spPr/>
      <dgm:t>
        <a:bodyPr/>
        <a:lstStyle/>
        <a:p>
          <a:endParaRPr lang="tr-TR"/>
        </a:p>
      </dgm:t>
    </dgm:pt>
    <dgm:pt modelId="{2B12DD7E-1BC0-488E-AC5F-7F4115815181}">
      <dgm:prSet/>
      <dgm:spPr>
        <a:solidFill>
          <a:srgbClr val="7030A0"/>
        </a:solidFill>
      </dgm:spPr>
      <dgm:t>
        <a:bodyPr/>
        <a:lstStyle/>
        <a:p>
          <a:pPr rtl="0"/>
          <a:r>
            <a:rPr lang="tr-TR" dirty="0" smtClean="0"/>
            <a:t>Gözler</a:t>
          </a:r>
          <a:endParaRPr lang="tr-TR" dirty="0"/>
        </a:p>
      </dgm:t>
    </dgm:pt>
    <dgm:pt modelId="{B0202878-6372-4754-B55C-C5E42CBC20D9}" type="parTrans" cxnId="{B9512969-749A-4BDD-B20A-1F8E13FB64CC}">
      <dgm:prSet/>
      <dgm:spPr/>
      <dgm:t>
        <a:bodyPr/>
        <a:lstStyle/>
        <a:p>
          <a:endParaRPr lang="tr-TR"/>
        </a:p>
      </dgm:t>
    </dgm:pt>
    <dgm:pt modelId="{6ABE7C83-8113-456A-BB7E-C5C6DE65EEC2}" type="sibTrans" cxnId="{B9512969-749A-4BDD-B20A-1F8E13FB64CC}">
      <dgm:prSet/>
      <dgm:spPr/>
      <dgm:t>
        <a:bodyPr/>
        <a:lstStyle/>
        <a:p>
          <a:endParaRPr lang="tr-TR"/>
        </a:p>
      </dgm:t>
    </dgm:pt>
    <dgm:pt modelId="{EDF22073-C1D7-4385-B289-10CF4FB3147C}" type="pres">
      <dgm:prSet presAssocID="{EC864DAC-9FC9-442F-8360-45A16956C194}" presName="linear" presStyleCnt="0">
        <dgm:presLayoutVars>
          <dgm:animLvl val="lvl"/>
          <dgm:resizeHandles val="exact"/>
        </dgm:presLayoutVars>
      </dgm:prSet>
      <dgm:spPr/>
      <dgm:t>
        <a:bodyPr/>
        <a:lstStyle/>
        <a:p>
          <a:endParaRPr lang="tr-TR"/>
        </a:p>
      </dgm:t>
    </dgm:pt>
    <dgm:pt modelId="{A9E03FC9-D5FA-4260-9E0A-008C3DCA4483}" type="pres">
      <dgm:prSet presAssocID="{2B12DD7E-1BC0-488E-AC5F-7F4115815181}" presName="parentText" presStyleLbl="node1" presStyleIdx="0" presStyleCnt="1">
        <dgm:presLayoutVars>
          <dgm:chMax val="0"/>
          <dgm:bulletEnabled val="1"/>
        </dgm:presLayoutVars>
      </dgm:prSet>
      <dgm:spPr/>
      <dgm:t>
        <a:bodyPr/>
        <a:lstStyle/>
        <a:p>
          <a:endParaRPr lang="tr-TR"/>
        </a:p>
      </dgm:t>
    </dgm:pt>
  </dgm:ptLst>
  <dgm:cxnLst>
    <dgm:cxn modelId="{B9512969-749A-4BDD-B20A-1F8E13FB64CC}" srcId="{EC864DAC-9FC9-442F-8360-45A16956C194}" destId="{2B12DD7E-1BC0-488E-AC5F-7F4115815181}" srcOrd="0" destOrd="0" parTransId="{B0202878-6372-4754-B55C-C5E42CBC20D9}" sibTransId="{6ABE7C83-8113-456A-BB7E-C5C6DE65EEC2}"/>
    <dgm:cxn modelId="{303679B6-C053-46AC-8238-2C5E0F135833}" type="presOf" srcId="{2B12DD7E-1BC0-488E-AC5F-7F4115815181}" destId="{A9E03FC9-D5FA-4260-9E0A-008C3DCA4483}" srcOrd="0" destOrd="0" presId="urn:microsoft.com/office/officeart/2005/8/layout/vList2"/>
    <dgm:cxn modelId="{46E9DB68-9865-4FD6-827F-33ED1F9CC80B}" type="presOf" srcId="{EC864DAC-9FC9-442F-8360-45A16956C194}" destId="{EDF22073-C1D7-4385-B289-10CF4FB3147C}" srcOrd="0" destOrd="0" presId="urn:microsoft.com/office/officeart/2005/8/layout/vList2"/>
    <dgm:cxn modelId="{F61D216F-7849-45FA-BAB6-80550A0C1130}" type="presParOf" srcId="{EDF22073-C1D7-4385-B289-10CF4FB3147C}" destId="{A9E03FC9-D5FA-4260-9E0A-008C3DCA4483}"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7938E56-9D50-416D-885F-5FDA3D6575BE}"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tr-TR"/>
        </a:p>
      </dgm:t>
    </dgm:pt>
    <dgm:pt modelId="{A7F707D6-928F-482B-B31A-60B34503E673}">
      <dgm:prSet/>
      <dgm:spPr>
        <a:solidFill>
          <a:srgbClr val="000066"/>
        </a:solidFill>
      </dgm:spPr>
      <dgm:t>
        <a:bodyPr/>
        <a:lstStyle/>
        <a:p>
          <a:pPr rtl="0"/>
          <a:r>
            <a:rPr lang="tr-TR" dirty="0" smtClean="0"/>
            <a:t>Arterler</a:t>
          </a:r>
          <a:endParaRPr lang="tr-TR" dirty="0"/>
        </a:p>
      </dgm:t>
    </dgm:pt>
    <dgm:pt modelId="{C7040BAD-59A6-4F36-93ED-F41C9972C67B}" type="parTrans" cxnId="{69D96F52-48A1-4C65-9C05-BCFDF0740A72}">
      <dgm:prSet/>
      <dgm:spPr/>
      <dgm:t>
        <a:bodyPr/>
        <a:lstStyle/>
        <a:p>
          <a:endParaRPr lang="tr-TR"/>
        </a:p>
      </dgm:t>
    </dgm:pt>
    <dgm:pt modelId="{8FCC6B8C-3758-4480-AF51-DA7D4689B420}" type="sibTrans" cxnId="{69D96F52-48A1-4C65-9C05-BCFDF0740A72}">
      <dgm:prSet/>
      <dgm:spPr/>
      <dgm:t>
        <a:bodyPr/>
        <a:lstStyle/>
        <a:p>
          <a:endParaRPr lang="tr-TR"/>
        </a:p>
      </dgm:t>
    </dgm:pt>
    <dgm:pt modelId="{618530FB-BEA2-472E-874E-305B2ACC54C7}" type="pres">
      <dgm:prSet presAssocID="{27938E56-9D50-416D-885F-5FDA3D6575BE}" presName="linear" presStyleCnt="0">
        <dgm:presLayoutVars>
          <dgm:animLvl val="lvl"/>
          <dgm:resizeHandles val="exact"/>
        </dgm:presLayoutVars>
      </dgm:prSet>
      <dgm:spPr/>
      <dgm:t>
        <a:bodyPr/>
        <a:lstStyle/>
        <a:p>
          <a:endParaRPr lang="tr-TR"/>
        </a:p>
      </dgm:t>
    </dgm:pt>
    <dgm:pt modelId="{4C1CDF8C-74DF-4CB9-A44F-28063B407BCF}" type="pres">
      <dgm:prSet presAssocID="{A7F707D6-928F-482B-B31A-60B34503E673}" presName="parentText" presStyleLbl="node1" presStyleIdx="0" presStyleCnt="1">
        <dgm:presLayoutVars>
          <dgm:chMax val="0"/>
          <dgm:bulletEnabled val="1"/>
        </dgm:presLayoutVars>
      </dgm:prSet>
      <dgm:spPr/>
      <dgm:t>
        <a:bodyPr/>
        <a:lstStyle/>
        <a:p>
          <a:endParaRPr lang="tr-TR"/>
        </a:p>
      </dgm:t>
    </dgm:pt>
  </dgm:ptLst>
  <dgm:cxnLst>
    <dgm:cxn modelId="{69D96F52-48A1-4C65-9C05-BCFDF0740A72}" srcId="{27938E56-9D50-416D-885F-5FDA3D6575BE}" destId="{A7F707D6-928F-482B-B31A-60B34503E673}" srcOrd="0" destOrd="0" parTransId="{C7040BAD-59A6-4F36-93ED-F41C9972C67B}" sibTransId="{8FCC6B8C-3758-4480-AF51-DA7D4689B420}"/>
    <dgm:cxn modelId="{B4801763-C876-48B9-B583-7DBF215F89DA}" type="presOf" srcId="{A7F707D6-928F-482B-B31A-60B34503E673}" destId="{4C1CDF8C-74DF-4CB9-A44F-28063B407BCF}" srcOrd="0" destOrd="0" presId="urn:microsoft.com/office/officeart/2005/8/layout/vList2"/>
    <dgm:cxn modelId="{30BD8F9B-900A-4005-A4CC-D614FC0C639B}" type="presOf" srcId="{27938E56-9D50-416D-885F-5FDA3D6575BE}" destId="{618530FB-BEA2-472E-874E-305B2ACC54C7}" srcOrd="0" destOrd="0" presId="urn:microsoft.com/office/officeart/2005/8/layout/vList2"/>
    <dgm:cxn modelId="{209A9814-8C32-4D4B-B116-05BBC1658E19}" type="presParOf" srcId="{618530FB-BEA2-472E-874E-305B2ACC54C7}" destId="{4C1CDF8C-74DF-4CB9-A44F-28063B407BCF}"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EFC737-2F1B-4320-8584-F6770AF3A6D9}"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tr-TR"/>
        </a:p>
      </dgm:t>
    </dgm:pt>
    <dgm:pt modelId="{41859BC0-4614-4A84-8E1E-7F9897C6AF19}">
      <dgm:prSet/>
      <dgm:spPr>
        <a:solidFill>
          <a:srgbClr val="002060"/>
        </a:solidFill>
      </dgm:spPr>
      <dgm:t>
        <a:bodyPr/>
        <a:lstStyle/>
        <a:p>
          <a:pPr rtl="0"/>
          <a:r>
            <a:rPr lang="tr-TR" dirty="0" smtClean="0"/>
            <a:t>Esansiyel hipertansiyon patogenezi:</a:t>
          </a:r>
          <a:endParaRPr lang="tr-TR" dirty="0"/>
        </a:p>
      </dgm:t>
    </dgm:pt>
    <dgm:pt modelId="{4256C654-6F55-495D-88F3-185108FBE054}" type="parTrans" cxnId="{74792864-FDB1-40A6-A7CE-D422C8312A74}">
      <dgm:prSet/>
      <dgm:spPr/>
      <dgm:t>
        <a:bodyPr/>
        <a:lstStyle/>
        <a:p>
          <a:endParaRPr lang="tr-TR"/>
        </a:p>
      </dgm:t>
    </dgm:pt>
    <dgm:pt modelId="{4572B130-9BED-425B-A271-DB9AEB3FAD11}" type="sibTrans" cxnId="{74792864-FDB1-40A6-A7CE-D422C8312A74}">
      <dgm:prSet/>
      <dgm:spPr/>
      <dgm:t>
        <a:bodyPr/>
        <a:lstStyle/>
        <a:p>
          <a:endParaRPr lang="tr-TR"/>
        </a:p>
      </dgm:t>
    </dgm:pt>
    <dgm:pt modelId="{3587319A-FA5A-4590-8EDF-DAF1CC059FFE}" type="pres">
      <dgm:prSet presAssocID="{63EFC737-2F1B-4320-8584-F6770AF3A6D9}" presName="linear" presStyleCnt="0">
        <dgm:presLayoutVars>
          <dgm:animLvl val="lvl"/>
          <dgm:resizeHandles val="exact"/>
        </dgm:presLayoutVars>
      </dgm:prSet>
      <dgm:spPr/>
      <dgm:t>
        <a:bodyPr/>
        <a:lstStyle/>
        <a:p>
          <a:endParaRPr lang="tr-TR"/>
        </a:p>
      </dgm:t>
    </dgm:pt>
    <dgm:pt modelId="{4CF17D0D-8436-48E9-8156-DADD8DEE811A}" type="pres">
      <dgm:prSet presAssocID="{41859BC0-4614-4A84-8E1E-7F9897C6AF19}" presName="parentText" presStyleLbl="node1" presStyleIdx="0" presStyleCnt="1">
        <dgm:presLayoutVars>
          <dgm:chMax val="0"/>
          <dgm:bulletEnabled val="1"/>
        </dgm:presLayoutVars>
      </dgm:prSet>
      <dgm:spPr/>
      <dgm:t>
        <a:bodyPr/>
        <a:lstStyle/>
        <a:p>
          <a:endParaRPr lang="tr-TR"/>
        </a:p>
      </dgm:t>
    </dgm:pt>
  </dgm:ptLst>
  <dgm:cxnLst>
    <dgm:cxn modelId="{36BEFE38-ED9A-48E0-8F68-D080200659C4}" type="presOf" srcId="{41859BC0-4614-4A84-8E1E-7F9897C6AF19}" destId="{4CF17D0D-8436-48E9-8156-DADD8DEE811A}" srcOrd="0" destOrd="0" presId="urn:microsoft.com/office/officeart/2005/8/layout/vList2"/>
    <dgm:cxn modelId="{74792864-FDB1-40A6-A7CE-D422C8312A74}" srcId="{63EFC737-2F1B-4320-8584-F6770AF3A6D9}" destId="{41859BC0-4614-4A84-8E1E-7F9897C6AF19}" srcOrd="0" destOrd="0" parTransId="{4256C654-6F55-495D-88F3-185108FBE054}" sibTransId="{4572B130-9BED-425B-A271-DB9AEB3FAD11}"/>
    <dgm:cxn modelId="{01FB05A8-9223-4C78-A1C8-10448C915BA0}" type="presOf" srcId="{63EFC737-2F1B-4320-8584-F6770AF3A6D9}" destId="{3587319A-FA5A-4590-8EDF-DAF1CC059FFE}" srcOrd="0" destOrd="0" presId="urn:microsoft.com/office/officeart/2005/8/layout/vList2"/>
    <dgm:cxn modelId="{66A2B455-4D26-4FCC-A87B-77744B5D5412}" type="presParOf" srcId="{3587319A-FA5A-4590-8EDF-DAF1CC059FFE}" destId="{4CF17D0D-8436-48E9-8156-DADD8DEE811A}"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D3F2FA4-4B91-4841-93CE-BECBC88C06E3}"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tr-TR"/>
        </a:p>
      </dgm:t>
    </dgm:pt>
    <dgm:pt modelId="{F8597567-BD95-4677-9D21-3F4819D212C7}">
      <dgm:prSet/>
      <dgm:spPr>
        <a:solidFill>
          <a:srgbClr val="002060"/>
        </a:solidFill>
      </dgm:spPr>
      <dgm:t>
        <a:bodyPr/>
        <a:lstStyle/>
        <a:p>
          <a:pPr rtl="0"/>
          <a:r>
            <a:rPr lang="tr-TR" dirty="0" smtClean="0"/>
            <a:t>1. DİÜRETİKLER</a:t>
          </a:r>
          <a:endParaRPr lang="tr-TR" dirty="0"/>
        </a:p>
      </dgm:t>
    </dgm:pt>
    <dgm:pt modelId="{F07911F5-EE0B-4356-8C00-4F3055A401BF}" type="parTrans" cxnId="{D9BE60BC-0024-43BB-8FAD-C89CF15AFC04}">
      <dgm:prSet/>
      <dgm:spPr/>
      <dgm:t>
        <a:bodyPr/>
        <a:lstStyle/>
        <a:p>
          <a:endParaRPr lang="tr-TR"/>
        </a:p>
      </dgm:t>
    </dgm:pt>
    <dgm:pt modelId="{FEABAE73-C2E3-4A5A-8B09-AED00A24D44F}" type="sibTrans" cxnId="{D9BE60BC-0024-43BB-8FAD-C89CF15AFC04}">
      <dgm:prSet/>
      <dgm:spPr/>
      <dgm:t>
        <a:bodyPr/>
        <a:lstStyle/>
        <a:p>
          <a:endParaRPr lang="tr-TR"/>
        </a:p>
      </dgm:t>
    </dgm:pt>
    <dgm:pt modelId="{42682080-AAF6-41A3-8CC0-01DC22BF28D1}" type="pres">
      <dgm:prSet presAssocID="{4D3F2FA4-4B91-4841-93CE-BECBC88C06E3}" presName="linear" presStyleCnt="0">
        <dgm:presLayoutVars>
          <dgm:animLvl val="lvl"/>
          <dgm:resizeHandles val="exact"/>
        </dgm:presLayoutVars>
      </dgm:prSet>
      <dgm:spPr/>
      <dgm:t>
        <a:bodyPr/>
        <a:lstStyle/>
        <a:p>
          <a:endParaRPr lang="tr-TR"/>
        </a:p>
      </dgm:t>
    </dgm:pt>
    <dgm:pt modelId="{8AF2BB8B-0294-4487-82F9-7B4FE5F40C29}" type="pres">
      <dgm:prSet presAssocID="{F8597567-BD95-4677-9D21-3F4819D212C7}" presName="parentText" presStyleLbl="node1" presStyleIdx="0" presStyleCnt="1" custLinFactNeighborX="-31343" custLinFactNeighborY="-36198">
        <dgm:presLayoutVars>
          <dgm:chMax val="0"/>
          <dgm:bulletEnabled val="1"/>
        </dgm:presLayoutVars>
      </dgm:prSet>
      <dgm:spPr/>
      <dgm:t>
        <a:bodyPr/>
        <a:lstStyle/>
        <a:p>
          <a:endParaRPr lang="tr-TR"/>
        </a:p>
      </dgm:t>
    </dgm:pt>
  </dgm:ptLst>
  <dgm:cxnLst>
    <dgm:cxn modelId="{D9BE60BC-0024-43BB-8FAD-C89CF15AFC04}" srcId="{4D3F2FA4-4B91-4841-93CE-BECBC88C06E3}" destId="{F8597567-BD95-4677-9D21-3F4819D212C7}" srcOrd="0" destOrd="0" parTransId="{F07911F5-EE0B-4356-8C00-4F3055A401BF}" sibTransId="{FEABAE73-C2E3-4A5A-8B09-AED00A24D44F}"/>
    <dgm:cxn modelId="{53342508-90F8-48F2-B941-24491DFDEB15}" type="presOf" srcId="{4D3F2FA4-4B91-4841-93CE-BECBC88C06E3}" destId="{42682080-AAF6-41A3-8CC0-01DC22BF28D1}" srcOrd="0" destOrd="0" presId="urn:microsoft.com/office/officeart/2005/8/layout/vList2"/>
    <dgm:cxn modelId="{136172A5-9BA9-40E9-9405-9E949F389209}" type="presOf" srcId="{F8597567-BD95-4677-9D21-3F4819D212C7}" destId="{8AF2BB8B-0294-4487-82F9-7B4FE5F40C29}" srcOrd="0" destOrd="0" presId="urn:microsoft.com/office/officeart/2005/8/layout/vList2"/>
    <dgm:cxn modelId="{ED84C665-712D-4FB3-9353-EF853ECD0B40}" type="presParOf" srcId="{42682080-AAF6-41A3-8CC0-01DC22BF28D1}" destId="{8AF2BB8B-0294-4487-82F9-7B4FE5F40C29}"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162E23-DDF8-4926-AC87-3363A3E29EA4}">
      <dsp:nvSpPr>
        <dsp:cNvPr id="0" name=""/>
        <dsp:cNvSpPr/>
      </dsp:nvSpPr>
      <dsp:spPr>
        <a:xfrm>
          <a:off x="0" y="72008"/>
          <a:ext cx="8696016" cy="1439099"/>
        </a:xfrm>
        <a:prstGeom prst="roundRect">
          <a:avLst/>
        </a:prstGeom>
        <a:solidFill>
          <a:srgbClr val="00206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lvl="0" algn="l" defTabSz="2667000" rtl="0">
            <a:lnSpc>
              <a:spcPct val="90000"/>
            </a:lnSpc>
            <a:spcBef>
              <a:spcPct val="0"/>
            </a:spcBef>
            <a:spcAft>
              <a:spcPct val="35000"/>
            </a:spcAft>
          </a:pPr>
          <a:r>
            <a:rPr lang="tr-TR" sz="6000" kern="1200" dirty="0" smtClean="0"/>
            <a:t>HİPERTANSİYON TEDAVİSİ</a:t>
          </a:r>
          <a:endParaRPr lang="tr-TR" sz="6000" kern="1200" dirty="0"/>
        </a:p>
      </dsp:txBody>
      <dsp:txXfrm>
        <a:off x="70251" y="142259"/>
        <a:ext cx="8555514" cy="12985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6CB62E-4665-4029-BC4F-E580B97574C1}">
      <dsp:nvSpPr>
        <dsp:cNvPr id="0" name=""/>
        <dsp:cNvSpPr/>
      </dsp:nvSpPr>
      <dsp:spPr>
        <a:xfrm>
          <a:off x="0" y="78220"/>
          <a:ext cx="8229600" cy="983384"/>
        </a:xfrm>
        <a:prstGeom prst="roundRect">
          <a:avLst/>
        </a:prstGeom>
        <a:solidFill>
          <a:srgbClr val="002060"/>
        </a:soli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lvl="0" algn="l" defTabSz="1822450" rtl="0">
            <a:lnSpc>
              <a:spcPct val="90000"/>
            </a:lnSpc>
            <a:spcBef>
              <a:spcPct val="0"/>
            </a:spcBef>
            <a:spcAft>
              <a:spcPct val="35000"/>
            </a:spcAft>
          </a:pPr>
          <a:r>
            <a:rPr lang="tr-TR" sz="4100" kern="1200" dirty="0" smtClean="0"/>
            <a:t>Ne yüksek kan basıncına sebeb olur? </a:t>
          </a:r>
          <a:endParaRPr lang="tr-TR" sz="4100" kern="1200" dirty="0"/>
        </a:p>
      </dsp:txBody>
      <dsp:txXfrm>
        <a:off x="48005" y="126225"/>
        <a:ext cx="8133590" cy="8873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2611F3-1D1C-4682-9CE2-D7F6BC75B775}">
      <dsp:nvSpPr>
        <dsp:cNvPr id="0" name=""/>
        <dsp:cNvSpPr/>
      </dsp:nvSpPr>
      <dsp:spPr>
        <a:xfrm>
          <a:off x="0" y="0"/>
          <a:ext cx="4752528" cy="676260"/>
        </a:xfrm>
        <a:prstGeom prst="roundRect">
          <a:avLst/>
        </a:prstGeom>
        <a:solidFill>
          <a:schemeClr val="tx1">
            <a:lumMod val="9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tr-TR" sz="1700" b="1" kern="1200" dirty="0" smtClean="0"/>
            <a:t>Yüksek kan  basıncı kim de gelişebilir?</a:t>
          </a:r>
          <a:br>
            <a:rPr lang="tr-TR" sz="1700" b="1" kern="1200" dirty="0" smtClean="0"/>
          </a:br>
          <a:endParaRPr lang="tr-TR" sz="1700" kern="1200" dirty="0"/>
        </a:p>
      </dsp:txBody>
      <dsp:txXfrm>
        <a:off x="33012" y="33012"/>
        <a:ext cx="4686504" cy="6102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2611F3-1D1C-4682-9CE2-D7F6BC75B775}">
      <dsp:nvSpPr>
        <dsp:cNvPr id="0" name=""/>
        <dsp:cNvSpPr/>
      </dsp:nvSpPr>
      <dsp:spPr>
        <a:xfrm>
          <a:off x="0" y="0"/>
          <a:ext cx="4752528" cy="527670"/>
        </a:xfrm>
        <a:prstGeom prst="roundRect">
          <a:avLst/>
        </a:prstGeom>
        <a:solidFill>
          <a:schemeClr val="tx1">
            <a:lumMod val="9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Who can develop high blood pressure?</a:t>
          </a:r>
          <a:endParaRPr lang="tr-TR" sz="2200" kern="1200" dirty="0"/>
        </a:p>
      </dsp:txBody>
      <dsp:txXfrm>
        <a:off x="25759" y="25759"/>
        <a:ext cx="4701010" cy="4761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E03FC9-D5FA-4260-9E0A-008C3DCA4483}">
      <dsp:nvSpPr>
        <dsp:cNvPr id="0" name=""/>
        <dsp:cNvSpPr/>
      </dsp:nvSpPr>
      <dsp:spPr>
        <a:xfrm>
          <a:off x="0" y="6265"/>
          <a:ext cx="8229600" cy="1127295"/>
        </a:xfrm>
        <a:prstGeom prst="roundRect">
          <a:avLst/>
        </a:prstGeom>
        <a:solidFill>
          <a:srgbClr val="7030A0"/>
        </a:soli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tr-TR" sz="4700" kern="1200" dirty="0" smtClean="0"/>
            <a:t>Gözler</a:t>
          </a:r>
          <a:endParaRPr lang="tr-TR" sz="4700" kern="1200" dirty="0"/>
        </a:p>
      </dsp:txBody>
      <dsp:txXfrm>
        <a:off x="55030" y="61295"/>
        <a:ext cx="8119540" cy="101723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1CDF8C-74DF-4CB9-A44F-28063B407BCF}">
      <dsp:nvSpPr>
        <dsp:cNvPr id="0" name=""/>
        <dsp:cNvSpPr/>
      </dsp:nvSpPr>
      <dsp:spPr>
        <a:xfrm>
          <a:off x="0" y="6265"/>
          <a:ext cx="3250703" cy="1127295"/>
        </a:xfrm>
        <a:prstGeom prst="roundRect">
          <a:avLst/>
        </a:prstGeom>
        <a:solidFill>
          <a:srgbClr val="000066"/>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9070" tIns="179070" rIns="179070" bIns="179070" numCol="1" spcCol="1270" anchor="ctr" anchorCtr="0">
          <a:noAutofit/>
        </a:bodyPr>
        <a:lstStyle/>
        <a:p>
          <a:pPr lvl="0" algn="l" defTabSz="2089150" rtl="0">
            <a:lnSpc>
              <a:spcPct val="90000"/>
            </a:lnSpc>
            <a:spcBef>
              <a:spcPct val="0"/>
            </a:spcBef>
            <a:spcAft>
              <a:spcPct val="35000"/>
            </a:spcAft>
          </a:pPr>
          <a:r>
            <a:rPr lang="tr-TR" sz="4700" kern="1200" dirty="0" smtClean="0"/>
            <a:t>Arterler</a:t>
          </a:r>
          <a:endParaRPr lang="tr-TR" sz="4700" kern="1200" dirty="0"/>
        </a:p>
      </dsp:txBody>
      <dsp:txXfrm>
        <a:off x="55030" y="61295"/>
        <a:ext cx="3140643" cy="10172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17D0D-8436-48E9-8156-DADD8DEE811A}">
      <dsp:nvSpPr>
        <dsp:cNvPr id="0" name=""/>
        <dsp:cNvSpPr/>
      </dsp:nvSpPr>
      <dsp:spPr>
        <a:xfrm>
          <a:off x="0" y="195831"/>
          <a:ext cx="8229600" cy="1007370"/>
        </a:xfrm>
        <a:prstGeom prst="roundRect">
          <a:avLst/>
        </a:prstGeom>
        <a:solidFill>
          <a:srgbClr val="002060"/>
        </a:solidFill>
        <a:ln>
          <a:noFill/>
        </a:ln>
        <a:effectLst>
          <a:outerShdw blurRad="38100" dist="25400" dir="2700000" algn="br" rotWithShape="0">
            <a:srgbClr val="00000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0020" tIns="160020" rIns="160020" bIns="160020" numCol="1" spcCol="1270" anchor="ctr" anchorCtr="0">
          <a:noAutofit/>
        </a:bodyPr>
        <a:lstStyle/>
        <a:p>
          <a:pPr lvl="0" algn="l" defTabSz="1866900" rtl="0">
            <a:lnSpc>
              <a:spcPct val="90000"/>
            </a:lnSpc>
            <a:spcBef>
              <a:spcPct val="0"/>
            </a:spcBef>
            <a:spcAft>
              <a:spcPct val="35000"/>
            </a:spcAft>
          </a:pPr>
          <a:r>
            <a:rPr lang="tr-TR" sz="4200" kern="1200" dirty="0" smtClean="0"/>
            <a:t>Esansiyel hipertansiyon patogenezi:</a:t>
          </a:r>
          <a:endParaRPr lang="tr-TR" sz="4200" kern="1200" dirty="0"/>
        </a:p>
      </dsp:txBody>
      <dsp:txXfrm>
        <a:off x="49176" y="245007"/>
        <a:ext cx="8131248" cy="90901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F2BB8B-0294-4487-82F9-7B4FE5F40C29}">
      <dsp:nvSpPr>
        <dsp:cNvPr id="0" name=""/>
        <dsp:cNvSpPr/>
      </dsp:nvSpPr>
      <dsp:spPr>
        <a:xfrm>
          <a:off x="0" y="0"/>
          <a:ext cx="2952328" cy="767520"/>
        </a:xfrm>
        <a:prstGeom prst="roundRect">
          <a:avLst/>
        </a:prstGeom>
        <a:solidFill>
          <a:srgbClr val="002060"/>
        </a:solidFill>
        <a:ln>
          <a:noFill/>
        </a:ln>
        <a:effectLst>
          <a:outerShdw blurRad="38100" dist="25400" dir="2700000" algn="br"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tr-TR" sz="3200" kern="1200" dirty="0" smtClean="0"/>
            <a:t>1. DİÜRETİKLER</a:t>
          </a:r>
          <a:endParaRPr lang="tr-TR" sz="3200" kern="1200" dirty="0"/>
        </a:p>
      </dsp:txBody>
      <dsp:txXfrm>
        <a:off x="37467" y="37467"/>
        <a:ext cx="2877394" cy="6925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tr-TR"/>
          </a:p>
        </p:txBody>
      </p:sp>
      <p:sp>
        <p:nvSpPr>
          <p:cNvPr id="173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tr-TR"/>
          </a:p>
        </p:txBody>
      </p:sp>
      <p:sp>
        <p:nvSpPr>
          <p:cNvPr id="155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3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173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tr-TR"/>
          </a:p>
        </p:txBody>
      </p:sp>
      <p:sp>
        <p:nvSpPr>
          <p:cNvPr id="173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E64ED608-A14A-43DC-9654-AEE2C654BB2F}" type="slidenum">
              <a:rPr lang="tr-TR"/>
              <a:pPr>
                <a:defRPr/>
              </a:pPr>
              <a:t>‹#›</a:t>
            </a:fld>
            <a:endParaRPr lang="tr-TR"/>
          </a:p>
        </p:txBody>
      </p:sp>
    </p:spTree>
    <p:extLst>
      <p:ext uri="{BB962C8B-B14F-4D97-AF65-F5344CB8AC3E}">
        <p14:creationId xmlns:p14="http://schemas.microsoft.com/office/powerpoint/2010/main" val="193528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1 Slayt Görüntüsü Yer Tutucusu"/>
          <p:cNvSpPr>
            <a:spLocks noGrp="1" noRot="1" noChangeAspect="1" noTextEdit="1"/>
          </p:cNvSpPr>
          <p:nvPr>
            <p:ph type="sldImg"/>
          </p:nvPr>
        </p:nvSpPr>
        <p:spPr>
          <a:ln/>
        </p:spPr>
      </p:sp>
      <p:sp>
        <p:nvSpPr>
          <p:cNvPr id="15667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5667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5E50FA70-6D04-45B1-8F8B-9380263323C9}" type="slidenum">
              <a:rPr lang="tr-TR" smtClean="0">
                <a:latin typeface="Arial" charset="0"/>
              </a:rPr>
              <a:pPr eaLnBrk="1" hangingPunct="1"/>
              <a:t>1</a:t>
            </a:fld>
            <a:endParaRPr lang="tr-TR"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1 Slayt Görüntüsü Yer Tutucusu"/>
          <p:cNvSpPr>
            <a:spLocks noGrp="1" noRot="1" noChangeAspect="1" noTextEdit="1"/>
          </p:cNvSpPr>
          <p:nvPr>
            <p:ph type="sldImg"/>
          </p:nvPr>
        </p:nvSpPr>
        <p:spPr>
          <a:ln/>
        </p:spPr>
      </p:sp>
      <p:sp>
        <p:nvSpPr>
          <p:cNvPr id="17408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7408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03A6690-3A2D-41BE-998D-C05929DDCA49}" type="slidenum">
              <a:rPr lang="tr-TR" smtClean="0">
                <a:latin typeface="Arial" charset="0"/>
              </a:rPr>
              <a:pPr eaLnBrk="1" hangingPunct="1"/>
              <a:t>13</a:t>
            </a:fld>
            <a:endParaRPr lang="tr-TR"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1 Slayt Görüntüsü Yer Tutucusu"/>
          <p:cNvSpPr>
            <a:spLocks noGrp="1" noRot="1" noChangeAspect="1" noTextEdit="1"/>
          </p:cNvSpPr>
          <p:nvPr>
            <p:ph type="sldImg"/>
          </p:nvPr>
        </p:nvSpPr>
        <p:spPr>
          <a:ln/>
        </p:spPr>
      </p:sp>
      <p:sp>
        <p:nvSpPr>
          <p:cNvPr id="17510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7510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69132BD-424D-4177-9A7B-5C239832B7EE}" type="slidenum">
              <a:rPr lang="tr-TR" smtClean="0">
                <a:latin typeface="Arial" charset="0"/>
              </a:rPr>
              <a:pPr eaLnBrk="1" hangingPunct="1"/>
              <a:t>14</a:t>
            </a:fld>
            <a:endParaRPr lang="tr-TR"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1 Slayt Görüntüsü Yer Tutucusu"/>
          <p:cNvSpPr>
            <a:spLocks noGrp="1" noRot="1" noChangeAspect="1" noTextEdit="1"/>
          </p:cNvSpPr>
          <p:nvPr>
            <p:ph type="sldImg"/>
          </p:nvPr>
        </p:nvSpPr>
        <p:spPr>
          <a:ln/>
        </p:spPr>
      </p:sp>
      <p:sp>
        <p:nvSpPr>
          <p:cNvPr id="17613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7613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87806A4-8EB2-4FC1-8618-DEED84DABD9C}" type="slidenum">
              <a:rPr lang="tr-TR" smtClean="0">
                <a:latin typeface="Arial" charset="0"/>
              </a:rPr>
              <a:pPr eaLnBrk="1" hangingPunct="1"/>
              <a:t>15</a:t>
            </a:fld>
            <a:endParaRPr lang="tr-TR"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1 Slayt Görüntüsü Yer Tutucusu"/>
          <p:cNvSpPr>
            <a:spLocks noGrp="1" noRot="1" noChangeAspect="1" noTextEdit="1"/>
          </p:cNvSpPr>
          <p:nvPr>
            <p:ph type="sldImg"/>
          </p:nvPr>
        </p:nvSpPr>
        <p:spPr>
          <a:ln/>
        </p:spPr>
      </p:sp>
      <p:sp>
        <p:nvSpPr>
          <p:cNvPr id="17715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7715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49DF7D63-2D0B-4529-8A1C-3B4C81828628}" type="slidenum">
              <a:rPr lang="tr-TR" smtClean="0">
                <a:latin typeface="Arial" charset="0"/>
              </a:rPr>
              <a:pPr eaLnBrk="1" hangingPunct="1"/>
              <a:t>16</a:t>
            </a:fld>
            <a:endParaRPr lang="tr-TR"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1 Slayt Görüntüsü Yer Tutucusu"/>
          <p:cNvSpPr>
            <a:spLocks noGrp="1" noRot="1" noChangeAspect="1" noTextEdit="1"/>
          </p:cNvSpPr>
          <p:nvPr>
            <p:ph type="sldImg"/>
          </p:nvPr>
        </p:nvSpPr>
        <p:spPr>
          <a:ln/>
        </p:spPr>
      </p:sp>
      <p:sp>
        <p:nvSpPr>
          <p:cNvPr id="17817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7818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B50FF9BB-1F40-4B7D-BBB6-BC0DE22A875E}" type="slidenum">
              <a:rPr lang="tr-TR" smtClean="0">
                <a:latin typeface="Arial" charset="0"/>
              </a:rPr>
              <a:pPr eaLnBrk="1" hangingPunct="1"/>
              <a:t>17</a:t>
            </a:fld>
            <a:endParaRPr lang="tr-TR"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1 Slayt Görüntüsü Yer Tutucusu"/>
          <p:cNvSpPr>
            <a:spLocks noGrp="1" noRot="1" noChangeAspect="1" noTextEdit="1"/>
          </p:cNvSpPr>
          <p:nvPr>
            <p:ph type="sldImg"/>
          </p:nvPr>
        </p:nvSpPr>
        <p:spPr>
          <a:ln/>
        </p:spPr>
      </p:sp>
      <p:sp>
        <p:nvSpPr>
          <p:cNvPr id="17920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7920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3401955C-1058-46AF-954E-3D623F4ADECF}" type="slidenum">
              <a:rPr lang="tr-TR" smtClean="0">
                <a:latin typeface="Arial" charset="0"/>
              </a:rPr>
              <a:pPr eaLnBrk="1" hangingPunct="1"/>
              <a:t>18</a:t>
            </a:fld>
            <a:endParaRPr lang="tr-TR"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1 Slayt Görüntüsü Yer Tutucusu"/>
          <p:cNvSpPr>
            <a:spLocks noGrp="1" noRot="1" noChangeAspect="1" noTextEdit="1"/>
          </p:cNvSpPr>
          <p:nvPr>
            <p:ph type="sldImg"/>
          </p:nvPr>
        </p:nvSpPr>
        <p:spPr>
          <a:ln/>
        </p:spPr>
      </p:sp>
      <p:sp>
        <p:nvSpPr>
          <p:cNvPr id="18022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8022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5948790-2009-4F87-8557-220BCE561190}" type="slidenum">
              <a:rPr lang="tr-TR" smtClean="0">
                <a:latin typeface="Arial" charset="0"/>
              </a:rPr>
              <a:pPr eaLnBrk="1" hangingPunct="1"/>
              <a:t>19</a:t>
            </a:fld>
            <a:endParaRPr lang="tr-TR"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1 Slayt Görüntüsü Yer Tutucusu"/>
          <p:cNvSpPr>
            <a:spLocks noGrp="1" noRot="1" noChangeAspect="1" noTextEdit="1"/>
          </p:cNvSpPr>
          <p:nvPr>
            <p:ph type="sldImg"/>
          </p:nvPr>
        </p:nvSpPr>
        <p:spPr>
          <a:ln/>
        </p:spPr>
      </p:sp>
      <p:sp>
        <p:nvSpPr>
          <p:cNvPr id="18125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8125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557B521-F15D-42AB-8B76-5C2F51CFE4A3}" type="slidenum">
              <a:rPr lang="tr-TR" smtClean="0">
                <a:latin typeface="Arial" charset="0"/>
              </a:rPr>
              <a:pPr eaLnBrk="1" hangingPunct="1"/>
              <a:t>20</a:t>
            </a:fld>
            <a:endParaRPr lang="tr-TR"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1 Slayt Görüntüsü Yer Tutucusu"/>
          <p:cNvSpPr>
            <a:spLocks noGrp="1" noRot="1" noChangeAspect="1" noTextEdit="1"/>
          </p:cNvSpPr>
          <p:nvPr>
            <p:ph type="sldImg"/>
          </p:nvPr>
        </p:nvSpPr>
        <p:spPr>
          <a:ln/>
        </p:spPr>
      </p:sp>
      <p:sp>
        <p:nvSpPr>
          <p:cNvPr id="18227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8227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290319C-2CA6-4433-AE7F-1374887E1FBA}" type="slidenum">
              <a:rPr lang="tr-TR" smtClean="0">
                <a:latin typeface="Arial" charset="0"/>
              </a:rPr>
              <a:pPr eaLnBrk="1" hangingPunct="1"/>
              <a:t>21</a:t>
            </a:fld>
            <a:endParaRPr lang="tr-TR"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1 Slayt Görüntüsü Yer Tutucusu"/>
          <p:cNvSpPr>
            <a:spLocks noGrp="1" noRot="1" noChangeAspect="1" noTextEdit="1"/>
          </p:cNvSpPr>
          <p:nvPr>
            <p:ph type="sldImg"/>
          </p:nvPr>
        </p:nvSpPr>
        <p:spPr>
          <a:ln/>
        </p:spPr>
      </p:sp>
      <p:sp>
        <p:nvSpPr>
          <p:cNvPr id="18329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8330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717878EB-6CB8-4AD1-89A9-C318320462D7}" type="slidenum">
              <a:rPr lang="tr-TR" smtClean="0">
                <a:latin typeface="Arial" charset="0"/>
              </a:rPr>
              <a:pPr eaLnBrk="1" hangingPunct="1"/>
              <a:t>22</a:t>
            </a:fld>
            <a:endParaRPr lang="tr-TR"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1 Slayt Görüntüsü Yer Tutucusu"/>
          <p:cNvSpPr>
            <a:spLocks noGrp="1" noRot="1" noChangeAspect="1" noTextEdit="1"/>
          </p:cNvSpPr>
          <p:nvPr>
            <p:ph type="sldImg"/>
          </p:nvPr>
        </p:nvSpPr>
        <p:spPr>
          <a:ln/>
        </p:spPr>
      </p:sp>
      <p:sp>
        <p:nvSpPr>
          <p:cNvPr id="15769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5770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515392FD-6EEA-4D26-BD35-6A121B6AA0C1}" type="slidenum">
              <a:rPr lang="tr-TR" smtClean="0">
                <a:latin typeface="Arial" charset="0"/>
              </a:rPr>
              <a:pPr eaLnBrk="1" hangingPunct="1"/>
              <a:t>2</a:t>
            </a:fld>
            <a:endParaRPr lang="tr-TR" smtClean="0">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1 Slayt Görüntüsü Yer Tutucusu"/>
          <p:cNvSpPr>
            <a:spLocks noGrp="1" noRot="1" noChangeAspect="1" noTextEdit="1"/>
          </p:cNvSpPr>
          <p:nvPr>
            <p:ph type="sldImg"/>
          </p:nvPr>
        </p:nvSpPr>
        <p:spPr>
          <a:ln/>
        </p:spPr>
      </p:sp>
      <p:sp>
        <p:nvSpPr>
          <p:cNvPr id="18432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8432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6A78FC89-5871-4C31-A7E2-010B027BCCBD}" type="slidenum">
              <a:rPr lang="tr-TR" smtClean="0">
                <a:latin typeface="Arial" charset="0"/>
              </a:rPr>
              <a:pPr eaLnBrk="1" hangingPunct="1"/>
              <a:t>23</a:t>
            </a:fld>
            <a:endParaRPr lang="tr-TR" smtClean="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1 Slayt Görüntüsü Yer Tutucusu"/>
          <p:cNvSpPr>
            <a:spLocks noGrp="1" noRot="1" noChangeAspect="1" noTextEdit="1"/>
          </p:cNvSpPr>
          <p:nvPr>
            <p:ph type="sldImg"/>
          </p:nvPr>
        </p:nvSpPr>
        <p:spPr>
          <a:ln/>
        </p:spPr>
      </p:sp>
      <p:sp>
        <p:nvSpPr>
          <p:cNvPr id="18637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8637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60BE9ABB-7F9F-44A0-B70F-7AE515B54212}" type="slidenum">
              <a:rPr lang="tr-TR" smtClean="0">
                <a:latin typeface="Arial" charset="0"/>
              </a:rPr>
              <a:pPr eaLnBrk="1" hangingPunct="1"/>
              <a:t>24</a:t>
            </a:fld>
            <a:endParaRPr lang="tr-TR" smtClean="0">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1 Slayt Görüntüsü Yer Tutucusu"/>
          <p:cNvSpPr>
            <a:spLocks noGrp="1" noRot="1" noChangeAspect="1" noTextEdit="1"/>
          </p:cNvSpPr>
          <p:nvPr>
            <p:ph type="sldImg"/>
          </p:nvPr>
        </p:nvSpPr>
        <p:spPr>
          <a:ln/>
        </p:spPr>
      </p:sp>
      <p:sp>
        <p:nvSpPr>
          <p:cNvPr id="18739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8739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12A1F067-4C4A-4CF9-8555-F7020DEE615B}" type="slidenum">
              <a:rPr lang="tr-TR" smtClean="0">
                <a:latin typeface="Arial" charset="0"/>
              </a:rPr>
              <a:pPr eaLnBrk="1" hangingPunct="1"/>
              <a:t>25</a:t>
            </a:fld>
            <a:endParaRPr lang="tr-TR" smtClean="0">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1 Slayt Görüntüsü Yer Tutucusu"/>
          <p:cNvSpPr>
            <a:spLocks noGrp="1" noRot="1" noChangeAspect="1" noTextEdit="1"/>
          </p:cNvSpPr>
          <p:nvPr>
            <p:ph type="sldImg"/>
          </p:nvPr>
        </p:nvSpPr>
        <p:spPr>
          <a:ln/>
        </p:spPr>
      </p:sp>
      <p:sp>
        <p:nvSpPr>
          <p:cNvPr id="18841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8842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462C299C-8061-40BE-BACA-EA62D494BB99}" type="slidenum">
              <a:rPr lang="tr-TR" smtClean="0">
                <a:latin typeface="Arial" charset="0"/>
              </a:rPr>
              <a:pPr eaLnBrk="1" hangingPunct="1"/>
              <a:t>26</a:t>
            </a:fld>
            <a:endParaRPr lang="tr-TR" smtClean="0">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1 Slayt Görüntüsü Yer Tutucusu"/>
          <p:cNvSpPr>
            <a:spLocks noGrp="1" noRot="1" noChangeAspect="1" noTextEdit="1"/>
          </p:cNvSpPr>
          <p:nvPr>
            <p:ph type="sldImg"/>
          </p:nvPr>
        </p:nvSpPr>
        <p:spPr>
          <a:ln/>
        </p:spPr>
      </p:sp>
      <p:sp>
        <p:nvSpPr>
          <p:cNvPr id="18944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8944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2EFB9BD-9761-4341-BEB9-86A0A85D183E}" type="slidenum">
              <a:rPr lang="tr-TR" smtClean="0">
                <a:latin typeface="Arial" charset="0"/>
              </a:rPr>
              <a:pPr eaLnBrk="1" hangingPunct="1"/>
              <a:t>27</a:t>
            </a:fld>
            <a:endParaRPr lang="tr-TR" smtClean="0">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1 Slayt Görüntüsü Yer Tutucusu"/>
          <p:cNvSpPr>
            <a:spLocks noGrp="1" noRot="1" noChangeAspect="1" noTextEdit="1"/>
          </p:cNvSpPr>
          <p:nvPr>
            <p:ph type="sldImg"/>
          </p:nvPr>
        </p:nvSpPr>
        <p:spPr>
          <a:ln/>
        </p:spPr>
      </p:sp>
      <p:sp>
        <p:nvSpPr>
          <p:cNvPr id="19046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9046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D7A63D9D-EE5C-4CB1-B7E3-804436DD6E07}" type="slidenum">
              <a:rPr lang="tr-TR" smtClean="0">
                <a:latin typeface="Arial" charset="0"/>
              </a:rPr>
              <a:pPr eaLnBrk="1" hangingPunct="1"/>
              <a:t>29</a:t>
            </a:fld>
            <a:endParaRPr lang="tr-TR" smtClean="0">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1 Slayt Görüntüsü Yer Tutucusu"/>
          <p:cNvSpPr>
            <a:spLocks noGrp="1" noRot="1" noChangeAspect="1" noTextEdit="1"/>
          </p:cNvSpPr>
          <p:nvPr>
            <p:ph type="sldImg"/>
          </p:nvPr>
        </p:nvSpPr>
        <p:spPr>
          <a:ln/>
        </p:spPr>
      </p:sp>
      <p:sp>
        <p:nvSpPr>
          <p:cNvPr id="19149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9149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157D028A-599E-4FA6-8D01-BB4A75E5DE08}" type="slidenum">
              <a:rPr lang="tr-TR" smtClean="0">
                <a:latin typeface="Arial" charset="0"/>
              </a:rPr>
              <a:pPr eaLnBrk="1" hangingPunct="1"/>
              <a:t>31</a:t>
            </a:fld>
            <a:endParaRPr lang="tr-TR" smtClean="0">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1 Slayt Görüntüsü Yer Tutucusu"/>
          <p:cNvSpPr>
            <a:spLocks noGrp="1" noRot="1" noChangeAspect="1" noTextEdit="1"/>
          </p:cNvSpPr>
          <p:nvPr>
            <p:ph type="sldImg"/>
          </p:nvPr>
        </p:nvSpPr>
        <p:spPr>
          <a:ln/>
        </p:spPr>
      </p:sp>
      <p:sp>
        <p:nvSpPr>
          <p:cNvPr id="19353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9354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2338BEC1-3E2C-4574-A34E-219C37A7C307}" type="slidenum">
              <a:rPr lang="tr-TR" smtClean="0">
                <a:latin typeface="Arial" charset="0"/>
              </a:rPr>
              <a:pPr eaLnBrk="1" hangingPunct="1"/>
              <a:t>32</a:t>
            </a:fld>
            <a:endParaRPr lang="tr-TR" smtClean="0">
              <a:latin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1 Slayt Görüntüsü Yer Tutucusu"/>
          <p:cNvSpPr>
            <a:spLocks noGrp="1" noRot="1" noChangeAspect="1" noTextEdit="1"/>
          </p:cNvSpPr>
          <p:nvPr>
            <p:ph type="sldImg"/>
          </p:nvPr>
        </p:nvSpPr>
        <p:spPr>
          <a:ln/>
        </p:spPr>
      </p:sp>
      <p:sp>
        <p:nvSpPr>
          <p:cNvPr id="19661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9661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79BF457B-CF52-4F52-8E01-18AD1AC673A0}" type="slidenum">
              <a:rPr lang="tr-TR" smtClean="0">
                <a:latin typeface="Arial" charset="0"/>
              </a:rPr>
              <a:pPr eaLnBrk="1" hangingPunct="1"/>
              <a:t>34</a:t>
            </a:fld>
            <a:endParaRPr lang="tr-TR" smtClean="0">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1 Slayt Görüntüsü Yer Tutucusu"/>
          <p:cNvSpPr>
            <a:spLocks noGrp="1" noRot="1" noChangeAspect="1" noTextEdit="1"/>
          </p:cNvSpPr>
          <p:nvPr>
            <p:ph type="sldImg"/>
          </p:nvPr>
        </p:nvSpPr>
        <p:spPr>
          <a:ln/>
        </p:spPr>
      </p:sp>
      <p:sp>
        <p:nvSpPr>
          <p:cNvPr id="19763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9763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DA969DCD-EE66-4567-B611-DD45E345BE7A}" type="slidenum">
              <a:rPr lang="tr-TR" smtClean="0">
                <a:latin typeface="Arial" charset="0"/>
              </a:rPr>
              <a:pPr eaLnBrk="1" hangingPunct="1"/>
              <a:t>35</a:t>
            </a:fld>
            <a:endParaRPr lang="tr-TR"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1 Slayt Görüntüsü Yer Tutucusu"/>
          <p:cNvSpPr>
            <a:spLocks noGrp="1" noRot="1" noChangeAspect="1" noTextEdit="1"/>
          </p:cNvSpPr>
          <p:nvPr>
            <p:ph type="sldImg"/>
          </p:nvPr>
        </p:nvSpPr>
        <p:spPr>
          <a:ln/>
        </p:spPr>
      </p:sp>
      <p:sp>
        <p:nvSpPr>
          <p:cNvPr id="16179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6179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4197DF54-3773-4EBC-B7B9-7EE088019913}" type="slidenum">
              <a:rPr lang="tr-TR" smtClean="0">
                <a:latin typeface="Arial" charset="0"/>
              </a:rPr>
              <a:pPr eaLnBrk="1" hangingPunct="1"/>
              <a:t>6</a:t>
            </a:fld>
            <a:endParaRPr lang="tr-TR" smtClean="0">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1 Slayt Görüntüsü Yer Tutucusu"/>
          <p:cNvSpPr>
            <a:spLocks noGrp="1" noRot="1" noChangeAspect="1" noTextEdit="1"/>
          </p:cNvSpPr>
          <p:nvPr>
            <p:ph type="sldImg"/>
          </p:nvPr>
        </p:nvSpPr>
        <p:spPr>
          <a:ln/>
        </p:spPr>
      </p:sp>
      <p:sp>
        <p:nvSpPr>
          <p:cNvPr id="19865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9866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7B1F2B3F-AC5E-4B86-A5F3-688A01152FFF}" type="slidenum">
              <a:rPr lang="tr-TR" smtClean="0">
                <a:latin typeface="Arial" charset="0"/>
              </a:rPr>
              <a:pPr eaLnBrk="1" hangingPunct="1"/>
              <a:t>36</a:t>
            </a:fld>
            <a:endParaRPr lang="tr-TR" smtClean="0">
              <a:latin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1 Slayt Görüntüsü Yer Tutucusu"/>
          <p:cNvSpPr>
            <a:spLocks noGrp="1" noRot="1" noChangeAspect="1" noTextEdit="1"/>
          </p:cNvSpPr>
          <p:nvPr>
            <p:ph type="sldImg"/>
          </p:nvPr>
        </p:nvSpPr>
        <p:spPr>
          <a:ln/>
        </p:spPr>
      </p:sp>
      <p:sp>
        <p:nvSpPr>
          <p:cNvPr id="19968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9968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0382279-FCE2-48A3-86A0-BBE7DB2A9303}" type="slidenum">
              <a:rPr lang="tr-TR" smtClean="0">
                <a:latin typeface="Arial" charset="0"/>
              </a:rPr>
              <a:pPr eaLnBrk="1" hangingPunct="1"/>
              <a:t>37</a:t>
            </a:fld>
            <a:endParaRPr lang="tr-TR" smtClean="0">
              <a:latin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1 Slayt Görüntüsü Yer Tutucusu"/>
          <p:cNvSpPr>
            <a:spLocks noGrp="1" noRot="1" noChangeAspect="1" noTextEdit="1"/>
          </p:cNvSpPr>
          <p:nvPr>
            <p:ph type="sldImg"/>
          </p:nvPr>
        </p:nvSpPr>
        <p:spPr>
          <a:ln/>
        </p:spPr>
      </p:sp>
      <p:sp>
        <p:nvSpPr>
          <p:cNvPr id="20070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0070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3AD8856-6387-4E57-978E-E51C42D92909}" type="slidenum">
              <a:rPr lang="tr-TR" smtClean="0">
                <a:latin typeface="Arial" charset="0"/>
              </a:rPr>
              <a:pPr eaLnBrk="1" hangingPunct="1"/>
              <a:t>38</a:t>
            </a:fld>
            <a:endParaRPr lang="tr-TR" smtClean="0">
              <a:latin typeface="Arial"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1 Slayt Görüntüsü Yer Tutucusu"/>
          <p:cNvSpPr>
            <a:spLocks noGrp="1" noRot="1" noChangeAspect="1" noTextEdit="1"/>
          </p:cNvSpPr>
          <p:nvPr>
            <p:ph type="sldImg"/>
          </p:nvPr>
        </p:nvSpPr>
        <p:spPr>
          <a:ln/>
        </p:spPr>
      </p:sp>
      <p:sp>
        <p:nvSpPr>
          <p:cNvPr id="20275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0275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08D258A-7C6C-4173-A7DD-C8F264D10183}" type="slidenum">
              <a:rPr lang="tr-TR" smtClean="0">
                <a:latin typeface="Arial" charset="0"/>
              </a:rPr>
              <a:pPr eaLnBrk="1" hangingPunct="1"/>
              <a:t>39</a:t>
            </a:fld>
            <a:endParaRPr lang="tr-TR" smtClean="0">
              <a:latin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1 Slayt Görüntüsü Yer Tutucusu"/>
          <p:cNvSpPr>
            <a:spLocks noGrp="1" noRot="1" noChangeAspect="1" noTextEdit="1"/>
          </p:cNvSpPr>
          <p:nvPr>
            <p:ph type="sldImg"/>
          </p:nvPr>
        </p:nvSpPr>
        <p:spPr>
          <a:ln/>
        </p:spPr>
      </p:sp>
      <p:sp>
        <p:nvSpPr>
          <p:cNvPr id="20377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0378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DB879AAF-BDD2-4BF1-A5E0-2DBA75E18C14}" type="slidenum">
              <a:rPr lang="tr-TR" smtClean="0">
                <a:latin typeface="Arial" charset="0"/>
              </a:rPr>
              <a:pPr eaLnBrk="1" hangingPunct="1"/>
              <a:t>40</a:t>
            </a:fld>
            <a:endParaRPr lang="tr-TR" smtClean="0">
              <a:latin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1 Slayt Görüntüsü Yer Tutucusu"/>
          <p:cNvSpPr>
            <a:spLocks noGrp="1" noRot="1" noChangeAspect="1" noTextEdit="1"/>
          </p:cNvSpPr>
          <p:nvPr>
            <p:ph type="sldImg"/>
          </p:nvPr>
        </p:nvSpPr>
        <p:spPr>
          <a:ln/>
        </p:spPr>
      </p:sp>
      <p:sp>
        <p:nvSpPr>
          <p:cNvPr id="20480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0480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9C1B593-E53A-48C3-B093-72DD7C7450F3}" type="slidenum">
              <a:rPr lang="tr-TR" smtClean="0">
                <a:latin typeface="Arial" charset="0"/>
              </a:rPr>
              <a:pPr eaLnBrk="1" hangingPunct="1"/>
              <a:t>41</a:t>
            </a:fld>
            <a:endParaRPr lang="tr-TR" smtClean="0">
              <a:latin typeface="Arial"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1 Slayt Görüntüsü Yer Tutucusu"/>
          <p:cNvSpPr>
            <a:spLocks noGrp="1" noRot="1" noChangeAspect="1" noTextEdit="1"/>
          </p:cNvSpPr>
          <p:nvPr>
            <p:ph type="sldImg"/>
          </p:nvPr>
        </p:nvSpPr>
        <p:spPr>
          <a:ln/>
        </p:spPr>
      </p:sp>
      <p:sp>
        <p:nvSpPr>
          <p:cNvPr id="20582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0582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8469E76-D2D6-41B9-8CCB-37D60396AA98}" type="slidenum">
              <a:rPr lang="tr-TR" smtClean="0">
                <a:latin typeface="Arial" charset="0"/>
              </a:rPr>
              <a:pPr eaLnBrk="1" hangingPunct="1"/>
              <a:t>42</a:t>
            </a:fld>
            <a:endParaRPr lang="tr-TR" smtClean="0">
              <a:latin typeface="Arial"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1 Slayt Görüntüsü Yer Tutucusu"/>
          <p:cNvSpPr>
            <a:spLocks noGrp="1" noRot="1" noChangeAspect="1" noTextEdit="1"/>
          </p:cNvSpPr>
          <p:nvPr>
            <p:ph type="sldImg"/>
          </p:nvPr>
        </p:nvSpPr>
        <p:spPr>
          <a:ln/>
        </p:spPr>
      </p:sp>
      <p:sp>
        <p:nvSpPr>
          <p:cNvPr id="20685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0685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92CC9CE-91CD-4270-97DF-D7FCCA1B63F0}" type="slidenum">
              <a:rPr lang="tr-TR" smtClean="0">
                <a:latin typeface="Arial" charset="0"/>
              </a:rPr>
              <a:pPr eaLnBrk="1" hangingPunct="1"/>
              <a:t>43</a:t>
            </a:fld>
            <a:endParaRPr lang="tr-TR" smtClean="0">
              <a:latin typeface="Arial"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1 Slayt Görüntüsü Yer Tutucusu"/>
          <p:cNvSpPr>
            <a:spLocks noGrp="1" noRot="1" noChangeAspect="1" noTextEdit="1"/>
          </p:cNvSpPr>
          <p:nvPr>
            <p:ph type="sldImg"/>
          </p:nvPr>
        </p:nvSpPr>
        <p:spPr>
          <a:ln/>
        </p:spPr>
      </p:sp>
      <p:sp>
        <p:nvSpPr>
          <p:cNvPr id="20787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0787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4A868967-1CFF-42A5-972D-5498E369D014}" type="slidenum">
              <a:rPr lang="tr-TR" smtClean="0">
                <a:latin typeface="Arial" charset="0"/>
              </a:rPr>
              <a:pPr eaLnBrk="1" hangingPunct="1"/>
              <a:t>44</a:t>
            </a:fld>
            <a:endParaRPr lang="tr-TR" smtClean="0">
              <a:latin typeface="Arial"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1 Slayt Görüntüsü Yer Tutucusu"/>
          <p:cNvSpPr>
            <a:spLocks noGrp="1" noRot="1" noChangeAspect="1" noTextEdit="1"/>
          </p:cNvSpPr>
          <p:nvPr>
            <p:ph type="sldImg"/>
          </p:nvPr>
        </p:nvSpPr>
        <p:spPr>
          <a:ln/>
        </p:spPr>
      </p:sp>
      <p:sp>
        <p:nvSpPr>
          <p:cNvPr id="20889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0890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525CD27-482C-4F96-BFE1-3FA1A4A25862}" type="slidenum">
              <a:rPr lang="tr-TR" smtClean="0">
                <a:latin typeface="Arial" charset="0"/>
              </a:rPr>
              <a:pPr eaLnBrk="1" hangingPunct="1"/>
              <a:t>45</a:t>
            </a:fld>
            <a:endParaRPr lang="tr-TR"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1 Slayt Görüntüsü Yer Tutucusu"/>
          <p:cNvSpPr>
            <a:spLocks noGrp="1" noRot="1" noChangeAspect="1" noTextEdit="1"/>
          </p:cNvSpPr>
          <p:nvPr>
            <p:ph type="sldImg"/>
          </p:nvPr>
        </p:nvSpPr>
        <p:spPr>
          <a:ln/>
        </p:spPr>
      </p:sp>
      <p:sp>
        <p:nvSpPr>
          <p:cNvPr id="16589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6589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5F3282DC-C008-48F0-9072-A6DFE5849CDE}" type="slidenum">
              <a:rPr lang="tr-TR" smtClean="0">
                <a:latin typeface="Arial" charset="0"/>
              </a:rPr>
              <a:pPr eaLnBrk="1" hangingPunct="1"/>
              <a:t>7</a:t>
            </a:fld>
            <a:endParaRPr lang="tr-TR" smtClean="0">
              <a:latin typeface="Arial"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1 Slayt Görüntüsü Yer Tutucusu"/>
          <p:cNvSpPr>
            <a:spLocks noGrp="1" noRot="1" noChangeAspect="1" noTextEdit="1"/>
          </p:cNvSpPr>
          <p:nvPr>
            <p:ph type="sldImg"/>
          </p:nvPr>
        </p:nvSpPr>
        <p:spPr>
          <a:ln/>
        </p:spPr>
      </p:sp>
      <p:sp>
        <p:nvSpPr>
          <p:cNvPr id="20992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0992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153B0E5-C541-4D3B-8A9B-7490589A9016}" type="slidenum">
              <a:rPr lang="tr-TR" smtClean="0">
                <a:latin typeface="Arial" charset="0"/>
              </a:rPr>
              <a:pPr eaLnBrk="1" hangingPunct="1"/>
              <a:t>48</a:t>
            </a:fld>
            <a:endParaRPr lang="tr-TR" smtClean="0">
              <a:latin typeface="Arial"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1 Slayt Görüntüsü Yer Tutucusu"/>
          <p:cNvSpPr>
            <a:spLocks noGrp="1" noRot="1" noChangeAspect="1" noTextEdit="1"/>
          </p:cNvSpPr>
          <p:nvPr>
            <p:ph type="sldImg"/>
          </p:nvPr>
        </p:nvSpPr>
        <p:spPr>
          <a:ln/>
        </p:spPr>
      </p:sp>
      <p:sp>
        <p:nvSpPr>
          <p:cNvPr id="21094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094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F8EC156-FEB4-4209-85FB-FD50B5F281D0}" type="slidenum">
              <a:rPr lang="tr-TR" smtClean="0">
                <a:latin typeface="Arial" charset="0"/>
              </a:rPr>
              <a:pPr eaLnBrk="1" hangingPunct="1"/>
              <a:t>49</a:t>
            </a:fld>
            <a:endParaRPr lang="tr-TR" smtClean="0">
              <a:latin typeface="Arial"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1 Slayt Görüntüsü Yer Tutucusu"/>
          <p:cNvSpPr>
            <a:spLocks noGrp="1" noRot="1" noChangeAspect="1" noTextEdit="1"/>
          </p:cNvSpPr>
          <p:nvPr>
            <p:ph type="sldImg"/>
          </p:nvPr>
        </p:nvSpPr>
        <p:spPr>
          <a:ln/>
        </p:spPr>
      </p:sp>
      <p:sp>
        <p:nvSpPr>
          <p:cNvPr id="21197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197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CF68EE7-A26C-4152-BF07-ACA761218419}" type="slidenum">
              <a:rPr lang="tr-TR" smtClean="0">
                <a:latin typeface="Arial" charset="0"/>
              </a:rPr>
              <a:pPr eaLnBrk="1" hangingPunct="1"/>
              <a:t>50</a:t>
            </a:fld>
            <a:endParaRPr lang="tr-TR" smtClean="0">
              <a:latin typeface="Arial"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1 Slayt Görüntüsü Yer Tutucusu"/>
          <p:cNvSpPr>
            <a:spLocks noGrp="1" noRot="1" noChangeAspect="1" noTextEdit="1"/>
          </p:cNvSpPr>
          <p:nvPr>
            <p:ph type="sldImg"/>
          </p:nvPr>
        </p:nvSpPr>
        <p:spPr>
          <a:ln/>
        </p:spPr>
      </p:sp>
      <p:sp>
        <p:nvSpPr>
          <p:cNvPr id="21299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299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4778C0F4-CCFE-412D-B046-13F09EA06CFF}" type="slidenum">
              <a:rPr lang="tr-TR" smtClean="0">
                <a:latin typeface="Arial" charset="0"/>
              </a:rPr>
              <a:pPr eaLnBrk="1" hangingPunct="1"/>
              <a:t>51</a:t>
            </a:fld>
            <a:endParaRPr lang="tr-TR" smtClean="0">
              <a:latin typeface="Arial"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1 Slayt Görüntüsü Yer Tutucusu"/>
          <p:cNvSpPr>
            <a:spLocks noGrp="1" noRot="1" noChangeAspect="1" noTextEdit="1"/>
          </p:cNvSpPr>
          <p:nvPr>
            <p:ph type="sldImg"/>
          </p:nvPr>
        </p:nvSpPr>
        <p:spPr>
          <a:ln/>
        </p:spPr>
      </p:sp>
      <p:sp>
        <p:nvSpPr>
          <p:cNvPr id="21401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402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5D4F755F-DD19-406A-9B23-A41D638A1AF8}" type="slidenum">
              <a:rPr lang="tr-TR" smtClean="0">
                <a:latin typeface="Arial" charset="0"/>
              </a:rPr>
              <a:pPr eaLnBrk="1" hangingPunct="1"/>
              <a:t>52</a:t>
            </a:fld>
            <a:endParaRPr lang="tr-TR" smtClean="0">
              <a:latin typeface="Arial"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1 Slayt Görüntüsü Yer Tutucusu"/>
          <p:cNvSpPr>
            <a:spLocks noGrp="1" noRot="1" noChangeAspect="1" noTextEdit="1"/>
          </p:cNvSpPr>
          <p:nvPr>
            <p:ph type="sldImg"/>
          </p:nvPr>
        </p:nvSpPr>
        <p:spPr>
          <a:ln/>
        </p:spPr>
      </p:sp>
      <p:sp>
        <p:nvSpPr>
          <p:cNvPr id="21504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504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1CEE756-5AE0-41D2-BAF7-5C45DD077700}" type="slidenum">
              <a:rPr lang="tr-TR" smtClean="0">
                <a:latin typeface="Arial" charset="0"/>
              </a:rPr>
              <a:pPr eaLnBrk="1" hangingPunct="1"/>
              <a:t>53</a:t>
            </a:fld>
            <a:endParaRPr lang="tr-TR" smtClean="0">
              <a:latin typeface="Arial"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1 Slayt Görüntüsü Yer Tutucusu"/>
          <p:cNvSpPr>
            <a:spLocks noGrp="1" noRot="1" noChangeAspect="1" noTextEdit="1"/>
          </p:cNvSpPr>
          <p:nvPr>
            <p:ph type="sldImg"/>
          </p:nvPr>
        </p:nvSpPr>
        <p:spPr>
          <a:ln/>
        </p:spPr>
      </p:sp>
      <p:sp>
        <p:nvSpPr>
          <p:cNvPr id="21606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606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DC2584B8-178A-4753-B4A3-896E22722F69}" type="slidenum">
              <a:rPr lang="tr-TR" smtClean="0">
                <a:latin typeface="Arial" charset="0"/>
              </a:rPr>
              <a:pPr eaLnBrk="1" hangingPunct="1"/>
              <a:t>54</a:t>
            </a:fld>
            <a:endParaRPr lang="tr-TR" smtClean="0">
              <a:latin typeface="Arial"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1 Slayt Görüntüsü Yer Tutucusu"/>
          <p:cNvSpPr>
            <a:spLocks noGrp="1" noRot="1" noChangeAspect="1" noTextEdit="1"/>
          </p:cNvSpPr>
          <p:nvPr>
            <p:ph type="sldImg"/>
          </p:nvPr>
        </p:nvSpPr>
        <p:spPr>
          <a:ln/>
        </p:spPr>
      </p:sp>
      <p:sp>
        <p:nvSpPr>
          <p:cNvPr id="21709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709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D58D1186-C8B4-4BC6-8918-B8526801278F}" type="slidenum">
              <a:rPr lang="tr-TR" smtClean="0">
                <a:latin typeface="Arial" charset="0"/>
              </a:rPr>
              <a:pPr eaLnBrk="1" hangingPunct="1"/>
              <a:t>55</a:t>
            </a:fld>
            <a:endParaRPr lang="tr-TR" smtClean="0">
              <a:latin typeface="Arial"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1 Slayt Görüntüsü Yer Tutucusu"/>
          <p:cNvSpPr>
            <a:spLocks noGrp="1" noRot="1" noChangeAspect="1" noTextEdit="1"/>
          </p:cNvSpPr>
          <p:nvPr>
            <p:ph type="sldImg"/>
          </p:nvPr>
        </p:nvSpPr>
        <p:spPr>
          <a:ln/>
        </p:spPr>
      </p:sp>
      <p:sp>
        <p:nvSpPr>
          <p:cNvPr id="21811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811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B879588-5CD0-4C30-9726-23EA11E696B3}" type="slidenum">
              <a:rPr lang="tr-TR" smtClean="0">
                <a:latin typeface="Arial" charset="0"/>
              </a:rPr>
              <a:pPr eaLnBrk="1" hangingPunct="1"/>
              <a:t>56</a:t>
            </a:fld>
            <a:endParaRPr lang="tr-TR" smtClean="0">
              <a:latin typeface="Arial"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1 Slayt Görüntüsü Yer Tutucusu"/>
          <p:cNvSpPr>
            <a:spLocks noGrp="1" noRot="1" noChangeAspect="1" noTextEdit="1"/>
          </p:cNvSpPr>
          <p:nvPr>
            <p:ph type="sldImg"/>
          </p:nvPr>
        </p:nvSpPr>
        <p:spPr>
          <a:ln/>
        </p:spPr>
      </p:sp>
      <p:sp>
        <p:nvSpPr>
          <p:cNvPr id="21913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1914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B96976F2-5DCA-49CA-8313-BDA2144D0D67}" type="slidenum">
              <a:rPr lang="tr-TR" smtClean="0">
                <a:latin typeface="Arial" charset="0"/>
              </a:rPr>
              <a:pPr eaLnBrk="1" hangingPunct="1"/>
              <a:t>57</a:t>
            </a:fld>
            <a:endParaRPr lang="tr-TR"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1 Slayt Görüntüsü Yer Tutucusu"/>
          <p:cNvSpPr>
            <a:spLocks noGrp="1" noRot="1" noChangeAspect="1" noTextEdit="1"/>
          </p:cNvSpPr>
          <p:nvPr>
            <p:ph type="sldImg"/>
          </p:nvPr>
        </p:nvSpPr>
        <p:spPr>
          <a:ln/>
        </p:spPr>
      </p:sp>
      <p:sp>
        <p:nvSpPr>
          <p:cNvPr id="16691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6691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5F52A392-8510-4629-A2C0-DE323C08DDF0}" type="slidenum">
              <a:rPr lang="tr-TR" smtClean="0">
                <a:latin typeface="Arial" charset="0"/>
              </a:rPr>
              <a:pPr eaLnBrk="1" hangingPunct="1"/>
              <a:t>8</a:t>
            </a:fld>
            <a:endParaRPr lang="tr-TR" smtClean="0">
              <a:latin typeface="Arial"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1 Slayt Görüntüsü Yer Tutucusu"/>
          <p:cNvSpPr>
            <a:spLocks noGrp="1" noRot="1" noChangeAspect="1" noTextEdit="1"/>
          </p:cNvSpPr>
          <p:nvPr>
            <p:ph type="sldImg"/>
          </p:nvPr>
        </p:nvSpPr>
        <p:spPr>
          <a:ln/>
        </p:spPr>
      </p:sp>
      <p:sp>
        <p:nvSpPr>
          <p:cNvPr id="22016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2016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4F9BBC2-F26E-4F3A-BB35-3BCBD23C796C}" type="slidenum">
              <a:rPr lang="tr-TR" smtClean="0">
                <a:latin typeface="Arial" charset="0"/>
              </a:rPr>
              <a:pPr eaLnBrk="1" hangingPunct="1"/>
              <a:t>58</a:t>
            </a:fld>
            <a:endParaRPr lang="tr-TR" smtClean="0">
              <a:latin typeface="Arial"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1 Slayt Görüntüsü Yer Tutucusu"/>
          <p:cNvSpPr>
            <a:spLocks noGrp="1" noRot="1" noChangeAspect="1" noTextEdit="1"/>
          </p:cNvSpPr>
          <p:nvPr>
            <p:ph type="sldImg"/>
          </p:nvPr>
        </p:nvSpPr>
        <p:spPr>
          <a:ln/>
        </p:spPr>
      </p:sp>
      <p:sp>
        <p:nvSpPr>
          <p:cNvPr id="22118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2118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B3017BF-43E6-44F6-9A0C-04672C628B4D}" type="slidenum">
              <a:rPr lang="tr-TR" smtClean="0">
                <a:latin typeface="Arial" charset="0"/>
              </a:rPr>
              <a:pPr eaLnBrk="1" hangingPunct="1"/>
              <a:t>59</a:t>
            </a:fld>
            <a:endParaRPr lang="tr-TR" smtClean="0">
              <a:latin typeface="Arial"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1 Slayt Görüntüsü Yer Tutucusu"/>
          <p:cNvSpPr>
            <a:spLocks noGrp="1" noRot="1" noChangeAspect="1" noTextEdit="1"/>
          </p:cNvSpPr>
          <p:nvPr>
            <p:ph type="sldImg"/>
          </p:nvPr>
        </p:nvSpPr>
        <p:spPr>
          <a:ln/>
        </p:spPr>
      </p:sp>
      <p:sp>
        <p:nvSpPr>
          <p:cNvPr id="22221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2221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76052C79-96DA-4CBC-9B07-F31423A80F54}" type="slidenum">
              <a:rPr lang="tr-TR" smtClean="0">
                <a:latin typeface="Arial" charset="0"/>
              </a:rPr>
              <a:pPr eaLnBrk="1" hangingPunct="1"/>
              <a:t>60</a:t>
            </a:fld>
            <a:endParaRPr lang="tr-TR" smtClean="0">
              <a:latin typeface="Arial"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1 Slayt Görüntüsü Yer Tutucusu"/>
          <p:cNvSpPr>
            <a:spLocks noGrp="1" noRot="1" noChangeAspect="1" noTextEdit="1"/>
          </p:cNvSpPr>
          <p:nvPr>
            <p:ph type="sldImg"/>
          </p:nvPr>
        </p:nvSpPr>
        <p:spPr>
          <a:ln/>
        </p:spPr>
      </p:sp>
      <p:sp>
        <p:nvSpPr>
          <p:cNvPr id="22937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2938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41BF45C4-E7C8-4D36-BFD6-30F7D1827E34}" type="slidenum">
              <a:rPr lang="tr-TR" smtClean="0">
                <a:latin typeface="Arial" charset="0"/>
              </a:rPr>
              <a:pPr eaLnBrk="1" hangingPunct="1"/>
              <a:t>63</a:t>
            </a:fld>
            <a:endParaRPr lang="tr-TR" smtClean="0">
              <a:latin typeface="Arial"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1 Slayt Görüntüsü Yer Tutucusu"/>
          <p:cNvSpPr>
            <a:spLocks noGrp="1" noRot="1" noChangeAspect="1" noTextEdit="1"/>
          </p:cNvSpPr>
          <p:nvPr>
            <p:ph type="sldImg"/>
          </p:nvPr>
        </p:nvSpPr>
        <p:spPr>
          <a:ln/>
        </p:spPr>
      </p:sp>
      <p:sp>
        <p:nvSpPr>
          <p:cNvPr id="23040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040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D9838E97-22CA-4A3E-8981-5C3D3961150E}" type="slidenum">
              <a:rPr lang="tr-TR" smtClean="0">
                <a:latin typeface="Arial" charset="0"/>
              </a:rPr>
              <a:pPr eaLnBrk="1" hangingPunct="1"/>
              <a:t>64</a:t>
            </a:fld>
            <a:endParaRPr lang="tr-TR" smtClean="0">
              <a:latin typeface="Arial"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1 Slayt Görüntüsü Yer Tutucusu"/>
          <p:cNvSpPr>
            <a:spLocks noGrp="1" noRot="1" noChangeAspect="1" noTextEdit="1"/>
          </p:cNvSpPr>
          <p:nvPr>
            <p:ph type="sldImg"/>
          </p:nvPr>
        </p:nvSpPr>
        <p:spPr>
          <a:ln/>
        </p:spPr>
      </p:sp>
      <p:sp>
        <p:nvSpPr>
          <p:cNvPr id="23142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142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3BC9436A-5010-40EB-AB34-11CBFD149B17}" type="slidenum">
              <a:rPr lang="tr-TR" smtClean="0">
                <a:latin typeface="Arial" charset="0"/>
              </a:rPr>
              <a:pPr eaLnBrk="1" hangingPunct="1"/>
              <a:t>65</a:t>
            </a:fld>
            <a:endParaRPr lang="tr-TR" smtClean="0">
              <a:latin typeface="Arial"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1 Slayt Görüntüsü Yer Tutucusu"/>
          <p:cNvSpPr>
            <a:spLocks noGrp="1" noRot="1" noChangeAspect="1" noTextEdit="1"/>
          </p:cNvSpPr>
          <p:nvPr>
            <p:ph type="sldImg"/>
          </p:nvPr>
        </p:nvSpPr>
        <p:spPr>
          <a:ln/>
        </p:spPr>
      </p:sp>
      <p:sp>
        <p:nvSpPr>
          <p:cNvPr id="23245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245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3B1F6983-A74A-4B6C-80AF-8DAE13C313C6}" type="slidenum">
              <a:rPr lang="tr-TR" smtClean="0">
                <a:latin typeface="Arial" charset="0"/>
              </a:rPr>
              <a:pPr eaLnBrk="1" hangingPunct="1"/>
              <a:t>66</a:t>
            </a:fld>
            <a:endParaRPr lang="tr-TR" smtClean="0">
              <a:latin typeface="Arial"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1 Slayt Görüntüsü Yer Tutucusu"/>
          <p:cNvSpPr>
            <a:spLocks noGrp="1" noRot="1" noChangeAspect="1" noTextEdit="1"/>
          </p:cNvSpPr>
          <p:nvPr>
            <p:ph type="sldImg"/>
          </p:nvPr>
        </p:nvSpPr>
        <p:spPr>
          <a:ln/>
        </p:spPr>
      </p:sp>
      <p:sp>
        <p:nvSpPr>
          <p:cNvPr id="23347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347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AFAED15-218E-4B8B-8037-3617AE11928D}" type="slidenum">
              <a:rPr lang="tr-TR" smtClean="0">
                <a:latin typeface="Arial" charset="0"/>
              </a:rPr>
              <a:pPr eaLnBrk="1" hangingPunct="1"/>
              <a:t>67</a:t>
            </a:fld>
            <a:endParaRPr lang="tr-TR" smtClean="0">
              <a:latin typeface="Arial"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1 Slayt Görüntüsü Yer Tutucusu"/>
          <p:cNvSpPr>
            <a:spLocks noGrp="1" noRot="1" noChangeAspect="1" noTextEdit="1"/>
          </p:cNvSpPr>
          <p:nvPr>
            <p:ph type="sldImg"/>
          </p:nvPr>
        </p:nvSpPr>
        <p:spPr>
          <a:ln/>
        </p:spPr>
      </p:sp>
      <p:sp>
        <p:nvSpPr>
          <p:cNvPr id="23449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450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BA7C869C-7922-4EC9-A655-FC470892E66F}" type="slidenum">
              <a:rPr lang="tr-TR" smtClean="0">
                <a:latin typeface="Arial" charset="0"/>
              </a:rPr>
              <a:pPr eaLnBrk="1" hangingPunct="1"/>
              <a:t>68</a:t>
            </a:fld>
            <a:endParaRPr lang="tr-TR" smtClean="0">
              <a:latin typeface="Arial"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1 Slayt Görüntüsü Yer Tutucusu"/>
          <p:cNvSpPr>
            <a:spLocks noGrp="1" noRot="1" noChangeAspect="1" noTextEdit="1"/>
          </p:cNvSpPr>
          <p:nvPr>
            <p:ph type="sldImg"/>
          </p:nvPr>
        </p:nvSpPr>
        <p:spPr>
          <a:ln/>
        </p:spPr>
      </p:sp>
      <p:sp>
        <p:nvSpPr>
          <p:cNvPr id="23552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552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3A68CAC-BBBD-4FCA-9D6E-CA9E17D7757C}" type="slidenum">
              <a:rPr lang="tr-TR" smtClean="0">
                <a:latin typeface="Arial" charset="0"/>
              </a:rPr>
              <a:pPr eaLnBrk="1" hangingPunct="1"/>
              <a:t>69</a:t>
            </a:fld>
            <a:endParaRPr lang="tr-TR"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1 Slayt Görüntüsü Yer Tutucusu"/>
          <p:cNvSpPr>
            <a:spLocks noGrp="1" noRot="1" noChangeAspect="1" noTextEdit="1"/>
          </p:cNvSpPr>
          <p:nvPr>
            <p:ph type="sldImg"/>
          </p:nvPr>
        </p:nvSpPr>
        <p:spPr>
          <a:ln/>
        </p:spPr>
      </p:sp>
      <p:sp>
        <p:nvSpPr>
          <p:cNvPr id="16896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6896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7CCFFD5-2C14-498F-9C3D-50F53B78FC70}" type="slidenum">
              <a:rPr lang="tr-TR" smtClean="0">
                <a:latin typeface="Arial" charset="0"/>
              </a:rPr>
              <a:pPr eaLnBrk="1" hangingPunct="1"/>
              <a:t>9</a:t>
            </a:fld>
            <a:endParaRPr lang="tr-TR" smtClean="0">
              <a:latin typeface="Arial"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1 Slayt Görüntüsü Yer Tutucusu"/>
          <p:cNvSpPr>
            <a:spLocks noGrp="1" noRot="1" noChangeAspect="1" noTextEdit="1"/>
          </p:cNvSpPr>
          <p:nvPr>
            <p:ph type="sldImg"/>
          </p:nvPr>
        </p:nvSpPr>
        <p:spPr>
          <a:ln/>
        </p:spPr>
      </p:sp>
      <p:sp>
        <p:nvSpPr>
          <p:cNvPr id="23654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654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FD65E17-9EB1-4B2B-8D5C-4D2E71DF0F58}" type="slidenum">
              <a:rPr lang="tr-TR" smtClean="0">
                <a:latin typeface="Arial" charset="0"/>
              </a:rPr>
              <a:pPr eaLnBrk="1" hangingPunct="1"/>
              <a:t>70</a:t>
            </a:fld>
            <a:endParaRPr lang="tr-TR" smtClean="0">
              <a:latin typeface="Arial"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1 Slayt Görüntüsü Yer Tutucusu"/>
          <p:cNvSpPr>
            <a:spLocks noGrp="1" noRot="1" noChangeAspect="1" noTextEdit="1"/>
          </p:cNvSpPr>
          <p:nvPr>
            <p:ph type="sldImg"/>
          </p:nvPr>
        </p:nvSpPr>
        <p:spPr>
          <a:ln/>
        </p:spPr>
      </p:sp>
      <p:sp>
        <p:nvSpPr>
          <p:cNvPr id="23757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757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DAA58FE-7383-4F18-B9B0-6830D4A56AC6}" type="slidenum">
              <a:rPr lang="tr-TR" smtClean="0">
                <a:latin typeface="Arial" charset="0"/>
              </a:rPr>
              <a:pPr eaLnBrk="1" hangingPunct="1"/>
              <a:t>71</a:t>
            </a:fld>
            <a:endParaRPr lang="tr-TR" smtClean="0">
              <a:latin typeface="Arial"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1 Slayt Görüntüsü Yer Tutucusu"/>
          <p:cNvSpPr>
            <a:spLocks noGrp="1" noRot="1" noChangeAspect="1" noTextEdit="1"/>
          </p:cNvSpPr>
          <p:nvPr>
            <p:ph type="sldImg"/>
          </p:nvPr>
        </p:nvSpPr>
        <p:spPr>
          <a:ln/>
        </p:spPr>
      </p:sp>
      <p:sp>
        <p:nvSpPr>
          <p:cNvPr id="23859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859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78822A9E-A8B3-4CAA-BFD7-7A98A8758F17}" type="slidenum">
              <a:rPr lang="tr-TR" smtClean="0">
                <a:latin typeface="Arial" charset="0"/>
              </a:rPr>
              <a:pPr eaLnBrk="1" hangingPunct="1"/>
              <a:t>72</a:t>
            </a:fld>
            <a:endParaRPr lang="tr-TR" smtClean="0">
              <a:latin typeface="Arial"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1 Slayt Görüntüsü Yer Tutucusu"/>
          <p:cNvSpPr>
            <a:spLocks noGrp="1" noRot="1" noChangeAspect="1" noTextEdit="1"/>
          </p:cNvSpPr>
          <p:nvPr>
            <p:ph type="sldImg"/>
          </p:nvPr>
        </p:nvSpPr>
        <p:spPr>
          <a:ln/>
        </p:spPr>
      </p:sp>
      <p:sp>
        <p:nvSpPr>
          <p:cNvPr id="23961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3962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63B42A5B-2068-4623-B264-71F62623E491}" type="slidenum">
              <a:rPr lang="tr-TR" smtClean="0">
                <a:latin typeface="Arial" charset="0"/>
              </a:rPr>
              <a:pPr eaLnBrk="1" hangingPunct="1"/>
              <a:t>73</a:t>
            </a:fld>
            <a:endParaRPr lang="tr-TR" smtClean="0">
              <a:latin typeface="Arial"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1 Slayt Görüntüsü Yer Tutucusu"/>
          <p:cNvSpPr>
            <a:spLocks noGrp="1" noRot="1" noChangeAspect="1" noTextEdit="1"/>
          </p:cNvSpPr>
          <p:nvPr>
            <p:ph type="sldImg"/>
          </p:nvPr>
        </p:nvSpPr>
        <p:spPr>
          <a:ln/>
        </p:spPr>
      </p:sp>
      <p:sp>
        <p:nvSpPr>
          <p:cNvPr id="24064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4064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31E84E0C-AB3D-47BC-8891-3049D68527C6}" type="slidenum">
              <a:rPr lang="tr-TR" smtClean="0">
                <a:latin typeface="Arial" charset="0"/>
              </a:rPr>
              <a:pPr eaLnBrk="1" hangingPunct="1"/>
              <a:t>74</a:t>
            </a:fld>
            <a:endParaRPr lang="tr-TR" smtClean="0">
              <a:latin typeface="Arial"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1 Slayt Görüntüsü Yer Tutucusu"/>
          <p:cNvSpPr>
            <a:spLocks noGrp="1" noRot="1" noChangeAspect="1" noTextEdit="1"/>
          </p:cNvSpPr>
          <p:nvPr>
            <p:ph type="sldImg"/>
          </p:nvPr>
        </p:nvSpPr>
        <p:spPr>
          <a:ln/>
        </p:spPr>
      </p:sp>
      <p:sp>
        <p:nvSpPr>
          <p:cNvPr id="24166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4166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5304E4F-8763-4BFF-828F-751A33B09379}" type="slidenum">
              <a:rPr lang="tr-TR" smtClean="0">
                <a:latin typeface="Arial" charset="0"/>
              </a:rPr>
              <a:pPr eaLnBrk="1" hangingPunct="1"/>
              <a:t>75</a:t>
            </a:fld>
            <a:endParaRPr lang="tr-TR" smtClean="0">
              <a:latin typeface="Arial" charset="0"/>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1 Slayt Görüntüsü Yer Tutucusu"/>
          <p:cNvSpPr>
            <a:spLocks noGrp="1" noRot="1" noChangeAspect="1" noTextEdit="1"/>
          </p:cNvSpPr>
          <p:nvPr>
            <p:ph type="sldImg"/>
          </p:nvPr>
        </p:nvSpPr>
        <p:spPr>
          <a:ln/>
        </p:spPr>
      </p:sp>
      <p:sp>
        <p:nvSpPr>
          <p:cNvPr id="24269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4269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20F8859F-635A-4E4C-BDEE-2B9EAD72FCB1}" type="slidenum">
              <a:rPr lang="tr-TR" smtClean="0">
                <a:latin typeface="Arial" charset="0"/>
              </a:rPr>
              <a:pPr eaLnBrk="1" hangingPunct="1"/>
              <a:t>76</a:t>
            </a:fld>
            <a:endParaRPr lang="tr-TR" smtClean="0">
              <a:latin typeface="Arial" charset="0"/>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1 Slayt Görüntüsü Yer Tutucusu"/>
          <p:cNvSpPr>
            <a:spLocks noGrp="1" noRot="1" noChangeAspect="1" noTextEdit="1"/>
          </p:cNvSpPr>
          <p:nvPr>
            <p:ph type="sldImg"/>
          </p:nvPr>
        </p:nvSpPr>
        <p:spPr>
          <a:ln/>
        </p:spPr>
      </p:sp>
      <p:sp>
        <p:nvSpPr>
          <p:cNvPr id="24371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4371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B9E5F320-527E-46E8-8497-E91A4827A536}" type="slidenum">
              <a:rPr lang="tr-TR" smtClean="0">
                <a:latin typeface="Arial" charset="0"/>
              </a:rPr>
              <a:pPr eaLnBrk="1" hangingPunct="1"/>
              <a:t>77</a:t>
            </a:fld>
            <a:endParaRPr lang="tr-TR" smtClean="0">
              <a:latin typeface="Arial"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1 Slayt Görüntüsü Yer Tutucusu"/>
          <p:cNvSpPr>
            <a:spLocks noGrp="1" noRot="1" noChangeAspect="1" noTextEdit="1"/>
          </p:cNvSpPr>
          <p:nvPr>
            <p:ph type="sldImg"/>
          </p:nvPr>
        </p:nvSpPr>
        <p:spPr>
          <a:ln/>
        </p:spPr>
      </p:sp>
      <p:sp>
        <p:nvSpPr>
          <p:cNvPr id="24473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4474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E401B8C-D1E8-486B-87D0-4BF6D56C573C}" type="slidenum">
              <a:rPr lang="tr-TR" smtClean="0">
                <a:latin typeface="Arial" charset="0"/>
              </a:rPr>
              <a:pPr eaLnBrk="1" hangingPunct="1"/>
              <a:t>78</a:t>
            </a:fld>
            <a:endParaRPr lang="tr-TR" smtClean="0">
              <a:latin typeface="Arial"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1 Slayt Görüntüsü Yer Tutucusu"/>
          <p:cNvSpPr>
            <a:spLocks noGrp="1" noRot="1" noChangeAspect="1" noTextEdit="1"/>
          </p:cNvSpPr>
          <p:nvPr>
            <p:ph type="sldImg"/>
          </p:nvPr>
        </p:nvSpPr>
        <p:spPr>
          <a:ln/>
        </p:spPr>
      </p:sp>
      <p:sp>
        <p:nvSpPr>
          <p:cNvPr id="24576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4576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56528AC-F06E-4EAB-B661-1629A091BDB8}" type="slidenum">
              <a:rPr lang="tr-TR" smtClean="0">
                <a:latin typeface="Arial" charset="0"/>
              </a:rPr>
              <a:pPr eaLnBrk="1" hangingPunct="1"/>
              <a:t>79</a:t>
            </a:fld>
            <a:endParaRPr lang="tr-TR"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1 Slayt Görüntüsü Yer Tutucusu"/>
          <p:cNvSpPr>
            <a:spLocks noGrp="1" noRot="1" noChangeAspect="1" noTextEdit="1"/>
          </p:cNvSpPr>
          <p:nvPr>
            <p:ph type="sldImg"/>
          </p:nvPr>
        </p:nvSpPr>
        <p:spPr>
          <a:ln/>
        </p:spPr>
      </p:sp>
      <p:sp>
        <p:nvSpPr>
          <p:cNvPr id="16998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6998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F69500E-5F0D-466A-BE93-9A02E86E8E54}" type="slidenum">
              <a:rPr lang="tr-TR" smtClean="0">
                <a:latin typeface="Arial" charset="0"/>
              </a:rPr>
              <a:pPr eaLnBrk="1" hangingPunct="1"/>
              <a:t>10</a:t>
            </a:fld>
            <a:endParaRPr lang="tr-TR" smtClean="0">
              <a:latin typeface="Arial"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1 Slayt Görüntüsü Yer Tutucusu"/>
          <p:cNvSpPr>
            <a:spLocks noGrp="1" noRot="1" noChangeAspect="1" noTextEdit="1"/>
          </p:cNvSpPr>
          <p:nvPr>
            <p:ph type="sldImg"/>
          </p:nvPr>
        </p:nvSpPr>
        <p:spPr>
          <a:ln/>
        </p:spPr>
      </p:sp>
      <p:sp>
        <p:nvSpPr>
          <p:cNvPr id="24781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4781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B3FDD75-4F95-4450-A294-5219546ABC32}" type="slidenum">
              <a:rPr lang="tr-TR" smtClean="0">
                <a:latin typeface="Arial" charset="0"/>
              </a:rPr>
              <a:pPr eaLnBrk="1" hangingPunct="1"/>
              <a:t>81</a:t>
            </a:fld>
            <a:endParaRPr lang="tr-TR" smtClean="0">
              <a:latin typeface="Arial"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1 Slayt Görüntüsü Yer Tutucusu"/>
          <p:cNvSpPr>
            <a:spLocks noGrp="1" noRot="1" noChangeAspect="1" noTextEdit="1"/>
          </p:cNvSpPr>
          <p:nvPr>
            <p:ph type="sldImg"/>
          </p:nvPr>
        </p:nvSpPr>
        <p:spPr>
          <a:ln/>
        </p:spPr>
      </p:sp>
      <p:sp>
        <p:nvSpPr>
          <p:cNvPr id="24883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4883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D0D1110-DF0B-4BD5-AE8C-FB69E6A9A622}" type="slidenum">
              <a:rPr lang="tr-TR" smtClean="0">
                <a:latin typeface="Arial" charset="0"/>
              </a:rPr>
              <a:pPr eaLnBrk="1" hangingPunct="1"/>
              <a:t>82</a:t>
            </a:fld>
            <a:endParaRPr lang="tr-TR" smtClean="0">
              <a:latin typeface="Arial"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1 Slayt Görüntüsü Yer Tutucusu"/>
          <p:cNvSpPr>
            <a:spLocks noGrp="1" noRot="1" noChangeAspect="1" noTextEdit="1"/>
          </p:cNvSpPr>
          <p:nvPr>
            <p:ph type="sldImg"/>
          </p:nvPr>
        </p:nvSpPr>
        <p:spPr>
          <a:ln/>
        </p:spPr>
      </p:sp>
      <p:sp>
        <p:nvSpPr>
          <p:cNvPr id="25088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5088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B765462A-7ABF-417C-ACCE-BA1B23ED06B3}" type="slidenum">
              <a:rPr lang="tr-TR" smtClean="0">
                <a:latin typeface="Arial" charset="0"/>
              </a:rPr>
              <a:pPr eaLnBrk="1" hangingPunct="1"/>
              <a:t>83</a:t>
            </a:fld>
            <a:endParaRPr lang="tr-TR" smtClean="0">
              <a:latin typeface="Arial"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1 Slayt Görüntüsü Yer Tutucusu"/>
          <p:cNvSpPr>
            <a:spLocks noGrp="1" noRot="1" noChangeAspect="1" noTextEdit="1"/>
          </p:cNvSpPr>
          <p:nvPr>
            <p:ph type="sldImg"/>
          </p:nvPr>
        </p:nvSpPr>
        <p:spPr>
          <a:ln/>
        </p:spPr>
      </p:sp>
      <p:sp>
        <p:nvSpPr>
          <p:cNvPr id="25293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5293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A8174E2-5FC2-4D5D-948B-C2489FDDDC74}" type="slidenum">
              <a:rPr lang="tr-TR" smtClean="0">
                <a:latin typeface="Arial" charset="0"/>
              </a:rPr>
              <a:pPr eaLnBrk="1" hangingPunct="1"/>
              <a:t>84</a:t>
            </a:fld>
            <a:endParaRPr lang="tr-TR" smtClean="0">
              <a:latin typeface="Arial" charset="0"/>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1 Slayt Görüntüsü Yer Tutucusu"/>
          <p:cNvSpPr>
            <a:spLocks noGrp="1" noRot="1" noChangeAspect="1" noTextEdit="1"/>
          </p:cNvSpPr>
          <p:nvPr>
            <p:ph type="sldImg"/>
          </p:nvPr>
        </p:nvSpPr>
        <p:spPr>
          <a:ln/>
        </p:spPr>
      </p:sp>
      <p:sp>
        <p:nvSpPr>
          <p:cNvPr id="25395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5395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66022C9-C74B-46E0-A0BF-06B43DB2E12F}" type="slidenum">
              <a:rPr lang="tr-TR" smtClean="0">
                <a:latin typeface="Arial" charset="0"/>
              </a:rPr>
              <a:pPr eaLnBrk="1" hangingPunct="1"/>
              <a:t>85</a:t>
            </a:fld>
            <a:endParaRPr lang="tr-TR" smtClean="0">
              <a:latin typeface="Arial" charset="0"/>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1 Slayt Görüntüsü Yer Tutucusu"/>
          <p:cNvSpPr>
            <a:spLocks noGrp="1" noRot="1" noChangeAspect="1" noTextEdit="1"/>
          </p:cNvSpPr>
          <p:nvPr>
            <p:ph type="sldImg"/>
          </p:nvPr>
        </p:nvSpPr>
        <p:spPr>
          <a:ln/>
        </p:spPr>
      </p:sp>
      <p:sp>
        <p:nvSpPr>
          <p:cNvPr id="25600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5600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3AEAE49-8051-4030-BD02-A96F08774525}" type="slidenum">
              <a:rPr lang="tr-TR" smtClean="0">
                <a:latin typeface="Arial" charset="0"/>
              </a:rPr>
              <a:pPr eaLnBrk="1" hangingPunct="1"/>
              <a:t>86</a:t>
            </a:fld>
            <a:endParaRPr lang="tr-TR" smtClean="0">
              <a:latin typeface="Arial" charset="0"/>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1 Slayt Görüntüsü Yer Tutucusu"/>
          <p:cNvSpPr>
            <a:spLocks noGrp="1" noRot="1" noChangeAspect="1" noTextEdit="1"/>
          </p:cNvSpPr>
          <p:nvPr>
            <p:ph type="sldImg"/>
          </p:nvPr>
        </p:nvSpPr>
        <p:spPr>
          <a:ln/>
        </p:spPr>
      </p:sp>
      <p:sp>
        <p:nvSpPr>
          <p:cNvPr id="257027"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57028"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349D7EB-BB41-4679-A573-5D94EE8AB81F}" type="slidenum">
              <a:rPr lang="tr-TR" smtClean="0">
                <a:latin typeface="Arial" charset="0"/>
              </a:rPr>
              <a:pPr eaLnBrk="1" hangingPunct="1"/>
              <a:t>87</a:t>
            </a:fld>
            <a:endParaRPr lang="tr-TR" smtClean="0">
              <a:latin typeface="Arial" charset="0"/>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1 Slayt Görüntüsü Yer Tutucusu"/>
          <p:cNvSpPr>
            <a:spLocks noGrp="1" noRot="1" noChangeAspect="1" noTextEdit="1"/>
          </p:cNvSpPr>
          <p:nvPr>
            <p:ph type="sldImg"/>
          </p:nvPr>
        </p:nvSpPr>
        <p:spPr>
          <a:ln/>
        </p:spPr>
      </p:sp>
      <p:sp>
        <p:nvSpPr>
          <p:cNvPr id="258051"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58052"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32F65567-183E-4CE1-84E6-A46BB67E6AB4}" type="slidenum">
              <a:rPr lang="tr-TR" smtClean="0">
                <a:latin typeface="Arial" charset="0"/>
              </a:rPr>
              <a:pPr eaLnBrk="1" hangingPunct="1"/>
              <a:t>88</a:t>
            </a:fld>
            <a:endParaRPr lang="tr-TR" smtClean="0">
              <a:latin typeface="Arial" charset="0"/>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1 Slayt Görüntüsü Yer Tutucusu"/>
          <p:cNvSpPr>
            <a:spLocks noGrp="1" noRot="1" noChangeAspect="1" noTextEdit="1"/>
          </p:cNvSpPr>
          <p:nvPr>
            <p:ph type="sldImg"/>
          </p:nvPr>
        </p:nvSpPr>
        <p:spPr>
          <a:ln/>
        </p:spPr>
      </p:sp>
      <p:sp>
        <p:nvSpPr>
          <p:cNvPr id="25907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5907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50E6543B-15FC-45EB-92AE-216576BF8AE4}" type="slidenum">
              <a:rPr lang="tr-TR" smtClean="0">
                <a:latin typeface="Arial" charset="0"/>
              </a:rPr>
              <a:pPr eaLnBrk="1" hangingPunct="1"/>
              <a:t>89</a:t>
            </a:fld>
            <a:endParaRPr lang="tr-TR" smtClean="0">
              <a:latin typeface="Arial" charset="0"/>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1 Slayt Görüntüsü Yer Tutucusu"/>
          <p:cNvSpPr>
            <a:spLocks noGrp="1" noRot="1" noChangeAspect="1" noTextEdit="1"/>
          </p:cNvSpPr>
          <p:nvPr>
            <p:ph type="sldImg"/>
          </p:nvPr>
        </p:nvSpPr>
        <p:spPr>
          <a:ln/>
        </p:spPr>
      </p:sp>
      <p:sp>
        <p:nvSpPr>
          <p:cNvPr id="26009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6010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20E7023-7F72-40AB-A2AC-4C6EAFFDBEC7}" type="slidenum">
              <a:rPr lang="tr-TR" smtClean="0">
                <a:latin typeface="Arial" charset="0"/>
              </a:rPr>
              <a:pPr eaLnBrk="1" hangingPunct="1"/>
              <a:t>90</a:t>
            </a:fld>
            <a:endParaRPr lang="tr-TR"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1 Slayt Görüntüsü Yer Tutucusu"/>
          <p:cNvSpPr>
            <a:spLocks noGrp="1" noRot="1" noChangeAspect="1" noTextEdit="1"/>
          </p:cNvSpPr>
          <p:nvPr>
            <p:ph type="sldImg"/>
          </p:nvPr>
        </p:nvSpPr>
        <p:spPr>
          <a:ln/>
        </p:spPr>
      </p:sp>
      <p:sp>
        <p:nvSpPr>
          <p:cNvPr id="17203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
        <p:nvSpPr>
          <p:cNvPr id="17203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62F1AFA-7301-4795-AC5B-CB34602B4EDF}" type="slidenum">
              <a:rPr lang="tr-TR" smtClean="0">
                <a:latin typeface="Arial" charset="0"/>
              </a:rPr>
              <a:pPr eaLnBrk="1" hangingPunct="1"/>
              <a:t>11</a:t>
            </a:fld>
            <a:endParaRPr lang="tr-TR" smtClean="0">
              <a:latin typeface="Arial" charset="0"/>
            </a:endParaRPr>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1 Slayt Görüntüsü Yer Tutucusu"/>
          <p:cNvSpPr>
            <a:spLocks noGrp="1" noRot="1" noChangeAspect="1" noTextEdit="1"/>
          </p:cNvSpPr>
          <p:nvPr>
            <p:ph type="sldImg"/>
          </p:nvPr>
        </p:nvSpPr>
        <p:spPr>
          <a:ln/>
        </p:spPr>
      </p:sp>
      <p:sp>
        <p:nvSpPr>
          <p:cNvPr id="261123"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261124"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21472D0-C304-4FF7-BB1F-7A6F6E48F747}" type="slidenum">
              <a:rPr lang="tr-TR" smtClean="0">
                <a:latin typeface="Arial" charset="0"/>
              </a:rPr>
              <a:pPr eaLnBrk="1" hangingPunct="1"/>
              <a:t>91</a:t>
            </a:fld>
            <a:endParaRPr lang="tr-TR"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1 Slayt Görüntüsü Yer Tutucusu"/>
          <p:cNvSpPr>
            <a:spLocks noGrp="1" noRot="1" noChangeAspect="1" noTextEdit="1"/>
          </p:cNvSpPr>
          <p:nvPr>
            <p:ph type="sldImg"/>
          </p:nvPr>
        </p:nvSpPr>
        <p:spPr>
          <a:ln/>
        </p:spPr>
      </p:sp>
      <p:sp>
        <p:nvSpPr>
          <p:cNvPr id="173059"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73060"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4A04FCEF-3383-4851-9123-93DA88E4B6AA}" type="slidenum">
              <a:rPr lang="tr-TR" smtClean="0">
                <a:latin typeface="Arial" charset="0"/>
              </a:rPr>
              <a:pPr eaLnBrk="1" hangingPunct="1"/>
              <a:t>12</a:t>
            </a:fld>
            <a:endParaRPr lang="tr-TR"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F9EF3269-A26F-41FB-BB3D-651E335ABDC5}" type="slidenum">
              <a:rPr lang="tr-TR" smtClean="0"/>
              <a:pPr>
                <a:defRPr/>
              </a:pPr>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4758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575482EF-BBFF-4B6D-8F65-D23640EA0DBC}" type="slidenum">
              <a:rPr lang="tr-TR" smtClean="0"/>
              <a:pPr>
                <a:defRPr/>
              </a:pPr>
              <a:t>‹#›</a:t>
            </a:fld>
            <a:endParaRPr lang="tr-TR"/>
          </a:p>
        </p:txBody>
      </p:sp>
    </p:spTree>
    <p:extLst>
      <p:ext uri="{BB962C8B-B14F-4D97-AF65-F5344CB8AC3E}">
        <p14:creationId xmlns:p14="http://schemas.microsoft.com/office/powerpoint/2010/main" val="1330643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28AFBBC2-81B6-4D11-AA51-6B8524BB6949}" type="slidenum">
              <a:rPr lang="tr-TR" smtClean="0"/>
              <a:pPr>
                <a:defRPr/>
              </a:pPr>
              <a:t>‹#›</a:t>
            </a:fld>
            <a:endParaRPr lang="tr-TR"/>
          </a:p>
        </p:txBody>
      </p:sp>
    </p:spTree>
    <p:extLst>
      <p:ext uri="{BB962C8B-B14F-4D97-AF65-F5344CB8AC3E}">
        <p14:creationId xmlns:p14="http://schemas.microsoft.com/office/powerpoint/2010/main" val="1426405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46C64087-7103-4B0F-8392-5759B7E85640}" type="slidenum">
              <a:rPr lang="tr-TR" smtClean="0"/>
              <a:pPr>
                <a:defRPr/>
              </a:pPr>
              <a:t>‹#›</a:t>
            </a:fld>
            <a:endParaRPr lang="tr-TR"/>
          </a:p>
        </p:txBody>
      </p:sp>
    </p:spTree>
    <p:extLst>
      <p:ext uri="{BB962C8B-B14F-4D97-AF65-F5344CB8AC3E}">
        <p14:creationId xmlns:p14="http://schemas.microsoft.com/office/powerpoint/2010/main" val="2417502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D5661FEF-65B9-44FB-8D09-31F9CA9DE4D4}" type="slidenum">
              <a:rPr lang="tr-TR" smtClean="0"/>
              <a:pPr>
                <a:defRPr/>
              </a:pPr>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589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DDAC5BA5-0B29-41BA-93F9-F8E75BC271FC}" type="slidenum">
              <a:rPr lang="tr-TR" smtClean="0"/>
              <a:pPr>
                <a:defRPr/>
              </a:pPr>
              <a:t>‹#›</a:t>
            </a:fld>
            <a:endParaRPr lang="tr-TR"/>
          </a:p>
        </p:txBody>
      </p:sp>
    </p:spTree>
    <p:extLst>
      <p:ext uri="{BB962C8B-B14F-4D97-AF65-F5344CB8AC3E}">
        <p14:creationId xmlns:p14="http://schemas.microsoft.com/office/powerpoint/2010/main" val="2458481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B8D9E2C0-348F-4989-BD6D-4418E8513760}" type="slidenum">
              <a:rPr lang="tr-TR" smtClean="0"/>
              <a:pPr>
                <a:defRPr/>
              </a:pPr>
              <a:t>‹#›</a:t>
            </a:fld>
            <a:endParaRPr lang="tr-TR"/>
          </a:p>
        </p:txBody>
      </p:sp>
    </p:spTree>
    <p:extLst>
      <p:ext uri="{BB962C8B-B14F-4D97-AF65-F5344CB8AC3E}">
        <p14:creationId xmlns:p14="http://schemas.microsoft.com/office/powerpoint/2010/main" val="3053351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pPr>
              <a:defRPr/>
            </a:pPr>
            <a:fld id="{5528D43E-4F04-4D28-9BDF-F5EE81D3ABAF}" type="slidenum">
              <a:rPr lang="tr-TR" smtClean="0"/>
              <a:pPr>
                <a:defRPr/>
              </a:pPr>
              <a:t>‹#›</a:t>
            </a:fld>
            <a:endParaRPr lang="tr-TR"/>
          </a:p>
        </p:txBody>
      </p:sp>
    </p:spTree>
    <p:extLst>
      <p:ext uri="{BB962C8B-B14F-4D97-AF65-F5344CB8AC3E}">
        <p14:creationId xmlns:p14="http://schemas.microsoft.com/office/powerpoint/2010/main" val="1693850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9" name="Slide Number Placeholder 8"/>
          <p:cNvSpPr>
            <a:spLocks noGrp="1"/>
          </p:cNvSpPr>
          <p:nvPr>
            <p:ph type="sldNum" sz="quarter" idx="12"/>
          </p:nvPr>
        </p:nvSpPr>
        <p:spPr/>
        <p:txBody>
          <a:bodyPr/>
          <a:lstStyle/>
          <a:p>
            <a:pPr>
              <a:defRPr/>
            </a:pPr>
            <a:fld id="{737B2276-32A0-48D1-A88E-A1648FF2A9A9}" type="slidenum">
              <a:rPr lang="tr-TR" smtClean="0"/>
              <a:pPr>
                <a:defRPr/>
              </a:pPr>
              <a:t>‹#›</a:t>
            </a:fld>
            <a:endParaRPr lang="tr-TR"/>
          </a:p>
        </p:txBody>
      </p:sp>
    </p:spTree>
    <p:extLst>
      <p:ext uri="{BB962C8B-B14F-4D97-AF65-F5344CB8AC3E}">
        <p14:creationId xmlns:p14="http://schemas.microsoft.com/office/powerpoint/2010/main" val="3091855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BBC35A41-0745-414D-AA48-5D1E36733FD3}" type="slidenum">
              <a:rPr lang="tr-TR" smtClean="0"/>
              <a:pPr>
                <a:defRPr/>
              </a:pPr>
              <a:t>‹#›</a:t>
            </a:fld>
            <a:endParaRPr lang="tr-TR"/>
          </a:p>
        </p:txBody>
      </p:sp>
    </p:spTree>
    <p:extLst>
      <p:ext uri="{BB962C8B-B14F-4D97-AF65-F5344CB8AC3E}">
        <p14:creationId xmlns:p14="http://schemas.microsoft.com/office/powerpoint/2010/main" val="3774119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D3831CF0-9B25-4E5B-95F1-20B628E1980B}" type="slidenum">
              <a:rPr lang="tr-TR" smtClean="0"/>
              <a:pPr>
                <a:defRPr/>
              </a:pPr>
              <a:t>‹#›</a:t>
            </a:fld>
            <a:endParaRPr lang="tr-TR"/>
          </a:p>
        </p:txBody>
      </p:sp>
    </p:spTree>
    <p:extLst>
      <p:ext uri="{BB962C8B-B14F-4D97-AF65-F5344CB8AC3E}">
        <p14:creationId xmlns:p14="http://schemas.microsoft.com/office/powerpoint/2010/main" val="1039103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575482EF-BBFF-4B6D-8F65-D23640EA0DBC}" type="slidenum">
              <a:rPr lang="tr-TR" smtClean="0"/>
              <a:pPr>
                <a:defRPr/>
              </a:pPr>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5412152"/>
      </p:ext>
    </p:extLst>
  </p:cSld>
  <p:clrMap bg1="dk1" tx1="lt1" bg2="dk2" tx2="lt2" accent1="accent1" accent2="accent2" accent3="accent3" accent4="accent4" accent5="accent5" accent6="accent6" hlink="hlink" folHlink="folHlink"/>
  <p:sldLayoutIdLst>
    <p:sldLayoutId id="2147484198" r:id="rId1"/>
    <p:sldLayoutId id="2147484199" r:id="rId2"/>
    <p:sldLayoutId id="2147484200" r:id="rId3"/>
    <p:sldLayoutId id="2147484201" r:id="rId4"/>
    <p:sldLayoutId id="2147484202" r:id="rId5"/>
    <p:sldLayoutId id="2147484203" r:id="rId6"/>
    <p:sldLayoutId id="2147484204" r:id="rId7"/>
    <p:sldLayoutId id="2147484205" r:id="rId8"/>
    <p:sldLayoutId id="2147484206" r:id="rId9"/>
    <p:sldLayoutId id="2147484207" r:id="rId10"/>
    <p:sldLayoutId id="214748420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hyperlink" Target="http://cvphysiology.com/Blood%20Pressure/BP026.htm" TargetMode="External"/><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2559235788"/>
              </p:ext>
            </p:extLst>
          </p:nvPr>
        </p:nvGraphicFramePr>
        <p:xfrm>
          <a:off x="179512" y="476672"/>
          <a:ext cx="8696016" cy="16508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1107140" y="2852936"/>
            <a:ext cx="6840760" cy="76944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4400" dirty="0" smtClean="0"/>
              <a:t>Treatment of Hypertension</a:t>
            </a:r>
            <a:endParaRPr lang="en-US" sz="44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816" y="194572"/>
            <a:ext cx="8367631" cy="2304256"/>
          </a:xfrm>
          <a:prstGeom prst="rect">
            <a:avLst/>
          </a:prstGeom>
        </p:spPr>
        <p:style>
          <a:lnRef idx="2">
            <a:schemeClr val="accent3"/>
          </a:lnRef>
          <a:fillRef idx="1">
            <a:schemeClr val="lt1"/>
          </a:fillRef>
          <a:effectRef idx="0">
            <a:schemeClr val="accent3"/>
          </a:effectRef>
          <a:fontRef idx="minor">
            <a:schemeClr val="dk1"/>
          </a:fontRef>
        </p:style>
        <p:txBody>
          <a:bodyPr/>
          <a:lstStyle/>
          <a:p>
            <a:pPr>
              <a:buFontTx/>
              <a:buChar char="•"/>
            </a:pPr>
            <a:r>
              <a:rPr lang="tr-TR" b="1" dirty="0" smtClean="0">
                <a:solidFill>
                  <a:srgbClr val="FF0000"/>
                </a:solidFill>
              </a:rPr>
              <a:t>Kalp krizi</a:t>
            </a:r>
          </a:p>
          <a:p>
            <a:pPr lvl="0" rtl="0">
              <a:buChar char="•"/>
            </a:pPr>
            <a:endParaRPr lang="en-US" b="1" dirty="0" smtClean="0"/>
          </a:p>
          <a:p>
            <a:pPr lvl="0" rtl="0">
              <a:buChar char="•"/>
            </a:pPr>
            <a:r>
              <a:rPr lang="tr-TR" b="1" dirty="0" smtClean="0"/>
              <a:t>Yüksek kan basıncı  kalp krizi için risk faktördür. </a:t>
            </a:r>
            <a:endParaRPr lang="tr-TR" dirty="0" smtClean="0"/>
          </a:p>
          <a:p>
            <a:pPr lvl="0" rtl="0">
              <a:buChar char="•"/>
            </a:pPr>
            <a:r>
              <a:rPr lang="tr-TR" dirty="0" smtClean="0"/>
              <a:t>Arterler oksijen taşıyan kanı kalbe getirirler. </a:t>
            </a:r>
            <a:endParaRPr lang="tr-TR" dirty="0"/>
          </a:p>
          <a:p>
            <a:pPr lvl="0" rtl="0">
              <a:buChar char="•"/>
            </a:pPr>
            <a:r>
              <a:rPr lang="tr-TR" dirty="0" smtClean="0"/>
              <a:t>Eğer kalp yeterli oksijeni alamazsa  göğüste ağrı oluşur Buna ANGINA denir. </a:t>
            </a:r>
            <a:endParaRPr lang="tr-TR" dirty="0"/>
          </a:p>
          <a:p>
            <a:pPr lvl="0" rtl="0">
              <a:buChar char="•"/>
            </a:pPr>
            <a:r>
              <a:rPr lang="tr-TR" dirty="0" smtClean="0"/>
              <a:t>Eğer akan kan bloklanırsa kalp krizi oluşur. </a:t>
            </a:r>
            <a:endParaRPr lang="tr-TR" dirty="0"/>
          </a:p>
          <a:p>
            <a:pPr lvl="0" rtl="0">
              <a:buChar char="•"/>
            </a:pPr>
            <a:r>
              <a:rPr lang="tr-TR" b="1" dirty="0" smtClean="0"/>
              <a:t>Konjestif kalp yetmezliği  kan basınıcını neden olduğu diğer bir durumdur. </a:t>
            </a:r>
            <a:endParaRPr lang="tr-TR" dirty="0"/>
          </a:p>
          <a:p>
            <a:pPr lvl="0" rtl="0">
              <a:buChar char="•"/>
            </a:pPr>
            <a:r>
              <a:rPr lang="tr-TR" dirty="0" smtClean="0"/>
              <a:t>KHF,  ciddi bir durumdur ve bunda kalp vücuda gereken kanı pompalayamaz. </a:t>
            </a:r>
            <a:endParaRPr lang="tr-TR" dirty="0"/>
          </a:p>
        </p:txBody>
      </p:sp>
      <p:sp>
        <p:nvSpPr>
          <p:cNvPr id="3" name="Rectangle 2"/>
          <p:cNvSpPr/>
          <p:nvPr/>
        </p:nvSpPr>
        <p:spPr>
          <a:xfrm>
            <a:off x="467544" y="245068"/>
            <a:ext cx="7643192" cy="1139825"/>
          </a:xfrm>
          <a:prstGeom prst="rect">
            <a:avLst/>
          </a:prstGeom>
        </p:spPr>
        <p:txBody>
          <a:bodyPr/>
          <a:lstStyle/>
          <a:p>
            <a:pPr lvl="0" rtl="0">
              <a:buChar char="•"/>
            </a:pPr>
            <a:endParaRPr lang="tr-TR" dirty="0"/>
          </a:p>
        </p:txBody>
      </p:sp>
      <p:sp>
        <p:nvSpPr>
          <p:cNvPr id="5" name="Rectangle 1"/>
          <p:cNvSpPr>
            <a:spLocks noChangeArrowheads="1"/>
          </p:cNvSpPr>
          <p:nvPr/>
        </p:nvSpPr>
        <p:spPr bwMode="auto">
          <a:xfrm flipH="1">
            <a:off x="251520" y="2933220"/>
            <a:ext cx="8352928" cy="304698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1" i="0" u="none" strike="noStrike" cap="none" normalizeH="0" baseline="0" dirty="0" smtClean="0">
                <a:ln>
                  <a:noFill/>
                </a:ln>
                <a:solidFill>
                  <a:srgbClr val="FF0000"/>
                </a:solidFill>
                <a:effectLst/>
                <a:latin typeface="inherit"/>
                <a:cs typeface="Arial" panose="020B0604020202020204" pitchFamily="34" charset="0"/>
              </a:rPr>
              <a:t>Heart attack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smtClean="0">
              <a:ln>
                <a:noFill/>
              </a:ln>
              <a:solidFill>
                <a:srgbClr val="222222"/>
              </a:solidFill>
              <a:effectLst/>
              <a:latin typeface="inherit"/>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cs typeface="Arial" panose="020B0604020202020204" pitchFamily="34" charset="0"/>
              </a:rPr>
              <a:t>High blood pressure is a risk factor for a heart attack.</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cs typeface="Arial" panose="020B0604020202020204" pitchFamily="34" charset="0"/>
              </a:rPr>
              <a:t>Arteries bring oxygen-carrying blood to the heart.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cs typeface="Arial" panose="020B0604020202020204" pitchFamily="34" charset="0"/>
              </a:rPr>
              <a:t>If the heart does not get enough oxygen, pain in the chest occurs.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cs typeface="Arial" panose="020B0604020202020204" pitchFamily="34" charset="0"/>
              </a:rPr>
              <a:t>This is called ANGINA.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cs typeface="Arial" panose="020B0604020202020204" pitchFamily="34" charset="0"/>
              </a:rPr>
              <a:t>If flowing blood is blocked, a heart attack occurs.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cs typeface="Arial" panose="020B0604020202020204" pitchFamily="34" charset="0"/>
              </a:rPr>
              <a:t>Congestive heart failure is another condition caused by blood pressure.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cs typeface="Arial" panose="020B0604020202020204" pitchFamily="34" charset="0"/>
              </a:rPr>
              <a:t>KHF is a serious condition and the heart cannot pump blood to the body.</a:t>
            </a:r>
            <a:endParaRPr kumimoji="0" lang="en-US" altLang="en-US"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chemeClr val="tx1"/>
                </a:solidFill>
                <a:effectLst/>
              </a:rPr>
              <a:t/>
            </a:r>
            <a:br>
              <a:rPr kumimoji="0" lang="en-US" altLang="en-US" b="0" i="0" u="none" strike="noStrike" cap="none" normalizeH="0" baseline="0" dirty="0" smtClean="0">
                <a:ln>
                  <a:noFill/>
                </a:ln>
                <a:solidFill>
                  <a:schemeClr val="tx1"/>
                </a:solidFill>
                <a:effectLst/>
              </a:rPr>
            </a:b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698" y="857784"/>
            <a:ext cx="8136904" cy="1634511"/>
          </a:xfrm>
          <a:prstGeom prst="rect">
            <a:avLst/>
          </a:prstGeom>
        </p:spPr>
        <p:style>
          <a:lnRef idx="2">
            <a:schemeClr val="accent4"/>
          </a:lnRef>
          <a:fillRef idx="1">
            <a:schemeClr val="lt1"/>
          </a:fillRef>
          <a:effectRef idx="0">
            <a:schemeClr val="accent4"/>
          </a:effectRef>
          <a:fontRef idx="minor">
            <a:schemeClr val="dk1"/>
          </a:fontRef>
        </p:style>
        <p:txBody>
          <a:bodyPr/>
          <a:lstStyle/>
          <a:p>
            <a:pPr>
              <a:buFontTx/>
              <a:buChar char="•"/>
            </a:pPr>
            <a:r>
              <a:rPr lang="tr-TR" b="1" dirty="0">
                <a:solidFill>
                  <a:srgbClr val="FF0000"/>
                </a:solidFill>
              </a:rPr>
              <a:t>İnme (Stroke)</a:t>
            </a:r>
            <a:r>
              <a:rPr lang="tr-TR" b="1" dirty="0"/>
              <a:t/>
            </a:r>
            <a:br>
              <a:rPr lang="tr-TR" b="1" dirty="0"/>
            </a:br>
            <a:endParaRPr lang="tr-TR" dirty="0"/>
          </a:p>
          <a:p>
            <a:pPr lvl="0" rtl="0">
              <a:buChar char="•"/>
            </a:pPr>
            <a:r>
              <a:rPr lang="tr-TR" dirty="0" smtClean="0"/>
              <a:t>Yüksek kan basıncı inme için önemli bir risk faktördür. Çok yüksek basıncı devam ederse zayıflayan beyin damarlarında kanamaya yol açabilir.</a:t>
            </a:r>
            <a:endParaRPr lang="tr-TR" dirty="0"/>
          </a:p>
          <a:p>
            <a:pPr lvl="0" rtl="0">
              <a:buChar char="•"/>
            </a:pPr>
            <a:r>
              <a:rPr lang="tr-TR" dirty="0" smtClean="0"/>
              <a:t>Eğer kan pıhtısı daralan arterlerden birini tıkarsa, bu inmeye yol açar. </a:t>
            </a:r>
            <a:endParaRPr lang="tr-TR" dirty="0"/>
          </a:p>
        </p:txBody>
      </p:sp>
      <p:sp>
        <p:nvSpPr>
          <p:cNvPr id="3" name="Rectangle 2"/>
          <p:cNvSpPr/>
          <p:nvPr/>
        </p:nvSpPr>
        <p:spPr>
          <a:xfrm>
            <a:off x="457200" y="277813"/>
            <a:ext cx="2026568" cy="558899"/>
          </a:xfrm>
          <a:prstGeom prst="rect">
            <a:avLst/>
          </a:prstGeom>
        </p:spPr>
        <p:txBody>
          <a:bodyPr/>
          <a:lstStyle/>
          <a:p>
            <a:pPr lvl="0" rtl="0">
              <a:buChar char="•"/>
            </a:pPr>
            <a:endParaRPr lang="tr-TR" dirty="0"/>
          </a:p>
        </p:txBody>
      </p:sp>
      <p:sp>
        <p:nvSpPr>
          <p:cNvPr id="5" name="Rectangle 1"/>
          <p:cNvSpPr>
            <a:spLocks noChangeArrowheads="1"/>
          </p:cNvSpPr>
          <p:nvPr/>
        </p:nvSpPr>
        <p:spPr bwMode="auto">
          <a:xfrm>
            <a:off x="240362" y="2889812"/>
            <a:ext cx="8075240" cy="191335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1" i="0" u="none" strike="noStrike" cap="none" normalizeH="0" baseline="0" dirty="0" smtClean="0">
                <a:ln>
                  <a:noFill/>
                </a:ln>
                <a:solidFill>
                  <a:srgbClr val="FF0000"/>
                </a:solidFill>
                <a:effectLst/>
                <a:latin typeface="inherit"/>
              </a:rPr>
              <a:t>Stroke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High blood pressure is an important risk factor for stroke.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If too high pressure persists, it can lead to bleeding in the weakened brain vessels.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If the blood clot obstructs one of the narrowing arteries, this will lead to stroke.</a:t>
            </a:r>
            <a:r>
              <a:rPr kumimoji="0" lang="en-US" altLang="en-US" b="0" i="0" u="none" strike="noStrike" cap="none" normalizeH="0" baseline="0" dirty="0" smtClean="0">
                <a:ln>
                  <a:noFill/>
                </a:ln>
                <a:solidFill>
                  <a:schemeClr val="tx1"/>
                </a:solidFill>
                <a:effectLst/>
              </a:rPr>
              <a:t> </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6"/>
          <p:cNvSpPr>
            <a:spLocks noGrp="1" noChangeArrowheads="1"/>
          </p:cNvSpPr>
          <p:nvPr>
            <p:ph type="body" sz="half" idx="4294967295"/>
          </p:nvPr>
        </p:nvSpPr>
        <p:spPr>
          <a:xfrm>
            <a:off x="179512" y="548680"/>
            <a:ext cx="4038600" cy="5041106"/>
          </a:xfrm>
        </p:spPr>
        <p:style>
          <a:lnRef idx="2">
            <a:schemeClr val="accent1"/>
          </a:lnRef>
          <a:fillRef idx="1">
            <a:schemeClr val="lt1"/>
          </a:fillRef>
          <a:effectRef idx="0">
            <a:schemeClr val="accent1"/>
          </a:effectRef>
          <a:fontRef idx="minor">
            <a:schemeClr val="dk1"/>
          </a:fontRef>
        </p:style>
        <p:txBody>
          <a:bodyPr>
            <a:noAutofit/>
          </a:bodyPr>
          <a:lstStyle/>
          <a:p>
            <a:pPr eaLnBrk="1" hangingPunct="1">
              <a:lnSpc>
                <a:spcPct val="90000"/>
              </a:lnSpc>
              <a:buFont typeface="Arial" panose="020B0604020202020204" pitchFamily="34" charset="0"/>
              <a:buChar char="•"/>
            </a:pPr>
            <a:endParaRPr lang="tr-TR" sz="1800" dirty="0" smtClean="0"/>
          </a:p>
          <a:p>
            <a:pPr>
              <a:buFont typeface="Arial" panose="020B0604020202020204" pitchFamily="34" charset="0"/>
              <a:buChar char="•"/>
            </a:pPr>
            <a:r>
              <a:rPr lang="tr-TR" sz="1800" b="1" dirty="0">
                <a:solidFill>
                  <a:srgbClr val="FF0000"/>
                </a:solidFill>
              </a:rPr>
              <a:t>Böbrek  hasarı</a:t>
            </a:r>
            <a:r>
              <a:rPr lang="tr-TR" sz="1800" b="1" dirty="0">
                <a:solidFill>
                  <a:schemeClr val="bg1"/>
                </a:solidFill>
              </a:rPr>
              <a:t/>
            </a:r>
            <a:br>
              <a:rPr lang="tr-TR" sz="1800" b="1" dirty="0">
                <a:solidFill>
                  <a:schemeClr val="bg1"/>
                </a:solidFill>
              </a:rPr>
            </a:br>
            <a:endParaRPr lang="tr-TR" sz="1800" dirty="0">
              <a:solidFill>
                <a:schemeClr val="bg1"/>
              </a:solidFill>
            </a:endParaRPr>
          </a:p>
          <a:p>
            <a:pPr eaLnBrk="1" hangingPunct="1">
              <a:lnSpc>
                <a:spcPct val="90000"/>
              </a:lnSpc>
              <a:buFont typeface="Arial" panose="020B0604020202020204" pitchFamily="34" charset="0"/>
              <a:buChar char="•"/>
            </a:pPr>
            <a:r>
              <a:rPr lang="tr-TR" sz="1800" dirty="0" smtClean="0">
                <a:solidFill>
                  <a:schemeClr val="bg1"/>
                </a:solidFill>
              </a:rPr>
              <a:t>Böbrekler vücudun atıkları için filtre olarak görev yaparlar. </a:t>
            </a:r>
          </a:p>
          <a:p>
            <a:pPr eaLnBrk="1" hangingPunct="1">
              <a:lnSpc>
                <a:spcPct val="90000"/>
              </a:lnSpc>
              <a:buFont typeface="Arial" panose="020B0604020202020204" pitchFamily="34" charset="0"/>
              <a:buChar char="•"/>
            </a:pPr>
            <a:endParaRPr lang="tr-TR" sz="1800" dirty="0" smtClean="0">
              <a:solidFill>
                <a:schemeClr val="bg1"/>
              </a:solidFill>
            </a:endParaRPr>
          </a:p>
          <a:p>
            <a:pPr eaLnBrk="1" hangingPunct="1">
              <a:lnSpc>
                <a:spcPct val="90000"/>
              </a:lnSpc>
              <a:buFont typeface="Arial" panose="020B0604020202020204" pitchFamily="34" charset="0"/>
              <a:buChar char="•"/>
            </a:pPr>
            <a:r>
              <a:rPr lang="tr-TR" sz="1800" dirty="0" smtClean="0">
                <a:solidFill>
                  <a:schemeClr val="bg1"/>
                </a:solidFill>
              </a:rPr>
              <a:t>Zamanla, yüksek kan basıncı böbreklerin kan damarlarında da daralma yapar.</a:t>
            </a:r>
          </a:p>
          <a:p>
            <a:pPr eaLnBrk="1" hangingPunct="1">
              <a:lnSpc>
                <a:spcPct val="90000"/>
              </a:lnSpc>
              <a:buFont typeface="Arial" panose="020B0604020202020204" pitchFamily="34" charset="0"/>
              <a:buChar char="•"/>
            </a:pPr>
            <a:r>
              <a:rPr lang="tr-TR" sz="1800" dirty="0" smtClean="0">
                <a:solidFill>
                  <a:schemeClr val="bg1"/>
                </a:solidFill>
              </a:rPr>
              <a:t> </a:t>
            </a:r>
          </a:p>
          <a:p>
            <a:pPr eaLnBrk="1" hangingPunct="1">
              <a:lnSpc>
                <a:spcPct val="90000"/>
              </a:lnSpc>
              <a:buFont typeface="Arial" panose="020B0604020202020204" pitchFamily="34" charset="0"/>
              <a:buChar char="•"/>
            </a:pPr>
            <a:r>
              <a:rPr lang="tr-TR" sz="1800" dirty="0" smtClean="0">
                <a:solidFill>
                  <a:schemeClr val="bg1"/>
                </a:solidFill>
              </a:rPr>
              <a:t>Böbrekler az sıvı süzer, atıklar vücutta kalır.</a:t>
            </a:r>
          </a:p>
          <a:p>
            <a:pPr eaLnBrk="1" hangingPunct="1">
              <a:lnSpc>
                <a:spcPct val="90000"/>
              </a:lnSpc>
              <a:buFont typeface="Arial" panose="020B0604020202020204" pitchFamily="34" charset="0"/>
              <a:buChar char="•"/>
            </a:pPr>
            <a:endParaRPr lang="tr-TR" sz="1800" dirty="0" smtClean="0">
              <a:solidFill>
                <a:schemeClr val="bg1"/>
              </a:solidFill>
            </a:endParaRPr>
          </a:p>
          <a:p>
            <a:pPr eaLnBrk="1" hangingPunct="1">
              <a:lnSpc>
                <a:spcPct val="90000"/>
              </a:lnSpc>
              <a:buFont typeface="Arial" panose="020B0604020202020204" pitchFamily="34" charset="0"/>
              <a:buChar char="•"/>
            </a:pPr>
            <a:r>
              <a:rPr lang="tr-TR" sz="1800" dirty="0" smtClean="0">
                <a:solidFill>
                  <a:schemeClr val="bg1"/>
                </a:solidFill>
              </a:rPr>
              <a:t>Böbrekler yetmezliğe giderler.</a:t>
            </a:r>
          </a:p>
          <a:p>
            <a:pPr eaLnBrk="1" hangingPunct="1">
              <a:lnSpc>
                <a:spcPct val="90000"/>
              </a:lnSpc>
              <a:buFont typeface="Arial" panose="020B0604020202020204" pitchFamily="34" charset="0"/>
              <a:buChar char="•"/>
            </a:pPr>
            <a:endParaRPr lang="tr-TR" sz="1800" dirty="0" smtClean="0">
              <a:solidFill>
                <a:schemeClr val="bg1"/>
              </a:solidFill>
            </a:endParaRPr>
          </a:p>
          <a:p>
            <a:pPr eaLnBrk="1" hangingPunct="1">
              <a:lnSpc>
                <a:spcPct val="90000"/>
              </a:lnSpc>
              <a:buFont typeface="Arial" panose="020B0604020202020204" pitchFamily="34" charset="0"/>
              <a:buChar char="•"/>
            </a:pPr>
            <a:r>
              <a:rPr lang="tr-TR" sz="1800" dirty="0" smtClean="0">
                <a:solidFill>
                  <a:schemeClr val="bg1"/>
                </a:solidFill>
              </a:rPr>
              <a:t>Bu oluştuğunda medikal tedavi, </a:t>
            </a:r>
            <a:r>
              <a:rPr lang="tr-TR" sz="1800" dirty="0" err="1" smtClean="0">
                <a:solidFill>
                  <a:schemeClr val="bg1"/>
                </a:solidFill>
              </a:rPr>
              <a:t>dializ</a:t>
            </a:r>
            <a:r>
              <a:rPr lang="tr-TR" sz="1800" dirty="0" smtClean="0">
                <a:solidFill>
                  <a:schemeClr val="bg1"/>
                </a:solidFill>
              </a:rPr>
              <a:t> veya böbrek transplantasyonu gerebilir. </a:t>
            </a:r>
          </a:p>
        </p:txBody>
      </p:sp>
      <p:sp>
        <p:nvSpPr>
          <p:cNvPr id="2" name="Rectangle 1"/>
          <p:cNvSpPr>
            <a:spLocks noChangeArrowheads="1"/>
          </p:cNvSpPr>
          <p:nvPr/>
        </p:nvSpPr>
        <p:spPr bwMode="auto">
          <a:xfrm>
            <a:off x="4572000" y="727562"/>
            <a:ext cx="4104456" cy="468334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1" i="0" u="none" strike="noStrike" cap="none" normalizeH="0" baseline="0" dirty="0" smtClean="0">
                <a:ln>
                  <a:noFill/>
                </a:ln>
                <a:solidFill>
                  <a:srgbClr val="FF0000"/>
                </a:solidFill>
                <a:effectLst/>
                <a:latin typeface="inherit"/>
              </a:rPr>
              <a:t>Kidney damage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The kidneys act as filters for the body's waste.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Over time, high blood pressure also narrows in the blood vessels of the kidneys.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Kidneys filter little liquid, wastes remain in the body.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Kidneys go to failure.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When this occurs, medical treatment may stretch dialysis or kidney transplantation.</a:t>
            </a:r>
            <a:r>
              <a:rPr kumimoji="0" lang="en-US" altLang="en-US" b="0" i="0" u="none" strike="noStrike" cap="none" normalizeH="0" baseline="0" dirty="0" smtClean="0">
                <a:ln>
                  <a:noFill/>
                </a:ln>
                <a:solidFill>
                  <a:schemeClr val="tx1"/>
                </a:solidFill>
                <a:effectLst/>
              </a:rPr>
              <a:t> </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457200" y="277813"/>
          <a:ext cx="8229600" cy="1139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p:cNvSpPr/>
          <p:nvPr/>
        </p:nvSpPr>
        <p:spPr>
          <a:xfrm>
            <a:off x="457200" y="1600201"/>
            <a:ext cx="8229600" cy="1108719"/>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Bozulan görme</a:t>
            </a:r>
            <a:endParaRPr lang="tr-TR" dirty="0"/>
          </a:p>
          <a:p>
            <a:pPr lvl="0" rtl="0">
              <a:buChar char="•"/>
            </a:pPr>
            <a:r>
              <a:rPr lang="tr-TR" dirty="0" smtClean="0"/>
              <a:t>Yüksek kan </a:t>
            </a:r>
            <a:r>
              <a:rPr lang="tr-TR" dirty="0" err="1" smtClean="0"/>
              <a:t>basınıcı</a:t>
            </a:r>
            <a:r>
              <a:rPr lang="tr-TR" dirty="0" smtClean="0"/>
              <a:t> göz damarlarında da bozulmaya ve kanamaya yol açabilir. </a:t>
            </a:r>
            <a:endParaRPr lang="tr-TR" dirty="0"/>
          </a:p>
          <a:p>
            <a:pPr lvl="0" rtl="0">
              <a:buChar char="•"/>
            </a:pPr>
            <a:r>
              <a:rPr lang="tr-TR" dirty="0" smtClean="0"/>
              <a:t>Görme bozulabilir ve körlüğe bile yol açabilir. </a:t>
            </a:r>
            <a:endParaRPr lang="tr-TR" dirty="0"/>
          </a:p>
        </p:txBody>
      </p:sp>
      <p:sp>
        <p:nvSpPr>
          <p:cNvPr id="4" name="Rectangle 3"/>
          <p:cNvSpPr/>
          <p:nvPr/>
        </p:nvSpPr>
        <p:spPr>
          <a:xfrm>
            <a:off x="359532" y="3645024"/>
            <a:ext cx="8424936" cy="147732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FF0000"/>
                </a:solidFill>
              </a:rPr>
              <a:t>Eyes</a:t>
            </a: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Impaired </a:t>
            </a:r>
            <a:r>
              <a:rPr lang="en-US" dirty="0">
                <a:solidFill>
                  <a:srgbClr val="222222"/>
                </a:solidFill>
                <a:latin typeface="arial" panose="020B0604020202020204" pitchFamily="34" charset="0"/>
              </a:rPr>
              <a:t>vision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High </a:t>
            </a:r>
            <a:r>
              <a:rPr lang="en-US" dirty="0">
                <a:solidFill>
                  <a:srgbClr val="222222"/>
                </a:solidFill>
                <a:latin typeface="arial" panose="020B0604020202020204" pitchFamily="34" charset="0"/>
              </a:rPr>
              <a:t>blood pressure can also lead to disruption and bleeding in the eye vessels.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Vision </a:t>
            </a:r>
            <a:r>
              <a:rPr lang="en-US" dirty="0">
                <a:solidFill>
                  <a:srgbClr val="222222"/>
                </a:solidFill>
                <a:latin typeface="arial" panose="020B0604020202020204" pitchFamily="34" charset="0"/>
              </a:rPr>
              <a:t>can be impaired and even blind.</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457200" y="277813"/>
          <a:ext cx="3250704" cy="1139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454502" y="1844824"/>
            <a:ext cx="4693561"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indent="-285750">
              <a:buFont typeface="Arial" panose="020B0604020202020204" pitchFamily="34" charset="0"/>
              <a:buChar char="•"/>
            </a:pPr>
            <a:r>
              <a:rPr lang="tr-TR" dirty="0"/>
              <a:t>Yaşlılıkta arterler sertleşir. </a:t>
            </a:r>
            <a:endParaRPr lang="en-US" dirty="0" smtClean="0"/>
          </a:p>
          <a:p>
            <a:pPr marL="285750" indent="-285750">
              <a:buFont typeface="Arial" panose="020B0604020202020204" pitchFamily="34" charset="0"/>
              <a:buChar char="•"/>
            </a:pPr>
            <a:r>
              <a:rPr lang="tr-TR" dirty="0"/>
              <a:t>Özellikle kalp beyin ve böbrek damarları. </a:t>
            </a:r>
            <a:endParaRPr lang="en-US" dirty="0" smtClean="0"/>
          </a:p>
          <a:p>
            <a:pPr marL="285750" indent="-285750">
              <a:buFont typeface="Arial" panose="020B0604020202020204" pitchFamily="34" charset="0"/>
              <a:buChar char="•"/>
            </a:pPr>
            <a:r>
              <a:rPr lang="tr-TR" dirty="0"/>
              <a:t>Stifness bu organların işlerini zorlaştırır. </a:t>
            </a:r>
            <a:endParaRPr lang="en-US" dirty="0"/>
          </a:p>
        </p:txBody>
      </p:sp>
      <p:sp>
        <p:nvSpPr>
          <p:cNvPr id="5" name="Rectangle 1"/>
          <p:cNvSpPr>
            <a:spLocks noChangeArrowheads="1"/>
          </p:cNvSpPr>
          <p:nvPr/>
        </p:nvSpPr>
        <p:spPr bwMode="auto">
          <a:xfrm>
            <a:off x="454502" y="3969931"/>
            <a:ext cx="8410269"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1" i="0" u="none" strike="noStrike" cap="none" normalizeH="0" baseline="0" dirty="0" smtClean="0">
                <a:ln>
                  <a:noFill/>
                </a:ln>
                <a:solidFill>
                  <a:srgbClr val="FF0000"/>
                </a:solidFill>
                <a:effectLst/>
                <a:latin typeface="inherit"/>
              </a:rPr>
              <a:t>Arteries</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In old age, the arteries become hard.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Especially heart brain and kidney vessels.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err="1" smtClean="0">
                <a:ln>
                  <a:noFill/>
                </a:ln>
                <a:solidFill>
                  <a:srgbClr val="222222"/>
                </a:solidFill>
                <a:effectLst/>
                <a:latin typeface="inherit"/>
              </a:rPr>
              <a:t>Stifness</a:t>
            </a:r>
            <a:r>
              <a:rPr kumimoji="0" lang="en-US" altLang="en-US" sz="2100" b="0" i="0" u="none" strike="noStrike" cap="none" normalizeH="0" baseline="0" dirty="0" smtClean="0">
                <a:ln>
                  <a:noFill/>
                </a:ln>
                <a:solidFill>
                  <a:srgbClr val="222222"/>
                </a:solidFill>
                <a:effectLst/>
                <a:latin typeface="inherit"/>
              </a:rPr>
              <a:t> complicates the work of these organs.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988840"/>
            <a:ext cx="2664296" cy="286232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lvl="0" indent="-285750">
              <a:buFont typeface="Arial" panose="020B0604020202020204" pitchFamily="34" charset="0"/>
              <a:buChar char="•"/>
            </a:pPr>
            <a:r>
              <a:rPr lang="tr-TR" b="1" dirty="0"/>
              <a:t>Hafif HT: Sistolik 140-160, diastolik  90-100</a:t>
            </a:r>
            <a:br>
              <a:rPr lang="tr-TR" b="1" dirty="0"/>
            </a:br>
            <a:r>
              <a:rPr lang="tr-TR" b="1" dirty="0"/>
              <a:t>  </a:t>
            </a:r>
            <a:r>
              <a:rPr lang="tr-TR" dirty="0"/>
              <a:t>  </a:t>
            </a:r>
          </a:p>
          <a:p>
            <a:pPr marL="285750" lvl="0" indent="-285750">
              <a:buFont typeface="Arial" panose="020B0604020202020204" pitchFamily="34" charset="0"/>
              <a:buChar char="•"/>
            </a:pPr>
            <a:r>
              <a:rPr lang="tr-TR" b="1" dirty="0"/>
              <a:t>Ilımlı (Orta) HT:</a:t>
            </a:r>
            <a:r>
              <a:rPr lang="tr-TR" dirty="0"/>
              <a:t> </a:t>
            </a:r>
            <a:r>
              <a:rPr lang="tr-TR" b="1" dirty="0"/>
              <a:t>Sistolik 160-200 diastolik  100-120</a:t>
            </a:r>
            <a:r>
              <a:rPr lang="tr-TR" dirty="0"/>
              <a:t>. </a:t>
            </a:r>
          </a:p>
          <a:p>
            <a:pPr marL="285750" lvl="0" indent="-285750">
              <a:buFont typeface="Arial" panose="020B0604020202020204" pitchFamily="34" charset="0"/>
              <a:buChar char="•"/>
            </a:pPr>
            <a:r>
              <a:rPr lang="tr-TR" b="1" dirty="0"/>
              <a:t>Ciddi HT Hypertension:</a:t>
            </a:r>
            <a:r>
              <a:rPr lang="tr-TR" dirty="0"/>
              <a:t> </a:t>
            </a:r>
            <a:r>
              <a:rPr lang="tr-TR" b="1" dirty="0"/>
              <a:t>Sistolik 200- diastolik  120</a:t>
            </a:r>
            <a:endParaRPr lang="tr-TR" dirty="0"/>
          </a:p>
          <a:p>
            <a:pPr marL="285750" indent="-285750">
              <a:buFont typeface="Arial" panose="020B0604020202020204" pitchFamily="34" charset="0"/>
              <a:buChar char="•"/>
            </a:pPr>
            <a:endParaRPr lang="en-US" dirty="0"/>
          </a:p>
        </p:txBody>
      </p:sp>
      <p:sp>
        <p:nvSpPr>
          <p:cNvPr id="3" name="Rectangle 2"/>
          <p:cNvSpPr/>
          <p:nvPr/>
        </p:nvSpPr>
        <p:spPr>
          <a:xfrm>
            <a:off x="4116327" y="2239091"/>
            <a:ext cx="4572000" cy="2585323"/>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marL="285750" indent="-285750">
              <a:buFont typeface="Arial" panose="020B0604020202020204" pitchFamily="34" charset="0"/>
              <a:buChar char="•"/>
            </a:pPr>
            <a:r>
              <a:rPr lang="en-US" dirty="0"/>
              <a:t/>
            </a:r>
            <a:br>
              <a:rPr lang="en-US" dirty="0"/>
            </a:br>
            <a:r>
              <a:rPr lang="en-US" dirty="0">
                <a:solidFill>
                  <a:srgbClr val="222222"/>
                </a:solidFill>
                <a:latin typeface="arial" panose="020B0604020202020204" pitchFamily="34" charset="0"/>
              </a:rPr>
              <a:t>Light HT: Systolic 140-160, diastolic 90-100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Moderate </a:t>
            </a:r>
            <a:r>
              <a:rPr lang="en-US" dirty="0">
                <a:solidFill>
                  <a:srgbClr val="222222"/>
                </a:solidFill>
                <a:latin typeface="arial" panose="020B0604020202020204" pitchFamily="34" charset="0"/>
              </a:rPr>
              <a:t>(Moderate) HT: Systolic 160-200 diastolic 100-120.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Serious </a:t>
            </a:r>
            <a:r>
              <a:rPr lang="en-US" dirty="0">
                <a:solidFill>
                  <a:srgbClr val="222222"/>
                </a:solidFill>
                <a:latin typeface="arial" panose="020B0604020202020204" pitchFamily="34" charset="0"/>
              </a:rPr>
              <a:t>HT Hypertension: Systolic 200- diastolic 120</a:t>
            </a:r>
            <a:endParaRPr lang="en-US" dirty="0"/>
          </a:p>
        </p:txBody>
      </p:sp>
      <p:sp>
        <p:nvSpPr>
          <p:cNvPr id="6" name="Rectangle 5"/>
          <p:cNvSpPr/>
          <p:nvPr/>
        </p:nvSpPr>
        <p:spPr>
          <a:xfrm>
            <a:off x="467544" y="1124744"/>
            <a:ext cx="3034680" cy="424408"/>
          </a:xfrm>
          <a:prstGeom prst="rect">
            <a:avLst/>
          </a:prstGeom>
        </p:spPr>
        <p:style>
          <a:lnRef idx="2">
            <a:schemeClr val="accent6"/>
          </a:lnRef>
          <a:fillRef idx="1">
            <a:schemeClr val="lt1"/>
          </a:fillRef>
          <a:effectRef idx="0">
            <a:schemeClr val="accent6"/>
          </a:effectRef>
          <a:fontRef idx="minor">
            <a:schemeClr val="dk1"/>
          </a:fontRef>
        </p:style>
        <p:txBody>
          <a:bodyPr/>
          <a:lstStyle/>
          <a:p>
            <a:pPr lvl="0" rtl="0">
              <a:buChar char="•"/>
            </a:pPr>
            <a:r>
              <a:rPr lang="tr-TR" dirty="0" smtClean="0"/>
              <a:t>Hipertansiyon 3’e ayrılabilir:</a:t>
            </a:r>
            <a:endParaRPr lang="tr-TR" dirty="0"/>
          </a:p>
        </p:txBody>
      </p:sp>
      <p:sp>
        <p:nvSpPr>
          <p:cNvPr id="7" name="Rectangle 1"/>
          <p:cNvSpPr>
            <a:spLocks noChangeArrowheads="1"/>
          </p:cNvSpPr>
          <p:nvPr/>
        </p:nvSpPr>
        <p:spPr bwMode="auto">
          <a:xfrm>
            <a:off x="4116327" y="1090044"/>
            <a:ext cx="4488121"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Hypertension can be divided into three:</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9552" y="1988840"/>
            <a:ext cx="2592288" cy="1477328"/>
          </a:xfrm>
          <a:prstGeom prst="rect">
            <a:avLst/>
          </a:prstGeom>
          <a:noFill/>
        </p:spPr>
        <p:txBody>
          <a:bodyPr wrap="square" rtlCol="0">
            <a:spAutoFit/>
          </a:bodyPr>
          <a:lstStyle/>
          <a:p>
            <a:pPr lvl="0"/>
            <a:r>
              <a:rPr lang="tr-TR" b="1" dirty="0"/>
              <a:t/>
            </a:r>
            <a:br>
              <a:rPr lang="tr-TR" b="1" dirty="0"/>
            </a:br>
            <a:r>
              <a:rPr lang="tr-TR" dirty="0"/>
              <a:t/>
            </a:r>
            <a:br>
              <a:rPr lang="tr-TR" dirty="0"/>
            </a:br>
            <a:r>
              <a:rPr lang="tr-TR" dirty="0"/>
              <a:t/>
            </a:r>
            <a:br>
              <a:rPr lang="tr-TR" dirty="0"/>
            </a:br>
            <a:endParaRPr lang="tr-TR" dirty="0"/>
          </a:p>
          <a:p>
            <a:endParaRPr lang="en-US" dirty="0"/>
          </a:p>
        </p:txBody>
      </p:sp>
      <p:sp>
        <p:nvSpPr>
          <p:cNvPr id="4" name="Rectangle 1"/>
          <p:cNvSpPr>
            <a:spLocks noChangeArrowheads="1"/>
          </p:cNvSpPr>
          <p:nvPr/>
        </p:nvSpPr>
        <p:spPr bwMode="auto">
          <a:xfrm>
            <a:off x="460431" y="2993038"/>
            <a:ext cx="7427168"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eaLnBrk="0" hangingPunct="0"/>
            <a:r>
              <a:rPr lang="en-US" altLang="en-US" sz="2100" b="1" dirty="0" smtClean="0">
                <a:solidFill>
                  <a:srgbClr val="FF0000"/>
                </a:solidFill>
                <a:latin typeface="inherit"/>
              </a:rPr>
              <a:t>Normal </a:t>
            </a:r>
            <a:r>
              <a:rPr lang="en-US" altLang="en-US" sz="2100" b="1" dirty="0">
                <a:solidFill>
                  <a:srgbClr val="FF0000"/>
                </a:solidFill>
                <a:latin typeface="inherit"/>
              </a:rPr>
              <a:t>(average) blood pressure</a:t>
            </a:r>
            <a:r>
              <a:rPr lang="en-US" altLang="en-US" sz="600" b="1" dirty="0">
                <a:solidFill>
                  <a:srgbClr val="FF0000"/>
                </a:solidFill>
              </a:rPr>
              <a:t> </a:t>
            </a:r>
            <a:endParaRPr lang="en-US" altLang="en-US" b="1" dirty="0">
              <a:solidFill>
                <a:srgbClr val="FF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100"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In youth: 120-80 mmHg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100"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In the elderly: should be 140-90 mmHg</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11"/>
          <p:cNvSpPr/>
          <p:nvPr/>
        </p:nvSpPr>
        <p:spPr>
          <a:xfrm>
            <a:off x="457200" y="268288"/>
            <a:ext cx="6275040" cy="1398587"/>
          </a:xfrm>
          <a:prstGeom prst="rect">
            <a:avLst/>
          </a:prstGeom>
        </p:spPr>
        <p:txBody>
          <a:bodyPr/>
          <a:lstStyle/>
          <a:p>
            <a:pPr lvl="0" rtl="0">
              <a:buChar char="•"/>
            </a:pPr>
            <a:endParaRPr lang="tr-TR" b="1" dirty="0"/>
          </a:p>
        </p:txBody>
      </p:sp>
      <p:sp>
        <p:nvSpPr>
          <p:cNvPr id="13" name="Rectangle 12"/>
          <p:cNvSpPr/>
          <p:nvPr/>
        </p:nvSpPr>
        <p:spPr>
          <a:xfrm>
            <a:off x="457200" y="788511"/>
            <a:ext cx="7499176"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tr-TR" b="1" dirty="0">
                <a:solidFill>
                  <a:srgbClr val="FF0000"/>
                </a:solidFill>
              </a:rPr>
              <a:t>Normal (ortalama) kan basıncı</a:t>
            </a:r>
          </a:p>
          <a:p>
            <a:pPr lvl="0"/>
            <a:endParaRPr lang="en-US" b="1" dirty="0" smtClean="0"/>
          </a:p>
          <a:p>
            <a:pPr lvl="0"/>
            <a:r>
              <a:rPr lang="tr-TR" b="1" dirty="0" smtClean="0"/>
              <a:t>Gençlerde</a:t>
            </a:r>
            <a:r>
              <a:rPr lang="tr-TR" b="1" dirty="0"/>
              <a:t>: 120-80 mmHg</a:t>
            </a:r>
            <a:endParaRPr lang="tr-TR" dirty="0"/>
          </a:p>
          <a:p>
            <a:pPr lvl="0"/>
            <a:r>
              <a:rPr lang="tr-TR" b="1" dirty="0"/>
              <a:t>Yaşlılarda: 140-90 mmHg olmalı</a:t>
            </a:r>
            <a:endParaRPr lang="en-US" dirty="0"/>
          </a:p>
        </p:txBody>
      </p:sp>
      <p:sp>
        <p:nvSpPr>
          <p:cNvPr id="14" name="Rectangle 2"/>
          <p:cNvSpPr>
            <a:spLocks noChangeArrowheads="1"/>
          </p:cNvSpPr>
          <p:nvPr/>
        </p:nvSpPr>
        <p:spPr bwMode="auto">
          <a:xfrm>
            <a:off x="702816" y="3662453"/>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1518" y="188640"/>
            <a:ext cx="8332929" cy="175432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85750" indent="-285750">
              <a:buFont typeface="Arial" panose="020B0604020202020204" pitchFamily="34" charset="0"/>
              <a:buChar char="•"/>
            </a:pPr>
            <a:r>
              <a:rPr lang="tr-TR" dirty="0"/>
              <a:t>Hipertansiyon zamanla arterlerde irreversibl zedelenme yaparak  ciddi kardiovasküler komplikasyonlara yol açması (sol ventrikül hipertrofisi, konjestif kalp yetmezliği, konjestif kalp hastalığı, koroner kalp hastalığı, inme progressif böbrek yetmezliği, arteriyel anevrizma vb) gibi ve nispeten sık görülmesi nedeniyle </a:t>
            </a:r>
            <a:r>
              <a:rPr lang="tr-TR" dirty="0">
                <a:solidFill>
                  <a:srgbClr val="FF0000"/>
                </a:solidFill>
              </a:rPr>
              <a:t>önemli bir klinik sorun  </a:t>
            </a:r>
            <a:r>
              <a:rPr lang="tr-TR" dirty="0"/>
              <a:t>ve sağlığı bozucu bir etken sayılır. </a:t>
            </a:r>
          </a:p>
          <a:p>
            <a:pPr marL="285750" indent="-285750">
              <a:buFont typeface="Arial" panose="020B0604020202020204" pitchFamily="34" charset="0"/>
              <a:buChar char="•"/>
            </a:pPr>
            <a:endParaRPr lang="en-US" dirty="0"/>
          </a:p>
        </p:txBody>
      </p:sp>
      <p:sp>
        <p:nvSpPr>
          <p:cNvPr id="3" name="Rectangle 2"/>
          <p:cNvSpPr/>
          <p:nvPr/>
        </p:nvSpPr>
        <p:spPr>
          <a:xfrm>
            <a:off x="271518" y="3284984"/>
            <a:ext cx="8136904" cy="147732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Hypertension </a:t>
            </a:r>
            <a:r>
              <a:rPr lang="en-US" dirty="0">
                <a:solidFill>
                  <a:srgbClr val="222222"/>
                </a:solidFill>
                <a:latin typeface="arial" panose="020B0604020202020204" pitchFamily="34" charset="0"/>
              </a:rPr>
              <a:t>is an important clinical problem and disruptive disease due to irreversible injury in the arteries causing serious cardiovascular complications (left ventricular hypertrophy, congestive heart failure, congestive heart disease, coronary heart disease, stroke progressive kidney failure, arterial aneurysm etc.) over time. it is a factor.</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490301"/>
            <a:ext cx="2232248" cy="1477328"/>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tr-TR" dirty="0"/>
              <a:t>Tipleri:</a:t>
            </a:r>
          </a:p>
          <a:p>
            <a:pPr lvl="0"/>
            <a:endParaRPr lang="en-US" dirty="0"/>
          </a:p>
          <a:p>
            <a:pPr lvl="0"/>
            <a:r>
              <a:rPr lang="tr-TR" dirty="0" smtClean="0"/>
              <a:t>1- </a:t>
            </a:r>
            <a:r>
              <a:rPr lang="tr-TR" dirty="0"/>
              <a:t>Esansiyel (primer)</a:t>
            </a:r>
          </a:p>
          <a:p>
            <a:pPr lvl="0"/>
            <a:r>
              <a:rPr lang="tr-TR" dirty="0"/>
              <a:t>2- Sekonder</a:t>
            </a:r>
          </a:p>
          <a:p>
            <a:endParaRPr lang="en-US" dirty="0"/>
          </a:p>
        </p:txBody>
      </p:sp>
      <p:sp>
        <p:nvSpPr>
          <p:cNvPr id="3" name="Rectangle 2"/>
          <p:cNvSpPr/>
          <p:nvPr/>
        </p:nvSpPr>
        <p:spPr>
          <a:xfrm>
            <a:off x="3635896" y="1490301"/>
            <a:ext cx="4572000" cy="1477328"/>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r>
              <a:rPr lang="en-US" dirty="0" smtClean="0"/>
              <a:t>Types</a:t>
            </a:r>
          </a:p>
          <a:p>
            <a:r>
              <a:rPr lang="en-US" dirty="0"/>
              <a:t/>
            </a:r>
            <a:br>
              <a:rPr lang="en-US" dirty="0"/>
            </a:br>
            <a:r>
              <a:rPr lang="en-US" dirty="0">
                <a:solidFill>
                  <a:srgbClr val="222222"/>
                </a:solidFill>
                <a:latin typeface="arial" panose="020B0604020202020204" pitchFamily="34" charset="0"/>
              </a:rPr>
              <a:t>1- Essential (primary) </a:t>
            </a:r>
            <a:endParaRPr lang="en-US" dirty="0" smtClean="0">
              <a:solidFill>
                <a:srgbClr val="222222"/>
              </a:solidFill>
              <a:latin typeface="arial" panose="020B0604020202020204" pitchFamily="34" charset="0"/>
            </a:endParaRPr>
          </a:p>
          <a:p>
            <a:endParaRPr lang="en-US" dirty="0">
              <a:solidFill>
                <a:srgbClr val="222222"/>
              </a:solidFill>
              <a:latin typeface="arial" panose="020B0604020202020204" pitchFamily="34" charset="0"/>
            </a:endParaRPr>
          </a:p>
          <a:p>
            <a:r>
              <a:rPr lang="en-US" dirty="0" smtClean="0">
                <a:solidFill>
                  <a:srgbClr val="222222"/>
                </a:solidFill>
                <a:latin typeface="arial" panose="020B0604020202020204" pitchFamily="34" charset="0"/>
              </a:rPr>
              <a:t>2- </a:t>
            </a:r>
            <a:r>
              <a:rPr lang="en-US" dirty="0">
                <a:solidFill>
                  <a:srgbClr val="222222"/>
                </a:solidFill>
                <a:latin typeface="arial" panose="020B0604020202020204" pitchFamily="34" charset="0"/>
              </a:rPr>
              <a:t>Secondary</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0397" y="764704"/>
            <a:ext cx="7992888" cy="1200329"/>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lvl="0" indent="-285750">
              <a:buFont typeface="Arial" panose="020B0604020202020204" pitchFamily="34" charset="0"/>
              <a:buChar char="•"/>
            </a:pPr>
            <a:r>
              <a:rPr lang="tr-TR" dirty="0"/>
              <a:t>Temel nedeni belli olmayan esansiyel hipertansiyon , olguların % 95’ini oluşturur. </a:t>
            </a:r>
          </a:p>
          <a:p>
            <a:pPr marL="285750" lvl="0" indent="-285750">
              <a:buFont typeface="Arial" panose="020B0604020202020204" pitchFamily="34" charset="0"/>
              <a:buChar char="•"/>
            </a:pPr>
            <a:r>
              <a:rPr lang="tr-TR" dirty="0"/>
              <a:t>Olguların % 5’inde  hipertansiyon, başta bazı böbrek hastalıkları, renovasküler hastalıklar ve bazı endokrin hastalıklar  olmak üzere arteriyel kan basıncını yükselttiği  bilinen primer patolojik bozukluklara bağlıdır. </a:t>
            </a:r>
            <a:endParaRPr lang="en-US" dirty="0"/>
          </a:p>
        </p:txBody>
      </p:sp>
      <p:sp>
        <p:nvSpPr>
          <p:cNvPr id="3" name="Rectangle 2"/>
          <p:cNvSpPr/>
          <p:nvPr/>
        </p:nvSpPr>
        <p:spPr>
          <a:xfrm>
            <a:off x="330396" y="2780928"/>
            <a:ext cx="8058027"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Essential </a:t>
            </a:r>
            <a:r>
              <a:rPr lang="en-US" dirty="0">
                <a:solidFill>
                  <a:srgbClr val="222222"/>
                </a:solidFill>
                <a:latin typeface="arial" panose="020B0604020202020204" pitchFamily="34" charset="0"/>
              </a:rPr>
              <a:t>hypertension, the main cause of which is not clear, accounts for 95% of cases.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In </a:t>
            </a:r>
            <a:r>
              <a:rPr lang="en-US" dirty="0">
                <a:solidFill>
                  <a:srgbClr val="222222"/>
                </a:solidFill>
                <a:latin typeface="arial" panose="020B0604020202020204" pitchFamily="34" charset="0"/>
              </a:rPr>
              <a:t>5% of cases, hypertension is due to primary pathological disorders known to raise arterial blood pressure, primarily some kidney diseases, </a:t>
            </a:r>
            <a:r>
              <a:rPr lang="en-US" dirty="0" err="1">
                <a:solidFill>
                  <a:srgbClr val="222222"/>
                </a:solidFill>
                <a:latin typeface="arial" panose="020B0604020202020204" pitchFamily="34" charset="0"/>
              </a:rPr>
              <a:t>renovascular</a:t>
            </a:r>
            <a:r>
              <a:rPr lang="en-US" dirty="0">
                <a:solidFill>
                  <a:srgbClr val="222222"/>
                </a:solidFill>
                <a:latin typeface="arial" panose="020B0604020202020204" pitchFamily="34" charset="0"/>
              </a:rPr>
              <a:t> diseases and some endocrine diseases.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D Audio 10">
            <a:hlinkClick r:id="" action="ppaction://media"/>
          </p:cNvPr>
          <p:cNvPicPr>
            <a:picLocks noRot="1" noChangeAspect="1"/>
          </p:cNvPicPr>
          <p:nvPr>
            <a:audioCd>
              <a:st track="1"/>
              <a:end track="15" time="157"/>
            </a:audioCd>
          </p:nvPr>
        </p:nvPicPr>
        <p:blipFill>
          <a:blip r:embed="rId3">
            <a:extLst>
              <a:ext uri="{28A0092B-C50C-407E-A947-70E740481C1C}">
                <a14:useLocalDpi xmlns:a14="http://schemas.microsoft.com/office/drawing/2010/main" val="0"/>
              </a:ext>
            </a:extLst>
          </a:blip>
          <a:srcRect/>
          <a:stretch>
            <a:fillRect/>
          </a:stretch>
        </p:blipFill>
        <p:spPr bwMode="auto">
          <a:xfrm>
            <a:off x="179388" y="638175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1"/>
          <p:cNvSpPr>
            <a:spLocks noChangeArrowheads="1"/>
          </p:cNvSpPr>
          <p:nvPr/>
        </p:nvSpPr>
        <p:spPr bwMode="auto">
          <a:xfrm>
            <a:off x="457589" y="2600038"/>
            <a:ext cx="7848871"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Hypertension is a cardiovascular disease that is manifested by the continuous increase of systemic arterial blood pressure.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is like a complex internal game of environmental and genetic factors.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 name="Rectangle 3"/>
          <p:cNvSpPr/>
          <p:nvPr/>
        </p:nvSpPr>
        <p:spPr>
          <a:xfrm>
            <a:off x="457589" y="260648"/>
            <a:ext cx="7848871" cy="1951639"/>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sz="2000" b="1" cap="none" spc="0" dirty="0" smtClean="0">
                <a:ln w="900" cmpd="sng">
                  <a:solidFill>
                    <a:schemeClr val="accent1">
                      <a:satMod val="190000"/>
                      <a:alpha val="55000"/>
                    </a:schemeClr>
                  </a:solidFill>
                  <a:prstDash val="solid"/>
                </a:ln>
                <a:solidFill>
                  <a:schemeClr val="bg1"/>
                </a:solidFill>
              </a:rPr>
              <a:t>Hipertansiyon sistemik arteriyel kan basıncının devamlı yükselmesi ile kendini gösteren bir kalp damar hastalığıdır. </a:t>
            </a:r>
          </a:p>
          <a:p>
            <a:pPr lvl="0" rtl="0">
              <a:buChar char="•"/>
            </a:pPr>
            <a:endParaRPr lang="tr-TR" sz="1800" b="1" cap="none" spc="0" dirty="0" smtClean="0">
              <a:ln w="900" cmpd="sng">
                <a:solidFill>
                  <a:schemeClr val="accent1">
                    <a:satMod val="190000"/>
                    <a:alpha val="55000"/>
                  </a:schemeClr>
                </a:solidFill>
                <a:prstDash val="solid"/>
              </a:ln>
              <a:solidFill>
                <a:schemeClr val="bg1"/>
              </a:solidFill>
            </a:endParaRPr>
          </a:p>
          <a:p>
            <a:pPr lvl="0" rtl="0">
              <a:buChar char="•"/>
            </a:pPr>
            <a:r>
              <a:rPr lang="tr-TR" b="1" dirty="0"/>
              <a:t>Çevresel ve genetik faktörlerin kompleks  bir iç oyunu gibidir. </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57932" fill="hold"/>
                                        <p:tgtEl>
                                          <p:spTgt spid="11"/>
                                        </p:tgtEl>
                                      </p:cBhvr>
                                    </p:cmd>
                                  </p:childTnLst>
                                </p:cTn>
                              </p:par>
                            </p:childTnLst>
                          </p:cTn>
                        </p:par>
                      </p:childTnLst>
                    </p:cTn>
                  </p:par>
                </p:childTnLst>
              </p:cTn>
              <p:nextCondLst>
                <p:cond evt="onClick" delay="0">
                  <p:tgtEl>
                    <p:spTgt spid="11"/>
                  </p:tgtEl>
                </p:cond>
              </p:nextCondLst>
            </p:seq>
            <p:audio>
              <p:cMediaNode vol="80000">
                <p:cTn id="7" fill="hold" display="0">
                  <p:stCondLst>
                    <p:cond delay="indefinite"/>
                  </p:stCondLst>
                  <p:endCondLst>
                    <p:cond evt="onStopAudio" delay="0">
                      <p:tgtEl>
                        <p:sldTgt/>
                      </p:tgtEl>
                    </p:cond>
                  </p:endCondLst>
                </p:cTn>
                <p:tgtEl>
                  <p:spTgt spid="11"/>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457200" y="267494"/>
          <a:ext cx="8229600" cy="13990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683567" y="1844824"/>
            <a:ext cx="4869369" cy="92333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lvl="0" indent="-285750">
              <a:buFont typeface="Arial" panose="020B0604020202020204" pitchFamily="34" charset="0"/>
              <a:buChar char="•"/>
            </a:pPr>
            <a:r>
              <a:rPr lang="tr-TR" dirty="0"/>
              <a:t>Genetik (Heredite)</a:t>
            </a:r>
          </a:p>
          <a:p>
            <a:pPr marL="285750" lvl="0" indent="-285750">
              <a:buFont typeface="Arial" panose="020B0604020202020204" pitchFamily="34" charset="0"/>
              <a:buChar char="•"/>
            </a:pPr>
            <a:r>
              <a:rPr lang="tr-TR" dirty="0"/>
              <a:t>Uzun yıllar semptomsuz seyredebilir </a:t>
            </a:r>
          </a:p>
          <a:p>
            <a:pPr marL="285750" indent="-285750">
              <a:buFont typeface="Arial" panose="020B0604020202020204" pitchFamily="34" charset="0"/>
              <a:buChar char="•"/>
            </a:pPr>
            <a:endParaRPr lang="en-US" dirty="0"/>
          </a:p>
        </p:txBody>
      </p:sp>
      <p:sp>
        <p:nvSpPr>
          <p:cNvPr id="3" name="Rectangle 1"/>
          <p:cNvSpPr>
            <a:spLocks noChangeArrowheads="1"/>
          </p:cNvSpPr>
          <p:nvPr/>
        </p:nvSpPr>
        <p:spPr bwMode="auto">
          <a:xfrm>
            <a:off x="692905" y="3177843"/>
            <a:ext cx="4860032" cy="126702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Genetics (</a:t>
            </a:r>
            <a:r>
              <a:rPr kumimoji="0" lang="en-US" altLang="en-US" sz="2100" b="0" i="0" u="none" strike="noStrike" cap="none" normalizeH="0" baseline="0" dirty="0" err="1" smtClean="0">
                <a:ln>
                  <a:noFill/>
                </a:ln>
                <a:solidFill>
                  <a:srgbClr val="222222"/>
                </a:solidFill>
                <a:effectLst/>
                <a:latin typeface="inherit"/>
              </a:rPr>
              <a:t>Heredite</a:t>
            </a:r>
            <a:r>
              <a:rPr kumimoji="0" lang="en-US" altLang="en-US" sz="2100"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can go without symptoms for many years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916832"/>
            <a:ext cx="3168352" cy="286232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lvl="0"/>
            <a:r>
              <a:rPr lang="tr-TR" sz="2000" dirty="0"/>
              <a:t>8 gruba ayrılırlar:</a:t>
            </a:r>
          </a:p>
          <a:p>
            <a:pPr lvl="0"/>
            <a:r>
              <a:rPr lang="tr-TR" sz="2000" dirty="0"/>
              <a:t>1) Diüretikler</a:t>
            </a:r>
          </a:p>
          <a:p>
            <a:pPr lvl="0"/>
            <a:r>
              <a:rPr lang="tr-TR" sz="2000" dirty="0"/>
              <a:t>2) adrenerjik reseptör blokerleri</a:t>
            </a:r>
          </a:p>
          <a:p>
            <a:pPr lvl="0"/>
            <a:r>
              <a:rPr lang="tr-TR" sz="2000" dirty="0"/>
              <a:t>3) adrenerjik nöron blokerleri</a:t>
            </a:r>
          </a:p>
          <a:p>
            <a:pPr lvl="0"/>
            <a:r>
              <a:rPr lang="tr-TR" sz="2000" dirty="0"/>
              <a:t>4) santral etkili sempatolitik ilaçlar ve diğer </a:t>
            </a:r>
            <a:r>
              <a:rPr lang="tr-TR" sz="2000" dirty="0" smtClean="0"/>
              <a:t>sempatolitikler</a:t>
            </a:r>
            <a:endParaRPr lang="en-US" sz="2000" dirty="0"/>
          </a:p>
        </p:txBody>
      </p:sp>
      <p:sp>
        <p:nvSpPr>
          <p:cNvPr id="3" name="Rectangle 1"/>
          <p:cNvSpPr>
            <a:spLocks noChangeArrowheads="1"/>
          </p:cNvSpPr>
          <p:nvPr/>
        </p:nvSpPr>
        <p:spPr bwMode="auto">
          <a:xfrm>
            <a:off x="4788024" y="1772816"/>
            <a:ext cx="3600400" cy="366767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222222"/>
                </a:solidFill>
                <a:effectLst/>
                <a:latin typeface="inherit"/>
              </a:rPr>
              <a:t>They are divided into 8 groups: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222222"/>
                </a:solidFill>
                <a:effectLst/>
                <a:latin typeface="inherit"/>
              </a:rPr>
              <a:t>1) Diuretics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222222"/>
                </a:solidFill>
                <a:effectLst/>
                <a:latin typeface="inherit"/>
              </a:rPr>
              <a:t>2) adrenergic receptor blockers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222222"/>
                </a:solidFill>
                <a:effectLst/>
                <a:latin typeface="inherit"/>
              </a:rPr>
              <a:t>3) adrenergic neuron blockers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222222"/>
                </a:solidFill>
                <a:effectLst/>
                <a:latin typeface="inherit"/>
              </a:rPr>
              <a:t>4) centrally acting sympatholytic drugs and other </a:t>
            </a:r>
            <a:r>
              <a:rPr kumimoji="0" lang="en-US" altLang="en-US" sz="2400" b="0" i="0" u="none" strike="noStrike" cap="none" normalizeH="0" baseline="0" dirty="0" err="1" smtClean="0">
                <a:ln>
                  <a:noFill/>
                </a:ln>
                <a:solidFill>
                  <a:srgbClr val="222222"/>
                </a:solidFill>
                <a:effectLst/>
                <a:latin typeface="inherit"/>
              </a:rPr>
              <a:t>sympatholytics</a:t>
            </a:r>
            <a:r>
              <a:rPr kumimoji="0" lang="en-US" altLang="en-US" sz="2400" b="0" i="0" u="none" strike="noStrike" cap="none" normalizeH="0" baseline="0" dirty="0" smtClean="0">
                <a:ln>
                  <a:noFill/>
                </a:ln>
                <a:solidFill>
                  <a:schemeClr val="tx1"/>
                </a:solidFill>
                <a:effectLst/>
              </a:rPr>
              <a:t> </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
        <p:nvSpPr>
          <p:cNvPr id="6" name="Rectangle 5"/>
          <p:cNvSpPr/>
          <p:nvPr/>
        </p:nvSpPr>
        <p:spPr>
          <a:xfrm>
            <a:off x="251520" y="997099"/>
            <a:ext cx="3168352" cy="569218"/>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Antihipertansif ilaçların sınıflandırılması</a:t>
            </a:r>
            <a:endParaRPr lang="tr-TR" dirty="0"/>
          </a:p>
        </p:txBody>
      </p:sp>
      <p:sp>
        <p:nvSpPr>
          <p:cNvPr id="7" name="Rectangle 6"/>
          <p:cNvSpPr/>
          <p:nvPr/>
        </p:nvSpPr>
        <p:spPr>
          <a:xfrm>
            <a:off x="4788024" y="919986"/>
            <a:ext cx="3672408"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dirty="0" smtClean="0">
                <a:solidFill>
                  <a:srgbClr val="222222"/>
                </a:solidFill>
                <a:latin typeface="arial" panose="020B0604020202020204" pitchFamily="34" charset="0"/>
              </a:rPr>
              <a:t>Classification </a:t>
            </a:r>
            <a:r>
              <a:rPr lang="en-US" dirty="0">
                <a:solidFill>
                  <a:srgbClr val="222222"/>
                </a:solidFill>
                <a:latin typeface="arial" panose="020B0604020202020204" pitchFamily="34" charset="0"/>
              </a:rPr>
              <a:t>of antihypertensive drugs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196752"/>
            <a:ext cx="3384376" cy="313932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lvl="0"/>
            <a:r>
              <a:rPr lang="tr-TR" dirty="0"/>
              <a:t>5- Kalsiyum kanal </a:t>
            </a:r>
            <a:r>
              <a:rPr lang="tr-TR" dirty="0" smtClean="0"/>
              <a:t>blokerleri</a:t>
            </a:r>
            <a:endParaRPr lang="en-US" dirty="0" smtClean="0"/>
          </a:p>
          <a:p>
            <a:pPr lvl="0"/>
            <a:endParaRPr lang="tr-TR" dirty="0"/>
          </a:p>
          <a:p>
            <a:pPr lvl="0"/>
            <a:r>
              <a:rPr lang="tr-TR" dirty="0"/>
              <a:t>6- Angiotensin dönüştürücü enzim (ACE) inhibitörleri ve reseptör </a:t>
            </a:r>
            <a:r>
              <a:rPr lang="tr-TR" dirty="0" smtClean="0"/>
              <a:t>blokerleri</a:t>
            </a:r>
            <a:endParaRPr lang="en-US" dirty="0" smtClean="0"/>
          </a:p>
          <a:p>
            <a:pPr lvl="0"/>
            <a:endParaRPr lang="tr-TR" dirty="0"/>
          </a:p>
          <a:p>
            <a:pPr lvl="0"/>
            <a:r>
              <a:rPr lang="tr-TR" dirty="0"/>
              <a:t>7- Direkt etkili vazodilatörler ve potasyum kanalı açıcı </a:t>
            </a:r>
            <a:r>
              <a:rPr lang="tr-TR" dirty="0" smtClean="0"/>
              <a:t>ilaçlar</a:t>
            </a:r>
            <a:endParaRPr lang="en-US" dirty="0" smtClean="0"/>
          </a:p>
          <a:p>
            <a:pPr lvl="0"/>
            <a:endParaRPr lang="tr-TR" dirty="0"/>
          </a:p>
          <a:p>
            <a:pPr lvl="0"/>
            <a:r>
              <a:rPr lang="tr-TR" dirty="0"/>
              <a:t>8-Sadece hipertansif kriz tedavisinde kullanılan </a:t>
            </a:r>
            <a:r>
              <a:rPr lang="tr-TR" dirty="0" smtClean="0"/>
              <a:t>ilaçlar</a:t>
            </a:r>
            <a:endParaRPr lang="en-US" dirty="0"/>
          </a:p>
        </p:txBody>
      </p:sp>
      <p:sp>
        <p:nvSpPr>
          <p:cNvPr id="16" name="Rectangle 1"/>
          <p:cNvSpPr>
            <a:spLocks noChangeArrowheads="1"/>
          </p:cNvSpPr>
          <p:nvPr/>
        </p:nvSpPr>
        <p:spPr bwMode="auto">
          <a:xfrm>
            <a:off x="4355976" y="1563514"/>
            <a:ext cx="4032448" cy="27443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rgbClr val="222222"/>
                </a:solidFill>
                <a:effectLst/>
                <a:latin typeface="inherit"/>
              </a:rPr>
              <a:t>5- Calcium channel blockers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rgbClr val="222222"/>
                </a:solidFill>
                <a:effectLst/>
                <a:latin typeface="inherit"/>
              </a:rPr>
              <a:t>6- Angiotensin converting enzyme (ACE) inhibitors and receptor blockers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rgbClr val="222222"/>
                </a:solidFill>
                <a:effectLst/>
                <a:latin typeface="inherit"/>
              </a:rPr>
              <a:t>7- Direct acting vasodilators and potassium channel opening drugs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rgbClr val="222222"/>
                </a:solidFill>
                <a:effectLst/>
                <a:latin typeface="inherit"/>
              </a:rPr>
              <a:t>8-Medicines used only in the treatment of hypertensive crisis</a:t>
            </a:r>
            <a:r>
              <a:rPr kumimoji="0" lang="en-US" altLang="en-US" b="0" i="0" u="none" strike="noStrike" cap="none" normalizeH="0" baseline="0" dirty="0" smtClean="0">
                <a:ln>
                  <a:noFill/>
                </a:ln>
                <a:solidFill>
                  <a:schemeClr val="tx1"/>
                </a:solidFill>
                <a:effectLst/>
              </a:rPr>
              <a:t> </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395536" y="764704"/>
          <a:ext cx="2952328" cy="8298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179512" y="1866319"/>
            <a:ext cx="4104456" cy="2585323"/>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marL="285750" lvl="0" indent="-285750">
              <a:buFont typeface="Arial" panose="020B0604020202020204" pitchFamily="34" charset="0"/>
              <a:buChar char="•"/>
            </a:pPr>
            <a:r>
              <a:rPr lang="tr-TR" dirty="0">
                <a:solidFill>
                  <a:schemeClr val="bg1"/>
                </a:solidFill>
              </a:rPr>
              <a:t>Böbrek tubulusları üzerinde olan etkileriyle </a:t>
            </a:r>
            <a:r>
              <a:rPr lang="tr-TR" b="1" dirty="0">
                <a:solidFill>
                  <a:schemeClr val="bg1"/>
                </a:solidFill>
              </a:rPr>
              <a:t>Na+ ve su </a:t>
            </a:r>
            <a:r>
              <a:rPr lang="tr-TR" dirty="0">
                <a:solidFill>
                  <a:schemeClr val="bg1"/>
                </a:solidFill>
              </a:rPr>
              <a:t>kaybını artıran ilaçlardır. </a:t>
            </a:r>
          </a:p>
          <a:p>
            <a:pPr marL="285750" lvl="0" indent="-285750">
              <a:buFont typeface="Arial" panose="020B0604020202020204" pitchFamily="34" charset="0"/>
              <a:buChar char="•"/>
            </a:pPr>
            <a:r>
              <a:rPr lang="tr-TR" dirty="0">
                <a:solidFill>
                  <a:schemeClr val="bg1"/>
                </a:solidFill>
              </a:rPr>
              <a:t>Antihipertansif olarak daha ziyade </a:t>
            </a:r>
            <a:r>
              <a:rPr lang="tr-TR" b="1" dirty="0">
                <a:solidFill>
                  <a:schemeClr val="bg1"/>
                </a:solidFill>
              </a:rPr>
              <a:t>tiazid türü </a:t>
            </a:r>
            <a:r>
              <a:rPr lang="tr-TR" dirty="0">
                <a:solidFill>
                  <a:schemeClr val="bg1"/>
                </a:solidFill>
              </a:rPr>
              <a:t>diüretikler kullanılır. </a:t>
            </a:r>
          </a:p>
          <a:p>
            <a:pPr marL="285750" lvl="0" indent="-285750">
              <a:buFont typeface="Arial" panose="020B0604020202020204" pitchFamily="34" charset="0"/>
              <a:buChar char="•"/>
            </a:pPr>
            <a:r>
              <a:rPr lang="tr-TR" dirty="0">
                <a:solidFill>
                  <a:schemeClr val="bg1"/>
                </a:solidFill>
              </a:rPr>
              <a:t>Bütün hipertansiyon şekillerinde, gerek sistolik ve gerekse diyastolik kan basıncını düşürürler</a:t>
            </a:r>
            <a:endParaRPr lang="en-US" dirty="0">
              <a:solidFill>
                <a:schemeClr val="bg1"/>
              </a:solidFill>
            </a:endParaRPr>
          </a:p>
          <a:p>
            <a:pPr marL="285750" indent="-285750">
              <a:buFont typeface="Arial" panose="020B0604020202020204" pitchFamily="34" charset="0"/>
              <a:buChar char="•"/>
            </a:pPr>
            <a:endParaRPr lang="en-US" dirty="0">
              <a:solidFill>
                <a:schemeClr val="bg1"/>
              </a:solidFill>
            </a:endParaRPr>
          </a:p>
        </p:txBody>
      </p:sp>
      <p:sp>
        <p:nvSpPr>
          <p:cNvPr id="3" name="Rectangle 2"/>
          <p:cNvSpPr/>
          <p:nvPr/>
        </p:nvSpPr>
        <p:spPr>
          <a:xfrm>
            <a:off x="4860032" y="1844824"/>
            <a:ext cx="3672408" cy="230832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They </a:t>
            </a:r>
            <a:r>
              <a:rPr lang="en-US" dirty="0">
                <a:solidFill>
                  <a:srgbClr val="222222"/>
                </a:solidFill>
                <a:latin typeface="arial" panose="020B0604020202020204" pitchFamily="34" charset="0"/>
              </a:rPr>
              <a:t>are drugs that increase Na + and water loss with their effects on kidney tubules.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Rather</a:t>
            </a:r>
            <a:r>
              <a:rPr lang="en-US" dirty="0">
                <a:solidFill>
                  <a:srgbClr val="222222"/>
                </a:solidFill>
                <a:latin typeface="arial" panose="020B0604020202020204" pitchFamily="34" charset="0"/>
              </a:rPr>
              <a:t>, thiazide-type diuretics are used </a:t>
            </a:r>
            <a:r>
              <a:rPr lang="en-US" dirty="0" err="1">
                <a:solidFill>
                  <a:srgbClr val="222222"/>
                </a:solidFill>
                <a:latin typeface="arial" panose="020B0604020202020204" pitchFamily="34" charset="0"/>
              </a:rPr>
              <a:t>antihypertensively</a:t>
            </a:r>
            <a:r>
              <a:rPr lang="en-US" dirty="0">
                <a:solidFill>
                  <a:srgbClr val="222222"/>
                </a:solidFill>
                <a:latin typeface="arial" panose="020B0604020202020204" pitchFamily="34" charset="0"/>
              </a:rPr>
              <a:t>.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They </a:t>
            </a:r>
            <a:r>
              <a:rPr lang="en-US" dirty="0">
                <a:solidFill>
                  <a:srgbClr val="222222"/>
                </a:solidFill>
                <a:latin typeface="arial" panose="020B0604020202020204" pitchFamily="34" charset="0"/>
              </a:rPr>
              <a:t>reduce both systolic and diastolic blood pressure in all forms of hypertension.</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3744416" cy="440120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marL="342900" lvl="0" indent="-342900">
              <a:buFont typeface="Arial" panose="020B0604020202020204" pitchFamily="34" charset="0"/>
              <a:buChar char="•"/>
            </a:pPr>
            <a:r>
              <a:rPr lang="tr-TR" sz="2000" dirty="0"/>
              <a:t>Plazma renin düzeyi düşük  hipertansiyonlularda tek başlarına verildiklerinde belirgin düşme yaparlar. </a:t>
            </a:r>
          </a:p>
          <a:p>
            <a:pPr marL="342900" lvl="0" indent="-342900">
              <a:buFont typeface="Arial" panose="020B0604020202020204" pitchFamily="34" charset="0"/>
              <a:buChar char="•"/>
            </a:pPr>
            <a:r>
              <a:rPr lang="tr-TR" sz="2000" dirty="0"/>
              <a:t>Hastaların yaklaşık %20 sini oluşturan  yüksek reninli esansiyel  hipertansiyonlular ve renovasküler  hipertansiyonlular diüretiklere yeterli yanıt vermezler ve bunlarda diüretik tedavisi plazma renin düzeyini daha da arttırabilirler.  </a:t>
            </a:r>
          </a:p>
          <a:p>
            <a:pPr marL="342900" indent="-342900">
              <a:buFont typeface="Arial" panose="020B0604020202020204" pitchFamily="34" charset="0"/>
              <a:buChar char="•"/>
            </a:pPr>
            <a:endParaRPr lang="en-US" sz="2000" dirty="0"/>
          </a:p>
        </p:txBody>
      </p:sp>
      <p:sp>
        <p:nvSpPr>
          <p:cNvPr id="11" name="Rectangle 1"/>
          <p:cNvSpPr>
            <a:spLocks noChangeArrowheads="1"/>
          </p:cNvSpPr>
          <p:nvPr/>
        </p:nvSpPr>
        <p:spPr bwMode="auto">
          <a:xfrm>
            <a:off x="4932040" y="369531"/>
            <a:ext cx="3816424" cy="449867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Plasma renin decreases significantly when administered alone in patients with low hypertension.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High-renin essential hypertension and </a:t>
            </a:r>
            <a:r>
              <a:rPr kumimoji="0" lang="en-US" altLang="en-US" sz="2100" b="0" i="0" u="none" strike="noStrike" cap="none" normalizeH="0" baseline="0" dirty="0" err="1" smtClean="0">
                <a:ln>
                  <a:noFill/>
                </a:ln>
                <a:solidFill>
                  <a:srgbClr val="222222"/>
                </a:solidFill>
                <a:effectLst/>
                <a:latin typeface="inherit"/>
              </a:rPr>
              <a:t>renovascular</a:t>
            </a:r>
            <a:r>
              <a:rPr kumimoji="0" lang="en-US" altLang="en-US" sz="2100" b="0" i="0" u="none" strike="noStrike" cap="none" normalizeH="0" baseline="0" dirty="0" smtClean="0">
                <a:ln>
                  <a:noFill/>
                </a:ln>
                <a:solidFill>
                  <a:srgbClr val="222222"/>
                </a:solidFill>
                <a:effectLst/>
                <a:latin typeface="inherit"/>
              </a:rPr>
              <a:t> hypertension, which make up approximately 20% of patients, do not respond adequately to diuretics, and diuretic therapy may further increase plasma renin levels.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856984" cy="2448272"/>
          </a:xfrm>
          <a:prstGeom prst="rect">
            <a:avLst/>
          </a:prstGeom>
        </p:spPr>
        <p:style>
          <a:lnRef idx="2">
            <a:schemeClr val="accent5"/>
          </a:lnRef>
          <a:fillRef idx="1">
            <a:schemeClr val="lt1"/>
          </a:fillRef>
          <a:effectRef idx="0">
            <a:schemeClr val="accent5"/>
          </a:effectRef>
          <a:fontRef idx="minor">
            <a:schemeClr val="dk1"/>
          </a:fontRef>
        </p:style>
        <p:txBody>
          <a:bodyPr/>
          <a:lstStyle/>
          <a:p>
            <a:pPr lvl="0" rtl="0">
              <a:buChar char="•"/>
            </a:pPr>
            <a:r>
              <a:rPr lang="tr-TR" sz="1600" dirty="0" smtClean="0"/>
              <a:t>Tiazid grubundan olanlar, hipertansiyon tedavisine yaygın olarak kullanılırlar.</a:t>
            </a:r>
            <a:endParaRPr lang="tr-TR" sz="1600" dirty="0"/>
          </a:p>
          <a:p>
            <a:pPr lvl="0" rtl="0">
              <a:buChar char="•"/>
            </a:pPr>
            <a:r>
              <a:rPr lang="tr-TR" sz="1600" dirty="0" smtClean="0"/>
              <a:t>Nedenleri:</a:t>
            </a:r>
            <a:endParaRPr lang="tr-TR" sz="1600" dirty="0"/>
          </a:p>
          <a:p>
            <a:pPr lvl="0" rtl="0">
              <a:buChar char="•"/>
            </a:pPr>
            <a:r>
              <a:rPr lang="tr-TR" sz="1600" dirty="0" smtClean="0"/>
              <a:t>1)Antihipertansif etkinlikleri  1958’den beri denemiş  ve tedavideki temel ilaç olarak önemlerinden bir şey kaybetmemişlerdir</a:t>
            </a:r>
            <a:endParaRPr lang="tr-TR" sz="1600" dirty="0"/>
          </a:p>
          <a:p>
            <a:pPr lvl="0" rtl="0">
              <a:buChar char="•"/>
            </a:pPr>
            <a:r>
              <a:rPr lang="tr-TR" sz="1600" dirty="0" smtClean="0"/>
              <a:t>2)Günde bir kez verilmeleri yeterlidir ve nispeten ucuz ilaçlardır</a:t>
            </a:r>
            <a:endParaRPr lang="tr-TR" sz="1600" dirty="0"/>
          </a:p>
          <a:p>
            <a:pPr lvl="0" rtl="0">
              <a:buChar char="•"/>
            </a:pPr>
            <a:r>
              <a:rPr lang="tr-TR" sz="1600" dirty="0" smtClean="0"/>
              <a:t>3) Uzun süre kullanılmaları sonucu hipertansiyonun ilerlemesini yavaşlattıkları  ve inme , konjestif kalp yetmezliği ve böbrek yetmezliği gibi komplikasyonların insidensini azalttıkları incelemelerde kanıtlanmıştır. </a:t>
            </a:r>
            <a:endParaRPr lang="tr-TR" sz="1600" dirty="0"/>
          </a:p>
          <a:p>
            <a:pPr lvl="0" rtl="0">
              <a:buChar char="•"/>
            </a:pPr>
            <a:r>
              <a:rPr lang="tr-TR" sz="1600" dirty="0" smtClean="0"/>
              <a:t>4) Ciddi akut bir yan tesire sebeb olmazlar. </a:t>
            </a:r>
            <a:endParaRPr lang="tr-TR" sz="1600" dirty="0"/>
          </a:p>
        </p:txBody>
      </p:sp>
      <p:sp>
        <p:nvSpPr>
          <p:cNvPr id="3" name="Rectangle 1"/>
          <p:cNvSpPr>
            <a:spLocks noChangeArrowheads="1"/>
          </p:cNvSpPr>
          <p:nvPr/>
        </p:nvSpPr>
        <p:spPr bwMode="auto">
          <a:xfrm>
            <a:off x="125775" y="2771638"/>
            <a:ext cx="9001000" cy="329834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rgbClr val="222222"/>
                </a:solidFill>
                <a:effectLst/>
                <a:latin typeface="inherit"/>
              </a:rPr>
              <a:t>Those from the thiazide group are widely used for the treatment of hypertension. Reasons: </a:t>
            </a:r>
          </a:p>
          <a:p>
            <a:pPr marL="342900" marR="0" lvl="0" indent="-342900" algn="l" defTabSz="914400" rtl="0" eaLnBrk="0" fontAlgn="base" latinLnBrk="0" hangingPunct="0">
              <a:lnSpc>
                <a:spcPct val="100000"/>
              </a:lnSpc>
              <a:spcBef>
                <a:spcPct val="0"/>
              </a:spcBef>
              <a:spcAft>
                <a:spcPct val="0"/>
              </a:spcAft>
              <a:buClrTx/>
              <a:buSzTx/>
              <a:buFontTx/>
              <a:buAutoNum type="arabicParenR"/>
              <a:tabLst/>
            </a:pPr>
            <a:r>
              <a:rPr kumimoji="0" lang="en-US" altLang="en-US" b="0" i="0" u="none" strike="noStrike" cap="none" normalizeH="0" baseline="0" dirty="0" smtClean="0">
                <a:ln>
                  <a:noFill/>
                </a:ln>
                <a:solidFill>
                  <a:srgbClr val="222222"/>
                </a:solidFill>
                <a:effectLst/>
                <a:latin typeface="inherit"/>
              </a:rPr>
              <a:t>They have tried antihypertensive activities since 1958 and have not lost their importance as the main drug in treatment. </a:t>
            </a:r>
          </a:p>
          <a:p>
            <a:pPr marL="342900" marR="0" lvl="0" indent="-342900" algn="l" defTabSz="914400" rtl="0" eaLnBrk="0" fontAlgn="base" latinLnBrk="0" hangingPunct="0">
              <a:lnSpc>
                <a:spcPct val="100000"/>
              </a:lnSpc>
              <a:spcBef>
                <a:spcPct val="0"/>
              </a:spcBef>
              <a:spcAft>
                <a:spcPct val="0"/>
              </a:spcAft>
              <a:buClrTx/>
              <a:buSzTx/>
              <a:buFontTx/>
              <a:buAutoNum type="arabicParenR"/>
              <a:tabLst/>
            </a:pPr>
            <a:endParaRPr kumimoji="0" lang="en-US" altLang="en-US"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Tx/>
              <a:buAutoNum type="arabicParenR"/>
              <a:tabLst/>
            </a:pPr>
            <a:r>
              <a:rPr kumimoji="0" lang="en-US" altLang="en-US" b="0" i="0" u="none" strike="noStrike" cap="none" normalizeH="0" baseline="0" dirty="0" smtClean="0">
                <a:ln>
                  <a:noFill/>
                </a:ln>
                <a:solidFill>
                  <a:srgbClr val="222222"/>
                </a:solidFill>
                <a:effectLst/>
                <a:latin typeface="inherit"/>
              </a:rPr>
              <a:t>It is enough to give once a day and they are relatively inexpensive drugs </a:t>
            </a:r>
          </a:p>
          <a:p>
            <a:pPr marL="342900" marR="0" lvl="0" indent="-342900" algn="l" defTabSz="914400" rtl="0" eaLnBrk="0" fontAlgn="base" latinLnBrk="0" hangingPunct="0">
              <a:lnSpc>
                <a:spcPct val="100000"/>
              </a:lnSpc>
              <a:spcBef>
                <a:spcPct val="0"/>
              </a:spcBef>
              <a:spcAft>
                <a:spcPct val="0"/>
              </a:spcAft>
              <a:buClrTx/>
              <a:buSzTx/>
              <a:buFontTx/>
              <a:buAutoNum type="arabicParenR"/>
              <a:tabLst/>
            </a:pPr>
            <a:endParaRPr kumimoji="0" lang="en-US" altLang="en-US"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Tx/>
              <a:buAutoNum type="arabicParenR"/>
              <a:tabLst/>
            </a:pPr>
            <a:r>
              <a:rPr kumimoji="0" lang="en-US" altLang="en-US" b="0" i="0" u="none" strike="noStrike" cap="none" normalizeH="0" baseline="0" dirty="0" smtClean="0">
                <a:ln>
                  <a:noFill/>
                </a:ln>
                <a:solidFill>
                  <a:srgbClr val="222222"/>
                </a:solidFill>
                <a:effectLst/>
                <a:latin typeface="inherit"/>
              </a:rPr>
              <a:t>It has been proven in studies that they slow the progression of hypertension and decrease the incidence of complications such as stroke, congestive heart failure and kidney failure as a result of their long-term use. </a:t>
            </a:r>
          </a:p>
          <a:p>
            <a:pPr marL="342900" marR="0" lvl="0" indent="-342900" algn="l" defTabSz="914400" rtl="0" eaLnBrk="0" fontAlgn="base" latinLnBrk="0" hangingPunct="0">
              <a:lnSpc>
                <a:spcPct val="100000"/>
              </a:lnSpc>
              <a:spcBef>
                <a:spcPct val="0"/>
              </a:spcBef>
              <a:spcAft>
                <a:spcPct val="0"/>
              </a:spcAft>
              <a:buClrTx/>
              <a:buSzTx/>
              <a:buFontTx/>
              <a:buAutoNum type="arabicParenR"/>
              <a:tabLst/>
            </a:pPr>
            <a:endParaRPr lang="en-US" altLang="en-US"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Tx/>
              <a:buAutoNum type="arabicParenR"/>
              <a:tabLst/>
            </a:pPr>
            <a:r>
              <a:rPr kumimoji="0" lang="en-US" altLang="en-US" b="0" i="0" u="none" strike="noStrike" cap="none" normalizeH="0" baseline="0" dirty="0" smtClean="0">
                <a:ln>
                  <a:noFill/>
                </a:ln>
                <a:solidFill>
                  <a:srgbClr val="222222"/>
                </a:solidFill>
                <a:effectLst/>
                <a:latin typeface="inherit"/>
              </a:rPr>
              <a:t>They do not cause serious acute side effects.</a:t>
            </a:r>
            <a:r>
              <a:rPr kumimoji="0" lang="en-US" altLang="en-US" b="0" i="0" u="none" strike="noStrike" cap="none" normalizeH="0" baseline="0" dirty="0" smtClean="0">
                <a:ln>
                  <a:noFill/>
                </a:ln>
                <a:solidFill>
                  <a:schemeClr val="tx1"/>
                </a:solidFill>
                <a:effectLst/>
              </a:rPr>
              <a:t> </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67494"/>
            <a:ext cx="5626968" cy="425202"/>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Tiyazidleri antihipertansif etki mekanizması</a:t>
            </a:r>
            <a:endParaRPr lang="tr-TR" dirty="0"/>
          </a:p>
        </p:txBody>
      </p:sp>
      <p:sp>
        <p:nvSpPr>
          <p:cNvPr id="3" name="Rectangle 2"/>
          <p:cNvSpPr/>
          <p:nvPr/>
        </p:nvSpPr>
        <p:spPr>
          <a:xfrm>
            <a:off x="454860" y="1052736"/>
            <a:ext cx="5557300" cy="792088"/>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Hemen gelişen hacim deplesyonu </a:t>
            </a:r>
            <a:endParaRPr lang="tr-TR" dirty="0"/>
          </a:p>
          <a:p>
            <a:pPr lvl="0" rtl="0">
              <a:buChar char="•"/>
            </a:pPr>
            <a:r>
              <a:rPr lang="tr-TR" dirty="0" smtClean="0"/>
              <a:t>Uzun süreli uygulamada </a:t>
            </a:r>
            <a:r>
              <a:rPr lang="tr-TR" dirty="0" err="1" smtClean="0"/>
              <a:t>vazodilatasyon</a:t>
            </a:r>
            <a:endParaRPr lang="tr-TR" dirty="0"/>
          </a:p>
        </p:txBody>
      </p:sp>
      <p:sp>
        <p:nvSpPr>
          <p:cNvPr id="7" name="Rectangle 1"/>
          <p:cNvSpPr>
            <a:spLocks noChangeArrowheads="1"/>
          </p:cNvSpPr>
          <p:nvPr/>
        </p:nvSpPr>
        <p:spPr bwMode="auto">
          <a:xfrm>
            <a:off x="454860" y="2771190"/>
            <a:ext cx="5557300"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Thiazides antihypertensive mechanism of action</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2"/>
          <p:cNvSpPr>
            <a:spLocks noChangeArrowheads="1"/>
          </p:cNvSpPr>
          <p:nvPr/>
        </p:nvSpPr>
        <p:spPr bwMode="auto">
          <a:xfrm>
            <a:off x="454860" y="3697556"/>
            <a:ext cx="5629308"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Immediate volume depletion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Vasodilation in long term application</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data:image/jpeg;base64,/9j/4AAQSkZJRgABAQAAAQABAAD/2wCEAAkGBhQQEBQUEhAUFBQUFB0XGBQVFRQUFRQVFRUWFxUUFxUXHCYeGBojGRQUKy8gJCgpLC8sFR8xNTAqNSYsOCkBCQoKDgwOGA8PGiodHCQtLSwvKSkpKTUpLCkpKSksLCksKSwsLCwsKSwsKSkpKSkpLDUsLCksLCksLCwsLCkpKf/AABEIAFUAmAMBIgACEQEDEQH/xAAbAAACAwEBAQAAAAAAAAAAAAAAAQQFBgMCB//EAD0QAAEEAAQCBwQHBgcAAAAAAAEAAgMRBBIhMQUGEyJBUWFxkQcygcEjM0JygqGxFRZDU2LRFDRSksLh8P/EABsBAAEFAQEAAAAAAAAAAAAAAAABAgQFBgMH/8QAKhEAAgICAAQEBgMAAAAAAAAAAAECAwQRBRIhQTEzcYETJDQ1QlEUIjL/2gAMAwEAAhEDEQA/APuKEJWgBoStFoAaEsyLQA0Lm6do3IHmQFwk4rE3eVg/EEAS0KsdzJhx/FB8g4/JRpeb4ANM7vJh+aRtIXTLtCycvtDiG0Mp/wBo+aiv9o/+nDHzMg/QNK4u+C7nRUzfY2qa+ey+0Kf7MMY88x+YUaTnrFHtY3yb8zaY8qtDljzfY+lotfK381Ypw+ud8AP1AXB3F8Q7+NKfxELk8+tHRYs2fW0l8v4bxzEwnquJHc/rD+623AOYDiLa6IscBe9tPkd/VOqzarJcqfUZZjTgtvwLtCAhTSOBWc5o5hlwpbkiD2ltuPWLm675RuKu+5aQrMcz/Wx+X/JNktodHW+pSs57mP8ALo9oBPzXs80Tu2k9GtWO5YyvbLZDqmf45bc45fSlp8Tx+PAYfDuexgjlxIic9xyiMOa9xfsb92q8VU0ZkpXyofYn20QVasR0PFp3H6yT4E/JeHdO7+Y74vULhvtLjdBG+SB4kdF0hawAtrJI62kmyKidfiV0j9o9ua0YKQEmXMDLGcjcPDHO5/VFOtko0HcrPTIm0Sf2XK77Hr/2urOBy9oaPRZvE+0nEExvEUbA3pC+MOc8Sj/DCeMZi0EHra12jdceIe0bGNjOXoGvY2VziI3kOEQwz2hoc85eriCDv7t6JXFibRr2cvSHdwH5/Jev3eogOmaCdgSLPkCRa5cxwsw+BxL55HujOVxDHZXP6wqPMbADjQPgSsVw/CthnwLoZmTy1E0NEPSxFjsVL0oimdZb0bXnYDRoNpNC7Nnxbl5rGB2bW9dKVHH0Bs9MDTS412Ab+nqtpxwfRfiHz/NZSDhMbb0JtpabcTYOhvxrS+5ZXidqruaba6Loi3xVzQ6IiuxGHBovs+F94FXVXqhnFMOSACTZaAaNEvLgPzY7VS2cIhBsRNu9zZPnruu8eDYKpjRW3VGm5/UlVcr6n3k/clqEj22Bo+yF7Y0DYBMJqucm+510Kle8rj6R3kqSle8se+7yU7hr+ar9SLmeVI0wQgIXopnAKx/N0mXERHU2zLXZrIOt5iwtgVjub5KxEILtCwmgL6wePjVFKKjOiANe7K0NB7gBbr1OnarP9hjFQ4fM6hBiRPWUOD8mcZDewOf8lWPH0j9+xW0eGmkw8fQPDHMmzEkkAsAcHNsA0TYo0a37Fm8f7jMt7F8tEq8D7OWxyRfSh8cWEfhw1zTmeZC853AGqAeaA71M4HyNFhqdK8yPDpaJJawNnijikbTiS7qRDcqRBwTEggOxZ6O9Wtc8WzMSWg6V29a7Oauxco+T3EAPxTqDWtAaHaZWubm6zt6edVoNlZo74TkvBRgMEQd0br673PcC6PLlcb1HR6ZT2KbhuWsI1ga3DxZRmA0DtH5c+pJu8rb+6FCi5NjBJMsji5xcdGC8wrcgm/6hRKusDgWQtyRim5ia0oFxs14JByO74w4UQCO4gEabaFMChpp4DQeiZQmjiu5gNQE6aG9dtAdz2LF8O4wZHtaQynNJBabus+tXbW00bjdy23G/qfxBUAFLKcXshG5qUdvRa4ik4dGUUnG5QwvdAGtrQnMa23FC99grnDS5mNcRRc0EjusAkepXQhMqktthOKUY6JsYtPqwCaQTUYeMK/5Z953kqAK/5a993kp/Dfq4epEzPKZpEIQvRmZwCsZzl/mYbushFjsJkZQPgbWzKw/PJrFYbUe6dxv9JHtpuhirxKaQ9dy0XA/qR94rPTD6Q+QWi4H9T+IrNU/cZ+5b2fTRLBekt9j6ar1lWgK9AEw1MFNIKATQE0AV/Gvqj94LP0r/AI6ahPmFjsLxUvmfHlbTHZbDgSTQO29a7rI8YqlO/ceyLbDklD3LNKlAONOX32X3gE77aL1BjsxJzWAdg06h1Ab+Nql+BLRN5icE1GGNJ2if8dAvUczi4XHQ77v/ANrSY65C8yJAV7y175+6qIK75Ydcjvu/NS+Gp/yoepGzPKZqAhAQvRWZsCshzrgi6WB42bYI2+2x135NOnitguWIgD2lrhYPYnMVHy0SudNKHZaaQG1vVX1vGz6UuvHMK6TCYdjWtcTj4gWvDiwjr3nDdcner/8AcQiaZ7ZRlkcCAQbaA0CvHbdXPDeBGJmXpL1uwK3+Ko6sW2ObK1r+pY2XQdCgn1MxyZgHQHFsexrCMRYEYc2EtMTKMTXWQN713WmBU39m/wBZ9G/MKLw7liGBoawPpt1byT13FztfMlW8oshKSQqTpT24Fg+z62f1XtuHaNmj0CXkD4hXAphvgfQq0DU6S8gnOUHFMG+SOmsJNjuGnxpUGC5Jcx7nMgYxz/edYs+l6LfUilX38NrvnzSb/XRnevLnWtLRkI+UHjtjHwJ+SkM5RPbKB5NWnQmrhGKu2/cV5tz7mfZym3tkcfIALuzliIb5j5n+yuaTpdo8Oxo+EEc3k2v8mVbOX4R/DvzJKl4fAsjNsYGk9wUikUpEMeqH+YpHKVkpeL2AQmhdxgJFCEABCSEJO4DQhCGICEISigi0IQAJoQgAStCEANJNCABK0IQA0IQgD//Z"/>
          <p:cNvSpPr>
            <a:spLocks noChangeAspect="1" noChangeArrowheads="1"/>
          </p:cNvSpPr>
          <p:nvPr/>
        </p:nvSpPr>
        <p:spPr bwMode="auto">
          <a:xfrm>
            <a:off x="63500" y="-15398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Rectangle 2"/>
          <p:cNvSpPr/>
          <p:nvPr/>
        </p:nvSpPr>
        <p:spPr>
          <a:xfrm>
            <a:off x="442849" y="267494"/>
            <a:ext cx="8229600" cy="1399032"/>
          </a:xfrm>
          <a:prstGeom prst="rect">
            <a:avLst/>
          </a:prstGeom>
        </p:spPr>
        <p:txBody>
          <a:bodyPr/>
          <a:lstStyle/>
          <a:p>
            <a:pPr marL="0" marR="0" lvl="0" indent="0" defTabSz="914400" rtl="0" eaLnBrk="1" fontAlgn="auto" latinLnBrk="0" hangingPunct="1">
              <a:lnSpc>
                <a:spcPct val="100000"/>
              </a:lnSpc>
              <a:spcBef>
                <a:spcPts val="0"/>
              </a:spcBef>
              <a:spcAft>
                <a:spcPts val="0"/>
              </a:spcAft>
              <a:buClrTx/>
              <a:buSzTx/>
              <a:buFontTx/>
              <a:buChar char="•"/>
              <a:tabLst/>
              <a:defRPr/>
            </a:pPr>
            <a:endParaRPr lang="tr-TR" dirty="0" smtClean="0"/>
          </a:p>
        </p:txBody>
      </p:sp>
      <p:sp>
        <p:nvSpPr>
          <p:cNvPr id="6" name="Rectangle 5"/>
          <p:cNvSpPr/>
          <p:nvPr/>
        </p:nvSpPr>
        <p:spPr>
          <a:xfrm>
            <a:off x="368300" y="548680"/>
            <a:ext cx="8229600" cy="1512168"/>
          </a:xfrm>
          <a:prstGeom prst="rect">
            <a:avLst/>
          </a:prstGeom>
        </p:spPr>
        <p:style>
          <a:lnRef idx="2">
            <a:schemeClr val="accent2"/>
          </a:lnRef>
          <a:fillRef idx="1">
            <a:schemeClr val="lt1"/>
          </a:fillRef>
          <a:effectRef idx="0">
            <a:schemeClr val="accent2"/>
          </a:effectRef>
          <a:fontRef idx="minor">
            <a:schemeClr val="dk1"/>
          </a:fontRef>
        </p:style>
        <p:txBody>
          <a:bodyPr/>
          <a:lstStyle/>
          <a:p>
            <a:pPr>
              <a:buFontTx/>
              <a:buChar char="•"/>
            </a:pPr>
            <a:r>
              <a:rPr lang="tr-TR" dirty="0"/>
              <a:t>Antihipertansif tedavide en çok kullanılan diüretik ilaç türleri:</a:t>
            </a:r>
            <a:endParaRPr lang="en-US" dirty="0"/>
          </a:p>
          <a:p>
            <a:endParaRPr lang="tr-TR" dirty="0"/>
          </a:p>
          <a:p>
            <a:pPr lvl="0" rtl="0">
              <a:buChar char="•"/>
            </a:pPr>
            <a:r>
              <a:rPr lang="tr-TR" dirty="0" smtClean="0"/>
              <a:t>Tiyazidler</a:t>
            </a:r>
            <a:endParaRPr lang="tr-TR" dirty="0"/>
          </a:p>
          <a:p>
            <a:pPr lvl="0" rtl="0">
              <a:buChar char="•"/>
            </a:pPr>
            <a:r>
              <a:rPr lang="tr-TR" dirty="0" smtClean="0"/>
              <a:t>Klortalidon</a:t>
            </a:r>
            <a:endParaRPr lang="tr-TR" dirty="0"/>
          </a:p>
          <a:p>
            <a:pPr lvl="0" rtl="0">
              <a:buChar char="•"/>
            </a:pPr>
            <a:r>
              <a:rPr lang="tr-TR" dirty="0" smtClean="0"/>
              <a:t>Daha ucuz olan furosemid hipertensiyon tedavisinde rutin olarak kullanılmaz.</a:t>
            </a:r>
          </a:p>
        </p:txBody>
      </p:sp>
      <p:sp>
        <p:nvSpPr>
          <p:cNvPr id="7" name="Rectangle 1"/>
          <p:cNvSpPr>
            <a:spLocks noChangeArrowheads="1"/>
          </p:cNvSpPr>
          <p:nvPr/>
        </p:nvSpPr>
        <p:spPr bwMode="auto">
          <a:xfrm>
            <a:off x="368300" y="3140968"/>
            <a:ext cx="8304149"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The most widely used diuretic drugs in antihypertensive therapy are: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100"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Thiazides </a:t>
            </a:r>
            <a:r>
              <a:rPr kumimoji="0" lang="en-US" altLang="en-US" sz="2100" b="0" i="0" u="none" strike="noStrike" cap="none" normalizeH="0" baseline="0" dirty="0" err="1" smtClean="0">
                <a:ln>
                  <a:noFill/>
                </a:ln>
                <a:solidFill>
                  <a:srgbClr val="222222"/>
                </a:solidFill>
                <a:effectLst/>
                <a:latin typeface="inherit"/>
              </a:rPr>
              <a:t>chlorthalidone</a:t>
            </a:r>
            <a:r>
              <a:rPr kumimoji="0" lang="en-US" altLang="en-US" sz="2100" b="0" i="0" u="none" strike="noStrike" cap="none" normalizeH="0" baseline="0" dirty="0" smtClean="0">
                <a:ln>
                  <a:noFill/>
                </a:ln>
                <a:solidFill>
                  <a:srgbClr val="222222"/>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100" b="0" i="0" u="none" strike="noStrike" cap="none" normalizeH="0" baseline="0" dirty="0" smtClean="0">
              <a:ln>
                <a:noFill/>
              </a:ln>
              <a:solidFill>
                <a:srgbClr val="222222"/>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Cheaper furosemide is not routinely used in hypertension therapy.</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data:image/jpeg;base64,/9j/4AAQSkZJRgABAQAAAQABAAD/2wCEAAkGBhQQEBQUEhAUFBQUFB0XGBQVFRQUFRQVFRUWFxUUFxUXHCYeGBojGRQUKy8gJCgpLC8sFR8xNTAqNSYsOCkBCQoKDgwOGA8PGiodHCQtLSwvKSkpKTUpLCkpKSksLCksKSwsLCwsKSwsKSkpKSkpLDUsLCksLCksLCwsLCkpKf/AABEIAFUAmAMBIgACEQEDEQH/xAAbAAACAwEBAQAAAAAAAAAAAAAAAQQFBgMCB//EAD0QAAEEAAQCBwQHBgcAAAAAAAEAAgMRBBIhMQUGEyJBUWFxkQcygcEjM0JygqGxFRZDU2LRFDRSksLh8P/EABsBAAEFAQEAAAAAAAAAAAAAAAABAgQFBgMH/8QAKhEAAgICAAQEBgMAAAAAAAAAAAECAwQRBRIhQTEzcYETJDQ1QlEUIjL/2gAMAwEAAhEDEQA/APuKEJWgBoStFoAaEsyLQA0Lm6do3IHmQFwk4rE3eVg/EEAS0KsdzJhx/FB8g4/JRpeb4ANM7vJh+aRtIXTLtCycvtDiG0Mp/wBo+aiv9o/+nDHzMg/QNK4u+C7nRUzfY2qa+ey+0Kf7MMY88x+YUaTnrFHtY3yb8zaY8qtDljzfY+lotfK381Ypw+ud8AP1AXB3F8Q7+NKfxELk8+tHRYs2fW0l8v4bxzEwnquJHc/rD+623AOYDiLa6IscBe9tPkd/VOqzarJcqfUZZjTgtvwLtCAhTSOBWc5o5hlwpbkiD2ltuPWLm675RuKu+5aQrMcz/Wx+X/JNktodHW+pSs57mP8ALo9oBPzXs80Tu2k9GtWO5YyvbLZDqmf45bc45fSlp8Tx+PAYfDuexgjlxIic9xyiMOa9xfsb92q8VU0ZkpXyofYn20QVasR0PFp3H6yT4E/JeHdO7+Y74vULhvtLjdBG+SB4kdF0hawAtrJI62kmyKidfiV0j9o9ua0YKQEmXMDLGcjcPDHO5/VFOtko0HcrPTIm0Sf2XK77Hr/2urOBy9oaPRZvE+0nEExvEUbA3pC+MOc8Sj/DCeMZi0EHra12jdceIe0bGNjOXoGvY2VziI3kOEQwz2hoc85eriCDv7t6JXFibRr2cvSHdwH5/Jev3eogOmaCdgSLPkCRa5cxwsw+BxL55HujOVxDHZXP6wqPMbADjQPgSsVw/CthnwLoZmTy1E0NEPSxFjsVL0oimdZb0bXnYDRoNpNC7Nnxbl5rGB2bW9dKVHH0Bs9MDTS412Ab+nqtpxwfRfiHz/NZSDhMbb0JtpabcTYOhvxrS+5ZXidqruaba6Loi3xVzQ6IiuxGHBovs+F94FXVXqhnFMOSACTZaAaNEvLgPzY7VS2cIhBsRNu9zZPnruu8eDYKpjRW3VGm5/UlVcr6n3k/clqEj22Bo+yF7Y0DYBMJqucm+510Kle8rj6R3kqSle8se+7yU7hr+ar9SLmeVI0wQgIXopnAKx/N0mXERHU2zLXZrIOt5iwtgVjub5KxEILtCwmgL6wePjVFKKjOiANe7K0NB7gBbr1OnarP9hjFQ4fM6hBiRPWUOD8mcZDewOf8lWPH0j9+xW0eGmkw8fQPDHMmzEkkAsAcHNsA0TYo0a37Fm8f7jMt7F8tEq8D7OWxyRfSh8cWEfhw1zTmeZC853AGqAeaA71M4HyNFhqdK8yPDpaJJawNnijikbTiS7qRDcqRBwTEggOxZ6O9Wtc8WzMSWg6V29a7Oauxco+T3EAPxTqDWtAaHaZWubm6zt6edVoNlZo74TkvBRgMEQd0br673PcC6PLlcb1HR6ZT2KbhuWsI1ga3DxZRmA0DtH5c+pJu8rb+6FCi5NjBJMsji5xcdGC8wrcgm/6hRKusDgWQtyRim5ia0oFxs14JByO74w4UQCO4gEabaFMChpp4DQeiZQmjiu5gNQE6aG9dtAdz2LF8O4wZHtaQynNJBabus+tXbW00bjdy23G/qfxBUAFLKcXshG5qUdvRa4ik4dGUUnG5QwvdAGtrQnMa23FC99grnDS5mNcRRc0EjusAkepXQhMqktthOKUY6JsYtPqwCaQTUYeMK/5Z953kqAK/5a993kp/Dfq4epEzPKZpEIQvRmZwCsZzl/mYbushFjsJkZQPgbWzKw/PJrFYbUe6dxv9JHtpuhirxKaQ9dy0XA/qR94rPTD6Q+QWi4H9T+IrNU/cZ+5b2fTRLBekt9j6ar1lWgK9AEw1MFNIKATQE0AV/Gvqj94LP0r/AI6ahPmFjsLxUvmfHlbTHZbDgSTQO29a7rI8YqlO/ceyLbDklD3LNKlAONOX32X3gE77aL1BjsxJzWAdg06h1Ab+Nql+BLRN5icE1GGNJ2if8dAvUczi4XHQ77v/ANrSY65C8yJAV7y175+6qIK75Ydcjvu/NS+Gp/yoepGzPKZqAhAQvRWZsCshzrgi6WB42bYI2+2x135NOnitguWIgD2lrhYPYnMVHy0SudNKHZaaQG1vVX1vGz6UuvHMK6TCYdjWtcTj4gWvDiwjr3nDdcner/8AcQiaZ7ZRlkcCAQbaA0CvHbdXPDeBGJmXpL1uwK3+Ko6sW2ObK1r+pY2XQdCgn1MxyZgHQHFsexrCMRYEYc2EtMTKMTXWQN713WmBU39m/wBZ9G/MKLw7liGBoawPpt1byT13FztfMlW8oshKSQqTpT24Fg+z62f1XtuHaNmj0CXkD4hXAphvgfQq0DU6S8gnOUHFMG+SOmsJNjuGnxpUGC5Jcx7nMgYxz/edYs+l6LfUilX38NrvnzSb/XRnevLnWtLRkI+UHjtjHwJ+SkM5RPbKB5NWnQmrhGKu2/cV5tz7mfZym3tkcfIALuzliIb5j5n+yuaTpdo8Oxo+EEc3k2v8mVbOX4R/DvzJKl4fAsjNsYGk9wUikUpEMeqH+YpHKVkpeL2AQmhdxgJFCEABCSEJO4DQhCGICEISigi0IQAJoQgAStCEANJNCABK0IQA0IQgD//Z"/>
          <p:cNvSpPr>
            <a:spLocks noChangeAspect="1" noChangeArrowheads="1"/>
          </p:cNvSpPr>
          <p:nvPr/>
        </p:nvSpPr>
        <p:spPr bwMode="auto">
          <a:xfrm>
            <a:off x="63500" y="-398463"/>
            <a:ext cx="1447800" cy="8096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 name="Metin kutusu 2"/>
          <p:cNvSpPr txBox="1"/>
          <p:nvPr/>
        </p:nvSpPr>
        <p:spPr>
          <a:xfrm>
            <a:off x="849697" y="1772816"/>
            <a:ext cx="2520280" cy="36933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tr-TR" dirty="0" err="1" smtClean="0"/>
              <a:t>Klortalidon</a:t>
            </a:r>
            <a:r>
              <a:rPr lang="tr-TR" dirty="0" smtClean="0"/>
              <a:t> + </a:t>
            </a:r>
            <a:r>
              <a:rPr lang="tr-TR" dirty="0" err="1" smtClean="0"/>
              <a:t>rezerpin</a:t>
            </a:r>
            <a:endParaRPr lang="tr-TR" dirty="0"/>
          </a:p>
        </p:txBody>
      </p:sp>
      <p:sp>
        <p:nvSpPr>
          <p:cNvPr id="4" name="Metin kutusu 3"/>
          <p:cNvSpPr txBox="1"/>
          <p:nvPr/>
        </p:nvSpPr>
        <p:spPr>
          <a:xfrm>
            <a:off x="849697" y="2708920"/>
            <a:ext cx="2592288" cy="36933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tr-TR" dirty="0" err="1" smtClean="0"/>
              <a:t>Klortiazid</a:t>
            </a:r>
            <a:endParaRPr lang="tr-TR" dirty="0"/>
          </a:p>
        </p:txBody>
      </p:sp>
    </p:spTree>
    <p:extLst>
      <p:ext uri="{BB962C8B-B14F-4D97-AF65-F5344CB8AC3E}">
        <p14:creationId xmlns:p14="http://schemas.microsoft.com/office/powerpoint/2010/main" val="27229105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124744"/>
            <a:ext cx="7776864" cy="1440160"/>
          </a:xfrm>
          <a:prstGeom prst="rect">
            <a:avLst/>
          </a:prstGeom>
        </p:spPr>
        <p:style>
          <a:lnRef idx="2">
            <a:schemeClr val="accent1"/>
          </a:lnRef>
          <a:fillRef idx="1">
            <a:schemeClr val="lt1"/>
          </a:fillRef>
          <a:effectRef idx="0">
            <a:schemeClr val="accent1"/>
          </a:effectRef>
          <a:fontRef idx="minor">
            <a:schemeClr val="dk1"/>
          </a:fontRef>
        </p:style>
        <p:txBody>
          <a:bodyPr/>
          <a:lstStyle/>
          <a:p>
            <a:pPr lvl="0" rtl="0">
              <a:buChar char="•"/>
            </a:pPr>
            <a:r>
              <a:rPr lang="tr-TR" dirty="0" smtClean="0"/>
              <a:t>Digital tedavisi altındaki hastalarda hipokalemi ciddi bir sorun oluşturduğundan  bu amaçla potasyun kaybı yapan yukarıdaki ilaçlarla birlikte ve ağızdan potasyum tuzları verilir veya potasyum tutucu diüretikler (sprinolakton, amilorid veya triamteren) verilir. </a:t>
            </a:r>
            <a:endParaRPr lang="tr-TR" dirty="0"/>
          </a:p>
        </p:txBody>
      </p:sp>
      <p:sp>
        <p:nvSpPr>
          <p:cNvPr id="3" name="Rectangle 1"/>
          <p:cNvSpPr>
            <a:spLocks noChangeArrowheads="1"/>
          </p:cNvSpPr>
          <p:nvPr/>
        </p:nvSpPr>
        <p:spPr bwMode="auto">
          <a:xfrm>
            <a:off x="827584" y="3553708"/>
            <a:ext cx="7776864" cy="126702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smtClean="0">
                <a:ln>
                  <a:noFill/>
                </a:ln>
                <a:solidFill>
                  <a:srgbClr val="222222"/>
                </a:solidFill>
                <a:effectLst/>
                <a:latin typeface="inherit"/>
              </a:rPr>
              <a:t>Because hypokalemia is a serious problem in patients under digital therapy, potassium salts are given orally or potassium-sparing diuretics (sprinolactone, amiloride, or triamterene) together with the above drugs that lose potassium.</a:t>
            </a:r>
            <a:r>
              <a:rPr kumimoji="0" lang="en-US" altLang="en-US" sz="600" b="0" i="0" u="none" strike="noStrike" cap="none" normalizeH="0" baseline="0" smtClean="0">
                <a:ln>
                  <a:noFill/>
                </a:ln>
                <a:solidFill>
                  <a:schemeClr val="tx1"/>
                </a:solidFill>
                <a:effectLst/>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332656"/>
            <a:ext cx="8496944" cy="286232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tr-TR" dirty="0"/>
              <a:t>Hipertansiyon tedavisinde 3 ÖNEMLİ soru; </a:t>
            </a:r>
          </a:p>
          <a:p>
            <a:r>
              <a:rPr lang="tr-TR" dirty="0" smtClean="0"/>
              <a:t>– </a:t>
            </a:r>
            <a:r>
              <a:rPr lang="tr-TR" dirty="0" err="1"/>
              <a:t>Antihipertansif</a:t>
            </a:r>
            <a:r>
              <a:rPr lang="tr-TR" dirty="0"/>
              <a:t> ilaç tedavisinin belli spesifik KB düzeyinde başlanmasının klinik </a:t>
            </a:r>
            <a:r>
              <a:rPr lang="tr-TR" dirty="0" err="1"/>
              <a:t>sonlanımlara</a:t>
            </a:r>
            <a:r>
              <a:rPr lang="tr-TR" dirty="0"/>
              <a:t> etkisi? </a:t>
            </a:r>
            <a:endParaRPr lang="tr-TR" dirty="0" smtClean="0"/>
          </a:p>
          <a:p>
            <a:r>
              <a:rPr lang="tr-TR" dirty="0" smtClean="0"/>
              <a:t>[</a:t>
            </a:r>
            <a:r>
              <a:rPr lang="tr-TR" dirty="0"/>
              <a:t>Tedaviye ne zaman başlanmalı?] </a:t>
            </a:r>
          </a:p>
          <a:p>
            <a:r>
              <a:rPr lang="tr-TR" dirty="0" smtClean="0"/>
              <a:t>– </a:t>
            </a:r>
            <a:r>
              <a:rPr lang="tr-TR" dirty="0" err="1"/>
              <a:t>Antihipertansif</a:t>
            </a:r>
            <a:r>
              <a:rPr lang="tr-TR" dirty="0"/>
              <a:t> ilaç tedavisinin belli hedef değerlere düşürülmesinin klinik </a:t>
            </a:r>
            <a:r>
              <a:rPr lang="tr-TR" dirty="0" err="1"/>
              <a:t>sonlanımlara</a:t>
            </a:r>
            <a:r>
              <a:rPr lang="tr-TR" dirty="0"/>
              <a:t> etkisi? </a:t>
            </a:r>
            <a:endParaRPr lang="tr-TR" dirty="0" smtClean="0"/>
          </a:p>
          <a:p>
            <a:r>
              <a:rPr lang="tr-TR" dirty="0" smtClean="0"/>
              <a:t>[</a:t>
            </a:r>
            <a:r>
              <a:rPr lang="tr-TR" dirty="0"/>
              <a:t>Hedef KB değeri ne olmalı?] </a:t>
            </a:r>
          </a:p>
          <a:p>
            <a:r>
              <a:rPr lang="tr-TR" dirty="0" smtClean="0"/>
              <a:t>– </a:t>
            </a:r>
            <a:r>
              <a:rPr lang="tr-TR" dirty="0"/>
              <a:t>Antihipertansif ilaçlar ve ilaç gruplarının olumlu yada olumsuz etkilerinin klinik sonlanımlara etkisi? </a:t>
            </a:r>
          </a:p>
          <a:p>
            <a:r>
              <a:rPr lang="tr-TR" dirty="0" smtClean="0"/>
              <a:t>[</a:t>
            </a:r>
            <a:r>
              <a:rPr lang="tr-TR" dirty="0"/>
              <a:t>Hangi ilaçları kullanalım?]</a:t>
            </a:r>
          </a:p>
        </p:txBody>
      </p:sp>
      <p:sp>
        <p:nvSpPr>
          <p:cNvPr id="3" name="TextBox 2"/>
          <p:cNvSpPr txBox="1"/>
          <p:nvPr/>
        </p:nvSpPr>
        <p:spPr>
          <a:xfrm>
            <a:off x="251520" y="3645024"/>
            <a:ext cx="8640960" cy="230832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smtClean="0"/>
              <a:t>THREE IMPORTANT </a:t>
            </a:r>
            <a:r>
              <a:rPr lang="en-US" dirty="0"/>
              <a:t>questions in the treatment of hypertension; </a:t>
            </a:r>
            <a:endParaRPr lang="en-US" dirty="0" smtClean="0"/>
          </a:p>
          <a:p>
            <a:pPr marL="285750" indent="-285750">
              <a:buFontTx/>
              <a:buChar char="-"/>
            </a:pPr>
            <a:r>
              <a:rPr lang="en-US" dirty="0" smtClean="0"/>
              <a:t>The </a:t>
            </a:r>
            <a:r>
              <a:rPr lang="en-US" dirty="0"/>
              <a:t>effect of starting antihypertensive drug treatment on a certain specific BP level on clinical outcomes? [When to start treatment?] </a:t>
            </a:r>
            <a:endParaRPr lang="en-US" dirty="0" smtClean="0"/>
          </a:p>
          <a:p>
            <a:pPr marL="285750" indent="-285750">
              <a:buFontTx/>
              <a:buChar char="-"/>
            </a:pPr>
            <a:r>
              <a:rPr lang="en-US" dirty="0" smtClean="0"/>
              <a:t>The </a:t>
            </a:r>
            <a:r>
              <a:rPr lang="en-US" dirty="0"/>
              <a:t>effect of reducing antihypertensive drug therapy to certain target values ​​on clinical outcomes? [What should be the target KB value?] </a:t>
            </a:r>
            <a:endParaRPr lang="en-US" dirty="0" smtClean="0"/>
          </a:p>
          <a:p>
            <a:pPr marL="285750" indent="-285750">
              <a:buFontTx/>
              <a:buChar char="-"/>
            </a:pPr>
            <a:r>
              <a:rPr lang="en-US" dirty="0" smtClean="0"/>
              <a:t>- </a:t>
            </a:r>
            <a:r>
              <a:rPr lang="en-US" dirty="0"/>
              <a:t>Effects of positive or negative effects of antihypertensive drugs and drug groups on clinical outcomes? </a:t>
            </a:r>
            <a:endParaRPr lang="en-US" dirty="0" smtClean="0"/>
          </a:p>
          <a:p>
            <a:pPr marL="285750" indent="-285750">
              <a:buFontTx/>
              <a:buChar char="-"/>
            </a:pPr>
            <a:r>
              <a:rPr lang="en-US" dirty="0" smtClean="0"/>
              <a:t>[</a:t>
            </a:r>
            <a:r>
              <a:rPr lang="en-US" dirty="0"/>
              <a:t>What drugs should we use?]</a:t>
            </a:r>
          </a:p>
        </p:txBody>
      </p:sp>
    </p:spTree>
    <p:extLst>
      <p:ext uri="{BB962C8B-B14F-4D97-AF65-F5344CB8AC3E}">
        <p14:creationId xmlns:p14="http://schemas.microsoft.com/office/powerpoint/2010/main" val="38572168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51520" y="404664"/>
            <a:ext cx="8352928" cy="594008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342900" indent="-342900">
              <a:buFont typeface="Arial" panose="020B0604020202020204" pitchFamily="34" charset="0"/>
              <a:buChar char="•"/>
            </a:pPr>
            <a:r>
              <a:rPr lang="tr-TR" sz="2000" dirty="0"/>
              <a:t>HİPOKALEMİ BELİRTİLERİ </a:t>
            </a:r>
            <a:endParaRPr lang="en-US" sz="2000" dirty="0" smtClean="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tr-TR" sz="2000" dirty="0" smtClean="0"/>
              <a:t>Hipokalemi </a:t>
            </a:r>
            <a:r>
              <a:rPr lang="tr-TR" sz="2000" dirty="0"/>
              <a:t>belirtileri diğer </a:t>
            </a:r>
            <a:r>
              <a:rPr lang="tr-TR" sz="2000" dirty="0" smtClean="0"/>
              <a:t>durumları taklit </a:t>
            </a:r>
            <a:r>
              <a:rPr lang="tr-TR" sz="2000" dirty="0"/>
              <a:t>edebilir. </a:t>
            </a:r>
            <a:endParaRPr lang="en-US" sz="2000" dirty="0" smtClean="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tr-TR" sz="2000" dirty="0" smtClean="0"/>
              <a:t>Semptomlar </a:t>
            </a:r>
            <a:r>
              <a:rPr lang="tr-TR" sz="2000" dirty="0"/>
              <a:t>zayıf ve yorgun hissetme, karıncalanma, uyuşma, mide bulantısı, karın krampları, şişkinlik, kabızlık, kalbin çarpıntısı, aşırı idrar yapma, aşırı susuzluk, tipik olarak düşük kan basıncı nedeniyle bayılma veya depresyon, karışıklık, psikoz gibi anormal psikolojik davranışları içerir. , halüsinasyonlar veya </a:t>
            </a:r>
            <a:r>
              <a:rPr lang="tr-TR" sz="2000" dirty="0" err="1"/>
              <a:t>deliryum</a:t>
            </a:r>
            <a:r>
              <a:rPr lang="tr-TR" sz="2000" dirty="0"/>
              <a:t>.</a:t>
            </a:r>
            <a:endParaRPr lang="tr-TR" sz="2000" b="1" dirty="0" smtClean="0">
              <a:solidFill>
                <a:schemeClr val="bg1">
                  <a:lumMod val="95000"/>
                  <a:lumOff val="5000"/>
                </a:schemeClr>
              </a:solidFill>
            </a:endParaRPr>
          </a:p>
          <a:p>
            <a:pPr marL="342900" indent="-342900">
              <a:buFont typeface="Arial" panose="020B0604020202020204" pitchFamily="34" charset="0"/>
              <a:buChar char="•"/>
            </a:pPr>
            <a:endParaRPr lang="tr-TR" sz="2000" b="1" dirty="0">
              <a:solidFill>
                <a:schemeClr val="bg1">
                  <a:lumMod val="95000"/>
                  <a:lumOff val="5000"/>
                </a:schemeClr>
              </a:solidFill>
            </a:endParaRPr>
          </a:p>
          <a:p>
            <a:pPr marL="342900" indent="-342900">
              <a:buFont typeface="Arial" panose="020B0604020202020204" pitchFamily="34" charset="0"/>
              <a:buChar char="•"/>
            </a:pPr>
            <a:r>
              <a:rPr lang="tr-TR" sz="2000" b="1" dirty="0" smtClean="0">
                <a:solidFill>
                  <a:schemeClr val="bg1">
                    <a:lumMod val="95000"/>
                    <a:lumOff val="5000"/>
                  </a:schemeClr>
                </a:solidFill>
              </a:rPr>
              <a:t>HYPOKALEMIA SYMPTOMS</a:t>
            </a:r>
            <a:endParaRPr lang="en-US" sz="2000" b="1" dirty="0" smtClean="0">
              <a:solidFill>
                <a:schemeClr val="bg1">
                  <a:lumMod val="95000"/>
                  <a:lumOff val="5000"/>
                </a:schemeClr>
              </a:solidFill>
            </a:endParaRPr>
          </a:p>
          <a:p>
            <a:pPr marL="342900" indent="-342900">
              <a:buFont typeface="Arial" panose="020B0604020202020204" pitchFamily="34" charset="0"/>
              <a:buChar char="•"/>
            </a:pPr>
            <a:endParaRPr lang="tr-TR" sz="2000" b="1" dirty="0">
              <a:solidFill>
                <a:schemeClr val="bg1">
                  <a:lumMod val="95000"/>
                  <a:lumOff val="5000"/>
                </a:schemeClr>
              </a:solidFill>
            </a:endParaRPr>
          </a:p>
          <a:p>
            <a:pPr marL="342900" indent="-342900">
              <a:buFont typeface="Arial" panose="020B0604020202020204" pitchFamily="34" charset="0"/>
              <a:buChar char="•"/>
            </a:pPr>
            <a:r>
              <a:rPr lang="tr-TR" sz="2000" dirty="0">
                <a:solidFill>
                  <a:schemeClr val="bg1">
                    <a:lumMod val="95000"/>
                    <a:lumOff val="5000"/>
                  </a:schemeClr>
                </a:solidFill>
              </a:rPr>
              <a:t>Symptoms of hypokalemia can mimic other conditions. </a:t>
            </a:r>
            <a:endParaRPr lang="en-US" sz="2000" dirty="0" smtClean="0">
              <a:solidFill>
                <a:schemeClr val="bg1">
                  <a:lumMod val="95000"/>
                  <a:lumOff val="5000"/>
                </a:schemeClr>
              </a:solidFill>
            </a:endParaRPr>
          </a:p>
          <a:p>
            <a:pPr marL="342900" indent="-342900">
              <a:buFont typeface="Arial" panose="020B0604020202020204" pitchFamily="34" charset="0"/>
              <a:buChar char="•"/>
            </a:pPr>
            <a:endParaRPr lang="en-US" sz="2000" dirty="0">
              <a:solidFill>
                <a:schemeClr val="bg1">
                  <a:lumMod val="95000"/>
                  <a:lumOff val="5000"/>
                </a:schemeClr>
              </a:solidFill>
            </a:endParaRPr>
          </a:p>
          <a:p>
            <a:pPr marL="342900" indent="-342900">
              <a:buFont typeface="Arial" panose="020B0604020202020204" pitchFamily="34" charset="0"/>
              <a:buChar char="•"/>
            </a:pPr>
            <a:r>
              <a:rPr lang="tr-TR" sz="2000" dirty="0" smtClean="0">
                <a:solidFill>
                  <a:schemeClr val="bg1">
                    <a:lumMod val="95000"/>
                    <a:lumOff val="5000"/>
                  </a:schemeClr>
                </a:solidFill>
              </a:rPr>
              <a:t>Symptoms </a:t>
            </a:r>
            <a:r>
              <a:rPr lang="tr-TR" sz="2000" dirty="0">
                <a:solidFill>
                  <a:schemeClr val="bg1">
                    <a:lumMod val="95000"/>
                    <a:lumOff val="5000"/>
                  </a:schemeClr>
                </a:solidFill>
              </a:rPr>
              <a:t>include feeling weak and tired, tingling, numbness, </a:t>
            </a:r>
            <a:r>
              <a:rPr lang="tr-TR" sz="2000" dirty="0" smtClean="0">
                <a:solidFill>
                  <a:srgbClr val="FF0000"/>
                </a:solidFill>
              </a:rPr>
              <a:t>nausea, </a:t>
            </a:r>
            <a:r>
              <a:rPr lang="tr-TR" sz="2000" dirty="0">
                <a:solidFill>
                  <a:schemeClr val="bg1">
                    <a:lumMod val="95000"/>
                    <a:lumOff val="5000"/>
                  </a:schemeClr>
                </a:solidFill>
              </a:rPr>
              <a:t>abdominal cramping, bloating, </a:t>
            </a:r>
            <a:r>
              <a:rPr lang="tr-TR" sz="2000" dirty="0" smtClean="0">
                <a:solidFill>
                  <a:schemeClr val="bg1">
                    <a:lumMod val="95000"/>
                    <a:lumOff val="5000"/>
                  </a:schemeClr>
                </a:solidFill>
              </a:rPr>
              <a:t>constipastion, </a:t>
            </a:r>
            <a:r>
              <a:rPr lang="tr-TR" sz="2000" dirty="0">
                <a:solidFill>
                  <a:schemeClr val="bg1">
                    <a:lumMod val="95000"/>
                    <a:lumOff val="5000"/>
                  </a:schemeClr>
                </a:solidFill>
              </a:rPr>
              <a:t>palpitations of the heart, excessive urinating, excessive thirst, fainting typically due to low blood pressure, or abnormal psychological behavior such as </a:t>
            </a:r>
            <a:r>
              <a:rPr lang="tr-TR" sz="2000" dirty="0" smtClean="0">
                <a:solidFill>
                  <a:schemeClr val="bg1">
                    <a:lumMod val="95000"/>
                    <a:lumOff val="5000"/>
                  </a:schemeClr>
                </a:solidFill>
              </a:rPr>
              <a:t>depressiom, confusion, psycosis,halluciations, </a:t>
            </a:r>
            <a:r>
              <a:rPr lang="tr-TR" sz="2000" dirty="0">
                <a:solidFill>
                  <a:schemeClr val="bg1">
                    <a:lumMod val="95000"/>
                    <a:lumOff val="5000"/>
                  </a:schemeClr>
                </a:solidFill>
              </a:rPr>
              <a:t>or delirium.</a:t>
            </a:r>
          </a:p>
        </p:txBody>
      </p:sp>
    </p:spTree>
    <p:extLst>
      <p:ext uri="{BB962C8B-B14F-4D97-AF65-F5344CB8AC3E}">
        <p14:creationId xmlns:p14="http://schemas.microsoft.com/office/powerpoint/2010/main" val="20822396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0319" y="260648"/>
            <a:ext cx="7992888" cy="2592288"/>
          </a:xfrm>
          <a:prstGeom prst="rect">
            <a:avLst/>
          </a:prstGeom>
        </p:spPr>
        <p:style>
          <a:lnRef idx="2">
            <a:schemeClr val="accent3"/>
          </a:lnRef>
          <a:fillRef idx="1">
            <a:schemeClr val="lt1"/>
          </a:fillRef>
          <a:effectRef idx="0">
            <a:schemeClr val="accent3"/>
          </a:effectRef>
          <a:fontRef idx="minor">
            <a:schemeClr val="dk1"/>
          </a:fontRef>
        </p:style>
        <p:txBody>
          <a:bodyPr/>
          <a:lstStyle/>
          <a:p>
            <a:pPr>
              <a:buFontTx/>
              <a:buChar char="•"/>
            </a:pPr>
            <a:r>
              <a:rPr lang="tr-TR" b="1" dirty="0">
                <a:solidFill>
                  <a:srgbClr val="FF0000"/>
                </a:solidFill>
              </a:rPr>
              <a:t>Yan tesirleri:</a:t>
            </a:r>
          </a:p>
          <a:p>
            <a:pPr lvl="0" rtl="0">
              <a:buChar char="•"/>
            </a:pPr>
            <a:endParaRPr lang="en-US" dirty="0" smtClean="0"/>
          </a:p>
          <a:p>
            <a:pPr lvl="0" rtl="0">
              <a:buChar char="•"/>
            </a:pPr>
            <a:r>
              <a:rPr lang="tr-TR" dirty="0" smtClean="0"/>
              <a:t>Akut şekilde ve özellikle yüksek dozda kullanıldıklarında sıvı ve elektrolit  dengesini belirgin şekilde bozarlar. </a:t>
            </a:r>
            <a:endParaRPr lang="tr-TR" dirty="0"/>
          </a:p>
          <a:p>
            <a:pPr lvl="0" rtl="0">
              <a:buChar char="•"/>
            </a:pPr>
            <a:r>
              <a:rPr lang="tr-TR" dirty="0" smtClean="0"/>
              <a:t>1-Hipokalemi ve elektrolitlerle ilgili yan tesirler</a:t>
            </a:r>
            <a:endParaRPr lang="tr-TR" dirty="0"/>
          </a:p>
          <a:p>
            <a:pPr lvl="0" rtl="0">
              <a:buChar char="•"/>
            </a:pPr>
            <a:r>
              <a:rPr lang="tr-TR" dirty="0" smtClean="0"/>
              <a:t>2-Hiperglisemi</a:t>
            </a:r>
            <a:endParaRPr lang="tr-TR" dirty="0"/>
          </a:p>
          <a:p>
            <a:pPr lvl="0" rtl="0">
              <a:buChar char="•"/>
            </a:pPr>
            <a:r>
              <a:rPr lang="tr-TR" dirty="0" smtClean="0"/>
              <a:t>3-Hiperlipidemi</a:t>
            </a:r>
            <a:endParaRPr lang="tr-TR" dirty="0"/>
          </a:p>
          <a:p>
            <a:pPr lvl="0" rtl="0">
              <a:buChar char="•"/>
            </a:pPr>
            <a:r>
              <a:rPr lang="tr-TR" dirty="0" smtClean="0"/>
              <a:t>4-Hiperürisemi</a:t>
            </a:r>
            <a:endParaRPr lang="tr-TR" dirty="0"/>
          </a:p>
        </p:txBody>
      </p:sp>
      <p:sp>
        <p:nvSpPr>
          <p:cNvPr id="6" name="Rectangle 1"/>
          <p:cNvSpPr>
            <a:spLocks noChangeArrowheads="1"/>
          </p:cNvSpPr>
          <p:nvPr/>
        </p:nvSpPr>
        <p:spPr bwMode="auto">
          <a:xfrm>
            <a:off x="417673" y="3356992"/>
            <a:ext cx="8005534" cy="28828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100" b="0" i="0" u="none" strike="noStrike" cap="none" normalizeH="0" baseline="0" dirty="0" smtClean="0">
              <a:ln>
                <a:noFill/>
              </a:ln>
              <a:solidFill>
                <a:srgbClr val="222222"/>
              </a:solidFill>
              <a:effectLst/>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b="1" dirty="0" smtClean="0">
                <a:solidFill>
                  <a:srgbClr val="FF0000"/>
                </a:solidFill>
                <a:latin typeface="inherit"/>
              </a:rPr>
              <a:t>Side effects</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100"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When used acutely and especially at high doses, they significantly disrupt fluid and electrolyte balance.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1-Side effects on hypokalemia and electrolytes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2-Hyperglycemia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3-Hyperlipidemia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4-hyperuricemia</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267494"/>
            <a:ext cx="8075240" cy="1505322"/>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b="1" dirty="0" smtClean="0">
                <a:solidFill>
                  <a:srgbClr val="FF0000"/>
                </a:solidFill>
              </a:rPr>
              <a:t>İndapamid</a:t>
            </a:r>
            <a:endParaRPr lang="en-US" b="1" dirty="0" smtClean="0">
              <a:solidFill>
                <a:srgbClr val="FF0000"/>
              </a:solidFill>
            </a:endParaRPr>
          </a:p>
          <a:p>
            <a:pPr lvl="0" rtl="0">
              <a:buChar char="•"/>
            </a:pPr>
            <a:endParaRPr lang="en-US" dirty="0"/>
          </a:p>
          <a:p>
            <a:pPr lvl="0">
              <a:buChar char="•"/>
            </a:pPr>
            <a:r>
              <a:rPr lang="tr-TR" dirty="0"/>
              <a:t>Yapıca tiazidlere ve klortalidona kısmen benzer. </a:t>
            </a:r>
          </a:p>
          <a:p>
            <a:pPr lvl="0">
              <a:buChar char="•"/>
            </a:pPr>
            <a:r>
              <a:rPr lang="tr-TR" dirty="0"/>
              <a:t>Hafif hipertansiyon olgularında günde bir kez 2.5 -5  mg dozunda ağızdan verilir. </a:t>
            </a:r>
          </a:p>
          <a:p>
            <a:pPr lvl="0">
              <a:buChar char="•"/>
            </a:pPr>
            <a:r>
              <a:rPr lang="tr-TR" dirty="0"/>
              <a:t>Hipotansif etki çabuk başlar</a:t>
            </a:r>
            <a:r>
              <a:rPr lang="tr-TR" dirty="0" smtClean="0"/>
              <a:t>.</a:t>
            </a:r>
          </a:p>
        </p:txBody>
      </p:sp>
      <p:sp>
        <p:nvSpPr>
          <p:cNvPr id="6" name="Rectangle 5"/>
          <p:cNvSpPr/>
          <p:nvPr/>
        </p:nvSpPr>
        <p:spPr>
          <a:xfrm>
            <a:off x="439440" y="2636912"/>
            <a:ext cx="8064896" cy="203132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1" dirty="0" err="1" smtClean="0">
                <a:solidFill>
                  <a:srgbClr val="FF0000"/>
                </a:solidFill>
                <a:latin typeface="arial" panose="020B0604020202020204" pitchFamily="34" charset="0"/>
              </a:rPr>
              <a:t>Indapamide</a:t>
            </a:r>
            <a:r>
              <a:rPr lang="en-US" b="1" dirty="0" smtClean="0">
                <a:solidFill>
                  <a:srgbClr val="FF0000"/>
                </a:solidFill>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Partly </a:t>
            </a:r>
            <a:r>
              <a:rPr lang="en-US" dirty="0">
                <a:solidFill>
                  <a:srgbClr val="222222"/>
                </a:solidFill>
                <a:latin typeface="arial" panose="020B0604020202020204" pitchFamily="34" charset="0"/>
              </a:rPr>
              <a:t>similar to thiazides and </a:t>
            </a:r>
            <a:r>
              <a:rPr lang="en-US" dirty="0" err="1">
                <a:solidFill>
                  <a:srgbClr val="222222"/>
                </a:solidFill>
                <a:latin typeface="arial" panose="020B0604020202020204" pitchFamily="34" charset="0"/>
              </a:rPr>
              <a:t>chlorthalidone</a:t>
            </a:r>
            <a:r>
              <a:rPr lang="en-US" dirty="0">
                <a:solidFill>
                  <a:srgbClr val="222222"/>
                </a:solidFill>
                <a:latin typeface="arial" panose="020B0604020202020204" pitchFamily="34" charset="0"/>
              </a:rPr>
              <a:t>.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In </a:t>
            </a:r>
            <a:r>
              <a:rPr lang="en-US" dirty="0">
                <a:solidFill>
                  <a:srgbClr val="222222"/>
                </a:solidFill>
                <a:latin typeface="arial" panose="020B0604020202020204" pitchFamily="34" charset="0"/>
              </a:rPr>
              <a:t>cases of mild hypertension, it is given orally at a dose of 2.5 -5 mg once a day.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The </a:t>
            </a:r>
            <a:r>
              <a:rPr lang="en-US" dirty="0">
                <a:solidFill>
                  <a:srgbClr val="222222"/>
                </a:solidFill>
                <a:latin typeface="arial" panose="020B0604020202020204" pitchFamily="34" charset="0"/>
              </a:rPr>
              <a:t>hypotensive effect starts quickly.</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79512" y="188640"/>
            <a:ext cx="8856984" cy="2952327"/>
          </a:xfrm>
          <a:prstGeom prst="rect">
            <a:avLst/>
          </a:prstGeom>
        </p:spPr>
        <p:style>
          <a:lnRef idx="2">
            <a:schemeClr val="accent1"/>
          </a:lnRef>
          <a:fillRef idx="1">
            <a:schemeClr val="lt1"/>
          </a:fillRef>
          <a:effectRef idx="0">
            <a:schemeClr val="accent1"/>
          </a:effectRef>
          <a:fontRef idx="minor">
            <a:schemeClr val="dk1"/>
          </a:fontRef>
        </p:style>
        <p:txBody>
          <a:bodyPr/>
          <a:lstStyle/>
          <a:p>
            <a:pPr>
              <a:buFontTx/>
              <a:buChar char="•"/>
            </a:pPr>
            <a:r>
              <a:rPr lang="tr-TR" dirty="0">
                <a:solidFill>
                  <a:schemeClr val="bg2"/>
                </a:solidFill>
              </a:rPr>
              <a:t>2. Adrenerjik reseptör blokerleri</a:t>
            </a:r>
            <a:endParaRPr lang="en-US" dirty="0">
              <a:solidFill>
                <a:schemeClr val="bg2"/>
              </a:solidFill>
            </a:endParaRPr>
          </a:p>
          <a:p>
            <a:pPr lvl="0" rtl="0">
              <a:buChar char="•"/>
            </a:pPr>
            <a:endParaRPr lang="en-US" dirty="0"/>
          </a:p>
          <a:p>
            <a:pPr lvl="0" rtl="0">
              <a:buChar char="•"/>
            </a:pPr>
            <a:r>
              <a:rPr lang="tr-TR" dirty="0" smtClean="0">
                <a:solidFill>
                  <a:srgbClr val="FF0000"/>
                </a:solidFill>
              </a:rPr>
              <a:t>a- </a:t>
            </a:r>
            <a:r>
              <a:rPr lang="el-GR" dirty="0" smtClean="0">
                <a:solidFill>
                  <a:srgbClr val="FF0000"/>
                </a:solidFill>
              </a:rPr>
              <a:t>β</a:t>
            </a:r>
            <a:r>
              <a:rPr lang="tr-TR" dirty="0" smtClean="0">
                <a:solidFill>
                  <a:srgbClr val="FF0000"/>
                </a:solidFill>
              </a:rPr>
              <a:t>-adrenerjik reseptör blokerleri</a:t>
            </a:r>
            <a:endParaRPr lang="en-US" dirty="0" smtClean="0">
              <a:solidFill>
                <a:srgbClr val="FF0000"/>
              </a:solidFill>
            </a:endParaRPr>
          </a:p>
          <a:p>
            <a:pPr lvl="0" rtl="0">
              <a:buChar char="•"/>
            </a:pPr>
            <a:endParaRPr lang="tr-TR" dirty="0"/>
          </a:p>
          <a:p>
            <a:pPr lvl="0" rtl="0">
              <a:buChar char="•"/>
            </a:pPr>
            <a:r>
              <a:rPr lang="tr-TR" dirty="0" smtClean="0"/>
              <a:t>Propranolol ve diğer beta bloker ilaçlar ilk çıktıklarında antianginal ve antiaritmik olarak kullanılmışlardır ve antihipertansif tedaviye daha sonra girmişlerdir. </a:t>
            </a:r>
          </a:p>
          <a:p>
            <a:pPr lvl="0" rtl="0">
              <a:buChar char="•"/>
            </a:pPr>
            <a:r>
              <a:rPr lang="tr-TR" dirty="0" smtClean="0"/>
              <a:t>Bu ilaçların kalbin </a:t>
            </a:r>
            <a:r>
              <a:rPr lang="tr-TR" dirty="0" err="1" smtClean="0"/>
              <a:t>kontaktilitesini</a:t>
            </a:r>
            <a:r>
              <a:rPr lang="tr-TR" dirty="0" smtClean="0"/>
              <a:t> azaltmaları, akut tedavi sırasında  periferik damar rezistansını arttırmaları ve hipertansiyonlularda (özellikle ağır derecede olanlarda) kalp  yetmezliğine eğilim bulunması gibi olumsuz gözlemler, bunların antihipertansif olarak kullanılmalarına karşı tıp çevrelerinde çekingenlik yaratmış ve tartışmalara yol açmıştır. </a:t>
            </a:r>
            <a:endParaRPr lang="tr-TR" dirty="0"/>
          </a:p>
        </p:txBody>
      </p:sp>
      <p:sp>
        <p:nvSpPr>
          <p:cNvPr id="3" name="Rectangle 2"/>
          <p:cNvSpPr/>
          <p:nvPr/>
        </p:nvSpPr>
        <p:spPr>
          <a:xfrm>
            <a:off x="179512" y="3284984"/>
            <a:ext cx="8884972" cy="313932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2</a:t>
            </a:r>
            <a:r>
              <a:rPr lang="en-US" dirty="0">
                <a:solidFill>
                  <a:srgbClr val="222222"/>
                </a:solidFill>
                <a:latin typeface="arial" panose="020B0604020202020204" pitchFamily="34" charset="0"/>
              </a:rPr>
              <a:t>. Adrenergic receptor blockers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FF0000"/>
                </a:solidFill>
                <a:latin typeface="arial" panose="020B0604020202020204" pitchFamily="34" charset="0"/>
              </a:rPr>
              <a:t>a- </a:t>
            </a:r>
            <a:r>
              <a:rPr lang="en-US" dirty="0">
                <a:solidFill>
                  <a:srgbClr val="FF0000"/>
                </a:solidFill>
                <a:latin typeface="arial" panose="020B0604020202020204" pitchFamily="34" charset="0"/>
              </a:rPr>
              <a:t>β-adrenergic receptor blockers </a:t>
            </a:r>
            <a:endParaRPr lang="en-US" dirty="0" smtClean="0">
              <a:solidFill>
                <a:srgbClr val="FF0000"/>
              </a:solidFill>
              <a:latin typeface="arial" panose="020B0604020202020204" pitchFamily="34" charset="0"/>
            </a:endParaRPr>
          </a:p>
          <a:p>
            <a:pPr marL="285750" indent="-285750">
              <a:buFont typeface="Arial" panose="020B0604020202020204" pitchFamily="34" charset="0"/>
              <a:buChar char="•"/>
            </a:pP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Propranolol </a:t>
            </a:r>
            <a:r>
              <a:rPr lang="en-US" dirty="0">
                <a:solidFill>
                  <a:srgbClr val="222222"/>
                </a:solidFill>
                <a:latin typeface="arial" panose="020B0604020202020204" pitchFamily="34" charset="0"/>
              </a:rPr>
              <a:t>and other beta-blocker drugs were used as antianginal and antiarrhythmic drugs when they first came out and they started antihypertensive treatment later.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Negative </a:t>
            </a:r>
            <a:r>
              <a:rPr lang="en-US" dirty="0">
                <a:solidFill>
                  <a:srgbClr val="222222"/>
                </a:solidFill>
                <a:latin typeface="arial" panose="020B0604020202020204" pitchFamily="34" charset="0"/>
              </a:rPr>
              <a:t>observations, such as reduced medication of the heart, increased peripheral vascular resistance during acute treatment, and tendency to heart failure in hypertensive patients (especially those with severe severity), have created timidity and controversy in medical circles against their use as an antihypertensive.</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267494"/>
            <a:ext cx="8229600" cy="2657450"/>
          </a:xfrm>
          <a:prstGeom prst="rect">
            <a:avLst/>
          </a:prstGeom>
        </p:spPr>
        <p:style>
          <a:lnRef idx="2">
            <a:schemeClr val="accent3"/>
          </a:lnRef>
          <a:fillRef idx="1">
            <a:schemeClr val="lt1"/>
          </a:fillRef>
          <a:effectRef idx="0">
            <a:schemeClr val="accent3"/>
          </a:effectRef>
          <a:fontRef idx="minor">
            <a:schemeClr val="dk1"/>
          </a:fontRef>
        </p:style>
        <p:txBody>
          <a:bodyPr/>
          <a:lstStyle/>
          <a:p>
            <a:pPr lvl="0" rtl="0">
              <a:buChar char="•"/>
            </a:pPr>
            <a:r>
              <a:rPr lang="tr-TR" dirty="0" smtClean="0">
                <a:solidFill>
                  <a:srgbClr val="FF0000"/>
                </a:solidFill>
              </a:rPr>
              <a:t>Beta adrenerejik reseptör blokerlerinin antihipertansif etki mekanizmaları</a:t>
            </a:r>
            <a:endParaRPr lang="en-US" dirty="0" smtClean="0">
              <a:solidFill>
                <a:srgbClr val="FF0000"/>
              </a:solidFill>
            </a:endParaRPr>
          </a:p>
          <a:p>
            <a:pPr lvl="0" rtl="0">
              <a:buChar char="•"/>
            </a:pPr>
            <a:endParaRPr lang="en-US" dirty="0"/>
          </a:p>
          <a:p>
            <a:pPr lvl="0">
              <a:buChar char="•"/>
            </a:pPr>
            <a:r>
              <a:rPr lang="tr-TR" dirty="0"/>
              <a:t>Tam olarak aydınlatılmış değildir.</a:t>
            </a:r>
          </a:p>
          <a:p>
            <a:pPr lvl="0">
              <a:buChar char="•"/>
            </a:pPr>
            <a:r>
              <a:rPr lang="tr-TR" dirty="0"/>
              <a:t>Beta bloker ilaçlara başlandığı zaman akut etki olarak kalbin atış hızında, atış hacmi ve kalp debisinde azalma olur. </a:t>
            </a:r>
          </a:p>
          <a:p>
            <a:pPr lvl="0">
              <a:buChar char="•"/>
            </a:pPr>
            <a:r>
              <a:rPr lang="tr-TR" dirty="0"/>
              <a:t>Bununla beraber kısmen refleks sonucu ve kısmen de damar yataklarında sempatoadrenal tonusun </a:t>
            </a:r>
            <a:r>
              <a:rPr lang="tr-TR" dirty="0">
                <a:solidFill>
                  <a:schemeClr val="bg2"/>
                </a:solidFill>
              </a:rPr>
              <a:t>maske edilmiş vazodilatör (damarların beta reseptörlerinin uyarılmasına bağlı) komponentinin  ortadan kalkması  sonucu total periferik damar rezistansı artar. </a:t>
            </a:r>
          </a:p>
          <a:p>
            <a:pPr lvl="0" rtl="0">
              <a:buChar char="•"/>
            </a:pPr>
            <a:endParaRPr lang="tr-TR" dirty="0"/>
          </a:p>
        </p:txBody>
      </p:sp>
      <p:sp>
        <p:nvSpPr>
          <p:cNvPr id="6" name="Rectangle 5"/>
          <p:cNvSpPr/>
          <p:nvPr/>
        </p:nvSpPr>
        <p:spPr>
          <a:xfrm>
            <a:off x="488776" y="3140968"/>
            <a:ext cx="8259688" cy="258532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b="1" dirty="0" smtClean="0">
                <a:solidFill>
                  <a:srgbClr val="FF0000"/>
                </a:solidFill>
                <a:latin typeface="arial" panose="020B0604020202020204" pitchFamily="34" charset="0"/>
              </a:rPr>
              <a:t>Antihypertensive </a:t>
            </a:r>
            <a:r>
              <a:rPr lang="en-US" b="1" dirty="0">
                <a:solidFill>
                  <a:srgbClr val="FF0000"/>
                </a:solidFill>
                <a:latin typeface="arial" panose="020B0604020202020204" pitchFamily="34" charset="0"/>
              </a:rPr>
              <a:t>mechanisms of action of beta adrenergic receptor blockers </a:t>
            </a:r>
            <a:endParaRPr lang="en-US" b="1" dirty="0" smtClean="0">
              <a:solidFill>
                <a:srgbClr val="FF0000"/>
              </a:solidFill>
              <a:latin typeface="arial" panose="020B0604020202020204" pitchFamily="34" charset="0"/>
            </a:endParaRP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It </a:t>
            </a:r>
            <a:r>
              <a:rPr lang="en-US" dirty="0">
                <a:solidFill>
                  <a:srgbClr val="222222"/>
                </a:solidFill>
                <a:latin typeface="arial" panose="020B0604020202020204" pitchFamily="34" charset="0"/>
              </a:rPr>
              <a:t>is not fully illuminated.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When </a:t>
            </a:r>
            <a:r>
              <a:rPr lang="en-US" dirty="0">
                <a:solidFill>
                  <a:srgbClr val="222222"/>
                </a:solidFill>
                <a:latin typeface="arial" panose="020B0604020202020204" pitchFamily="34" charset="0"/>
              </a:rPr>
              <a:t>beta-blocker drugs are started, as a acute effect, the heart rate, heart rate and heart rate decrease</a:t>
            </a:r>
            <a:r>
              <a:rPr lang="en-US" dirty="0" smtClean="0">
                <a:solidFill>
                  <a:srgbClr val="222222"/>
                </a:solidFill>
                <a:latin typeface="arial" panose="020B0604020202020204" pitchFamily="34" charset="0"/>
              </a:rPr>
              <a:t>.</a:t>
            </a: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 </a:t>
            </a:r>
            <a:r>
              <a:rPr lang="en-US" dirty="0">
                <a:solidFill>
                  <a:srgbClr val="222222"/>
                </a:solidFill>
                <a:latin typeface="arial" panose="020B0604020202020204" pitchFamily="34" charset="0"/>
              </a:rPr>
              <a:t>In addition, total peripheral vascular resistance increases as a result of reflex and partially the masked vasodilator (due to the stimulation of beta receptors of vessels) of the </a:t>
            </a:r>
            <a:r>
              <a:rPr lang="en-US" dirty="0" err="1">
                <a:solidFill>
                  <a:srgbClr val="222222"/>
                </a:solidFill>
                <a:latin typeface="arial" panose="020B0604020202020204" pitchFamily="34" charset="0"/>
              </a:rPr>
              <a:t>sympathoadrenal</a:t>
            </a:r>
            <a:r>
              <a:rPr lang="en-US" dirty="0">
                <a:solidFill>
                  <a:srgbClr val="222222"/>
                </a:solidFill>
                <a:latin typeface="arial" panose="020B0604020202020204" pitchFamily="34" charset="0"/>
              </a:rPr>
              <a:t> tone in the vascular beds.</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363024" cy="2016224"/>
          </a:xfrm>
          <a:prstGeom prst="rect">
            <a:avLst/>
          </a:prstGeom>
        </p:spPr>
        <p:style>
          <a:lnRef idx="2">
            <a:schemeClr val="accent3"/>
          </a:lnRef>
          <a:fillRef idx="1">
            <a:schemeClr val="lt1"/>
          </a:fillRef>
          <a:effectRef idx="0">
            <a:schemeClr val="accent3"/>
          </a:effectRef>
          <a:fontRef idx="minor">
            <a:schemeClr val="dk1"/>
          </a:fontRef>
        </p:style>
        <p:txBody>
          <a:bodyPr/>
          <a:lstStyle/>
          <a:p>
            <a:pPr>
              <a:buFontTx/>
              <a:buChar char="•"/>
            </a:pPr>
            <a:r>
              <a:rPr lang="tr-TR" dirty="0"/>
              <a:t>Beta blokerlerin vazodilatasyon yapmaları ve böylece TPDR düşürmelerini açıklamak  için ileri sürülen  etki mekanizmaların şunlardır:</a:t>
            </a:r>
          </a:p>
          <a:p>
            <a:pPr lvl="0" rtl="0">
              <a:buChar char="•"/>
            </a:pPr>
            <a:endParaRPr lang="en-US" dirty="0"/>
          </a:p>
          <a:p>
            <a:pPr lvl="0" rtl="0">
              <a:buChar char="•"/>
            </a:pPr>
            <a:r>
              <a:rPr lang="tr-TR" dirty="0" smtClean="0"/>
              <a:t>1- Renin salgılanmasının inhibisyonu</a:t>
            </a:r>
            <a:endParaRPr lang="tr-TR" dirty="0"/>
          </a:p>
          <a:p>
            <a:pPr lvl="0" rtl="0">
              <a:buChar char="•"/>
            </a:pPr>
            <a:r>
              <a:rPr lang="tr-TR" dirty="0" smtClean="0"/>
              <a:t>Sempatik sinir sistemi böbrekten  renin salgılanmasını kontrol eder ve bu sistemin  justaglomerüler hücrelerinin beta reseptörleri düzeyinde  blokajı  renin salgılanmasının inhibisyonuna sebeb olur. </a:t>
            </a:r>
            <a:endParaRPr lang="tr-TR" dirty="0"/>
          </a:p>
        </p:txBody>
      </p:sp>
      <p:sp>
        <p:nvSpPr>
          <p:cNvPr id="7" name="Rectangle 1"/>
          <p:cNvSpPr>
            <a:spLocks noChangeArrowheads="1"/>
          </p:cNvSpPr>
          <p:nvPr/>
        </p:nvSpPr>
        <p:spPr bwMode="auto">
          <a:xfrm>
            <a:off x="212234" y="2763361"/>
            <a:ext cx="8330302" cy="223651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 mechanisms of action proposed to explain vasodilatation of beta-blockers and thus lowering TPDR are: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1-Inhibition of renin secretion : The sympathetic nervous system controls the secretion of renin from the kidney, and the blockage of this system at the level of beta receptors of the </a:t>
            </a:r>
            <a:r>
              <a:rPr kumimoji="0" lang="en-US" altLang="en-US" sz="2100" b="0" i="0" u="none" strike="noStrike" cap="none" normalizeH="0" baseline="0" dirty="0" err="1" smtClean="0">
                <a:ln>
                  <a:noFill/>
                </a:ln>
                <a:solidFill>
                  <a:srgbClr val="222222"/>
                </a:solidFill>
                <a:effectLst/>
                <a:latin typeface="inherit"/>
              </a:rPr>
              <a:t>justaglomerular</a:t>
            </a:r>
            <a:r>
              <a:rPr kumimoji="0" lang="en-US" altLang="en-US" sz="2100" b="0" i="0" u="none" strike="noStrike" cap="none" normalizeH="0" baseline="0" dirty="0" smtClean="0">
                <a:ln>
                  <a:noFill/>
                </a:ln>
                <a:solidFill>
                  <a:srgbClr val="222222"/>
                </a:solidFill>
                <a:effectLst/>
                <a:latin typeface="inherit"/>
              </a:rPr>
              <a:t> cells causes inhibition of renin secretion.</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640960" cy="2952328"/>
          </a:xfrm>
          <a:prstGeom prst="rect">
            <a:avLst/>
          </a:prstGeom>
        </p:spPr>
        <p:style>
          <a:lnRef idx="2">
            <a:schemeClr val="dk1"/>
          </a:lnRef>
          <a:fillRef idx="1">
            <a:schemeClr val="lt1"/>
          </a:fillRef>
          <a:effectRef idx="0">
            <a:schemeClr val="dk1"/>
          </a:effectRef>
          <a:fontRef idx="minor">
            <a:schemeClr val="dk1"/>
          </a:fontRef>
        </p:style>
        <p:txBody>
          <a:bodyPr/>
          <a:lstStyle/>
          <a:p>
            <a:pPr lvl="0" rtl="0">
              <a:buChar char="•"/>
            </a:pPr>
            <a:r>
              <a:rPr lang="tr-TR" dirty="0" smtClean="0"/>
              <a:t>Kalp hem beta1 ve hem de beta2 reseptörlerine sahiptir. </a:t>
            </a:r>
            <a:endParaRPr lang="en-US" dirty="0" smtClean="0"/>
          </a:p>
          <a:p>
            <a:pPr lvl="0" rtl="0">
              <a:buChar char="•"/>
            </a:pPr>
            <a:endParaRPr lang="en-US" dirty="0"/>
          </a:p>
          <a:p>
            <a:pPr lvl="0" rtl="0">
              <a:buChar char="•"/>
            </a:pPr>
            <a:r>
              <a:rPr lang="tr-TR" dirty="0" smtClean="0"/>
              <a:t>Predominant reseptör tipi sayı ve fonksiyon bakımından </a:t>
            </a:r>
            <a:r>
              <a:rPr lang="tr-TR" b="1" dirty="0" smtClean="0">
                <a:solidFill>
                  <a:srgbClr val="FF0000"/>
                </a:solidFill>
              </a:rPr>
              <a:t>beta1</a:t>
            </a:r>
            <a:r>
              <a:rPr lang="tr-TR" dirty="0" smtClean="0"/>
              <a:t>’ dir. </a:t>
            </a:r>
            <a:endParaRPr lang="en-US" dirty="0" smtClean="0"/>
          </a:p>
          <a:p>
            <a:pPr lvl="0" rtl="0">
              <a:buChar char="•"/>
            </a:pPr>
            <a:endParaRPr lang="en-US" dirty="0"/>
          </a:p>
          <a:p>
            <a:pPr lvl="0" rtl="0">
              <a:buChar char="•"/>
            </a:pPr>
            <a:r>
              <a:rPr lang="tr-TR" dirty="0" smtClean="0"/>
              <a:t>Bu reseptörlere primer olarak sempatik adrenergik sinir uçlarından salgılanan noradrenalin bağlanır. </a:t>
            </a:r>
            <a:endParaRPr lang="en-US" dirty="0" smtClean="0"/>
          </a:p>
          <a:p>
            <a:pPr lvl="0" rtl="0">
              <a:buChar char="•"/>
            </a:pPr>
            <a:endParaRPr lang="en-US" dirty="0"/>
          </a:p>
          <a:p>
            <a:pPr lvl="0" rtl="0">
              <a:buChar char="•"/>
            </a:pPr>
            <a:r>
              <a:rPr lang="tr-TR" dirty="0" smtClean="0"/>
              <a:t>Ek olarak onlara dolaşımdan gelen noradrenalin ve adrenalin de bağlanır. Beta blokerker beta reseptör bağlanma yerleri ile yarışarak (normal ligandlar olan </a:t>
            </a:r>
            <a:r>
              <a:rPr lang="tr-TR" dirty="0" err="1" smtClean="0"/>
              <a:t>noradrenalin</a:t>
            </a:r>
            <a:r>
              <a:rPr lang="tr-TR" dirty="0" smtClean="0"/>
              <a:t> ve adrenalin)bağlanmasını önlerler. </a:t>
            </a:r>
            <a:endParaRPr lang="tr-TR" dirty="0"/>
          </a:p>
        </p:txBody>
      </p:sp>
      <p:sp>
        <p:nvSpPr>
          <p:cNvPr id="3" name="Rectangle 1"/>
          <p:cNvSpPr>
            <a:spLocks noChangeArrowheads="1"/>
          </p:cNvSpPr>
          <p:nvPr/>
        </p:nvSpPr>
        <p:spPr bwMode="auto">
          <a:xfrm>
            <a:off x="179512" y="3465875"/>
            <a:ext cx="8784976" cy="28828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FF0000"/>
                </a:solidFill>
                <a:effectLst/>
                <a:latin typeface="inherit"/>
              </a:rPr>
              <a:t>The heart has both beta1 and beta2 receptors.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Predominant receptor type is beta1 in terms of number and function. These receptors are primarily bound by noradrenaline secreted from the sympathetic adrenergic nerve endings.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In addition, noradrenaline and adrenaline from circulation are attached to them.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block beta blocker beta receptor binding sites (normal ligands, noradrenaline and adrenaline) to prevent binding.</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2869" y="188641"/>
            <a:ext cx="8556638" cy="2736304"/>
          </a:xfrm>
          <a:prstGeom prst="rect">
            <a:avLst/>
          </a:prstGeom>
        </p:spPr>
        <p:style>
          <a:lnRef idx="2">
            <a:schemeClr val="accent3"/>
          </a:lnRef>
          <a:fillRef idx="1">
            <a:schemeClr val="lt1"/>
          </a:fillRef>
          <a:effectRef idx="0">
            <a:schemeClr val="accent3"/>
          </a:effectRef>
          <a:fontRef idx="minor">
            <a:schemeClr val="dk1"/>
          </a:fontRef>
        </p:style>
        <p:txBody>
          <a:bodyPr/>
          <a:lstStyle/>
          <a:p>
            <a:pPr lvl="0" rtl="0">
              <a:buChar char="•"/>
            </a:pPr>
            <a:r>
              <a:rPr lang="tr-TR" dirty="0" smtClean="0"/>
              <a:t>Damar düz kası beta2  reseptörlerine sahiptir. </a:t>
            </a:r>
            <a:endParaRPr lang="en-US" dirty="0" smtClean="0"/>
          </a:p>
          <a:p>
            <a:pPr lvl="0" rtl="0">
              <a:buChar char="•"/>
            </a:pPr>
            <a:r>
              <a:rPr lang="tr-TR" dirty="0" smtClean="0"/>
              <a:t>Bunlar normal olarak sempatik adrenerjik sinir ucundan salgılanan noradrenalin ve dolaşımdan gelen adrenalin ile uyarılırlar. Bu reseptörler  kalpteki gibi  Gs protein ile kenetlidirler ve sonuçta cAMP oluşur. </a:t>
            </a:r>
            <a:endParaRPr lang="tr-TR" dirty="0"/>
          </a:p>
          <a:p>
            <a:pPr lvl="0" rtl="0">
              <a:buChar char="•"/>
            </a:pPr>
            <a:r>
              <a:rPr lang="tr-TR" dirty="0" smtClean="0"/>
              <a:t>Artan cAMP kardiak myosit kontraksiyonunu artrmakla beraber, vasküler düz kasta </a:t>
            </a:r>
            <a:r>
              <a:rPr lang="tr-TR" dirty="0" err="1" smtClean="0"/>
              <a:t>cAMP</a:t>
            </a:r>
            <a:r>
              <a:rPr lang="tr-TR" dirty="0" smtClean="0"/>
              <a:t> </a:t>
            </a:r>
            <a:r>
              <a:rPr lang="tr-TR" dirty="0" err="1" smtClean="0"/>
              <a:t>gevşmeye</a:t>
            </a:r>
            <a:r>
              <a:rPr lang="tr-TR" dirty="0" smtClean="0"/>
              <a:t> yol açar.  Böylece cAMP  myosin hafif zincir kinazı inhibe eder.  Bu enzim düz kas myozinin fosforilasyonundan sorumludur</a:t>
            </a:r>
            <a:endParaRPr lang="tr-TR" dirty="0"/>
          </a:p>
          <a:p>
            <a:pPr lvl="0" rtl="0">
              <a:buChar char="•"/>
            </a:pPr>
            <a:r>
              <a:rPr lang="tr-TR" dirty="0" smtClean="0"/>
              <a:t>Bu yüzden </a:t>
            </a:r>
            <a:r>
              <a:rPr lang="tr-TR" b="1" dirty="0" smtClean="0">
                <a:solidFill>
                  <a:srgbClr val="FF0000"/>
                </a:solidFill>
              </a:rPr>
              <a:t>Beta 2</a:t>
            </a:r>
            <a:r>
              <a:rPr lang="tr-TR" dirty="0" smtClean="0"/>
              <a:t> agonistlerle  intrasellüler cAMP deki  artışlar  “myosin light chain kinase” ı inhibe eder. Böylece kontraktil force azaltılır (yani gevşeme). </a:t>
            </a:r>
            <a:endParaRPr lang="tr-TR" dirty="0"/>
          </a:p>
        </p:txBody>
      </p:sp>
      <p:sp>
        <p:nvSpPr>
          <p:cNvPr id="3" name="Rectangle 1"/>
          <p:cNvSpPr>
            <a:spLocks noChangeArrowheads="1"/>
          </p:cNvSpPr>
          <p:nvPr/>
        </p:nvSpPr>
        <p:spPr bwMode="auto">
          <a:xfrm>
            <a:off x="442868" y="3305890"/>
            <a:ext cx="8556639" cy="268279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Vascular smooth muscle has beta2 receptors.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smtClean="0">
              <a:ln>
                <a:noFill/>
              </a:ln>
              <a:solidFill>
                <a:srgbClr val="222222"/>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These are normally stimulated with noradrenaline secreted from the sympathetic adrenergic nerve end and adrenaline from the circulation. These receptors are interlocked with </a:t>
            </a:r>
            <a:r>
              <a:rPr kumimoji="0" lang="en-US" altLang="en-US" sz="1600" b="0" i="0" u="none" strike="noStrike" cap="none" normalizeH="0" baseline="0" dirty="0" err="1" smtClean="0">
                <a:ln>
                  <a:noFill/>
                </a:ln>
                <a:solidFill>
                  <a:srgbClr val="222222"/>
                </a:solidFill>
                <a:effectLst/>
                <a:latin typeface="inherit"/>
              </a:rPr>
              <a:t>Gs</a:t>
            </a:r>
            <a:r>
              <a:rPr kumimoji="0" lang="en-US" altLang="en-US" sz="1600" b="0" i="0" u="none" strike="noStrike" cap="none" normalizeH="0" baseline="0" dirty="0" smtClean="0">
                <a:ln>
                  <a:noFill/>
                </a:ln>
                <a:solidFill>
                  <a:srgbClr val="222222"/>
                </a:solidFill>
                <a:effectLst/>
                <a:latin typeface="inherit"/>
              </a:rPr>
              <a:t> protein as in the heart, resulting in </a:t>
            </a:r>
            <a:r>
              <a:rPr kumimoji="0" lang="en-US" altLang="en-US" sz="1600" b="0" i="0" u="none" strike="noStrike" cap="none" normalizeH="0" baseline="0" dirty="0" err="1" smtClean="0">
                <a:ln>
                  <a:noFill/>
                </a:ln>
                <a:solidFill>
                  <a:srgbClr val="222222"/>
                </a:solidFill>
                <a:effectLst/>
                <a:latin typeface="inherit"/>
              </a:rPr>
              <a:t>cAMP</a:t>
            </a:r>
            <a:r>
              <a:rPr kumimoji="0" lang="en-US" altLang="en-US" sz="1600" b="0" i="0" u="none" strike="noStrike" cap="none" normalizeH="0" baseline="0" dirty="0" smtClean="0">
                <a:ln>
                  <a:noFill/>
                </a:ln>
                <a:solidFill>
                  <a:srgbClr val="222222"/>
                </a:solidFill>
                <a:effectLst/>
                <a:latin typeface="inherit"/>
              </a:rPr>
              <a:t>. Although increased </a:t>
            </a:r>
            <a:r>
              <a:rPr kumimoji="0" lang="en-US" altLang="en-US" sz="1600" b="0" i="0" u="none" strike="noStrike" cap="none" normalizeH="0" baseline="0" dirty="0" err="1" smtClean="0">
                <a:ln>
                  <a:noFill/>
                </a:ln>
                <a:solidFill>
                  <a:srgbClr val="222222"/>
                </a:solidFill>
                <a:effectLst/>
                <a:latin typeface="inherit"/>
              </a:rPr>
              <a:t>cAMP</a:t>
            </a:r>
            <a:r>
              <a:rPr kumimoji="0" lang="en-US" altLang="en-US" sz="1600" b="0" i="0" u="none" strike="noStrike" cap="none" normalizeH="0" baseline="0" dirty="0" smtClean="0">
                <a:ln>
                  <a:noFill/>
                </a:ln>
                <a:solidFill>
                  <a:srgbClr val="222222"/>
                </a:solidFill>
                <a:effectLst/>
                <a:latin typeface="inherit"/>
              </a:rPr>
              <a:t> increases cardiac myocyte contraction, </a:t>
            </a:r>
            <a:r>
              <a:rPr kumimoji="0" lang="en-US" altLang="en-US" sz="1600" b="0" i="0" u="none" strike="noStrike" cap="none" normalizeH="0" baseline="0" dirty="0" err="1" smtClean="0">
                <a:ln>
                  <a:noFill/>
                </a:ln>
                <a:solidFill>
                  <a:srgbClr val="222222"/>
                </a:solidFill>
                <a:effectLst/>
                <a:latin typeface="inherit"/>
              </a:rPr>
              <a:t>cAMP</a:t>
            </a:r>
            <a:r>
              <a:rPr kumimoji="0" lang="en-US" altLang="en-US" sz="1600" b="0" i="0" u="none" strike="noStrike" cap="none" normalizeH="0" baseline="0" dirty="0" smtClean="0">
                <a:ln>
                  <a:noFill/>
                </a:ln>
                <a:solidFill>
                  <a:srgbClr val="222222"/>
                </a:solidFill>
                <a:effectLst/>
                <a:latin typeface="inherit"/>
              </a:rPr>
              <a:t> leads to relaxation in vascular smooth muscle.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Thus, </a:t>
            </a:r>
            <a:r>
              <a:rPr kumimoji="0" lang="en-US" altLang="en-US" sz="1600" b="0" i="0" u="none" strike="noStrike" cap="none" normalizeH="0" baseline="0" dirty="0" err="1" smtClean="0">
                <a:ln>
                  <a:noFill/>
                </a:ln>
                <a:solidFill>
                  <a:srgbClr val="222222"/>
                </a:solidFill>
                <a:effectLst/>
                <a:latin typeface="inherit"/>
              </a:rPr>
              <a:t>cAMP</a:t>
            </a:r>
            <a:r>
              <a:rPr kumimoji="0" lang="en-US" altLang="en-US" sz="1600" b="0" i="0" u="none" strike="noStrike" cap="none" normalizeH="0" baseline="0" dirty="0" smtClean="0">
                <a:ln>
                  <a:noFill/>
                </a:ln>
                <a:solidFill>
                  <a:srgbClr val="222222"/>
                </a:solidFill>
                <a:effectLst/>
                <a:latin typeface="inherit"/>
              </a:rPr>
              <a:t> myosin inhibits light chain kinase.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This enzyme is responsible for the phosphorylation of smooth muscle myosin.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Therefore, increases in intracellular </a:t>
            </a:r>
            <a:r>
              <a:rPr kumimoji="0" lang="en-US" altLang="en-US" sz="1600" b="0" i="0" u="none" strike="noStrike" cap="none" normalizeH="0" baseline="0" dirty="0" err="1" smtClean="0">
                <a:ln>
                  <a:noFill/>
                </a:ln>
                <a:solidFill>
                  <a:srgbClr val="222222"/>
                </a:solidFill>
                <a:effectLst/>
                <a:latin typeface="inherit"/>
              </a:rPr>
              <a:t>cAMP</a:t>
            </a:r>
            <a:r>
              <a:rPr kumimoji="0" lang="en-US" altLang="en-US" sz="1600" b="0" i="0" u="none" strike="noStrike" cap="none" normalizeH="0" baseline="0" dirty="0" smtClean="0">
                <a:ln>
                  <a:noFill/>
                </a:ln>
                <a:solidFill>
                  <a:srgbClr val="222222"/>
                </a:solidFill>
                <a:effectLst/>
                <a:latin typeface="inherit"/>
              </a:rPr>
              <a:t> with Beta 2 agonists inhibit "myosin light chain kinase".</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 Thus, contractile force is reduced (</a:t>
            </a:r>
            <a:r>
              <a:rPr kumimoji="0" lang="en-US" altLang="en-US" sz="1600" b="0" i="0" u="none" strike="noStrike" cap="none" normalizeH="0" baseline="0" dirty="0" err="1" smtClean="0">
                <a:ln>
                  <a:noFill/>
                </a:ln>
                <a:solidFill>
                  <a:srgbClr val="222222"/>
                </a:solidFill>
                <a:effectLst/>
                <a:latin typeface="inherit"/>
              </a:rPr>
              <a:t>ie</a:t>
            </a:r>
            <a:r>
              <a:rPr kumimoji="0" lang="en-US" altLang="en-US" sz="1600" b="0" i="0" u="none" strike="noStrike" cap="none" normalizeH="0" baseline="0" dirty="0" smtClean="0">
                <a:ln>
                  <a:noFill/>
                </a:ln>
                <a:solidFill>
                  <a:srgbClr val="222222"/>
                </a:solidFill>
                <a:effectLst/>
                <a:latin typeface="inherit"/>
              </a:rPr>
              <a:t> relaxation).</a:t>
            </a:r>
            <a:r>
              <a:rPr kumimoji="0" lang="en-US" altLang="en-US" sz="1600" b="0" i="0" u="none" strike="noStrike" cap="none" normalizeH="0" baseline="0" dirty="0" smtClean="0">
                <a:ln>
                  <a:noFill/>
                </a:ln>
                <a:solidFill>
                  <a:schemeClr val="tx1"/>
                </a:solidFill>
                <a:effectLst/>
              </a:rPr>
              <a:t> </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1447" y="260648"/>
            <a:ext cx="8964488" cy="2232248"/>
          </a:xfrm>
          <a:prstGeom prst="rect">
            <a:avLst/>
          </a:prstGeom>
        </p:spPr>
        <p:style>
          <a:lnRef idx="2">
            <a:schemeClr val="accent3"/>
          </a:lnRef>
          <a:fillRef idx="1">
            <a:schemeClr val="lt1"/>
          </a:fillRef>
          <a:effectRef idx="0">
            <a:schemeClr val="accent3"/>
          </a:effectRef>
          <a:fontRef idx="minor">
            <a:schemeClr val="dk1"/>
          </a:fontRef>
        </p:style>
        <p:txBody>
          <a:bodyPr/>
          <a:lstStyle/>
          <a:p>
            <a:pPr lvl="0" rtl="0">
              <a:buChar char="•"/>
            </a:pPr>
            <a:r>
              <a:rPr lang="tr-TR" dirty="0" smtClean="0">
                <a:solidFill>
                  <a:srgbClr val="FF0000"/>
                </a:solidFill>
              </a:rPr>
              <a:t>2- Baroreseptör duyarlığının artıırlması:</a:t>
            </a:r>
            <a:endParaRPr lang="tr-TR" dirty="0">
              <a:solidFill>
                <a:srgbClr val="FF0000"/>
              </a:solidFill>
            </a:endParaRPr>
          </a:p>
          <a:p>
            <a:pPr lvl="0" rtl="0">
              <a:buChar char="•"/>
            </a:pPr>
            <a:r>
              <a:rPr lang="tr-TR" dirty="0" smtClean="0"/>
              <a:t>Esansiyel hipertansiyonun oluşmasında  baroreseptör duyarlılığının azalması sonucu  onların  yüksek bir düzeye  ayarlanmasının rol oynayabileceği belirtilmişti.</a:t>
            </a:r>
            <a:endParaRPr lang="tr-TR" dirty="0"/>
          </a:p>
          <a:p>
            <a:pPr lvl="0" rtl="0">
              <a:buChar char="•"/>
            </a:pPr>
            <a:r>
              <a:rPr lang="tr-TR" dirty="0" smtClean="0"/>
              <a:t>Beta blokerlerin </a:t>
            </a:r>
            <a:r>
              <a:rPr lang="tr-TR" b="1" dirty="0" smtClean="0">
                <a:solidFill>
                  <a:srgbClr val="FFFF00"/>
                </a:solidFill>
              </a:rPr>
              <a:t>sinus caroticus  </a:t>
            </a:r>
            <a:r>
              <a:rPr lang="tr-TR" dirty="0" smtClean="0"/>
              <a:t>ve baroreseptörler içeren arter çeperlerinde bu yapıların disansibilitelerini (gerilebilirliklerini) artırdıkları ve onların kan basıncına </a:t>
            </a:r>
            <a:r>
              <a:rPr lang="tr-TR" dirty="0" err="1" smtClean="0"/>
              <a:t>duyrarlılıklarını</a:t>
            </a:r>
            <a:r>
              <a:rPr lang="tr-TR" dirty="0" smtClean="0"/>
              <a:t> yükselttikleri ileri sürülmüştür. </a:t>
            </a:r>
            <a:endParaRPr lang="tr-TR" dirty="0"/>
          </a:p>
          <a:p>
            <a:pPr lvl="0" rtl="0">
              <a:buChar char="•"/>
            </a:pPr>
            <a:r>
              <a:rPr lang="tr-TR" dirty="0" smtClean="0"/>
              <a:t>Duyarlılığın yükselmesi baroreseptörlerin  belirli kan basıncı (gerginlik) düzeyinde vazomotor merkezi daha yoğun  bombardıman etmesine ve daha fazla inhibe etmesine yol açmaktadır.</a:t>
            </a:r>
            <a:endParaRPr lang="tr-TR" dirty="0"/>
          </a:p>
        </p:txBody>
      </p:sp>
      <p:sp>
        <p:nvSpPr>
          <p:cNvPr id="3" name="Rectangle 1"/>
          <p:cNvSpPr>
            <a:spLocks noChangeArrowheads="1"/>
          </p:cNvSpPr>
          <p:nvPr/>
        </p:nvSpPr>
        <p:spPr bwMode="auto">
          <a:xfrm>
            <a:off x="151447" y="2977645"/>
            <a:ext cx="8885049" cy="352917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1" i="0" u="none" strike="noStrike" cap="none" normalizeH="0" baseline="0" dirty="0" smtClean="0">
                <a:ln>
                  <a:noFill/>
                </a:ln>
                <a:solidFill>
                  <a:srgbClr val="FF0000"/>
                </a:solidFill>
                <a:effectLst/>
                <a:latin typeface="inherit"/>
              </a:rPr>
              <a:t>2- Increasing baroreceptor sensitivity: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was stated that adjusting to a high level may play a role in the development of essential hypertension as a result of decreased baroreceptor sensitivity.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has been suggested that beta blockers increase the digestibility (</a:t>
            </a:r>
            <a:r>
              <a:rPr kumimoji="0" lang="en-US" altLang="en-US" sz="2100" b="0" i="0" u="none" strike="noStrike" cap="none" normalizeH="0" baseline="0" dirty="0" err="1" smtClean="0">
                <a:ln>
                  <a:noFill/>
                </a:ln>
                <a:solidFill>
                  <a:srgbClr val="222222"/>
                </a:solidFill>
                <a:effectLst/>
                <a:latin typeface="inherit"/>
              </a:rPr>
              <a:t>stretchability</a:t>
            </a:r>
            <a:r>
              <a:rPr kumimoji="0" lang="en-US" altLang="en-US" sz="2100" b="0" i="0" u="none" strike="noStrike" cap="none" normalizeH="0" baseline="0" dirty="0" smtClean="0">
                <a:ln>
                  <a:noFill/>
                </a:ln>
                <a:solidFill>
                  <a:srgbClr val="222222"/>
                </a:solidFill>
                <a:effectLst/>
                <a:latin typeface="inherit"/>
              </a:rPr>
              <a:t>) of these structures in the arterial walls containing sinus </a:t>
            </a:r>
            <a:r>
              <a:rPr kumimoji="0" lang="en-US" altLang="en-US" sz="2100" b="0" i="0" u="none" strike="noStrike" cap="none" normalizeH="0" baseline="0" dirty="0" err="1" smtClean="0">
                <a:ln>
                  <a:noFill/>
                </a:ln>
                <a:solidFill>
                  <a:srgbClr val="222222"/>
                </a:solidFill>
                <a:effectLst/>
                <a:latin typeface="inherit"/>
              </a:rPr>
              <a:t>caroticus</a:t>
            </a:r>
            <a:r>
              <a:rPr kumimoji="0" lang="en-US" altLang="en-US" sz="2100" b="0" i="0" u="none" strike="noStrike" cap="none" normalizeH="0" baseline="0" dirty="0" smtClean="0">
                <a:ln>
                  <a:noFill/>
                </a:ln>
                <a:solidFill>
                  <a:srgbClr val="222222"/>
                </a:solidFill>
                <a:effectLst/>
                <a:latin typeface="inherit"/>
              </a:rPr>
              <a:t> and baroreceptors and increase their sensitivity to blood pressure.</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 Increased sensitivity causes baroreceptors to bombard and inhibit the vasomotor center more intensely at a certain blood pressure (tension) level.</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0865" y="764704"/>
            <a:ext cx="4475163" cy="4572000"/>
          </a:xfrm>
          <a:prstGeom prst="rect">
            <a:avLst/>
          </a:prstGeom>
        </p:spPr>
        <p:txBody>
          <a:bodyPr/>
          <a:lstStyle/>
          <a:p>
            <a:pPr lvl="0" rtl="0">
              <a:buChar char="•"/>
            </a:pPr>
            <a:endParaRPr lang="tr-TR" dirty="0"/>
          </a:p>
        </p:txBody>
      </p:sp>
      <p:sp>
        <p:nvSpPr>
          <p:cNvPr id="3" name="Rectangle 2"/>
          <p:cNvSpPr/>
          <p:nvPr/>
        </p:nvSpPr>
        <p:spPr>
          <a:xfrm>
            <a:off x="457200" y="268288"/>
            <a:ext cx="8229600" cy="1398587"/>
          </a:xfrm>
          <a:prstGeom prst="rect">
            <a:avLst/>
          </a:prstGeom>
        </p:spPr>
        <p:style>
          <a:lnRef idx="2">
            <a:schemeClr val="accent2"/>
          </a:lnRef>
          <a:fillRef idx="1">
            <a:schemeClr val="lt1"/>
          </a:fillRef>
          <a:effectRef idx="0">
            <a:schemeClr val="accent2"/>
          </a:effectRef>
          <a:fontRef idx="minor">
            <a:schemeClr val="dk1"/>
          </a:fontRef>
        </p:style>
        <p:txBody>
          <a:bodyPr/>
          <a:lstStyle/>
          <a:p>
            <a:pPr lvl="0" rtl="0">
              <a:buChar char="•"/>
            </a:pPr>
            <a:r>
              <a:rPr lang="tr-TR" b="1" dirty="0" smtClean="0">
                <a:solidFill>
                  <a:srgbClr val="FF0000"/>
                </a:solidFill>
              </a:rPr>
              <a:t>3- Sempatik adrenerjik sinir uçlarından noradrenalin salıverilmesinin azalması:</a:t>
            </a:r>
            <a:endParaRPr lang="en-US" b="1" dirty="0" smtClean="0">
              <a:solidFill>
                <a:srgbClr val="FF0000"/>
              </a:solidFill>
            </a:endParaRPr>
          </a:p>
          <a:p>
            <a:pPr lvl="0" rtl="0">
              <a:buChar char="•"/>
            </a:pPr>
            <a:endParaRPr lang="en-US" dirty="0"/>
          </a:p>
          <a:p>
            <a:pPr>
              <a:buFontTx/>
              <a:buChar char="•"/>
            </a:pPr>
            <a:r>
              <a:rPr lang="tr-TR" dirty="0"/>
              <a:t>Kronik beta bloker tedavisinin periferik  adrenerejik sinir uçlarından salıverilen noradrenalin miktarını azaltarak damarlarda vazodilatasyon yapabilir. </a:t>
            </a:r>
          </a:p>
          <a:p>
            <a:pPr lvl="0" rtl="0"/>
            <a:r>
              <a:rPr lang="tr-TR" dirty="0" smtClean="0"/>
              <a:t/>
            </a:r>
            <a:br>
              <a:rPr lang="tr-TR" dirty="0" smtClean="0"/>
            </a:br>
            <a:endParaRPr lang="tr-TR" dirty="0"/>
          </a:p>
        </p:txBody>
      </p:sp>
      <p:sp>
        <p:nvSpPr>
          <p:cNvPr id="6" name="Rectangle 1"/>
          <p:cNvSpPr>
            <a:spLocks noChangeArrowheads="1"/>
          </p:cNvSpPr>
          <p:nvPr/>
        </p:nvSpPr>
        <p:spPr bwMode="auto">
          <a:xfrm flipH="1">
            <a:off x="467962" y="2556629"/>
            <a:ext cx="8218837" cy="22159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smtClean="0">
                <a:ln>
                  <a:noFill/>
                </a:ln>
                <a:solidFill>
                  <a:srgbClr val="FF0000"/>
                </a:solidFill>
                <a:effectLst/>
                <a:latin typeface="inherit"/>
                <a:cs typeface="Arial" panose="020B0604020202020204" pitchFamily="34" charset="0"/>
              </a:rPr>
              <a:t>3- Decreased noradrenaline release from sympathetic adrenergic nerve endings: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100" b="1" i="0" u="none" strike="noStrike" cap="none" normalizeH="0" baseline="0" dirty="0" smtClean="0">
              <a:ln>
                <a:noFill/>
              </a:ln>
              <a:solidFill>
                <a:srgbClr val="FF0000"/>
              </a:solidFill>
              <a:effectLst/>
              <a:latin typeface="inheri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It can perform vasodilation in the vessels by reducing the amount of noradrenaline released from the peripheral adrenergic nerve endings of chronic beta blocker therapy.</a:t>
            </a:r>
            <a:r>
              <a:rPr kumimoji="0" lang="en-US" altLang="en-US" sz="600" b="0" i="0" u="none" strike="noStrike" cap="none" normalizeH="0" baseline="0" dirty="0" smtClean="0">
                <a:ln>
                  <a:noFill/>
                </a:ln>
                <a:solidFill>
                  <a:schemeClr val="tx1"/>
                </a:solidFill>
                <a:effectLst/>
              </a:rPr>
              <a:t/>
            </a:r>
            <a:br>
              <a:rPr kumimoji="0" lang="en-US" altLang="en-US" sz="600" b="0" i="0" u="none" strike="noStrike" cap="none" normalizeH="0" baseline="0" dirty="0" smtClean="0">
                <a:ln>
                  <a:noFill/>
                </a:ln>
                <a:solidFill>
                  <a:schemeClr val="tx1"/>
                </a:solidFill>
                <a:effectLst/>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552325" y="404664"/>
            <a:ext cx="5256584" cy="369332"/>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tr-TR" dirty="0" smtClean="0">
                <a:latin typeface="Arial" pitchFamily="34" charset="0"/>
                <a:cs typeface="Arial" pitchFamily="34" charset="0"/>
              </a:rPr>
              <a:t>Neden kompleks kontrol mekanizmaları??</a:t>
            </a:r>
            <a:endParaRPr lang="tr-TR" dirty="0">
              <a:latin typeface="Arial" pitchFamily="34" charset="0"/>
              <a:cs typeface="Arial" pitchFamily="34" charset="0"/>
            </a:endParaRPr>
          </a:p>
        </p:txBody>
      </p:sp>
      <p:sp>
        <p:nvSpPr>
          <p:cNvPr id="2" name="Rectangle 1"/>
          <p:cNvSpPr>
            <a:spLocks noChangeArrowheads="1"/>
          </p:cNvSpPr>
          <p:nvPr/>
        </p:nvSpPr>
        <p:spPr bwMode="auto">
          <a:xfrm>
            <a:off x="548102" y="3345075"/>
            <a:ext cx="4680520"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Why complex control mechanisms ??</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Metin kutusu 1"/>
          <p:cNvSpPr txBox="1"/>
          <p:nvPr/>
        </p:nvSpPr>
        <p:spPr>
          <a:xfrm>
            <a:off x="469733" y="1031248"/>
            <a:ext cx="7776864"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buFont typeface="Arial" panose="020B0604020202020204" pitchFamily="34" charset="0"/>
              <a:buChar char="•"/>
            </a:pPr>
            <a:r>
              <a:rPr lang="tr-TR" dirty="0" smtClean="0"/>
              <a:t>Çünkü, hipertansiyon (HT) hastalarının antihipertansif ilaçlara  bireysel yanıtları farklı farklıdır.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tr-TR" dirty="0"/>
              <a:t>HT bir hemodinamik bozukluktur. </a:t>
            </a:r>
          </a:p>
          <a:p>
            <a:pPr marL="285750" indent="-285750">
              <a:buFont typeface="Arial" panose="020B0604020202020204" pitchFamily="34" charset="0"/>
              <a:buChar char="•"/>
            </a:pPr>
            <a:r>
              <a:rPr lang="tr-TR" dirty="0"/>
              <a:t>Periferik vasküler rezistans yükselir</a:t>
            </a:r>
          </a:p>
          <a:p>
            <a:pPr marL="285750" indent="-285750">
              <a:buFont typeface="Arial" panose="020B0604020202020204" pitchFamily="34" charset="0"/>
              <a:buChar char="•"/>
            </a:pPr>
            <a:endParaRPr lang="tr-TR" dirty="0"/>
          </a:p>
        </p:txBody>
      </p:sp>
      <p:sp>
        <p:nvSpPr>
          <p:cNvPr id="7" name="Rectangle 1"/>
          <p:cNvSpPr>
            <a:spLocks noChangeArrowheads="1"/>
          </p:cNvSpPr>
          <p:nvPr/>
        </p:nvSpPr>
        <p:spPr bwMode="auto">
          <a:xfrm>
            <a:off x="543522" y="3843481"/>
            <a:ext cx="7848872" cy="126702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Because the individual responses of hypertension (HT) patients to antihypertensive drugs are different.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HT is a hemodynamic disorder.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Peripheral vascular resistance increases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8254138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785" y="332656"/>
            <a:ext cx="8352928" cy="2664296"/>
          </a:xfrm>
          <a:prstGeom prst="rect">
            <a:avLst/>
          </a:prstGeom>
        </p:spPr>
        <p:style>
          <a:lnRef idx="2">
            <a:schemeClr val="accent3"/>
          </a:lnRef>
          <a:fillRef idx="1">
            <a:schemeClr val="lt1"/>
          </a:fillRef>
          <a:effectRef idx="0">
            <a:schemeClr val="accent3"/>
          </a:effectRef>
          <a:fontRef idx="minor">
            <a:schemeClr val="dk1"/>
          </a:fontRef>
        </p:style>
        <p:txBody>
          <a:bodyPr/>
          <a:lstStyle/>
          <a:p>
            <a:pPr lvl="0" rtl="0">
              <a:buChar char="•"/>
            </a:pPr>
            <a:r>
              <a:rPr lang="tr-TR" b="1" dirty="0" smtClean="0">
                <a:solidFill>
                  <a:srgbClr val="FF0000"/>
                </a:solidFill>
              </a:rPr>
              <a:t>4- Beyin sapındaki sempatik merkezlerin inhibisyonu:</a:t>
            </a:r>
            <a:endParaRPr lang="en-US" b="1" dirty="0" smtClean="0">
              <a:solidFill>
                <a:srgbClr val="FF0000"/>
              </a:solidFill>
            </a:endParaRPr>
          </a:p>
          <a:p>
            <a:pPr lvl="0" rtl="0">
              <a:buChar char="•"/>
            </a:pPr>
            <a:endParaRPr lang="en-US" dirty="0" smtClean="0"/>
          </a:p>
          <a:p>
            <a:pPr lvl="0">
              <a:buChar char="•"/>
            </a:pPr>
            <a:r>
              <a:rPr lang="tr-TR" dirty="0"/>
              <a:t>Intrasisternal olarak injekte edilen propranolol, atenolol  ve diğer bazı beta blokerlerin hipertansif veya normotensif deney hayvanlarında </a:t>
            </a:r>
            <a:r>
              <a:rPr lang="tr-TR" b="1" dirty="0">
                <a:solidFill>
                  <a:srgbClr val="FFFF00"/>
                </a:solidFill>
              </a:rPr>
              <a:t>kan basıncını düşürdüğü  </a:t>
            </a:r>
            <a:r>
              <a:rPr lang="tr-TR" dirty="0"/>
              <a:t>ve </a:t>
            </a:r>
            <a:r>
              <a:rPr lang="tr-TR" b="1" dirty="0">
                <a:solidFill>
                  <a:srgbClr val="FFC000"/>
                </a:solidFill>
              </a:rPr>
              <a:t>bradikardi </a:t>
            </a:r>
            <a:r>
              <a:rPr lang="tr-TR" dirty="0"/>
              <a:t>yaptığı saptanmıştır. </a:t>
            </a:r>
          </a:p>
          <a:p>
            <a:pPr lvl="0">
              <a:buChar char="•"/>
            </a:pPr>
            <a:r>
              <a:rPr lang="tr-TR" dirty="0"/>
              <a:t>Bu etkinin beyin sapındaki noradrenerjik  uçlardan noradrenalin salıverilmesine ve onun da o bölgedeki santral sempatik nöronların  </a:t>
            </a:r>
            <a:r>
              <a:rPr lang="el-GR" dirty="0"/>
              <a:t>α</a:t>
            </a:r>
            <a:r>
              <a:rPr lang="tr-TR" dirty="0"/>
              <a:t>lfa2- reseptörlerini aktive derek  kardiovasküler tonusu düşürmesine bağlı olduğu sanılmaktadır. </a:t>
            </a:r>
            <a:endParaRPr lang="el-GR" dirty="0"/>
          </a:p>
          <a:p>
            <a:pPr lvl="0" rtl="0"/>
            <a:r>
              <a:rPr lang="tr-TR" dirty="0" smtClean="0"/>
              <a:t/>
            </a:r>
            <a:br>
              <a:rPr lang="tr-TR" dirty="0" smtClean="0"/>
            </a:br>
            <a:endParaRPr lang="tr-TR" dirty="0"/>
          </a:p>
        </p:txBody>
      </p:sp>
      <p:sp>
        <p:nvSpPr>
          <p:cNvPr id="6" name="Rectangle 5"/>
          <p:cNvSpPr/>
          <p:nvPr/>
        </p:nvSpPr>
        <p:spPr>
          <a:xfrm>
            <a:off x="395785" y="3212976"/>
            <a:ext cx="8352928" cy="2308324"/>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b="1" dirty="0" smtClean="0">
                <a:solidFill>
                  <a:srgbClr val="FF0000"/>
                </a:solidFill>
                <a:latin typeface="arial" panose="020B0604020202020204" pitchFamily="34" charset="0"/>
              </a:rPr>
              <a:t>4- </a:t>
            </a:r>
            <a:r>
              <a:rPr lang="en-US" b="1" dirty="0">
                <a:solidFill>
                  <a:srgbClr val="FF0000"/>
                </a:solidFill>
                <a:latin typeface="arial" panose="020B0604020202020204" pitchFamily="34" charset="0"/>
              </a:rPr>
              <a:t>Inhibition of sympathetic centers in the brain stem: </a:t>
            </a:r>
            <a:endParaRPr lang="en-US" b="1" dirty="0" smtClean="0">
              <a:solidFill>
                <a:srgbClr val="FF0000"/>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It </a:t>
            </a:r>
            <a:r>
              <a:rPr lang="en-US" dirty="0">
                <a:solidFill>
                  <a:srgbClr val="222222"/>
                </a:solidFill>
                <a:latin typeface="arial" panose="020B0604020202020204" pitchFamily="34" charset="0"/>
              </a:rPr>
              <a:t>has been determined that propranolol, atenolol and some other beta blockers injected </a:t>
            </a:r>
            <a:r>
              <a:rPr lang="en-US" dirty="0" err="1">
                <a:solidFill>
                  <a:srgbClr val="222222"/>
                </a:solidFill>
                <a:latin typeface="arial" panose="020B0604020202020204" pitchFamily="34" charset="0"/>
              </a:rPr>
              <a:t>intracisternally</a:t>
            </a:r>
            <a:r>
              <a:rPr lang="en-US" dirty="0">
                <a:solidFill>
                  <a:srgbClr val="222222"/>
                </a:solidFill>
                <a:latin typeface="arial" panose="020B0604020202020204" pitchFamily="34" charset="0"/>
              </a:rPr>
              <a:t> have lowered blood pressure and bradycardia in hypertensive or normotensive experimental animals.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It </a:t>
            </a:r>
            <a:r>
              <a:rPr lang="en-US" dirty="0">
                <a:solidFill>
                  <a:srgbClr val="222222"/>
                </a:solidFill>
                <a:latin typeface="arial" panose="020B0604020202020204" pitchFamily="34" charset="0"/>
              </a:rPr>
              <a:t>is believed that this effect is due to the release of noradrenaline from the noradrenergic tips in the brainstem and that it reduces the cardiovascular tone by activating the alpha2-receptors of central sympathetic neurons in that region.</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9399"/>
            <a:ext cx="9036496" cy="2793537"/>
          </a:xfrm>
          <a:prstGeom prst="rect">
            <a:avLst/>
          </a:prstGeom>
        </p:spPr>
        <p:style>
          <a:lnRef idx="2">
            <a:schemeClr val="accent3"/>
          </a:lnRef>
          <a:fillRef idx="1">
            <a:schemeClr val="lt1"/>
          </a:fillRef>
          <a:effectRef idx="0">
            <a:schemeClr val="accent3"/>
          </a:effectRef>
          <a:fontRef idx="minor">
            <a:schemeClr val="dk1"/>
          </a:fontRef>
        </p:style>
        <p:txBody>
          <a:bodyPr/>
          <a:lstStyle/>
          <a:p>
            <a:pPr>
              <a:buFontTx/>
              <a:buChar char="•"/>
            </a:pPr>
            <a:r>
              <a:rPr lang="tr-TR" sz="1400" dirty="0">
                <a:solidFill>
                  <a:srgbClr val="FF0000"/>
                </a:solidFill>
              </a:rPr>
              <a:t>Antihipertansif etkinin özelliği:</a:t>
            </a:r>
          </a:p>
          <a:p>
            <a:pPr lvl="0" rtl="0">
              <a:buChar char="•"/>
            </a:pPr>
            <a:endParaRPr lang="en-US" sz="1400" dirty="0" smtClean="0"/>
          </a:p>
          <a:p>
            <a:pPr lvl="0" rtl="0">
              <a:buChar char="•"/>
            </a:pPr>
            <a:r>
              <a:rPr lang="tr-TR" sz="1400" dirty="0" smtClean="0"/>
              <a:t>Propranolol  ve benzeri ilaçlar rezerpin, metildopa klonidin ve diüretiklerinkine yaklaşık olarak </a:t>
            </a:r>
            <a:r>
              <a:rPr lang="tr-TR" sz="1400" b="1" dirty="0" smtClean="0">
                <a:solidFill>
                  <a:srgbClr val="C00000"/>
                </a:solidFill>
              </a:rPr>
              <a:t>eşit derecede </a:t>
            </a:r>
            <a:r>
              <a:rPr lang="tr-TR" sz="1400" dirty="0" smtClean="0"/>
              <a:t>antihipertansif  etki gösterirler.</a:t>
            </a:r>
            <a:endParaRPr lang="tr-TR" sz="1400" dirty="0"/>
          </a:p>
          <a:p>
            <a:pPr lvl="0" rtl="0">
              <a:buChar char="•"/>
            </a:pPr>
            <a:r>
              <a:rPr lang="tr-TR" sz="1400" b="1" dirty="0" smtClean="0">
                <a:solidFill>
                  <a:srgbClr val="C00000"/>
                </a:solidFill>
              </a:rPr>
              <a:t>Sistolik kan basıncını </a:t>
            </a:r>
            <a:r>
              <a:rPr lang="tr-TR" sz="1400" dirty="0" smtClean="0"/>
              <a:t>diastolik kan basıncından daha fazla düşürürler. </a:t>
            </a:r>
            <a:endParaRPr lang="tr-TR" sz="1400" dirty="0"/>
          </a:p>
          <a:p>
            <a:pPr lvl="0" rtl="0">
              <a:buChar char="•"/>
            </a:pPr>
            <a:r>
              <a:rPr lang="tr-TR" sz="1400" dirty="0" smtClean="0"/>
              <a:t>Fiziksel ekzersiz esnasında kan basıncında </a:t>
            </a:r>
            <a:r>
              <a:rPr lang="tr-TR" sz="1400" b="1" dirty="0" smtClean="0"/>
              <a:t>fizyolojik olarak meydana gelen artmayı azaltırlar</a:t>
            </a:r>
            <a:r>
              <a:rPr lang="tr-TR" sz="1400" dirty="0" smtClean="0"/>
              <a:t>. </a:t>
            </a:r>
            <a:endParaRPr lang="tr-TR" sz="1400" dirty="0"/>
          </a:p>
          <a:p>
            <a:pPr lvl="0" rtl="0">
              <a:buChar char="•"/>
            </a:pPr>
            <a:r>
              <a:rPr lang="tr-TR" sz="1400" dirty="0" smtClean="0"/>
              <a:t>Sempatolitik ilaçlar ile tedavide sorun oluşturan ortostatik nitelikteki  hipotansiyon, seksüel fonksiyonlardaki  bozukluklar ve belirgin bir mental yavaşlama  bu ilaçlarla tedavi esanasında nispeten az görülür. </a:t>
            </a:r>
            <a:endParaRPr lang="tr-TR" sz="1400" dirty="0"/>
          </a:p>
          <a:p>
            <a:pPr lvl="0" rtl="0">
              <a:buChar char="•"/>
            </a:pPr>
            <a:r>
              <a:rPr lang="tr-TR" sz="1400" dirty="0" smtClean="0"/>
              <a:t>Diğer antihipertansif  ilaçların çoğunun yaptığından farklı olarak  kan basıncındaki düşme hem ayakta ve hem de yatar durumda belirgindir. </a:t>
            </a:r>
            <a:endParaRPr lang="tr-TR" sz="1400" dirty="0"/>
          </a:p>
          <a:p>
            <a:pPr lvl="0" rtl="0">
              <a:buChar char="•"/>
            </a:pPr>
            <a:r>
              <a:rPr lang="tr-TR" sz="1400" dirty="0" smtClean="0"/>
              <a:t>Uzun süre kullanıldıklarında zaman </a:t>
            </a:r>
            <a:r>
              <a:rPr lang="tr-TR" sz="1400" b="1" dirty="0" smtClean="0">
                <a:solidFill>
                  <a:srgbClr val="C00000"/>
                </a:solidFill>
              </a:rPr>
              <a:t>hipotansif etkilerine karşı tolerans  gelişmez</a:t>
            </a:r>
            <a:r>
              <a:rPr lang="tr-TR" sz="1400" dirty="0" smtClean="0"/>
              <a:t>.</a:t>
            </a:r>
            <a:endParaRPr lang="tr-TR" sz="1400" dirty="0"/>
          </a:p>
          <a:p>
            <a:pPr lvl="0" rtl="0">
              <a:buChar char="•"/>
            </a:pPr>
            <a:r>
              <a:rPr lang="tr-TR" sz="1400" dirty="0" smtClean="0"/>
              <a:t>Esansiyel hipertansiyon yanında  </a:t>
            </a:r>
            <a:r>
              <a:rPr lang="tr-TR" sz="1400" b="1" dirty="0" smtClean="0">
                <a:solidFill>
                  <a:srgbClr val="C00000"/>
                </a:solidFill>
              </a:rPr>
              <a:t>renal kaynaklı sekonder hipotansiyon  </a:t>
            </a:r>
            <a:r>
              <a:rPr lang="tr-TR" sz="1400" dirty="0" smtClean="0"/>
              <a:t>olgularında da etkilidirler.</a:t>
            </a:r>
            <a:endParaRPr lang="tr-TR" sz="1400" dirty="0"/>
          </a:p>
        </p:txBody>
      </p:sp>
      <p:sp>
        <p:nvSpPr>
          <p:cNvPr id="3" name="Rectangle 2"/>
          <p:cNvSpPr/>
          <p:nvPr/>
        </p:nvSpPr>
        <p:spPr>
          <a:xfrm>
            <a:off x="457200" y="267494"/>
            <a:ext cx="8229600" cy="1399032"/>
          </a:xfrm>
          <a:prstGeom prst="rect">
            <a:avLst/>
          </a:prstGeom>
        </p:spPr>
        <p:txBody>
          <a:bodyPr/>
          <a:lstStyle/>
          <a:p>
            <a:pPr lvl="0" rtl="0">
              <a:buChar char="•"/>
            </a:pPr>
            <a:endParaRPr lang="tr-TR" dirty="0"/>
          </a:p>
        </p:txBody>
      </p:sp>
      <p:sp>
        <p:nvSpPr>
          <p:cNvPr id="6" name="Rectangle 1"/>
          <p:cNvSpPr>
            <a:spLocks noChangeArrowheads="1"/>
          </p:cNvSpPr>
          <p:nvPr/>
        </p:nvSpPr>
        <p:spPr bwMode="auto">
          <a:xfrm>
            <a:off x="89756" y="3305890"/>
            <a:ext cx="8856984" cy="317523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FF0000"/>
                </a:solidFill>
                <a:effectLst/>
                <a:latin typeface="inherit"/>
              </a:rPr>
              <a:t>Feature of antihypertensive effect: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smtClean="0">
              <a:ln>
                <a:noFill/>
              </a:ln>
              <a:solidFill>
                <a:srgbClr val="222222"/>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Propranolol and similar drugs have approximately equal antihypertensive effects to that of reserpine, methyldopa clonidine and diuretics.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They lower systolic blood pressure more than diastolic blood pressure.</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 They reduce the physiological increase in blood pressure during physical exercise. Orthostatic hypotension that causes problems in treatment with sympatholytic drugs, disorders in sexual functions and a marked mental slowdown are relatively rare during treatment with these drugs.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Unlike most other antihypertensive drugs, the drop in blood pressure is evident both in standing and lying.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When used for a long time, tolerance does not develop against time hypotensive effects. In addition to essential hypertension, they are also effective in cases of renal secondary </a:t>
            </a:r>
            <a:r>
              <a:rPr kumimoji="0" lang="en-US" altLang="en-US" sz="1600" b="0" i="0" u="none" strike="noStrike" cap="none" normalizeH="0" baseline="0" dirty="0" err="1" smtClean="0">
                <a:ln>
                  <a:noFill/>
                </a:ln>
                <a:solidFill>
                  <a:srgbClr val="222222"/>
                </a:solidFill>
                <a:effectLst/>
                <a:latin typeface="inherit"/>
              </a:rPr>
              <a:t>secondary</a:t>
            </a:r>
            <a:r>
              <a:rPr kumimoji="0" lang="en-US" altLang="en-US" sz="1600" b="0" i="0" u="none" strike="noStrike" cap="none" normalizeH="0" baseline="0" dirty="0" smtClean="0">
                <a:ln>
                  <a:noFill/>
                </a:ln>
                <a:solidFill>
                  <a:srgbClr val="222222"/>
                </a:solidFill>
                <a:effectLst/>
                <a:latin typeface="inherit"/>
              </a:rPr>
              <a:t> hypotension.</a:t>
            </a:r>
            <a:r>
              <a:rPr kumimoji="0" lang="en-US" altLang="en-US" sz="1600" b="0" i="0" u="none" strike="noStrike" cap="none" normalizeH="0" baseline="0" dirty="0" smtClean="0">
                <a:ln>
                  <a:noFill/>
                </a:ln>
                <a:solidFill>
                  <a:schemeClr val="tx1"/>
                </a:solidFill>
                <a:effectLst/>
              </a:rPr>
              <a:t> </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4" name="AutoShape 9" descr="data:image/jpeg;base64,/9j/4AAQSkZJRgABAQAAAQABAAD/2wCEAAkGBhQSERUUERQWFBUUGBgWFxUWFRUYGBgXFxYXGRgYFhYaHCYeGBokGRgXHy8gIycpLCwsFx8xNTAqNScrLCkBCQoKDgwOGg8PFywkHyQsLCwpLCwsKSkpLCwsLCwsLCwsKSksKSwsLCwpLCksLCkpLCkpLCwsLCwsLCwpLCksLP/AABEIAQ8AugMBIgACEQEDEQH/xAAbAAABBQEBAAAAAAAAAAAAAAAFAQIDBAYHAP/EAEAQAAIBAgQCCAQEBQMDBAMAAAECEQADBBIhMQVBBhMiUWFxgZEyobHBUtHh8AcjQmKCFDNykrLxQ6LC0hYXU//EABkBAAIDAQAAAAAAAAAAAAAAAAIDAAEEBf/EACcRAAICAgIBBAIDAQEAAAAAAAABAhEDIRIxQQQiMlETYRRCcaEj/9oADAMBAAIRAxEAPwDlQFOArwFOAppR4CnAV6nAVChsUoFOilirIIBXop4FeioQaKWnAUoWoQQV40d4Z0VuXBmbsL/cNfajlrotYQS7ZvPX5Cs2T1WODqx0cMpGFikK1ssVawq7W83iI+goDjyg1tKyeaqR9aWvVp9IP+O12wXFeAq7hOLW3OS/bUf3rofyqxxDghUZ0OZe/u86bHOm6loCWJpWtgqkpxWvZa0CRlLXor0VCCGkNOikNQgwikinmkioQZFPUUlOFQh4CnRSgUoqEPAVPgeHvdcJbUsx5fcmpOHcPa9cW2gksfbxNdh6N9GbeFtgAS5+JjuTS5zrRaVmS4V/C4kA33j+1fzNGh/DTDRsx/yatcXA3MVCcdbH9Q96S5N+Q6MRxH+GVoKWRykCde0PnVfgfRZbUM/bc/Dp7EA7ee9aTiXEutfIuqg+jMPqB8zU9uxl03Y7+vIViz538UzRjxLtg7EYPmx9BVHE4MRJ7I5CBP5CtDibYQS2/wBKzXEC1wlR6k7L51hfZqQB4jiraAxJ+nuftQXFYd31YBBuJ39P/FHcUVTRAXf8ZEn0Ednw0mgWIswxa4ZM/wDIBu6P62+Q8afjKkD72Hy2wdNXgHyH0rTdH8RmTKdD8ie6PtQriGFJFpAfi7XKc3Mee1a/hPCf5YJE6axp56ciKbmlpAQ02AONcCgdYgj8SjYeI8Kz5FdRt4CQVbVgJB5Mp/etYfpBwnqXkCFbbwPdWn0ufl7ZGfPir3ICxXopxWvAV0DKNIpCtOIpCKhBhFJlp0UotnuNQhGFp4SkFPWoQ8LdKLdOFPFQhv8A+GXBNGvtz0XyH61o+kXSq3hRqcz8lFDsHxIYPhqvGpGkd52rn1lmxOJXOZLsJnunas6V22F0b3g9jEY3+ZePV2z8KDcjvJopxXDW7Frs/EdB59/tRvD2QiKo0gVk+lGJzXQncI9TE/akZZVGx2ONsl4KkDrD6D6fnRrCqB228T+/330FsYoDKvIa/v8AfKiL4vZR++76E+1cw2DcQ5Y+dD8bhoXKokDfxPd770UskatyGg8/0qNUBjuj5d58z9aCizH43C5P+R1J8Tpp491Z/wD0uZsx0VdFUfr71tOM8OLtpu3sJ/T716zwMEqI0XXb2EeO5o4yoKkZJcATiLZ5aee3/mt7wu1lPa57+DDf0I+lU8bwrIMwGoMjy0+YifermHvg5WGzjfuYcvl9aNtt7KcaWi1jLGTbdDPmp3/OgfH+Gi4jDvEg+PI1pMQQQp7xB/L6UNyaZT/SYPkf2ate12hXapnKLqZSQdxpHiN6ZRbpPgyl8n8X1Gh+x9aEZa7eOXOKkYJLi6FikIpYojwTh3WPLfCupmiboEdw/guYZ7pyoO/SpzxayNAsgaAwdhtVTjPEutaF0troo7/E06zwG4yhgDqAfcUP7ZYIy1Iq0wU8GjKHAU4U0GlBqFHXeD4NcTw9UbUFY+Vc7s4RsLjEW4Iyvv3jkRWx/hnxWUa0TqNRR/pL0YTFJro41VhuDWe+LaGdhUXQUDcoBrnWNxRe6zbkn8/z+VGcNxS5ZsvZviCoIVuTaQKy1m/LzyaR5GdKweplWjX6eN7CNi7BJ3j68vzojgcSWbfzPcOf0+QoeMITDDnv4EfcirdlCqwBv+5J7q59mzQUbEZiEXRV1bz5D6n276mS8AJ+X0HvVG2wAgfLUk86XrdifQbx4n9/lV2DRftLzOpb6UXwuCET+5qhw3CFjmO52nl40YNqB3AbVpgiihj7AZYrK8Pm3cew/wALS1v/AOS+mjeprWYlqzXSjDTbldHBBBG4I1H78akkX2qLqXDBU7gyPH9iaguX+3H41+Y/SaGcG6QLiFytC3V5bT4r9xyp2OcqVfmjCfInKfrS3p0wKBfTOxmXPGxB99D9RWPJrfcct57bL3r+/nFYEiup6OVwa+jFnXusSaO3W6rCADQ3DHpu32FA1WjPSH4bI5ZWPzFa5doQR9HODnEXgsdkGTXVESygCyOz2eXLSuR8P41csAi2YJ501+MXSSS5k6n1oZQcmROgeq07LSA04GmAnopBTiaSoQv8G4o1i6txeW47xXZuEcYS/aDqeUnwrhSmjXCMbdsg9W2jcqRmcYrkxuOLk6Qf6X9JTeZ7agBFaJB1OWflPdWfwl9uQkeH3U6+3vT04bcaTPj3++/jvQrjF+7YGog98D8q5TvKzoqsaNnhOOBBDqQOZiR61cGNtuJRgZ/DdVfk1cjOLuMpZ2dvNjHttVjBYG86yqwpntEgDQSdIJOhHfTP4n7F/mX0dTF9Ts2Y93WZ4/xBj1NG+G4Dm3oPzrk/AsNftXAcpUkkAmQCQASAdiYO2ldZ4BjTfSRvzBGoI5GlvEoOh0ZclYdtX1Qa6DTWqvEelFi3ozy3ICs50rxpXKgnMeQ590+tYTG8Wa05Ehn3IW2bjD/ImBTIpvRG0lbOnrxs3NbVl2HeQAPQnQ0Px2ILnK1tkJHOD8xWB/8A2BibRE5o/vUREaQVMEVr+F8b/wBQiuOeka1J42uwYTT6ML0kwzWruYSJM6aQfA9/jRTDdIrptgvF0RBkQ49RuPAzFHOlHDg9lyRqASPCs1Ys5LKMNiCD5j9Cfagk04heS4OlQYhSpBMDXzoDePaOmxIq7iDsdJUggxIkaiqmK1ZjG5J99a1ejq2ZfUrSIQdaN8aGazafuJU/5AEfQ0DAo5wpxdtNZY7jQ9xHwn3rfL7MaAlSqmlSWeGXHudWFOYGCO6tzhehJCKGiQonzjWqlJIpHOQtOikBpwNGUeivRTq8TUILaXXuo5hSigTk8ySfpQW2fKp3xUDs6nkP02rH6qPJGrA6ZoLnHEtrpHtA9vzms10hz3VLHnB+U/Sm4HCNfugEmAdT9dflRTjqdlh3A+7GPv8AKsMUoSVGt7TNDwzorYbDIFQTAMwJJjed6sYbo4ygIVlRsCDpGggiDt48qi6GcSz2beuygHzGh+lbvCMDE1XJ32N46ACdHCyZSeyNcukDvPM5vGaLcAwYS6wA5D1q7jsSqoeVV+C3JukjY6e1W3sHiD+KcJ6643eNv370Fu9GzbDjIpDxJgZpHPPBI8tq1V+8BcY7a0TQBgJ96tOiVaOaHo0GU2silTGpgkRtEARudu871oeDdFbWGT+Wsef5860122FoXjcbAOtVKb8lqC8Ga6T3wLVzwU/SsnhiTYCndCJ82E/p60T6Q4rMVUf1uB6DU/SgmCYst2P6s0f4wR9KDwRrdETR6H5fpVW9oasvc57Tr4Hn+/A1XvtI/eneK0enfGa/YjMrgV6mw+IKMCKgmvTXVOcdB4BxyzGfKOt2k847z31Pf6SAsxKuDJkSNNdq53ZvlTKmDVluJsTPf50v8ey7KQFOApk0s0wEfSU2a9mqEHg14oXIVRqdKW2s8qN8MwmQZmHlO5/KsnqpqMTTgi2y9wzDLZt6DWNPOh3ESD2eY7TefL1g/uak4txQqAq/GYE/hB7vGP3yqpg1lGJ1JJ+WWubFP5M3P6HdEcT1bOvc5Pvr9jXQ8JxXTeub8KSMSyNp1iysiNVO47+ft4Vr+HWWVSd4ME8wPCiyLdjcUvbQVv8AECTnaerTfSZPl4UZ6PcQtXO3bcMh5j8uRoPhsbbIgMsbbiojwUuS2HvBCdwpEE+IE6elUkE7kGeJcTtW2PWOozaKCRJ8hTcLxIpAMwfhPLyqnw7got6uQ782Yg+07VexF1cpUxH751GV0OxPEvGs9xHFE6CrOIGkiqQtHc0th2qM7xTErbuqG3Fq4890R89IqlhOyojkfsP3603i14ti7sR2LSoJMQWdSde+CfarC2pRxsYY/wDt/OmTVJGdO2yliEiO7Qjwg1VcQD3T+/lFXg2a0DzUmf371Tcdg+LfQU3B81/orL8GQCvU2aUGuuc09Xor00k1CDQaUGm0s1ChSaVN9KbT7bQap9FoJ4dsgkgA/vlU9rFEyx2H71obbu5iBuSY/ZojdTa2vm3ifyrlZ4tPZ0MMlWiG1hM5Undpb7z9KI4LCwPPM3u0fartnBdr0AH+R0+3vVy7hoGnJR7Zv1rNy0P8mB6RXjZu2rirBBZgcpXNqJ1/qEaT510HgXFw6hhqtxRPgeR+1YzpnYDKMs5lPaGsCFjSRzAnSdRRDouYtkD+k6jwgfOtGSnBMXjtSaDnHuB2mi4oKHmUMGe88j61bwfR9Orlrl7MR2CCIbTy7496u4ex1tvvpg4RdSOqd0HcCYE8x3HyoIy8M2xnqm6KfEuCKq9i5eA1GZgup8o1/WrXR7oysG5ca4/4QzGP+kQD61awvBtZcs572M/LnRdxCirbsqeRVS/6D8YBoo2FBeL8RFtTV7iuOC6bseVZ7iOHPVs7coLHyMwKV5F+ABwW2LjXGuTLXEkzGoLESYOk6e1GMPb7bDz+tVeimFYodATmUtJUR2ST8Wkg6d/dV2yCL0HSV+e9TI9i4dAXD6My8mPscxH3FVsYsADxJ8qvY61luEf3H51V4oP6u/f9/vatPpn/AOgjP8Chmr002aWuqc8UmvUleqFCTSzSBa9kqEFFOpEtSQACSeQ3ohh7ITVgCe4HT1P2HvQylxQSjZLgMPkGY/Ew7Przq1ZXtDzknvI1AFQFySWY6n97cvWinR3ANdv22ZSEUyB3gan3iubNOTcmbItRXFGhTDQyjx18kSJ94qyLPaPcFH1P5V6yc1x2GwOQeJk5j7zSY2/lS6f8R5kH/wC3yrDZoownFListkhT2g2ZiAM0vGWQBmKgRrrqKs9HsPDXwuyvQVbQNyQNTHf57e1bDothuyX/ABmfeSKfJ6LiqCHCseLTQ3wn5VqsLjlIrH43DZWI5HbyobiMZdtCbeo5ju/SgTGnSLmJSJ0oBxfjgWQup/e9ZezxO+/xwPAVdweDLmB6nuq2y+JJw7BteYs3qfsKl6UWgLOUDQ8u+NfoKO4XDC2oVazfSO7muIg8SfKKBlN2DuimHYLdYPBDKpETqRmJOuxmP8ahuArdUkyQSDr4gb0nDbxtM5VismHju09iND/5q5j8Fv4zHjOo+ooZStgxVFPjmG7SuPhcexH7+VC8YsaHZhPh4/n61prFpb1ko+nce5t/Y7+c0Jx+CJUq2jJsdtecjuNNwzqWxeRXEzbprTaluWyCdPvTCK7idnKY2vRS16rKEBpwYd3zpqqTRXB9Grr6kZBv2pzeeUCQPExQTnGCuTDjFy0kUDiDEDsjnHPzPOnW7sctfH8q1OC6FZhorOe8nKvv+U1Njeg7W1DXCFXOJNqJCkjslnHM6Zo0JGkGRl/k43pIf+Ca22C+H4VQvW3j4qnf4n96VpuG3itprraMwy215CfyAk+VD16LW3u5iWygKSpYFBpJHxE6HQg+O1EL+IDHNH8tNFEfEeQA8TE+AjnWLPnv2o0YcVbZawQyKB+EFvGdIn/2jzJoRx7GxbVJ1YPcP/GCq0QUnKSxgtJJ7lE6nwmT/iKxnFcf1ju/4iFTwQage2T3rLFWzQMweHlpHift+Vb/AIHgstoLGwHKOVY/gTgXEB/qIUexYf8AbXTcJa00iR8+8U7vsqX6KF3hnWAAmCNjVa9wBhsPWaPNb5jkfUeBq51cgGropN0Yz/8AGWnQwO7f2othOHZABBo11VSWkqUXyBN1YGvKsFir5a47n/iPU/kK6Lxg5bLk6cvf9K5njDGUHdmJPr+lKn9BREwTBmfxJ940+VutDgrYuWgDuOz5blT9R6VmsCSHB/Eyg+oJ+taLBPlbTUAwV71J+oMHzFLl2X4IFslTI2Mqw7mGhHh+o76dfIYDMM390dofpRa7YB1GuYf9Xd68v2aHWtfh5b96+DD7/WqsHsy3GuDR2lPnt+hoE1o866XiMIpTVeWpBA9Y5Vicdw7+aET+qcumU6ans89O4V1fTep/rIxZsP8AZAgitFg+Do1tGI1KqT5kCjfRvoXZuKHa4lwf2sCNOWhrVLwK0oAA0Gg7I2Fa5ZV4MqizJ9H+i621D3AcxGg5+EDl9fvreH8L5kDy5D8z4mn2LEanU0Xw7gDmPSuU7yS5SOjFKCpDRZy70P4tjFa2yQCGBB7oOlWMdxVNhv4igOLxY3aT3AD5Dl7TQTlXQS2UntkiNl7hux8T96r27WZ8x1VNgBoByAHeTA9Zqb/VNc7KoQOenL+4/YUP4hjmJ6q0ZnQkfOO80gYVuO8RLzbTWdHI2EH4B4CBPiQO+sxcfM2mw5jnrv6sfZRVzi1zL/KQ67MQeXcDz8T6d9U0txp+4A+lPgqRGEcA8W3uc7JS9oJ0tuum2gKq+tddsWoGm28+BiK5bwLidi2eruJL3CAsg6qNCJEQDB+Y3NdI6GXy+FCMZewzWGkgn+WYWSNJNsoT4zTuPtsUpe5ovvZO43+vn+dW8M/ZjYjl++XjT+rApl22DE7jY8x5GgDJWAPnUamJqqt4zkDAkHu1ykbmDA1+/dV23aA31Pj9u6rKM90rc9UeQkad+2/ua5pj7ua9v8Ij1Opre9NMZCxO31J39Br7Vg8FYzqW2LnT/I6/X5UiXbYyPRPhF/2z4yfTWaN35W60abGO+QJ9ZoZYtSwUeMf9v0NWuOX4W3dAmQk+oaQfQihavRLoJXcScuYcviX6kePP/GocXfCw8SPxruP+Q3iOetKlzPazL8SCe/MB+nzFOsOCo2Kt46eAB7+6gStFdMaeIIw1cADUzoCPPumNamW8AFJC5MpY9lTnc5othgsjYSJgyT3UI4rwglYVSyGSwBggASSPwkRUOF4GvWLkLy6hVBaQuZshMxOaIImQY8iNOJLyKyb0grw/g2IvIt5Lq2lVm6u0qAoRnlmBBDLmYH4Y0A0Mmteq6DVx/wBJ+ca1ds4VURVQQqgKB3ACAPakFk03kweCKbJT0Yc/qaju3KqXX8/Q/rUeixOJFAJG/n96EK1tdXO+wEyfXcj2FOxr7gb+OvzJ+U1Ua2i9q6TPIakn8/TTxrNJ2xqWhuN4jIhBlXw3P29qA4m8YOXsoNGI3Y/hzb+ces0SxVzNyyjkOft9hVO7YmByHsDz8zQoNLQGFvQueeg/SoLmmnOJPgBsPM6USxi6xyXl48p/fdVBcOSD+JhP3H0n1FMi7IXOG4O2Cb1xgOrXPOdl8ViFbMc0nUf0tGsVsug3Grb3f5T5lxCagKQq3bPKYEFrROm8WfQZLAYQXMOFYaEG20yO/KZHdJ796NcKsLh0JtO917b27xDRmYgHOoBA16oOumna5mtUWnEySXGZ09RNPddR4kA6xoSNqZauAqGUyCAQeRBEg+1Jcc7xMEGNtiOfKlLsc1aIrLgmVAUMQ3MtBtq0MZjdgNPwc5NT3nygmqltGUQBrA8dQMojtDlMzz8oNPpHj2tYZnYQQuw74opvyDBapnPelfFese5lOgJRfExDH3IHpS4W3kAB/oWT5kH7Bj6ChFpCTaDbtmY+bFSTR2+AFP8AdPt8PyAJ9aysf4EwZ7annodPEZvtTL658KVHxWzH0dflIqTDD+Y3gV9oI+hqCziRbuLm+C6AG8CD2W9Dp5Gp5BY7AYwJEblQw8dNR57EeflFy2VeXskEH47Z2n/ifhPyPKhOLwLKQg0YTkPIiTAB7408x3GpsDh2gMshjppoZ8uY8KqvovtBRcZl+JdNB+I+TA6/U0Rwd1DcW7ocuk7xpA18ByMULs4iSRcX4d2GnkCp11Og5aUS4dhwy5kPxd4ifMUVSQvTNbhb2cdllbyOvtyp5Vu4/KgmGwdxToseKN9jRlbpj+qnxvyUwa7VVuOeQpgu6amo7mJkdmo2UkUsW+UEwJ8TQPE44Aye0flRPEiSQJuMZ2/PurNcTQm7l/CdQNp/D9z6CkVbHJUWVxYKl38+ek/nRDDYZsuZhB3j8M6hfQb95mqOCwXWMv8A/NDLH8TAzPkPrFHcZiYtmNzED1/ftVNEbMzjrMmPxN2vBV1Py+lM4dheszE6Ey0dwMCPQR7URuJA5zkB22DOM0kmNp0O/pQ/hN/UMNp9AGVWXykaetWlolhrD8Mhr9oAFcqsB3zr9z7UJwHA2GL/ANQ1xQDrlki4ZXq+rgQsExsNwBpqK2PDbYZ8w1BRV9mJrMdNOF3A4RCxlutFvOLashBzw8gyLjZo/vHfFaPTvdfZnzbVm+6E4icObRJzYdja8cnxWjy/9NlWRpKmtELVc86C3HsXkt3pzPaW2879Yue4gJO56vrOXdrqBXRFNXNVILG7iKErH/xKaMNA5kfetgWrEfxEuSqJ+LM3/TEUqTpDI9mFtn+db8Aw9lEfSjLjthR/QtoHXnc0+izQ2zalkI3XX0O/yoniLpDObYOaLXLeConXaFMeh9FrZctCWbBW857yvyH5n5VBfwk9k+I/fpBo1ircHNyDa+R0+teu4aSORJHy0FA2WtA/AKblsJc0K7Hy8arcY4XcuWSlo5WnOTmI056gEjvjwjnWr4XwgPbYbMp9qEHGrmuAuEdJVnEad5PIEgc9DHfRY7TUgclU0CMJh7vWCzkYA5ArM4YOxJDPBOqgmPCCI006lhMCqIqgaAADyA0rJ8Hsq2K7GqW0WG1IJ7SAgnXUBz4SPKtlmrXJ7EQWhTbFRmnM1QlqEMw2JZl3mKoL0otLoXWRykVd6RcRCWjqAfpXJOIupfsjTme81IY+bJKfFHYbPGEKFlIOhOnlWcwWAa48czqT4ncn5+tZDhFy9aYOqsUO6gzI8u+up8AIKBlHxCSaXkx8X2HCdrojxmFFpUtqPE+MfmagP8u09+6CVtqXhRqY5AVaxGMRLma6SWf/AGrQViSFIGdo+FJO5gan0TjV+yEZcUyqnb7J7BmRCv2pR8rtop1yiZ0oseLk78AZMqjryBMXxvNhf9RaRXlVMMM4UBisusdoAkaRzqThWIL4VHuKFL9kyTqqnVgI0MTqTMFO4mszwrpPbw7lRcN0AyjBWVFIBiM5LGTG+mniaIP0/t3kdXQLc0ZGftJmXRVO8KFOUT3CTuDoWGk4pGd5LaZt+AYpA4GYS2oB00Pn4fSiPTPA5rAugDNZMyRtbcFLh8IVs0/2Vz7F4xltLetJbxF7Nl/lElAigwSqgBzlIXSN307j3RL+IIvYe4MYIFtSbhZTBQ6GIWCNxlOum55DHE4bQTyqWmZ/gd3F9a4uZ+xmuAuqhFu22m11TfFlgwR3Tyrs+FxC3La3F+FwGU+DCR6xXEeK8fvIRkPWWkYoLmW4wvFHm2DBlHKMDJHxTIGtdN6EXz1V2zr/ACLnYkkk2rwF1DJ1IBZ1B/so8sdciYnujTuulZTjeB67FKh1AQ/Mn861KNIoDxfEdVce4ASwt9kASxcmECrzJaABzrJJXSNSdbMFbtqt0iZAZlB7xJU/NfkaJYHhxu35EgW09y+gB8ss0B4lwk2Q2Kz/AMpFKi3EMzW2KqoZiWQMSTl1IymZOWdz0NtPkXrBDFQSI7wD+xVyx8X+mBGfMjuYIsIj4hH+QGlDr7ZSFbQnVZ7xuJ7t6278NBnxrNdJWsuvVsQbo1GXUiNM0DlMAgTv3Uv8bYTml2XcFjQLTts/dzMiAQOZoDjuDYVjdfq4W5/uZCC2UAzqwGf+YNhJjbWKo8TwfXW+ruXiEtZGN9QwM7Mi2zrKgt8e5tmDsAKvcUv2ratadMaruEBQExChurcqIJBYiSSBIkuNteLG0jNknbNt0ZwQtWwqiAPhEkwBoBJ1I0599aBMRInlQu0uW2umXQab5TA009qbhcbqw8QffQ/Ss97NKWgublQM2tM6zSozco0wDhnGuOPiXyqYUbmqtu2FED9aRFAEDSnCuvDGoLRzpzcnsg4lh5TONChEnwbb2I+ddY6HsEwdlrkmUDECJMjNAkwSdgOZIHOuaW4IZCP9wdWPBmIyHyDhaN8W4jcw2Vw0g2reQc7bBAqpvoZVrh0BgLr2hWfPDlJIbjlxTZ7pvj7aX1uK7PdGkdnKRbaFc3BqVMbCJltgZONxuPe8+a6xZtBrsABoFHIeFR4vFNcdnclmbUk8zUY3piVC27PfnSxXqdFWUS4XGvabNadkbvUke/f60cXpIb4VMTcuIFJPWJrObfOp256iR2j2YrO141VEN70n41iMMUbDZFwzLoVtW2D9olheHaGVjOgMNAO+xXoL0ws2btu5fZlbFq6PlQ9WGW9FtgSxnVnnKCe3rtWI4Dx5rQay9x1s3AVOUnsFhGYDmAYJXnFbLH8Kxdi0iZrV+HJYsvw2woNvKXMgQCZkHYTA0XKKqmMjJ3Z1xLkEish/EzreoAsNkdgxJkg5UA0BA0OZl7qy2I/iScMQoV7jhUNxWYAW2liyoVZlaVKdqO/Yk1d6SdI1NuzfusDcKkWQMouAuuS66QxG6kAMszG8gVnWFpj3mTVAbg3Acz2rFyBbts2JvwzNaWDlt2lZ53MuTmgh/CtfxjpyqWbhwLWrly2TmdjmUAAmQBAaYgdradz2awHEUtQtlzfFpZuPduPKlmVQBkPZaCMoAYmQ+lB148lnMuFQw4h2uwc45TbUAADkJPjNOePk7YlTcVSNzxrpBjsbhbZsPlzMbd23be2jMygBureTKTm1BiI13FCMNwnEIly/jAz39BZzO9xtFKt2kaAQpWCSNjBG9ZG/0hxDxN1hl0UJCBR4ZAIFULt9mMszMfFiT7k0ahSoHluzqHAuHWkw7pdZle8P5lpmcqZKplRlhcxltXOhMzzNHG27WBs3Dhsz52Jdrht9bCAdu3o0gOTqB4kCNeereYQQxB7wSD7ii3D+kBL2xiWZlRpV5IZTIPaIEusgbgkbjmDOLROR2bo3jHv4NevINwAhmXUMJOVpgSSsawNZobw++3+pvodlRW9Sfyio8LxcW2F1WmzlUMSXJICtAzFVTYZydhG7TNXgg/1QddQ9pxI2MFGUz71z8sadm7FK0G1XSmE1adIFUWbWqLOEhqcDUYp613DlElu7lIPcQfbWpemPGeuuKOQVDuT/AOmsdoiTAJ3mM0AkAVXoTiEhomfHX29NvSlzW7CTIzThTaUGgLH0tJNJNQgs17NSE00moQepJ2Ek6ADmeQrouL6qze6y7ecXLpyhEAIUhYIY6ltChFsEwTETtkOjttbTLir09XbcZQIzXGHJZBGm8nSY8qI8Le5q2FXOpIdgWRWUdq2A+USCZBDyATuDMUEtlou9K+jIe4L73beHW7kDJcDK0lWJORFYgdkb6jMJ7hdwnFAWjBCzcuqBlZ7S5oViWMgSZGXVwIAAI2NFOj/Rm1icDh7l45na4zO7GW0uPKsx1MAc6x3Guj1y2gvKgtq16Eygq6i4SwFyNf6lCxyB8qBS5OvobKPFJ/ZJ044pddrVu6MhCZ2QRGdncSIJ5DkeZ76zAorxqxnsW7vWdY6s1u5oRlBJa3E65YmNBvHKgymmx6FMkpIr00s1ZQ1jSUpprVCGi6P8UuMhsKTnIi1BYGZAyjL2s2mUEawx5ACul9F7ZS3bttGaymQkTEgQRqOUa1xaxfKMrAkFSDIJB9CNtK6x0b48pezaCLmuW2aUEZVUQMwDEAHITBAOZjpBFZs8bQ/C6Z0G60j0oUzamrq3JSh7HWshrZw4Gng1HNPBrtHLHGqePwJAziSDObQdnXTXfXXfuq2TVq5igtpAwEljbM5jCP2p7ogrpvv36LyOkFEzYNLNWMZgyrvtCsQPHUxHp31Vmh7ISA16ajDU+zbLmFEn0+9Qh4tV3AcLLq111bqUGZiBqdQMqnlJ0zageJ0JThfCcOjquIdmuaEoqAoJBIGYnVsoB1BXkZ2qpxHpC79kluwcqIICKoOu250HufKqv6LLvFb9q7ats7R1aZbdm2oA+OQGbskwsyxk6qKj6NccfDdZ1eUXLmULcZ8iJlLFpO/aHZ3G/OaD4jEm5ca4wUFySQoCqJ5Ko0A8K03QHCq9xw6h1bIptkA5wSzf1CBGTN6RzqnpEW2avAcSCcKe4srm/wBTdCncZy4Ue7LWI4vxa5ewtsOxbLdOVoy5gEUTEn4WJE88x5iiGA6SXRxFVLBwbxtG0VGUAfygQfxZANZ1571Y/iVaFs2EXaLjTpqQwWT2Qd8w1mlxjxl/oyUuSX6A3R7hZu4bEgmCwQWwx1dgToveQSjeSnuMZ4GtFwY2ilq2964pe6eytsEIsoCcxMksG0IErlFQ9NsDbtY26LJzW2OZDESCTJy8hmB08aahQGFLNMmlmrIOmmNSk0lQgk10v+HhTKHH+4RkbTkm2vPQzpPjGk80mt3/AA3uHtAxC7aCSXiZO5+Eb+NJz/Adh+R1aw0rVcipMK/ZNNNYjYz/2Q=="/>
          <p:cNvSpPr>
            <a:spLocks noChangeAspect="1" noChangeArrowheads="1"/>
          </p:cNvSpPr>
          <p:nvPr/>
        </p:nvSpPr>
        <p:spPr bwMode="auto">
          <a:xfrm>
            <a:off x="71438" y="-1243013"/>
            <a:ext cx="1771650" cy="2581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3735" name="AutoShape 11" descr="data:image/jpeg;base64,/9j/4AAQSkZJRgABAQAAAQABAAD/2wCEAAkGBhQSERUUERQWFBUUGBgWFxUWFRUYGBgXFxYXGRgYFhYaHCYeGBokGRgXHy8gIycpLCwsFx8xNTAqNScrLCkBCQoKDgwOGg8PFywkHyQsLCwpLCwsKSkpLCwsLCwsLCwsKSksKSwsLCwpLCksLCkpLCkpLCwsLCwsLCwpLCksLP/AABEIAQ8AugMBIgACEQEDEQH/xAAbAAABBQEBAAAAAAAAAAAAAAAFAQIDBAYHAP/EAEAQAAIBAgQCCAQEBQMDBAMAAAECEQADBBIhMQVBBhMiUWFxgZEyobHBUtHh8AcjQmKCFDNykrLxQ6LC0hYXU//EABkBAAIDAQAAAAAAAAAAAAAAAAIDAAEEBf/EACcRAAICAgIBBAIDAQEAAAAAAAABAhEDIRIxQQQiMlETYRRCcaEj/9oADAMBAAIRAxEAPwDlQFOArwFOAppR4CnAV6nAVChsUoFOilirIIBXop4FeioQaKWnAUoWoQQV40d4Z0VuXBmbsL/cNfajlrotYQS7ZvPX5Cs2T1WODqx0cMpGFikK1ssVawq7W83iI+goDjyg1tKyeaqR9aWvVp9IP+O12wXFeAq7hOLW3OS/bUf3rofyqxxDghUZ0OZe/u86bHOm6loCWJpWtgqkpxWvZa0CRlLXor0VCCGkNOikNQgwikinmkioQZFPUUlOFQh4CnRSgUoqEPAVPgeHvdcJbUsx5fcmpOHcPa9cW2gksfbxNdh6N9GbeFtgAS5+JjuTS5zrRaVmS4V/C4kA33j+1fzNGh/DTDRsx/yatcXA3MVCcdbH9Q96S5N+Q6MRxH+GVoKWRykCde0PnVfgfRZbUM/bc/Dp7EA7ee9aTiXEutfIuqg+jMPqB8zU9uxl03Y7+vIViz538UzRjxLtg7EYPmx9BVHE4MRJ7I5CBP5CtDibYQS2/wBKzXEC1wlR6k7L51hfZqQB4jiraAxJ+nuftQXFYd31YBBuJ39P/FHcUVTRAXf8ZEn0Ednw0mgWIswxa4ZM/wDIBu6P62+Q8afjKkD72Hy2wdNXgHyH0rTdH8RmTKdD8ie6PtQriGFJFpAfi7XKc3Mee1a/hPCf5YJE6axp56ciKbmlpAQ02AONcCgdYgj8SjYeI8Kz5FdRt4CQVbVgJB5Mp/etYfpBwnqXkCFbbwPdWn0ufl7ZGfPir3ICxXopxWvAV0DKNIpCtOIpCKhBhFJlp0UotnuNQhGFp4SkFPWoQ8LdKLdOFPFQhv8A+GXBNGvtz0XyH61o+kXSq3hRqcz8lFDsHxIYPhqvGpGkd52rn1lmxOJXOZLsJnunas6V22F0b3g9jEY3+ZePV2z8KDcjvJopxXDW7Frs/EdB59/tRvD2QiKo0gVk+lGJzXQncI9TE/akZZVGx2ONsl4KkDrD6D6fnRrCqB228T+/330FsYoDKvIa/v8AfKiL4vZR++76E+1cw2DcQ5Y+dD8bhoXKokDfxPd770UskatyGg8/0qNUBjuj5d58z9aCizH43C5P+R1J8Tpp491Z/wD0uZsx0VdFUfr71tOM8OLtpu3sJ/T716zwMEqI0XXb2EeO5o4yoKkZJcATiLZ5aee3/mt7wu1lPa57+DDf0I+lU8bwrIMwGoMjy0+YifermHvg5WGzjfuYcvl9aNtt7KcaWi1jLGTbdDPmp3/OgfH+Gi4jDvEg+PI1pMQQQp7xB/L6UNyaZT/SYPkf2ate12hXapnKLqZSQdxpHiN6ZRbpPgyl8n8X1Gh+x9aEZa7eOXOKkYJLi6FikIpYojwTh3WPLfCupmiboEdw/guYZ7pyoO/SpzxayNAsgaAwdhtVTjPEutaF0troo7/E06zwG4yhgDqAfcUP7ZYIy1Iq0wU8GjKHAU4U0GlBqFHXeD4NcTw9UbUFY+Vc7s4RsLjEW4Iyvv3jkRWx/hnxWUa0TqNRR/pL0YTFJro41VhuDWe+LaGdhUXQUDcoBrnWNxRe6zbkn8/z+VGcNxS5ZsvZviCoIVuTaQKy1m/LzyaR5GdKweplWjX6eN7CNi7BJ3j68vzojgcSWbfzPcOf0+QoeMITDDnv4EfcirdlCqwBv+5J7q59mzQUbEZiEXRV1bz5D6n276mS8AJ+X0HvVG2wAgfLUk86XrdifQbx4n9/lV2DRftLzOpb6UXwuCET+5qhw3CFjmO52nl40YNqB3AbVpgiihj7AZYrK8Pm3cew/wALS1v/AOS+mjeprWYlqzXSjDTbldHBBBG4I1H78akkX2qLqXDBU7gyPH9iaguX+3H41+Y/SaGcG6QLiFytC3V5bT4r9xyp2OcqVfmjCfInKfrS3p0wKBfTOxmXPGxB99D9RWPJrfcct57bL3r+/nFYEiup6OVwa+jFnXusSaO3W6rCADQ3DHpu32FA1WjPSH4bI5ZWPzFa5doQR9HODnEXgsdkGTXVESygCyOz2eXLSuR8P41csAi2YJ501+MXSSS5k6n1oZQcmROgeq07LSA04GmAnopBTiaSoQv8G4o1i6txeW47xXZuEcYS/aDqeUnwrhSmjXCMbdsg9W2jcqRmcYrkxuOLk6Qf6X9JTeZ7agBFaJB1OWflPdWfwl9uQkeH3U6+3vT04bcaTPj3++/jvQrjF+7YGog98D8q5TvKzoqsaNnhOOBBDqQOZiR61cGNtuJRgZ/DdVfk1cjOLuMpZ2dvNjHttVjBYG86yqwpntEgDQSdIJOhHfTP4n7F/mX0dTF9Ts2Y93WZ4/xBj1NG+G4Dm3oPzrk/AsNftXAcpUkkAmQCQASAdiYO2ldZ4BjTfSRvzBGoI5GlvEoOh0ZclYdtX1Qa6DTWqvEelFi3ozy3ICs50rxpXKgnMeQ590+tYTG8Wa05Ehn3IW2bjD/ImBTIpvRG0lbOnrxs3NbVl2HeQAPQnQ0Px2ILnK1tkJHOD8xWB/8A2BibRE5o/vUREaQVMEVr+F8b/wBQiuOeka1J42uwYTT6ML0kwzWruYSJM6aQfA9/jRTDdIrptgvF0RBkQ49RuPAzFHOlHDg9lyRqASPCs1Ys5LKMNiCD5j9Cfagk04heS4OlQYhSpBMDXzoDePaOmxIq7iDsdJUggxIkaiqmK1ZjG5J99a1ejq2ZfUrSIQdaN8aGazafuJU/5AEfQ0DAo5wpxdtNZY7jQ9xHwn3rfL7MaAlSqmlSWeGXHudWFOYGCO6tzhehJCKGiQonzjWqlJIpHOQtOikBpwNGUeivRTq8TUILaXXuo5hSigTk8ySfpQW2fKp3xUDs6nkP02rH6qPJGrA6ZoLnHEtrpHtA9vzms10hz3VLHnB+U/Sm4HCNfugEmAdT9dflRTjqdlh3A+7GPv8AKsMUoSVGt7TNDwzorYbDIFQTAMwJJjed6sYbo4ygIVlRsCDpGggiDt48qi6GcSz2beuygHzGh+lbvCMDE1XJ32N46ACdHCyZSeyNcukDvPM5vGaLcAwYS6wA5D1q7jsSqoeVV+C3JukjY6e1W3sHiD+KcJ6643eNv370Fu9GzbDjIpDxJgZpHPPBI8tq1V+8BcY7a0TQBgJ96tOiVaOaHo0GU2silTGpgkRtEARudu871oeDdFbWGT+Wsef5860122FoXjcbAOtVKb8lqC8Ga6T3wLVzwU/SsnhiTYCndCJ82E/p60T6Q4rMVUf1uB6DU/SgmCYst2P6s0f4wR9KDwRrdETR6H5fpVW9oasvc57Tr4Hn+/A1XvtI/eneK0enfGa/YjMrgV6mw+IKMCKgmvTXVOcdB4BxyzGfKOt2k847z31Pf6SAsxKuDJkSNNdq53ZvlTKmDVluJsTPf50v8ey7KQFOApk0s0wEfSU2a9mqEHg14oXIVRqdKW2s8qN8MwmQZmHlO5/KsnqpqMTTgi2y9wzDLZt6DWNPOh3ESD2eY7TefL1g/uak4txQqAq/GYE/hB7vGP3yqpg1lGJ1JJ+WWubFP5M3P6HdEcT1bOvc5Pvr9jXQ8JxXTeub8KSMSyNp1iysiNVO47+ft4Vr+HWWVSd4ME8wPCiyLdjcUvbQVv8AECTnaerTfSZPl4UZ6PcQtXO3bcMh5j8uRoPhsbbIgMsbbiojwUuS2HvBCdwpEE+IE6elUkE7kGeJcTtW2PWOozaKCRJ8hTcLxIpAMwfhPLyqnw7got6uQ782Yg+07VexF1cpUxH751GV0OxPEvGs9xHFE6CrOIGkiqQtHc0th2qM7xTErbuqG3Fq4890R89IqlhOyojkfsP3603i14ti7sR2LSoJMQWdSde+CfarC2pRxsYY/wDt/OmTVJGdO2yliEiO7Qjwg1VcQD3T+/lFXg2a0DzUmf371Tcdg+LfQU3B81/orL8GQCvU2aUGuuc09Xor00k1CDQaUGm0s1ChSaVN9KbT7bQap9FoJ4dsgkgA/vlU9rFEyx2H71obbu5iBuSY/ZojdTa2vm3ifyrlZ4tPZ0MMlWiG1hM5Undpb7z9KI4LCwPPM3u0fartnBdr0AH+R0+3vVy7hoGnJR7Zv1rNy0P8mB6RXjZu2rirBBZgcpXNqJ1/qEaT510HgXFw6hhqtxRPgeR+1YzpnYDKMs5lPaGsCFjSRzAnSdRRDouYtkD+k6jwgfOtGSnBMXjtSaDnHuB2mi4oKHmUMGe88j61bwfR9Orlrl7MR2CCIbTy7496u4ex1tvvpg4RdSOqd0HcCYE8x3HyoIy8M2xnqm6KfEuCKq9i5eA1GZgup8o1/WrXR7oysG5ca4/4QzGP+kQD61awvBtZcs572M/LnRdxCirbsqeRVS/6D8YBoo2FBeL8RFtTV7iuOC6bseVZ7iOHPVs7coLHyMwKV5F+ABwW2LjXGuTLXEkzGoLESYOk6e1GMPb7bDz+tVeimFYodATmUtJUR2ST8Wkg6d/dV2yCL0HSV+e9TI9i4dAXD6My8mPscxH3FVsYsADxJ8qvY61luEf3H51V4oP6u/f9/vatPpn/AOgjP8Chmr002aWuqc8UmvUleqFCTSzSBa9kqEFFOpEtSQACSeQ3ohh7ITVgCe4HT1P2HvQylxQSjZLgMPkGY/Ew7Przq1ZXtDzknvI1AFQFySWY6n97cvWinR3ANdv22ZSEUyB3gan3iubNOTcmbItRXFGhTDQyjx18kSJ94qyLPaPcFH1P5V6yc1x2GwOQeJk5j7zSY2/lS6f8R5kH/wC3yrDZoownFListkhT2g2ZiAM0vGWQBmKgRrrqKs9HsPDXwuyvQVbQNyQNTHf57e1bDothuyX/ABmfeSKfJ6LiqCHCseLTQ3wn5VqsLjlIrH43DZWI5HbyobiMZdtCbeo5ju/SgTGnSLmJSJ0oBxfjgWQup/e9ZezxO+/xwPAVdweDLmB6nuq2y+JJw7BteYs3qfsKl6UWgLOUDQ8u+NfoKO4XDC2oVazfSO7muIg8SfKKBlN2DuimHYLdYPBDKpETqRmJOuxmP8ahuArdUkyQSDr4gb0nDbxtM5VismHju09iND/5q5j8Fv4zHjOo+ooZStgxVFPjmG7SuPhcexH7+VC8YsaHZhPh4/n61prFpb1ko+nce5t/Y7+c0Jx+CJUq2jJsdtecjuNNwzqWxeRXEzbprTaluWyCdPvTCK7idnKY2vRS16rKEBpwYd3zpqqTRXB9Grr6kZBv2pzeeUCQPExQTnGCuTDjFy0kUDiDEDsjnHPzPOnW7sctfH8q1OC6FZhorOe8nKvv+U1Njeg7W1DXCFXOJNqJCkjslnHM6Zo0JGkGRl/k43pIf+Ca22C+H4VQvW3j4qnf4n96VpuG3itprraMwy215CfyAk+VD16LW3u5iWygKSpYFBpJHxE6HQg+O1EL+IDHNH8tNFEfEeQA8TE+AjnWLPnv2o0YcVbZawQyKB+EFvGdIn/2jzJoRx7GxbVJ1YPcP/GCq0QUnKSxgtJJ7lE6nwmT/iKxnFcf1ju/4iFTwQage2T3rLFWzQMweHlpHift+Vb/AIHgstoLGwHKOVY/gTgXEB/qIUexYf8AbXTcJa00iR8+8U7vsqX6KF3hnWAAmCNjVa9wBhsPWaPNb5jkfUeBq51cgGropN0Yz/8AGWnQwO7f2othOHZABBo11VSWkqUXyBN1YGvKsFir5a47n/iPU/kK6Lxg5bLk6cvf9K5njDGUHdmJPr+lKn9BREwTBmfxJ940+VutDgrYuWgDuOz5blT9R6VmsCSHB/Eyg+oJ+taLBPlbTUAwV71J+oMHzFLl2X4IFslTI2Mqw7mGhHh+o76dfIYDMM390dofpRa7YB1GuYf9Xd68v2aHWtfh5b96+DD7/WqsHsy3GuDR2lPnt+hoE1o866XiMIpTVeWpBA9Y5Vicdw7+aET+qcumU6ans89O4V1fTep/rIxZsP8AZAgitFg+Do1tGI1KqT5kCjfRvoXZuKHa4lwf2sCNOWhrVLwK0oAA0Gg7I2Fa5ZV4MqizJ9H+i621D3AcxGg5+EDl9fvreH8L5kDy5D8z4mn2LEanU0Xw7gDmPSuU7yS5SOjFKCpDRZy70P4tjFa2yQCGBB7oOlWMdxVNhv4igOLxY3aT3AD5Dl7TQTlXQS2UntkiNl7hux8T96r27WZ8x1VNgBoByAHeTA9Zqb/VNc7KoQOenL+4/YUP4hjmJ6q0ZnQkfOO80gYVuO8RLzbTWdHI2EH4B4CBPiQO+sxcfM2mw5jnrv6sfZRVzi1zL/KQ67MQeXcDz8T6d9U0txp+4A+lPgqRGEcA8W3uc7JS9oJ0tuum2gKq+tddsWoGm28+BiK5bwLidi2eruJL3CAsg6qNCJEQDB+Y3NdI6GXy+FCMZewzWGkgn+WYWSNJNsoT4zTuPtsUpe5ovvZO43+vn+dW8M/ZjYjl++XjT+rApl22DE7jY8x5GgDJWAPnUamJqqt4zkDAkHu1ykbmDA1+/dV23aA31Pj9u6rKM90rc9UeQkad+2/ua5pj7ua9v8Ij1Opre9NMZCxO31J39Br7Vg8FYzqW2LnT/I6/X5UiXbYyPRPhF/2z4yfTWaN35W60abGO+QJ9ZoZYtSwUeMf9v0NWuOX4W3dAmQk+oaQfQihavRLoJXcScuYcviX6kePP/GocXfCw8SPxruP+Q3iOetKlzPazL8SCe/MB+nzFOsOCo2Kt46eAB7+6gStFdMaeIIw1cADUzoCPPumNamW8AFJC5MpY9lTnc5othgsjYSJgyT3UI4rwglYVSyGSwBggASSPwkRUOF4GvWLkLy6hVBaQuZshMxOaIImQY8iNOJLyKyb0grw/g2IvIt5Lq2lVm6u0qAoRnlmBBDLmYH4Y0A0Mmteq6DVx/wBJ+ca1ds4VURVQQqgKB3ACAPakFk03kweCKbJT0Yc/qaju3KqXX8/Q/rUeixOJFAJG/n96EK1tdXO+wEyfXcj2FOxr7gb+OvzJ+U1Ua2i9q6TPIakn8/TTxrNJ2xqWhuN4jIhBlXw3P29qA4m8YOXsoNGI3Y/hzb+ces0SxVzNyyjkOft9hVO7YmByHsDz8zQoNLQGFvQueeg/SoLmmnOJPgBsPM6USxi6xyXl48p/fdVBcOSD+JhP3H0n1FMi7IXOG4O2Cb1xgOrXPOdl8ViFbMc0nUf0tGsVsug3Grb3f5T5lxCagKQq3bPKYEFrROm8WfQZLAYQXMOFYaEG20yO/KZHdJ796NcKsLh0JtO917b27xDRmYgHOoBA16oOumna5mtUWnEySXGZ09RNPddR4kA6xoSNqZauAqGUyCAQeRBEg+1Jcc7xMEGNtiOfKlLsc1aIrLgmVAUMQ3MtBtq0MZjdgNPwc5NT3nygmqltGUQBrA8dQMojtDlMzz8oNPpHj2tYZnYQQuw74opvyDBapnPelfFese5lOgJRfExDH3IHpS4W3kAB/oWT5kH7Bj6ChFpCTaDbtmY+bFSTR2+AFP8AdPt8PyAJ9aysf4EwZ7annodPEZvtTL658KVHxWzH0dflIqTDD+Y3gV9oI+hqCziRbuLm+C6AG8CD2W9Dp5Gp5BY7AYwJEblQw8dNR57EeflFy2VeXskEH47Z2n/ifhPyPKhOLwLKQg0YTkPIiTAB7408x3GpsDh2gMshjppoZ8uY8KqvovtBRcZl+JdNB+I+TA6/U0Rwd1DcW7ocuk7xpA18ByMULs4iSRcX4d2GnkCp11Og5aUS4dhwy5kPxd4ifMUVSQvTNbhb2cdllbyOvtyp5Vu4/KgmGwdxToseKN9jRlbpj+qnxvyUwa7VVuOeQpgu6amo7mJkdmo2UkUsW+UEwJ8TQPE44Aye0flRPEiSQJuMZ2/PurNcTQm7l/CdQNp/D9z6CkVbHJUWVxYKl38+ek/nRDDYZsuZhB3j8M6hfQb95mqOCwXWMv8A/NDLH8TAzPkPrFHcZiYtmNzED1/ftVNEbMzjrMmPxN2vBV1Py+lM4dheszE6Ey0dwMCPQR7URuJA5zkB22DOM0kmNp0O/pQ/hN/UMNp9AGVWXykaetWlolhrD8Mhr9oAFcqsB3zr9z7UJwHA2GL/ANQ1xQDrlki4ZXq+rgQsExsNwBpqK2PDbYZ8w1BRV9mJrMdNOF3A4RCxlutFvOLashBzw8gyLjZo/vHfFaPTvdfZnzbVm+6E4icObRJzYdja8cnxWjy/9NlWRpKmtELVc86C3HsXkt3pzPaW2879Yue4gJO56vrOXdrqBXRFNXNVILG7iKErH/xKaMNA5kfetgWrEfxEuSqJ+LM3/TEUqTpDI9mFtn+db8Aw9lEfSjLjthR/QtoHXnc0+izQ2zalkI3XX0O/yoniLpDObYOaLXLeConXaFMeh9FrZctCWbBW857yvyH5n5VBfwk9k+I/fpBo1ircHNyDa+R0+teu4aSORJHy0FA2WtA/AKblsJc0K7Hy8arcY4XcuWSlo5WnOTmI056gEjvjwjnWr4XwgPbYbMp9qEHGrmuAuEdJVnEad5PIEgc9DHfRY7TUgclU0CMJh7vWCzkYA5ArM4YOxJDPBOqgmPCCI006lhMCqIqgaAADyA0rJ8Hsq2K7GqW0WG1IJ7SAgnXUBz4SPKtlmrXJ7EQWhTbFRmnM1QlqEMw2JZl3mKoL0otLoXWRykVd6RcRCWjqAfpXJOIupfsjTme81IY+bJKfFHYbPGEKFlIOhOnlWcwWAa48czqT4ncn5+tZDhFy9aYOqsUO6gzI8u+up8AIKBlHxCSaXkx8X2HCdrojxmFFpUtqPE+MfmagP8u09+6CVtqXhRqY5AVaxGMRLma6SWf/AGrQViSFIGdo+FJO5gan0TjV+yEZcUyqnb7J7BmRCv2pR8rtop1yiZ0oseLk78AZMqjryBMXxvNhf9RaRXlVMMM4UBisusdoAkaRzqThWIL4VHuKFL9kyTqqnVgI0MTqTMFO4mszwrpPbw7lRcN0AyjBWVFIBiM5LGTG+mniaIP0/t3kdXQLc0ZGftJmXRVO8KFOUT3CTuDoWGk4pGd5LaZt+AYpA4GYS2oB00Pn4fSiPTPA5rAugDNZMyRtbcFLh8IVs0/2Vz7F4xltLetJbxF7Nl/lElAigwSqgBzlIXSN307j3RL+IIvYe4MYIFtSbhZTBQ6GIWCNxlOum55DHE4bQTyqWmZ/gd3F9a4uZ+xmuAuqhFu22m11TfFlgwR3Tyrs+FxC3La3F+FwGU+DCR6xXEeK8fvIRkPWWkYoLmW4wvFHm2DBlHKMDJHxTIGtdN6EXz1V2zr/ACLnYkkk2rwF1DJ1IBZ1B/so8sdciYnujTuulZTjeB67FKh1AQ/Mn861KNIoDxfEdVce4ASwt9kASxcmECrzJaABzrJJXSNSdbMFbtqt0iZAZlB7xJU/NfkaJYHhxu35EgW09y+gB8ss0B4lwk2Q2Kz/AMpFKi3EMzW2KqoZiWQMSTl1IymZOWdz0NtPkXrBDFQSI7wD+xVyx8X+mBGfMjuYIsIj4hH+QGlDr7ZSFbQnVZ7xuJ7t6278NBnxrNdJWsuvVsQbo1GXUiNM0DlMAgTv3Uv8bYTml2XcFjQLTts/dzMiAQOZoDjuDYVjdfq4W5/uZCC2UAzqwGf+YNhJjbWKo8TwfXW+ruXiEtZGN9QwM7Mi2zrKgt8e5tmDsAKvcUv2ratadMaruEBQExChurcqIJBYiSSBIkuNteLG0jNknbNt0ZwQtWwqiAPhEkwBoBJ1I0599aBMRInlQu0uW2umXQab5TA009qbhcbqw8QffQ/Ss97NKWgublQM2tM6zSozco0wDhnGuOPiXyqYUbmqtu2FED9aRFAEDSnCuvDGoLRzpzcnsg4lh5TONChEnwbb2I+ddY6HsEwdlrkmUDECJMjNAkwSdgOZIHOuaW4IZCP9wdWPBmIyHyDhaN8W4jcw2Vw0g2reQc7bBAqpvoZVrh0BgLr2hWfPDlJIbjlxTZ7pvj7aX1uK7PdGkdnKRbaFc3BqVMbCJltgZONxuPe8+a6xZtBrsABoFHIeFR4vFNcdnclmbUk8zUY3piVC27PfnSxXqdFWUS4XGvabNadkbvUke/f60cXpIb4VMTcuIFJPWJrObfOp256iR2j2YrO141VEN70n41iMMUbDZFwzLoVtW2D9olheHaGVjOgMNAO+xXoL0ws2btu5fZlbFq6PlQ9WGW9FtgSxnVnnKCe3rtWI4Dx5rQay9x1s3AVOUnsFhGYDmAYJXnFbLH8Kxdi0iZrV+HJYsvw2woNvKXMgQCZkHYTA0XKKqmMjJ3Z1xLkEish/EzreoAsNkdgxJkg5UA0BA0OZl7qy2I/iScMQoV7jhUNxWYAW2liyoVZlaVKdqO/Yk1d6SdI1NuzfusDcKkWQMouAuuS66QxG6kAMszG8gVnWFpj3mTVAbg3Acz2rFyBbts2JvwzNaWDlt2lZ53MuTmgh/CtfxjpyqWbhwLWrly2TmdjmUAAmQBAaYgdradz2awHEUtQtlzfFpZuPduPKlmVQBkPZaCMoAYmQ+lB148lnMuFQw4h2uwc45TbUAADkJPjNOePk7YlTcVSNzxrpBjsbhbZsPlzMbd23be2jMygBureTKTm1BiI13FCMNwnEIly/jAz39BZzO9xtFKt2kaAQpWCSNjBG9ZG/0hxDxN1hl0UJCBR4ZAIFULt9mMszMfFiT7k0ahSoHluzqHAuHWkw7pdZle8P5lpmcqZKplRlhcxltXOhMzzNHG27WBs3Dhsz52Jdrht9bCAdu3o0gOTqB4kCNeereYQQxB7wSD7ii3D+kBL2xiWZlRpV5IZTIPaIEusgbgkbjmDOLROR2bo3jHv4NevINwAhmXUMJOVpgSSsawNZobw++3+pvodlRW9Sfyio8LxcW2F1WmzlUMSXJICtAzFVTYZydhG7TNXgg/1QddQ9pxI2MFGUz71z8sadm7FK0G1XSmE1adIFUWbWqLOEhqcDUYp613DlElu7lIPcQfbWpemPGeuuKOQVDuT/AOmsdoiTAJ3mM0AkAVXoTiEhomfHX29NvSlzW7CTIzThTaUGgLH0tJNJNQgs17NSE00moQepJ2Ek6ADmeQrouL6qze6y7ecXLpyhEAIUhYIY6ltChFsEwTETtkOjttbTLir09XbcZQIzXGHJZBGm8nSY8qI8Le5q2FXOpIdgWRWUdq2A+USCZBDyATuDMUEtlou9K+jIe4L73beHW7kDJcDK0lWJORFYgdkb6jMJ7hdwnFAWjBCzcuqBlZ7S5oViWMgSZGXVwIAAI2NFOj/Rm1icDh7l45na4zO7GW0uPKsx1MAc6x3Guj1y2gvKgtq16Eygq6i4SwFyNf6lCxyB8qBS5OvobKPFJ/ZJ044pddrVu6MhCZ2QRGdncSIJ5DkeZ76zAorxqxnsW7vWdY6s1u5oRlBJa3E65YmNBvHKgymmx6FMkpIr00s1ZQ1jSUpprVCGi6P8UuMhsKTnIi1BYGZAyjL2s2mUEawx5ACul9F7ZS3bttGaymQkTEgQRqOUa1xaxfKMrAkFSDIJB9CNtK6x0b48pezaCLmuW2aUEZVUQMwDEAHITBAOZjpBFZs8bQ/C6Z0G60j0oUzamrq3JSh7HWshrZw4Gng1HNPBrtHLHGqePwJAziSDObQdnXTXfXXfuq2TVq5igtpAwEljbM5jCP2p7ogrpvv36LyOkFEzYNLNWMZgyrvtCsQPHUxHp31Vmh7ISA16ajDU+zbLmFEn0+9Qh4tV3AcLLq111bqUGZiBqdQMqnlJ0zageJ0JThfCcOjquIdmuaEoqAoJBIGYnVsoB1BXkZ2qpxHpC79kluwcqIICKoOu250HufKqv6LLvFb9q7ats7R1aZbdm2oA+OQGbskwsyxk6qKj6NccfDdZ1eUXLmULcZ8iJlLFpO/aHZ3G/OaD4jEm5ca4wUFySQoCqJ5Ko0A8K03QHCq9xw6h1bIptkA5wSzf1CBGTN6RzqnpEW2avAcSCcKe4srm/wBTdCncZy4Ue7LWI4vxa5ewtsOxbLdOVoy5gEUTEn4WJE88x5iiGA6SXRxFVLBwbxtG0VGUAfygQfxZANZ1571Y/iVaFs2EXaLjTpqQwWT2Qd8w1mlxjxl/oyUuSX6A3R7hZu4bEgmCwQWwx1dgToveQSjeSnuMZ4GtFwY2ilq2964pe6eytsEIsoCcxMksG0IErlFQ9NsDbtY26LJzW2OZDESCTJy8hmB08aahQGFLNMmlmrIOmmNSk0lQgk10v+HhTKHH+4RkbTkm2vPQzpPjGk80mt3/AA3uHtAxC7aCSXiZO5+Eb+NJz/Adh+R1aw0rVcipMK/ZNNNYjYz/2Q=="/>
          <p:cNvSpPr>
            <a:spLocks noChangeAspect="1" noChangeArrowheads="1"/>
          </p:cNvSpPr>
          <p:nvPr/>
        </p:nvSpPr>
        <p:spPr bwMode="auto">
          <a:xfrm>
            <a:off x="71438" y="-1243013"/>
            <a:ext cx="1771650" cy="2581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3" name="Rectangle 2"/>
          <p:cNvSpPr/>
          <p:nvPr/>
        </p:nvSpPr>
        <p:spPr>
          <a:xfrm>
            <a:off x="457200" y="267494"/>
            <a:ext cx="8363272" cy="2441426"/>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Kullanılış</a:t>
            </a:r>
            <a:endParaRPr lang="en-US" dirty="0" smtClean="0"/>
          </a:p>
          <a:p>
            <a:pPr lvl="0" rtl="0">
              <a:buChar char="•"/>
            </a:pPr>
            <a:endParaRPr lang="en-US" dirty="0"/>
          </a:p>
          <a:p>
            <a:pPr lvl="0">
              <a:buChar char="•"/>
            </a:pPr>
            <a:r>
              <a:rPr lang="tr-TR" dirty="0"/>
              <a:t>Hafif hipertansiyon olgularında  tek ilaç olarak verilmeleri  ile olguların çoğunda  kan basıncı yeterli derecede kontrol altına alınabilir.</a:t>
            </a:r>
          </a:p>
          <a:p>
            <a:pPr lvl="0">
              <a:buChar char="•"/>
            </a:pPr>
            <a:r>
              <a:rPr lang="tr-TR" dirty="0"/>
              <a:t>Yeterli sonuç alınmazsa diüretik bir ilaç ile  kombine edilirler; duruma göre hidralazin prazosin ve nifedipin ve benzeri ilaçlarla kombine  edilebilirler.</a:t>
            </a:r>
          </a:p>
          <a:p>
            <a:pPr lvl="0">
              <a:buChar char="•"/>
            </a:pPr>
            <a:r>
              <a:rPr lang="tr-TR" dirty="0"/>
              <a:t>Beta blokerler </a:t>
            </a:r>
            <a:r>
              <a:rPr lang="tr-TR" b="1" dirty="0">
                <a:solidFill>
                  <a:srgbClr val="FF0000"/>
                </a:solidFill>
              </a:rPr>
              <a:t>60 yaşın altındaki hafif ve orta şiddetteki  hipertansiyon</a:t>
            </a:r>
            <a:r>
              <a:rPr lang="tr-TR" dirty="0"/>
              <a:t> olgularında kullanılırlar.</a:t>
            </a:r>
          </a:p>
          <a:p>
            <a:pPr lvl="0" rtl="0">
              <a:buChar char="•"/>
            </a:pPr>
            <a:endParaRPr lang="tr-TR" dirty="0"/>
          </a:p>
        </p:txBody>
      </p:sp>
      <p:sp>
        <p:nvSpPr>
          <p:cNvPr id="7" name="Rectangle 1"/>
          <p:cNvSpPr>
            <a:spLocks noChangeArrowheads="1"/>
          </p:cNvSpPr>
          <p:nvPr/>
        </p:nvSpPr>
        <p:spPr bwMode="auto">
          <a:xfrm>
            <a:off x="323528" y="3591801"/>
            <a:ext cx="8363272" cy="219035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a:solidFill>
                  <a:srgbClr val="222222"/>
                </a:solidFill>
                <a:latin typeface="inherit"/>
              </a:rPr>
              <a:t>U</a:t>
            </a:r>
            <a:r>
              <a:rPr kumimoji="0" lang="en-US" altLang="en-US" b="0" i="0" u="none" strike="noStrike" cap="none" normalizeH="0" baseline="0" dirty="0" smtClean="0">
                <a:ln>
                  <a:noFill/>
                </a:ln>
                <a:solidFill>
                  <a:srgbClr val="222222"/>
                </a:solidFill>
                <a:effectLst/>
                <a:latin typeface="inherit"/>
              </a:rPr>
              <a:t>sage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In cases of mild hypertension, by giving it as a single drug, blood pressure can be adequately controlled in most of the cases.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If there are not enough results, they are combined with a diuretic drug; Depending on the situation, hydralazine can be combined with </a:t>
            </a:r>
            <a:r>
              <a:rPr kumimoji="0" lang="en-US" altLang="en-US" b="0" i="0" u="none" strike="noStrike" cap="none" normalizeH="0" baseline="0" dirty="0" err="1" smtClean="0">
                <a:ln>
                  <a:noFill/>
                </a:ln>
                <a:solidFill>
                  <a:srgbClr val="222222"/>
                </a:solidFill>
                <a:effectLst/>
                <a:latin typeface="inherit"/>
              </a:rPr>
              <a:t>prazosin</a:t>
            </a:r>
            <a:r>
              <a:rPr kumimoji="0" lang="en-US" altLang="en-US" b="0" i="0" u="none" strike="noStrike" cap="none" normalizeH="0" baseline="0" dirty="0" smtClean="0">
                <a:ln>
                  <a:noFill/>
                </a:ln>
                <a:solidFill>
                  <a:srgbClr val="222222"/>
                </a:solidFill>
                <a:effectLst/>
                <a:latin typeface="inherit"/>
              </a:rPr>
              <a:t> and </a:t>
            </a:r>
            <a:r>
              <a:rPr kumimoji="0" lang="en-US" altLang="en-US" b="0" i="0" u="none" strike="noStrike" cap="none" normalizeH="0" baseline="0" dirty="0" err="1" smtClean="0">
                <a:ln>
                  <a:noFill/>
                </a:ln>
                <a:solidFill>
                  <a:srgbClr val="222222"/>
                </a:solidFill>
                <a:effectLst/>
                <a:latin typeface="inherit"/>
              </a:rPr>
              <a:t>nifedipine</a:t>
            </a:r>
            <a:r>
              <a:rPr kumimoji="0" lang="en-US" altLang="en-US" b="0" i="0" u="none" strike="noStrike" cap="none" normalizeH="0" baseline="0" dirty="0" smtClean="0">
                <a:ln>
                  <a:noFill/>
                </a:ln>
                <a:solidFill>
                  <a:srgbClr val="222222"/>
                </a:solidFill>
                <a:effectLst/>
                <a:latin typeface="inherit"/>
              </a:rPr>
              <a:t> and similar drugs.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Beta blockers are used in cases of mild and moderate hypertension under the age of 60.</a:t>
            </a:r>
            <a:r>
              <a:rPr kumimoji="0" lang="en-US" altLang="en-US" b="0" i="0" u="none" strike="noStrike" cap="none" normalizeH="0" baseline="0" dirty="0" smtClean="0">
                <a:ln>
                  <a:noFill/>
                </a:ln>
                <a:solidFill>
                  <a:schemeClr val="tx1"/>
                </a:solidFill>
                <a:effectLst/>
              </a:rPr>
              <a:t> </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8568952" cy="1152128"/>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sz="2800" b="1" dirty="0" smtClean="0">
                <a:solidFill>
                  <a:srgbClr val="FF0000"/>
                </a:solidFill>
              </a:rPr>
              <a:t>Esansiyel hipertansiyonun </a:t>
            </a:r>
            <a:r>
              <a:rPr lang="tr-TR" sz="2200" b="1" dirty="0" smtClean="0">
                <a:solidFill>
                  <a:srgbClr val="002060"/>
                </a:solidFill>
              </a:rPr>
              <a:t>bütün şekillerinde etkilidirler</a:t>
            </a:r>
            <a:endParaRPr lang="tr-TR" sz="2200" b="1" dirty="0">
              <a:solidFill>
                <a:srgbClr val="002060"/>
              </a:solidFill>
            </a:endParaRPr>
          </a:p>
          <a:p>
            <a:pPr lvl="0" rtl="0">
              <a:buChar char="•"/>
            </a:pPr>
            <a:r>
              <a:rPr lang="tr-TR" dirty="0" smtClean="0"/>
              <a:t>Klasik anginası olanlarda, myokard infarktüsü geçirenlerde, supraventriküler aritmisi  olanlarda  ve migrenli hastalarda ikili yarar nedeniyle özellikle tercih edilirler</a:t>
            </a:r>
            <a:endParaRPr lang="tr-TR" dirty="0"/>
          </a:p>
        </p:txBody>
      </p:sp>
      <p:sp>
        <p:nvSpPr>
          <p:cNvPr id="5" name="Rectangle 1"/>
          <p:cNvSpPr>
            <a:spLocks noChangeArrowheads="1"/>
          </p:cNvSpPr>
          <p:nvPr/>
        </p:nvSpPr>
        <p:spPr bwMode="auto">
          <a:xfrm>
            <a:off x="251520" y="2619346"/>
            <a:ext cx="8568952"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They are effective in all forms of essential hypertension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100"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They are particularly preferred for those with classical angina, those who have myocardial infarction, those with supraventricular arrhythmia, and migraine patients.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640960" cy="1271662"/>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Beta blokerlerle hipertansiyon tedavisine başlandığında  kan basıncındaki düşme  geç olarak gelişir ve 1-2 haftada maksimuma erişir.</a:t>
            </a:r>
            <a:endParaRPr lang="tr-TR" dirty="0"/>
          </a:p>
          <a:p>
            <a:pPr lvl="0" rtl="0">
              <a:buChar char="•"/>
            </a:pPr>
            <a:r>
              <a:rPr lang="tr-TR" dirty="0" smtClean="0"/>
              <a:t>Bu nedenle doz ayarlaması  sırasında  belirli bir doz 1-2 hafta denenmeden daha yukarı doza geçmemek gerekir</a:t>
            </a:r>
            <a:endParaRPr lang="tr-TR" dirty="0"/>
          </a:p>
        </p:txBody>
      </p:sp>
      <p:sp>
        <p:nvSpPr>
          <p:cNvPr id="8" name="Rectangle 2"/>
          <p:cNvSpPr>
            <a:spLocks noChangeArrowheads="1"/>
          </p:cNvSpPr>
          <p:nvPr/>
        </p:nvSpPr>
        <p:spPr bwMode="auto">
          <a:xfrm flipH="1">
            <a:off x="247398" y="2763361"/>
            <a:ext cx="8640959" cy="189282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When treatment of hypertension is started with beta blockers, the drop in blood pressure develops late and reaches a maximum in 1-2 weeks.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Therefore, it should not be exceeded during a dose adjustment without trying a certain dose for 1-2 weeks.</a:t>
            </a:r>
            <a:endParaRPr kumimoji="0" lang="en-US" altLang="en-US"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20688"/>
            <a:ext cx="7992888" cy="1296144"/>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Hastaların duyarlılıkları oldukça fazla  bireysel farklılık  gösterir</a:t>
            </a:r>
            <a:endParaRPr lang="tr-TR" dirty="0"/>
          </a:p>
          <a:p>
            <a:pPr lvl="0" rtl="0">
              <a:buChar char="•"/>
            </a:pPr>
            <a:r>
              <a:rPr lang="tr-TR" dirty="0" smtClean="0"/>
              <a:t>Beta blokerlerin etkinliğini  klinik yönden ölçmeye ve izlemeye olanak veren bir gösterge, bu ilaçların yaptığı  </a:t>
            </a:r>
            <a:r>
              <a:rPr lang="tr-TR" dirty="0" err="1" smtClean="0"/>
              <a:t>bradikardinin</a:t>
            </a:r>
            <a:r>
              <a:rPr lang="tr-TR" dirty="0" smtClean="0"/>
              <a:t> derecesi veya  standart ekzersizle kalp hızında  oluşturulan artmada yaptıkları azalmanın derecesidir.</a:t>
            </a:r>
            <a:endParaRPr lang="tr-TR" dirty="0"/>
          </a:p>
        </p:txBody>
      </p:sp>
      <p:sp>
        <p:nvSpPr>
          <p:cNvPr id="3" name="Rectangle 2"/>
          <p:cNvSpPr/>
          <p:nvPr/>
        </p:nvSpPr>
        <p:spPr>
          <a:xfrm>
            <a:off x="467544" y="2492896"/>
            <a:ext cx="8172400" cy="120032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dirty="0" smtClean="0">
                <a:solidFill>
                  <a:srgbClr val="222222"/>
                </a:solidFill>
                <a:latin typeface="arial" panose="020B0604020202020204" pitchFamily="34" charset="0"/>
              </a:rPr>
              <a:t>Patients</a:t>
            </a:r>
            <a:r>
              <a:rPr lang="en-US" dirty="0">
                <a:solidFill>
                  <a:srgbClr val="222222"/>
                </a:solidFill>
                <a:latin typeface="arial" panose="020B0604020202020204" pitchFamily="34" charset="0"/>
              </a:rPr>
              <a:t>' sensitivities vary considerably from individual An indicator that allows to clinically measure and monitor the effectiveness of beta blockers is the degree of bradycardia made by these drugs, or the degree of their reduction in increased heart rate with standard exercise.</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374" y="260648"/>
            <a:ext cx="9001000" cy="246221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lgn="just">
              <a:buFont typeface="Arial" panose="020B0604020202020204" pitchFamily="34" charset="0"/>
              <a:buChar char="•"/>
            </a:pPr>
            <a:r>
              <a:rPr lang="tr-TR" sz="1400" dirty="0" err="1">
                <a:solidFill>
                  <a:srgbClr val="000000"/>
                </a:solidFill>
                <a:latin typeface="Arial" panose="020B0604020202020204" pitchFamily="34" charset="0"/>
              </a:rPr>
              <a:t>Periferik</a:t>
            </a:r>
            <a:r>
              <a:rPr lang="tr-TR" sz="1400" dirty="0">
                <a:solidFill>
                  <a:srgbClr val="000000"/>
                </a:solidFill>
                <a:latin typeface="Arial" panose="020B0604020202020204" pitchFamily="34" charset="0"/>
              </a:rPr>
              <a:t> </a:t>
            </a:r>
            <a:r>
              <a:rPr lang="tr-TR" sz="1400" dirty="0">
                <a:solidFill>
                  <a:srgbClr val="000000"/>
                </a:solidFill>
                <a:latin typeface="Symbol" panose="05050102010706020507" pitchFamily="18" charset="2"/>
              </a:rPr>
              <a:t>b</a:t>
            </a:r>
            <a:r>
              <a:rPr lang="tr-TR" sz="1400" dirty="0">
                <a:solidFill>
                  <a:srgbClr val="000000"/>
                </a:solidFill>
                <a:latin typeface="Arial" panose="020B0604020202020204" pitchFamily="34" charset="0"/>
              </a:rPr>
              <a:t>-</a:t>
            </a:r>
            <a:r>
              <a:rPr lang="tr-TR" sz="1400" dirty="0" err="1">
                <a:solidFill>
                  <a:srgbClr val="000000"/>
                </a:solidFill>
                <a:latin typeface="Arial" panose="020B0604020202020204" pitchFamily="34" charset="0"/>
              </a:rPr>
              <a:t>adrenerjik</a:t>
            </a:r>
            <a:r>
              <a:rPr lang="tr-TR" sz="1400" dirty="0">
                <a:solidFill>
                  <a:srgbClr val="000000"/>
                </a:solidFill>
                <a:latin typeface="Arial" panose="020B0604020202020204" pitchFamily="34" charset="0"/>
              </a:rPr>
              <a:t> reseptörleri, </a:t>
            </a:r>
            <a:r>
              <a:rPr lang="tr-TR" sz="1400" dirty="0" err="1">
                <a:solidFill>
                  <a:srgbClr val="000000"/>
                </a:solidFill>
                <a:latin typeface="Arial" panose="020B0604020202020204" pitchFamily="34" charset="0"/>
              </a:rPr>
              <a:t>katekolaminler</a:t>
            </a:r>
            <a:r>
              <a:rPr lang="tr-TR" sz="1400" dirty="0">
                <a:solidFill>
                  <a:srgbClr val="000000"/>
                </a:solidFill>
                <a:latin typeface="Arial" panose="020B0604020202020204" pitchFamily="34" charset="0"/>
              </a:rPr>
              <a:t> ile yarışmaya dayanan (kompetitif) bir mekanizma ile kapatarak, bloke ederler. </a:t>
            </a:r>
            <a:endParaRPr lang="tr-TR" sz="1400" dirty="0" smtClean="0">
              <a:solidFill>
                <a:srgbClr val="000000"/>
              </a:solidFill>
              <a:latin typeface="Arial" panose="020B0604020202020204" pitchFamily="34" charset="0"/>
            </a:endParaRPr>
          </a:p>
          <a:p>
            <a:pPr marL="285750" indent="-285750" algn="just">
              <a:buFont typeface="Arial" panose="020B0604020202020204" pitchFamily="34" charset="0"/>
              <a:buChar char="•"/>
            </a:pPr>
            <a:endParaRPr lang="tr-TR" sz="1400" dirty="0">
              <a:solidFill>
                <a:srgbClr val="000000"/>
              </a:solidFill>
              <a:latin typeface="Arial" panose="020B0604020202020204" pitchFamily="34" charset="0"/>
            </a:endParaRPr>
          </a:p>
          <a:p>
            <a:pPr marL="285750" indent="-285750" algn="just">
              <a:buFont typeface="Arial" panose="020B0604020202020204" pitchFamily="34" charset="0"/>
              <a:buChar char="•"/>
            </a:pPr>
            <a:r>
              <a:rPr lang="tr-TR" sz="1400" dirty="0" smtClean="0">
                <a:solidFill>
                  <a:srgbClr val="000000"/>
                </a:solidFill>
                <a:latin typeface="Arial" panose="020B0604020202020204" pitchFamily="34" charset="0"/>
              </a:rPr>
              <a:t>Böylece </a:t>
            </a:r>
            <a:r>
              <a:rPr lang="tr-TR" sz="1400" dirty="0" err="1">
                <a:solidFill>
                  <a:srgbClr val="000000"/>
                </a:solidFill>
                <a:latin typeface="Arial" panose="020B0604020202020204" pitchFamily="34" charset="0"/>
              </a:rPr>
              <a:t>arteryel</a:t>
            </a:r>
            <a:r>
              <a:rPr lang="tr-TR" sz="1400" dirty="0">
                <a:solidFill>
                  <a:srgbClr val="000000"/>
                </a:solidFill>
                <a:latin typeface="Arial" panose="020B0604020202020204" pitchFamily="34" charset="0"/>
              </a:rPr>
              <a:t> </a:t>
            </a:r>
            <a:r>
              <a:rPr lang="tr-TR" sz="1400" dirty="0" smtClean="0">
                <a:solidFill>
                  <a:srgbClr val="000000"/>
                </a:solidFill>
                <a:latin typeface="Arial" panose="020B0604020202020204" pitchFamily="34" charset="0"/>
              </a:rPr>
              <a:t>damar </a:t>
            </a:r>
            <a:r>
              <a:rPr lang="tr-TR" sz="1400" dirty="0">
                <a:solidFill>
                  <a:srgbClr val="000000"/>
                </a:solidFill>
                <a:latin typeface="Arial" panose="020B0604020202020204" pitchFamily="34" charset="0"/>
              </a:rPr>
              <a:t>direncini düşürmek suretiyle </a:t>
            </a:r>
            <a:r>
              <a:rPr lang="tr-TR" sz="1400" dirty="0" err="1">
                <a:solidFill>
                  <a:srgbClr val="000000"/>
                </a:solidFill>
                <a:latin typeface="Arial" panose="020B0604020202020204" pitchFamily="34" charset="0"/>
              </a:rPr>
              <a:t>antihipertansif</a:t>
            </a:r>
            <a:r>
              <a:rPr lang="tr-TR" sz="1400" dirty="0">
                <a:solidFill>
                  <a:srgbClr val="000000"/>
                </a:solidFill>
                <a:latin typeface="Arial" panose="020B0604020202020204" pitchFamily="34" charset="0"/>
              </a:rPr>
              <a:t> etkilerini meydana getirirler. </a:t>
            </a:r>
            <a:endParaRPr lang="tr-TR" sz="1400" dirty="0" smtClean="0">
              <a:solidFill>
                <a:srgbClr val="000000"/>
              </a:solidFill>
              <a:latin typeface="Arial" panose="020B0604020202020204" pitchFamily="34" charset="0"/>
            </a:endParaRPr>
          </a:p>
          <a:p>
            <a:pPr marL="285750" indent="-285750" algn="just">
              <a:buFont typeface="Arial" panose="020B0604020202020204" pitchFamily="34" charset="0"/>
              <a:buChar char="•"/>
            </a:pPr>
            <a:endParaRPr lang="tr-TR" sz="1400" dirty="0">
              <a:solidFill>
                <a:srgbClr val="000000"/>
              </a:solidFill>
              <a:latin typeface="Arial" panose="020B0604020202020204" pitchFamily="34" charset="0"/>
            </a:endParaRPr>
          </a:p>
          <a:p>
            <a:pPr marL="285750" indent="-285750" algn="just">
              <a:buFont typeface="Arial" panose="020B0604020202020204" pitchFamily="34" charset="0"/>
              <a:buChar char="•"/>
            </a:pPr>
            <a:r>
              <a:rPr lang="tr-TR" sz="1400" dirty="0" smtClean="0">
                <a:solidFill>
                  <a:srgbClr val="000000"/>
                </a:solidFill>
                <a:latin typeface="Arial" panose="020B0604020202020204" pitchFamily="34" charset="0"/>
              </a:rPr>
              <a:t>Ayrıca</a:t>
            </a:r>
            <a:r>
              <a:rPr lang="tr-TR" sz="1400" dirty="0">
                <a:solidFill>
                  <a:srgbClr val="000000"/>
                </a:solidFill>
                <a:latin typeface="Arial" panose="020B0604020202020204" pitchFamily="34" charset="0"/>
              </a:rPr>
              <a:t>, </a:t>
            </a:r>
            <a:r>
              <a:rPr lang="tr-TR" sz="1400" dirty="0" err="1">
                <a:solidFill>
                  <a:srgbClr val="000000"/>
                </a:solidFill>
                <a:latin typeface="Arial" panose="020B0604020202020204" pitchFamily="34" charset="0"/>
              </a:rPr>
              <a:t>miyokard</a:t>
            </a:r>
            <a:r>
              <a:rPr lang="tr-TR" sz="1400" dirty="0">
                <a:solidFill>
                  <a:srgbClr val="000000"/>
                </a:solidFill>
                <a:latin typeface="Arial" panose="020B0604020202020204" pitchFamily="34" charset="0"/>
              </a:rPr>
              <a:t> üzerinde yaptıkları (-) </a:t>
            </a:r>
            <a:r>
              <a:rPr lang="tr-TR" sz="1400" dirty="0" err="1">
                <a:solidFill>
                  <a:srgbClr val="000000"/>
                </a:solidFill>
                <a:latin typeface="Arial" panose="020B0604020202020204" pitchFamily="34" charset="0"/>
              </a:rPr>
              <a:t>inotrop</a:t>
            </a:r>
            <a:r>
              <a:rPr lang="tr-TR" sz="1400" dirty="0">
                <a:solidFill>
                  <a:srgbClr val="000000"/>
                </a:solidFill>
                <a:latin typeface="Arial" panose="020B0604020202020204" pitchFamily="34" charset="0"/>
              </a:rPr>
              <a:t> etki sonucu kalp </a:t>
            </a:r>
            <a:r>
              <a:rPr lang="tr-TR" sz="1400" dirty="0" err="1">
                <a:solidFill>
                  <a:srgbClr val="000000"/>
                </a:solidFill>
                <a:latin typeface="Arial" panose="020B0604020202020204" pitchFamily="34" charset="0"/>
              </a:rPr>
              <a:t>kontraktilitesini</a:t>
            </a:r>
            <a:r>
              <a:rPr lang="tr-TR" sz="1400" dirty="0">
                <a:solidFill>
                  <a:srgbClr val="000000"/>
                </a:solidFill>
                <a:latin typeface="Arial" panose="020B0604020202020204" pitchFamily="34" charset="0"/>
              </a:rPr>
              <a:t> azaltarak kalp hızını ve debisini azaltırlar. </a:t>
            </a:r>
            <a:endParaRPr lang="tr-TR" sz="1400" dirty="0" smtClean="0">
              <a:solidFill>
                <a:srgbClr val="000000"/>
              </a:solidFill>
              <a:latin typeface="Arial" panose="020B0604020202020204" pitchFamily="34" charset="0"/>
            </a:endParaRPr>
          </a:p>
          <a:p>
            <a:pPr marL="285750" indent="-285750" algn="just">
              <a:buFont typeface="Arial" panose="020B0604020202020204" pitchFamily="34" charset="0"/>
              <a:buChar char="•"/>
            </a:pPr>
            <a:endParaRPr lang="tr-TR" sz="1400" dirty="0">
              <a:solidFill>
                <a:srgbClr val="000000"/>
              </a:solidFill>
              <a:latin typeface="Arial" panose="020B0604020202020204" pitchFamily="34" charset="0"/>
            </a:endParaRPr>
          </a:p>
          <a:p>
            <a:pPr marL="285750" indent="-285750" algn="just">
              <a:buFont typeface="Arial" panose="020B0604020202020204" pitchFamily="34" charset="0"/>
              <a:buChar char="•"/>
            </a:pPr>
            <a:r>
              <a:rPr lang="tr-TR" sz="1400" dirty="0" err="1" smtClean="0">
                <a:solidFill>
                  <a:srgbClr val="000000"/>
                </a:solidFill>
                <a:latin typeface="Arial" panose="020B0604020202020204" pitchFamily="34" charset="0"/>
              </a:rPr>
              <a:t>Renal</a:t>
            </a:r>
            <a:r>
              <a:rPr lang="tr-TR" sz="1400" dirty="0" smtClean="0">
                <a:solidFill>
                  <a:srgbClr val="000000"/>
                </a:solidFill>
                <a:latin typeface="Arial" panose="020B0604020202020204" pitchFamily="34" charset="0"/>
              </a:rPr>
              <a:t> </a:t>
            </a:r>
            <a:r>
              <a:rPr lang="tr-TR" sz="1400" dirty="0">
                <a:solidFill>
                  <a:srgbClr val="000000"/>
                </a:solidFill>
                <a:latin typeface="Arial" panose="020B0604020202020204" pitchFamily="34" charset="0"/>
              </a:rPr>
              <a:t>renin salınımını </a:t>
            </a:r>
            <a:r>
              <a:rPr lang="tr-TR" sz="1400" dirty="0" err="1">
                <a:solidFill>
                  <a:srgbClr val="000000"/>
                </a:solidFill>
                <a:latin typeface="Arial" panose="020B0604020202020204" pitchFamily="34" charset="0"/>
              </a:rPr>
              <a:t>inhibe</a:t>
            </a:r>
            <a:r>
              <a:rPr lang="tr-TR" sz="1400" dirty="0">
                <a:solidFill>
                  <a:srgbClr val="000000"/>
                </a:solidFill>
                <a:latin typeface="Arial" panose="020B0604020202020204" pitchFamily="34" charset="0"/>
              </a:rPr>
              <a:t> ederler. Merkezi sinir sisteminden sempatik “</a:t>
            </a:r>
            <a:r>
              <a:rPr lang="tr-TR" sz="1400" dirty="0" err="1">
                <a:solidFill>
                  <a:srgbClr val="000000"/>
                </a:solidFill>
                <a:latin typeface="Arial" panose="020B0604020202020204" pitchFamily="34" charset="0"/>
              </a:rPr>
              <a:t>akış”ı</a:t>
            </a:r>
            <a:r>
              <a:rPr lang="tr-TR" sz="1400" dirty="0">
                <a:solidFill>
                  <a:srgbClr val="000000"/>
                </a:solidFill>
                <a:latin typeface="Arial" panose="020B0604020202020204" pitchFamily="34" charset="0"/>
              </a:rPr>
              <a:t> azaltırlar. Bunların </a:t>
            </a:r>
            <a:r>
              <a:rPr lang="tr-TR" sz="1400" dirty="0" err="1">
                <a:solidFill>
                  <a:srgbClr val="000000"/>
                </a:solidFill>
                <a:latin typeface="Arial" panose="020B0604020202020204" pitchFamily="34" charset="0"/>
              </a:rPr>
              <a:t>yanısıra</a:t>
            </a:r>
            <a:r>
              <a:rPr lang="tr-TR" sz="1400" dirty="0">
                <a:solidFill>
                  <a:srgbClr val="000000"/>
                </a:solidFill>
                <a:latin typeface="Arial" panose="020B0604020202020204" pitchFamily="34" charset="0"/>
              </a:rPr>
              <a:t> </a:t>
            </a:r>
            <a:r>
              <a:rPr lang="tr-TR" sz="1400" dirty="0" err="1">
                <a:solidFill>
                  <a:srgbClr val="000000"/>
                </a:solidFill>
                <a:latin typeface="Arial" panose="020B0604020202020204" pitchFamily="34" charset="0"/>
              </a:rPr>
              <a:t>vasküler</a:t>
            </a:r>
            <a:r>
              <a:rPr lang="tr-TR" sz="1400" dirty="0">
                <a:solidFill>
                  <a:srgbClr val="000000"/>
                </a:solidFill>
                <a:latin typeface="Arial" panose="020B0604020202020204" pitchFamily="34" charset="0"/>
              </a:rPr>
              <a:t> dokuda </a:t>
            </a:r>
            <a:r>
              <a:rPr lang="tr-TR" sz="1400" dirty="0" err="1">
                <a:solidFill>
                  <a:srgbClr val="000000"/>
                </a:solidFill>
                <a:latin typeface="Arial" panose="020B0604020202020204" pitchFamily="34" charset="0"/>
              </a:rPr>
              <a:t>prostaglandin</a:t>
            </a:r>
            <a:r>
              <a:rPr lang="tr-TR" sz="1400" dirty="0">
                <a:solidFill>
                  <a:srgbClr val="000000"/>
                </a:solidFill>
                <a:latin typeface="Arial" panose="020B0604020202020204" pitchFamily="34" charset="0"/>
              </a:rPr>
              <a:t> düzeylerini yükseltirler. </a:t>
            </a:r>
            <a:endParaRPr lang="tr-TR" sz="1400" dirty="0" smtClean="0">
              <a:solidFill>
                <a:srgbClr val="000000"/>
              </a:solidFill>
              <a:latin typeface="Arial" panose="020B0604020202020204" pitchFamily="34" charset="0"/>
            </a:endParaRPr>
          </a:p>
          <a:p>
            <a:pPr marL="285750" indent="-285750" algn="just">
              <a:buFont typeface="Arial" panose="020B0604020202020204" pitchFamily="34" charset="0"/>
              <a:buChar char="•"/>
            </a:pPr>
            <a:endParaRPr lang="tr-TR" sz="1400" dirty="0">
              <a:solidFill>
                <a:srgbClr val="000000"/>
              </a:solidFill>
              <a:latin typeface="Arial" panose="020B0604020202020204" pitchFamily="34" charset="0"/>
            </a:endParaRPr>
          </a:p>
        </p:txBody>
      </p:sp>
      <p:sp>
        <p:nvSpPr>
          <p:cNvPr id="3" name="Rectangle 1"/>
          <p:cNvSpPr>
            <a:spLocks noChangeArrowheads="1"/>
          </p:cNvSpPr>
          <p:nvPr/>
        </p:nvSpPr>
        <p:spPr bwMode="auto">
          <a:xfrm>
            <a:off x="31374" y="3592760"/>
            <a:ext cx="8892480" cy="1944130"/>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They block peripheral b-adrenergic receptors by closing them with a (competitive) mechanism based on competition with </a:t>
            </a:r>
            <a:r>
              <a:rPr kumimoji="0" lang="en-US" altLang="en-US" sz="1600" b="0" i="0" u="none" strike="noStrike" cap="none" normalizeH="0" baseline="0" dirty="0" err="1" smtClean="0">
                <a:ln>
                  <a:noFill/>
                </a:ln>
                <a:solidFill>
                  <a:srgbClr val="222222"/>
                </a:solidFill>
                <a:effectLst/>
                <a:latin typeface="inherit"/>
              </a:rPr>
              <a:t>catecholamines</a:t>
            </a:r>
            <a:r>
              <a:rPr kumimoji="0" lang="en-US" altLang="en-US" sz="1600" b="0" i="0" u="none" strike="noStrike" cap="none" normalizeH="0" baseline="0" dirty="0" smtClean="0">
                <a:ln>
                  <a:noFill/>
                </a:ln>
                <a:solidFill>
                  <a:srgbClr val="222222"/>
                </a:solidFill>
                <a:effectLst/>
                <a:latin typeface="inherit"/>
              </a:rPr>
              <a:t>.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Thus, they create antihypertensive effects by decreasing the arterial resistance. In addition, as a result of the (-) inotropic effect they perform on the myocardium, they decrease heart rate and flow rate by reducing heart contractility.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They inhibit the release of renal renin.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They reduce the sympathetic "flow" from the central nervous system. In addition, they increase prostaglandin levels in vascular tissue.</a:t>
            </a:r>
            <a:r>
              <a:rPr kumimoji="0" lang="en-US" altLang="en-US" sz="1600" b="0" i="0" u="none" strike="noStrike" cap="none" normalizeH="0" baseline="0" dirty="0" smtClean="0">
                <a:ln>
                  <a:noFill/>
                </a:ln>
                <a:solidFill>
                  <a:schemeClr val="tx1"/>
                </a:solidFill>
                <a:effectLst/>
              </a:rPr>
              <a:t> </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5125675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7504" y="3747810"/>
            <a:ext cx="9036496" cy="268279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They increase </a:t>
            </a:r>
            <a:r>
              <a:rPr kumimoji="0" lang="en-US" altLang="en-US" sz="1600" b="0" i="0" u="none" strike="noStrike" cap="none" normalizeH="0" baseline="0" dirty="0" err="1" smtClean="0">
                <a:ln>
                  <a:noFill/>
                </a:ln>
                <a:solidFill>
                  <a:srgbClr val="222222"/>
                </a:solidFill>
                <a:effectLst/>
                <a:latin typeface="inherit"/>
              </a:rPr>
              <a:t>Baroreflex</a:t>
            </a:r>
            <a:r>
              <a:rPr kumimoji="0" lang="en-US" altLang="en-US" sz="1600" b="0" i="0" u="none" strike="noStrike" cap="none" normalizeH="0" baseline="0" dirty="0" smtClean="0">
                <a:ln>
                  <a:noFill/>
                </a:ln>
                <a:solidFill>
                  <a:srgbClr val="222222"/>
                </a:solidFill>
                <a:effectLst/>
                <a:latin typeface="inherit"/>
              </a:rPr>
              <a:t> sensitivity.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They reduce kidney blood flow and noradrenaline release by “</a:t>
            </a:r>
            <a:r>
              <a:rPr kumimoji="0" lang="en-US" altLang="en-US" sz="1600" b="0" i="0" u="none" strike="noStrike" cap="none" normalizeH="0" baseline="0" dirty="0" err="1" smtClean="0">
                <a:ln>
                  <a:noFill/>
                </a:ln>
                <a:solidFill>
                  <a:srgbClr val="222222"/>
                </a:solidFill>
                <a:effectLst/>
                <a:latin typeface="inherit"/>
              </a:rPr>
              <a:t>prejunctional</a:t>
            </a:r>
            <a:r>
              <a:rPr kumimoji="0" lang="en-US" altLang="en-US" sz="1600" b="0" i="0" u="none" strike="noStrike" cap="none" normalizeH="0" baseline="0" dirty="0" smtClean="0">
                <a:ln>
                  <a:noFill/>
                </a:ln>
                <a:solidFill>
                  <a:srgbClr val="222222"/>
                </a:solidFill>
                <a:effectLst/>
                <a:latin typeface="inherit"/>
              </a:rPr>
              <a:t>” sympathetic inhibition.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Beta blockers with positive intrinsic sympathomimetic activity (ISA +) do not change the heart rate and flow rate.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 effects are very weak in the elderly, in the black race, in patients with low renin hypertension and in high peripheral resistance </a:t>
            </a:r>
            <a:r>
              <a:rPr kumimoji="0" lang="en-US" altLang="en-US" sz="1600" b="0" i="0" u="none" strike="noStrike" cap="none" normalizeH="0" baseline="0" dirty="0" err="1" smtClean="0">
                <a:ln>
                  <a:noFill/>
                </a:ln>
                <a:solidFill>
                  <a:srgbClr val="222222"/>
                </a:solidFill>
                <a:effectLst/>
                <a:latin typeface="inherit"/>
              </a:rPr>
              <a:t>hypodynamic</a:t>
            </a:r>
            <a:r>
              <a:rPr kumimoji="0" lang="en-US" altLang="en-US" sz="1600" b="0" i="0" u="none" strike="noStrike" cap="none" normalizeH="0" baseline="0" dirty="0" smtClean="0">
                <a:ln>
                  <a:noFill/>
                </a:ln>
                <a:solidFill>
                  <a:srgbClr val="222222"/>
                </a:solidFill>
                <a:effectLst/>
                <a:latin typeface="inherit"/>
              </a:rPr>
              <a:t> patients with low heart rate.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On the other hand, they are very effective in young people, white race, high and normal renin people, high heart rate, peripheral resistance </a:t>
            </a:r>
            <a:r>
              <a:rPr kumimoji="0" lang="en-US" altLang="en-US" sz="1600" b="0" i="0" u="none" strike="noStrike" cap="none" normalizeH="0" baseline="0" dirty="0" err="1" smtClean="0">
                <a:ln>
                  <a:noFill/>
                </a:ln>
                <a:solidFill>
                  <a:srgbClr val="222222"/>
                </a:solidFill>
                <a:effectLst/>
                <a:latin typeface="inherit"/>
              </a:rPr>
              <a:t>hyperdynamic</a:t>
            </a:r>
            <a:r>
              <a:rPr kumimoji="0" lang="en-US" altLang="en-US" sz="1600" b="0" i="0" u="none" strike="noStrike" cap="none" normalizeH="0" baseline="0" dirty="0" smtClean="0">
                <a:ln>
                  <a:noFill/>
                </a:ln>
                <a:solidFill>
                  <a:srgbClr val="222222"/>
                </a:solidFill>
                <a:effectLst/>
                <a:latin typeface="inherit"/>
              </a:rPr>
              <a:t> patients.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These agents are divided into 2 groups as blocking only b1 receptors (</a:t>
            </a:r>
            <a:r>
              <a:rPr kumimoji="0" lang="en-US" altLang="en-US" sz="1600" b="0" i="0" u="none" strike="noStrike" cap="none" normalizeH="0" baseline="0" dirty="0" err="1" smtClean="0">
                <a:ln>
                  <a:noFill/>
                </a:ln>
                <a:solidFill>
                  <a:srgbClr val="222222"/>
                </a:solidFill>
                <a:effectLst/>
                <a:latin typeface="inherit"/>
              </a:rPr>
              <a:t>cardioselective</a:t>
            </a:r>
            <a:r>
              <a:rPr kumimoji="0" lang="en-US" altLang="en-US" sz="1600" b="0" i="0" u="none" strike="noStrike" cap="none" normalizeH="0" baseline="0" dirty="0" smtClean="0">
                <a:ln>
                  <a:noFill/>
                </a:ln>
                <a:solidFill>
                  <a:srgbClr val="222222"/>
                </a:solidFill>
                <a:effectLst/>
                <a:latin typeface="inherit"/>
              </a:rPr>
              <a:t> beta blockers) and blocking both b1 and b2 receptors (non-selective beta blockers).</a:t>
            </a:r>
            <a:r>
              <a:rPr kumimoji="0" lang="en-US" altLang="en-US" sz="1600" b="0" i="0" u="none" strike="noStrike" cap="none" normalizeH="0" baseline="0" dirty="0" smtClean="0">
                <a:ln>
                  <a:noFill/>
                </a:ln>
                <a:solidFill>
                  <a:schemeClr val="tx1"/>
                </a:solidFill>
                <a:effectLst/>
              </a:rPr>
              <a:t> </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179512" y="167729"/>
            <a:ext cx="8856984" cy="304698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lgn="just">
              <a:buFont typeface="Arial" panose="020B0604020202020204" pitchFamily="34" charset="0"/>
              <a:buChar char="•"/>
            </a:pPr>
            <a:r>
              <a:rPr lang="tr-TR" sz="1600" dirty="0">
                <a:solidFill>
                  <a:srgbClr val="000000"/>
                </a:solidFill>
                <a:latin typeface="Arial" panose="020B0604020202020204" pitchFamily="34" charset="0"/>
              </a:rPr>
              <a:t>Barorefleks duyarlılığını arttırırlar. Böbrek kan akımını ve “prejunctional” sempatik inhibisyon yaparak noradrenalin salınımını azaltırlar. </a:t>
            </a:r>
          </a:p>
          <a:p>
            <a:pPr marL="285750" indent="-285750" algn="just">
              <a:buFont typeface="Arial" panose="020B0604020202020204" pitchFamily="34" charset="0"/>
              <a:buChar char="•"/>
            </a:pPr>
            <a:endParaRPr lang="tr-TR" sz="1600" dirty="0">
              <a:solidFill>
                <a:srgbClr val="000000"/>
              </a:solidFill>
              <a:latin typeface="Arial" panose="020B0604020202020204" pitchFamily="34" charset="0"/>
            </a:endParaRPr>
          </a:p>
          <a:p>
            <a:pPr marL="285750" indent="-285750" algn="just">
              <a:buFont typeface="Arial" panose="020B0604020202020204" pitchFamily="34" charset="0"/>
              <a:buChar char="•"/>
            </a:pPr>
            <a:r>
              <a:rPr lang="tr-TR" sz="1600" dirty="0">
                <a:solidFill>
                  <a:srgbClr val="000000"/>
                </a:solidFill>
                <a:latin typeface="Arial" panose="020B0604020202020204" pitchFamily="34" charset="0"/>
              </a:rPr>
              <a:t>İntrensek simpatomimetik aktivitesi pozitif (ISA +) beta blokerler, kalp hızını ve debisini değiştirmezler. Yaşlılarda, siyah ırkta, düşük reninli hipertansiyonlular ve düşük kalp atım hacimli yüksek periferik dirençli hipodinamik hastalarda etkileri oldukça zayıftır. </a:t>
            </a:r>
          </a:p>
          <a:p>
            <a:pPr marL="285750" indent="-285750" algn="just">
              <a:buFont typeface="Arial" panose="020B0604020202020204" pitchFamily="34" charset="0"/>
              <a:buChar char="•"/>
            </a:pPr>
            <a:endParaRPr lang="tr-TR" sz="1600" dirty="0">
              <a:solidFill>
                <a:srgbClr val="000000"/>
              </a:solidFill>
              <a:latin typeface="Arial" panose="020B0604020202020204" pitchFamily="34" charset="0"/>
            </a:endParaRPr>
          </a:p>
          <a:p>
            <a:pPr marL="285750" indent="-285750" algn="just">
              <a:buFont typeface="Arial" panose="020B0604020202020204" pitchFamily="34" charset="0"/>
              <a:buChar char="•"/>
            </a:pPr>
            <a:r>
              <a:rPr lang="tr-TR" sz="1600" dirty="0">
                <a:solidFill>
                  <a:srgbClr val="000000"/>
                </a:solidFill>
                <a:latin typeface="Arial" panose="020B0604020202020204" pitchFamily="34" charset="0"/>
              </a:rPr>
              <a:t>Buna karşılık gençlerde, beyaz ırkta, yüksek ve normal reninli kişilerde, kalp atım hacmi yüksek, periferik direnci hiperdinamik hastalarda çok etkilidirler. </a:t>
            </a:r>
          </a:p>
          <a:p>
            <a:pPr marL="285750" indent="-285750" algn="just">
              <a:buFont typeface="Arial" panose="020B0604020202020204" pitchFamily="34" charset="0"/>
              <a:buChar char="•"/>
            </a:pPr>
            <a:endParaRPr lang="tr-TR" sz="1600" dirty="0">
              <a:solidFill>
                <a:srgbClr val="000000"/>
              </a:solidFill>
              <a:latin typeface="Arial" panose="020B0604020202020204" pitchFamily="34" charset="0"/>
            </a:endParaRPr>
          </a:p>
          <a:p>
            <a:pPr marL="285750" indent="-285750" algn="just">
              <a:buFont typeface="Arial" panose="020B0604020202020204" pitchFamily="34" charset="0"/>
              <a:buChar char="•"/>
            </a:pPr>
            <a:r>
              <a:rPr lang="tr-TR" sz="1600" dirty="0">
                <a:solidFill>
                  <a:srgbClr val="000000"/>
                </a:solidFill>
                <a:latin typeface="Arial" panose="020B0604020202020204" pitchFamily="34" charset="0"/>
              </a:rPr>
              <a:t>Bu ajanlar, yalnız </a:t>
            </a:r>
            <a:r>
              <a:rPr lang="tr-TR" sz="1600" dirty="0">
                <a:solidFill>
                  <a:srgbClr val="000000"/>
                </a:solidFill>
                <a:latin typeface="Symbol" panose="05050102010706020507" pitchFamily="18" charset="2"/>
              </a:rPr>
              <a:t>b</a:t>
            </a:r>
            <a:r>
              <a:rPr lang="tr-TR" sz="1600" dirty="0">
                <a:solidFill>
                  <a:srgbClr val="000000"/>
                </a:solidFill>
                <a:latin typeface="Arial" panose="020B0604020202020204" pitchFamily="34" charset="0"/>
              </a:rPr>
              <a:t>1 reseptörleri bloke edenler (kardiyoselektif beta blokerler) hem b1 hem de </a:t>
            </a:r>
            <a:r>
              <a:rPr lang="tr-TR" sz="1600" dirty="0">
                <a:solidFill>
                  <a:srgbClr val="000000"/>
                </a:solidFill>
                <a:latin typeface="Symbol" panose="05050102010706020507" pitchFamily="18" charset="2"/>
              </a:rPr>
              <a:t>b</a:t>
            </a:r>
            <a:r>
              <a:rPr lang="tr-TR" sz="1600" dirty="0">
                <a:solidFill>
                  <a:srgbClr val="000000"/>
                </a:solidFill>
                <a:latin typeface="Arial" panose="020B0604020202020204" pitchFamily="34" charset="0"/>
              </a:rPr>
              <a:t>2 reseptörleri bloke edenler (nonselektif beta blokerler) olarak 2 gruba ayrılır </a:t>
            </a:r>
            <a:endParaRPr lang="tr-TR" sz="16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5167762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404664"/>
            <a:ext cx="8064896" cy="1656184"/>
          </a:xfrm>
          <a:prstGeom prst="rect">
            <a:avLst/>
          </a:prstGeom>
        </p:spPr>
        <p:style>
          <a:lnRef idx="2">
            <a:schemeClr val="accent2"/>
          </a:lnRef>
          <a:fillRef idx="1">
            <a:schemeClr val="lt1"/>
          </a:fillRef>
          <a:effectRef idx="0">
            <a:schemeClr val="accent2"/>
          </a:effectRef>
          <a:fontRef idx="minor">
            <a:schemeClr val="dk1"/>
          </a:fontRef>
        </p:style>
        <p:txBody>
          <a:bodyPr/>
          <a:lstStyle/>
          <a:p>
            <a:pPr lvl="0" rtl="0">
              <a:buChar char="•"/>
            </a:pPr>
            <a:r>
              <a:rPr lang="tr-TR" dirty="0" smtClean="0"/>
              <a:t>Günde üç kez verilen ilaçlara günlük doz ayarlandıktan  sonra günde  iki kez de verilebilirler.</a:t>
            </a:r>
            <a:endParaRPr lang="tr-TR" dirty="0"/>
          </a:p>
          <a:p>
            <a:pPr lvl="0" rtl="0">
              <a:buChar char="•"/>
            </a:pPr>
            <a:r>
              <a:rPr lang="tr-TR" dirty="0" smtClean="0"/>
              <a:t>İlacın iki kezde verilişinde  günlük dozun 2/3’ ü sabahleyin ve geri kalanı gece yatarken uygulanabilir. </a:t>
            </a:r>
            <a:endParaRPr lang="tr-TR" dirty="0"/>
          </a:p>
          <a:p>
            <a:pPr lvl="0" rtl="0">
              <a:buChar char="•"/>
            </a:pPr>
            <a:r>
              <a:rPr lang="tr-TR" dirty="0" smtClean="0"/>
              <a:t>Günde tek doz halinde verilen ilaçlar sabahleyin verililirler.</a:t>
            </a:r>
            <a:endParaRPr lang="tr-TR" dirty="0"/>
          </a:p>
        </p:txBody>
      </p:sp>
      <p:sp>
        <p:nvSpPr>
          <p:cNvPr id="3" name="Rectangle 1"/>
          <p:cNvSpPr>
            <a:spLocks noChangeArrowheads="1"/>
          </p:cNvSpPr>
          <p:nvPr/>
        </p:nvSpPr>
        <p:spPr bwMode="auto">
          <a:xfrm flipH="1">
            <a:off x="683568" y="3067218"/>
            <a:ext cx="7992888" cy="19851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Drugs given three times a day can be given twice a day after the daily dose is adjusted.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In the administration of the drug twice, 2/3 of the daily dose can be administered in the morning and the rest at night.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Drugs given in a single dose per day are given in the morning.</a:t>
            </a:r>
            <a:endParaRPr kumimoji="0" lang="en-US" altLang="en-US"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600" b="0" i="0" u="none" strike="noStrike" cap="none" normalizeH="0" baseline="0" dirty="0" smtClean="0">
                <a:ln>
                  <a:noFill/>
                </a:ln>
                <a:solidFill>
                  <a:schemeClr val="tx1"/>
                </a:solidFill>
                <a:effectLst/>
              </a:rPr>
              <a:t/>
            </a:r>
            <a:br>
              <a:rPr kumimoji="0" lang="en-US" altLang="en-US" sz="600" b="0" i="0" u="none" strike="noStrike" cap="none" normalizeH="0" baseline="0" dirty="0" smtClean="0">
                <a:ln>
                  <a:noFill/>
                </a:ln>
                <a:solidFill>
                  <a:schemeClr val="tx1"/>
                </a:solidFill>
                <a:effectLst/>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267494"/>
            <a:ext cx="8291264" cy="1577330"/>
          </a:xfrm>
          <a:prstGeom prst="rect">
            <a:avLst/>
          </a:prstGeom>
        </p:spPr>
        <p:style>
          <a:lnRef idx="2">
            <a:schemeClr val="accent1"/>
          </a:lnRef>
          <a:fillRef idx="1">
            <a:schemeClr val="lt1"/>
          </a:fillRef>
          <a:effectRef idx="0">
            <a:schemeClr val="accent1"/>
          </a:effectRef>
          <a:fontRef idx="minor">
            <a:schemeClr val="dk1"/>
          </a:fontRef>
        </p:style>
        <p:txBody>
          <a:bodyPr/>
          <a:lstStyle/>
          <a:p>
            <a:pPr lvl="0" rtl="0">
              <a:buChar char="•"/>
            </a:pPr>
            <a:r>
              <a:rPr lang="tr-TR" dirty="0" smtClean="0"/>
              <a:t>İlaç kesilmesi sendromu</a:t>
            </a:r>
            <a:endParaRPr lang="en-US" dirty="0" smtClean="0"/>
          </a:p>
          <a:p>
            <a:pPr>
              <a:buFontTx/>
              <a:buChar char="•"/>
            </a:pPr>
            <a:r>
              <a:rPr lang="tr-TR" dirty="0"/>
              <a:t>Kronik olarak beta bloker ilaçlarla tedavi edilen angina’lı hastalarda  bu ilaçların birden kesilmesi sonucu birkaç gün süren </a:t>
            </a:r>
            <a:r>
              <a:rPr lang="tr-TR" b="1" dirty="0">
                <a:solidFill>
                  <a:srgbClr val="002060"/>
                </a:solidFill>
              </a:rPr>
              <a:t>kesilme sendromuna </a:t>
            </a:r>
            <a:r>
              <a:rPr lang="tr-TR" dirty="0"/>
              <a:t>neden olur, bunun belirtileri bir organ bozukluğu olmayan hipertansiyonlularda kan basıncı yükselmesi </a:t>
            </a:r>
            <a:r>
              <a:rPr lang="tr-TR" b="1" dirty="0">
                <a:solidFill>
                  <a:srgbClr val="FF0000"/>
                </a:solidFill>
              </a:rPr>
              <a:t>taşikardi palpitasyon, tremor, terleme başağrısı ve genel kırıklık (malez)’ </a:t>
            </a:r>
            <a:r>
              <a:rPr lang="tr-TR" dirty="0"/>
              <a:t>dir. </a:t>
            </a:r>
          </a:p>
        </p:txBody>
      </p:sp>
      <p:sp>
        <p:nvSpPr>
          <p:cNvPr id="6" name="Rectangle 1"/>
          <p:cNvSpPr>
            <a:spLocks noChangeArrowheads="1"/>
          </p:cNvSpPr>
          <p:nvPr/>
        </p:nvSpPr>
        <p:spPr bwMode="auto">
          <a:xfrm>
            <a:off x="457200" y="2960078"/>
            <a:ext cx="8291264" cy="255968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Drug withdrawal syndrome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In patients with angina who are chronically treated with beta-blocker drugs, these drugs cause discontinuation syndrome that lasts for several days as a result of discontinuation of these drugs, the symptoms of which are elevated blood pressure in patients with hypertension without an organ disorder, tachycardia palpitation, tremor, sweating headache and general malaise (malaise).</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620688"/>
            <a:ext cx="7560840"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lvl="0" indent="-285750">
              <a:buFont typeface="Arial" panose="020B0604020202020204" pitchFamily="34" charset="0"/>
              <a:buChar char="•"/>
            </a:pPr>
            <a:r>
              <a:rPr lang="tr-TR" dirty="0"/>
              <a:t>Yüksek kan basıncı, kalbin ve damarların çok çalıştığının bir göstergesidir</a:t>
            </a:r>
            <a:r>
              <a:rPr lang="tr-TR" dirty="0" smtClean="0"/>
              <a:t>.</a:t>
            </a:r>
            <a:endParaRPr lang="en-US" dirty="0" smtClean="0"/>
          </a:p>
          <a:p>
            <a:pPr marL="285750" lvl="0" indent="-285750">
              <a:buFont typeface="Arial" panose="020B0604020202020204" pitchFamily="34" charset="0"/>
              <a:buChar char="•"/>
            </a:pPr>
            <a:r>
              <a:rPr lang="tr-TR" dirty="0"/>
              <a:t>Eğer tedavi edilmezse,  bu hastalık ateroskleroza ve konjestif kalp yetmezliğine yol açar. </a:t>
            </a:r>
          </a:p>
          <a:p>
            <a:pPr marL="285750" lvl="0" indent="-285750">
              <a:buFont typeface="Arial" panose="020B0604020202020204" pitchFamily="34" charset="0"/>
              <a:buChar char="•"/>
            </a:pPr>
            <a:r>
              <a:rPr lang="tr-TR" dirty="0"/>
              <a:t>Kalp hastalığı tüm kalp krizlerinin ve inmenin %75 inin sebebidir.</a:t>
            </a:r>
          </a:p>
          <a:p>
            <a:pPr marL="285750" lvl="0" indent="-285750">
              <a:buFont typeface="Arial" panose="020B0604020202020204" pitchFamily="34" charset="0"/>
              <a:buChar char="•"/>
            </a:pPr>
            <a:r>
              <a:rPr lang="tr-TR" dirty="0" smtClean="0"/>
              <a:t> </a:t>
            </a:r>
            <a:endParaRPr lang="tr-TR" dirty="0"/>
          </a:p>
        </p:txBody>
      </p:sp>
      <p:sp>
        <p:nvSpPr>
          <p:cNvPr id="3" name="TextBox 2"/>
          <p:cNvSpPr txBox="1"/>
          <p:nvPr/>
        </p:nvSpPr>
        <p:spPr>
          <a:xfrm>
            <a:off x="611560" y="2636912"/>
            <a:ext cx="7704856" cy="1754326"/>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US" dirty="0" smtClean="0"/>
              <a:t>High </a:t>
            </a:r>
            <a:r>
              <a:rPr lang="en-US" dirty="0"/>
              <a:t>blood pressure is an indicator that the heart and veins are working hard.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If </a:t>
            </a:r>
            <a:r>
              <a:rPr lang="en-US" dirty="0"/>
              <a:t>left untreated, this disease causes atherosclerosis and congestive heart failure</a:t>
            </a:r>
            <a:r>
              <a:rPr lang="en-US" dirty="0" smtClean="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 </a:t>
            </a:r>
            <a:r>
              <a:rPr lang="en-US" dirty="0"/>
              <a:t>Heart disease is the cause of 75% of all heart attacks and strokes.</a:t>
            </a:r>
          </a:p>
        </p:txBody>
      </p:sp>
    </p:spTree>
    <p:extLst>
      <p:ext uri="{BB962C8B-B14F-4D97-AF65-F5344CB8AC3E}">
        <p14:creationId xmlns:p14="http://schemas.microsoft.com/office/powerpoint/2010/main" val="284667317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908721"/>
            <a:ext cx="8496944" cy="1296143"/>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Anginalı hastalarda ise ilaç kesilmesinin bazı hastalarda anginal nöbetlerin sılaşmasına, tehlikeli aritmilere, myokard infarktusuna ve hatta ölüme neden olduğun belirtilmiştir. </a:t>
            </a:r>
            <a:endParaRPr lang="tr-TR" dirty="0"/>
          </a:p>
          <a:p>
            <a:pPr lvl="0" rtl="0">
              <a:buChar char="•"/>
            </a:pPr>
            <a:r>
              <a:rPr lang="tr-TR" dirty="0" smtClean="0"/>
              <a:t>Bu nedenle uzun süren beta bloker tedavisine son verilmek isteniyorsa, ilacın dozu 8-10  içinde giderek azaltılmak suretiyle  ilaç yavaş kesilmelidir. </a:t>
            </a:r>
            <a:endParaRPr lang="tr-TR" dirty="0"/>
          </a:p>
        </p:txBody>
      </p:sp>
      <p:sp>
        <p:nvSpPr>
          <p:cNvPr id="3" name="Rectangle 2"/>
          <p:cNvSpPr/>
          <p:nvPr/>
        </p:nvSpPr>
        <p:spPr>
          <a:xfrm>
            <a:off x="395536" y="2708920"/>
            <a:ext cx="8424936"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In </a:t>
            </a:r>
            <a:r>
              <a:rPr lang="en-US" dirty="0">
                <a:solidFill>
                  <a:srgbClr val="222222"/>
                </a:solidFill>
                <a:latin typeface="arial" panose="020B0604020202020204" pitchFamily="34" charset="0"/>
              </a:rPr>
              <a:t>patients with angina, it was stated that discontinuation of medicines caused the </a:t>
            </a:r>
            <a:r>
              <a:rPr lang="en-US" dirty="0" err="1">
                <a:solidFill>
                  <a:srgbClr val="222222"/>
                </a:solidFill>
                <a:latin typeface="arial" panose="020B0604020202020204" pitchFamily="34" charset="0"/>
              </a:rPr>
              <a:t>anginal</a:t>
            </a:r>
            <a:r>
              <a:rPr lang="en-US" dirty="0">
                <a:solidFill>
                  <a:srgbClr val="222222"/>
                </a:solidFill>
                <a:latin typeface="arial" panose="020B0604020202020204" pitchFamily="34" charset="0"/>
              </a:rPr>
              <a:t> seizures to shrink, dangerous arrhythmias, myocardial infarction and even death.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Therefore</a:t>
            </a:r>
            <a:r>
              <a:rPr lang="en-US" dirty="0">
                <a:solidFill>
                  <a:srgbClr val="222222"/>
                </a:solidFill>
                <a:latin typeface="arial" panose="020B0604020202020204" pitchFamily="34" charset="0"/>
              </a:rPr>
              <a:t>, if it is desired to discontinue long-term beta blocker therapy, the drug should be stopped slowly by gradually decreasing the dose within 8-10.</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548680"/>
            <a:ext cx="8244408" cy="1296144"/>
          </a:xfrm>
          <a:prstGeom prst="rect">
            <a:avLst/>
          </a:prstGeom>
        </p:spPr>
        <p:style>
          <a:lnRef idx="2">
            <a:schemeClr val="accent2"/>
          </a:lnRef>
          <a:fillRef idx="1">
            <a:schemeClr val="lt1"/>
          </a:fillRef>
          <a:effectRef idx="0">
            <a:schemeClr val="accent2"/>
          </a:effectRef>
          <a:fontRef idx="minor">
            <a:schemeClr val="dk1"/>
          </a:fontRef>
        </p:style>
        <p:txBody>
          <a:bodyPr/>
          <a:lstStyle/>
          <a:p>
            <a:pPr lvl="0" rtl="0">
              <a:buChar char="•"/>
            </a:pPr>
            <a:r>
              <a:rPr lang="tr-TR" dirty="0" smtClean="0"/>
              <a:t>Beta blokerlerin kesilmesine bağlı reaksiyonlar esas olarak  bir </a:t>
            </a:r>
            <a:r>
              <a:rPr lang="tr-TR" dirty="0" smtClean="0">
                <a:solidFill>
                  <a:srgbClr val="FF0000"/>
                </a:solidFill>
              </a:rPr>
              <a:t>sempatik hiperaktivite </a:t>
            </a:r>
            <a:r>
              <a:rPr lang="tr-TR" dirty="0" smtClean="0"/>
              <a:t>durumudur. Katekolaminlerin  salıverilmesinin artması sonucu değildir. Büyük bir olasılıkla bu reaksiyon uzun süren beta bloker tedavisinin, nöroeffektör kavşaklarda (özellikle kalptekilerde) beta reseptörlerin  sıklığını ve duyarlılığını artırmasına  bağlıdır.</a:t>
            </a:r>
            <a:endParaRPr lang="tr-TR" dirty="0"/>
          </a:p>
        </p:txBody>
      </p:sp>
      <p:sp>
        <p:nvSpPr>
          <p:cNvPr id="3" name="Rectangle 2"/>
          <p:cNvSpPr/>
          <p:nvPr/>
        </p:nvSpPr>
        <p:spPr>
          <a:xfrm>
            <a:off x="467544" y="3212976"/>
            <a:ext cx="8244408" cy="175432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Reactions </a:t>
            </a:r>
            <a:r>
              <a:rPr lang="en-US" dirty="0">
                <a:solidFill>
                  <a:srgbClr val="222222"/>
                </a:solidFill>
                <a:latin typeface="arial" panose="020B0604020202020204" pitchFamily="34" charset="0"/>
              </a:rPr>
              <a:t>due to cessation of beta blockers are mainly a sympathetic hyperactivity condition.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It </a:t>
            </a:r>
            <a:r>
              <a:rPr lang="en-US" dirty="0">
                <a:solidFill>
                  <a:srgbClr val="222222"/>
                </a:solidFill>
                <a:latin typeface="arial" panose="020B0604020202020204" pitchFamily="34" charset="0"/>
              </a:rPr>
              <a:t>is not the result of increased release of </a:t>
            </a:r>
            <a:r>
              <a:rPr lang="en-US" dirty="0" err="1">
                <a:solidFill>
                  <a:srgbClr val="222222"/>
                </a:solidFill>
                <a:latin typeface="arial" panose="020B0604020202020204" pitchFamily="34" charset="0"/>
              </a:rPr>
              <a:t>catecholamines</a:t>
            </a:r>
            <a:r>
              <a:rPr lang="en-US" dirty="0">
                <a:solidFill>
                  <a:srgbClr val="222222"/>
                </a:solidFill>
                <a:latin typeface="arial" panose="020B0604020202020204" pitchFamily="34" charset="0"/>
              </a:rPr>
              <a:t>.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Most </a:t>
            </a:r>
            <a:r>
              <a:rPr lang="en-US" dirty="0">
                <a:solidFill>
                  <a:srgbClr val="222222"/>
                </a:solidFill>
                <a:latin typeface="arial" panose="020B0604020202020204" pitchFamily="34" charset="0"/>
              </a:rPr>
              <a:t>likely this reaction is due to the prolonged beta-blocker therapy increasing the frequency and sensitivity of beta receptors in </a:t>
            </a:r>
            <a:r>
              <a:rPr lang="en-US" dirty="0" err="1">
                <a:solidFill>
                  <a:srgbClr val="222222"/>
                </a:solidFill>
                <a:latin typeface="arial" panose="020B0604020202020204" pitchFamily="34" charset="0"/>
              </a:rPr>
              <a:t>neuroeffector</a:t>
            </a:r>
            <a:r>
              <a:rPr lang="en-US" dirty="0">
                <a:solidFill>
                  <a:srgbClr val="222222"/>
                </a:solidFill>
                <a:latin typeface="arial" panose="020B0604020202020204" pitchFamily="34" charset="0"/>
              </a:rPr>
              <a:t> junctions (especially in the heart).</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8532440" cy="2304256"/>
          </a:xfrm>
          <a:prstGeom prst="rect">
            <a:avLst/>
          </a:prstGeom>
        </p:spPr>
        <p:style>
          <a:lnRef idx="2">
            <a:schemeClr val="accent3"/>
          </a:lnRef>
          <a:fillRef idx="1">
            <a:schemeClr val="lt1"/>
          </a:fillRef>
          <a:effectRef idx="0">
            <a:schemeClr val="accent3"/>
          </a:effectRef>
          <a:fontRef idx="minor">
            <a:schemeClr val="dk1"/>
          </a:fontRef>
        </p:style>
        <p:txBody>
          <a:bodyPr/>
          <a:lstStyle/>
          <a:p>
            <a:pPr>
              <a:buFontTx/>
              <a:buChar char="•"/>
            </a:pPr>
            <a:r>
              <a:rPr lang="tr-TR" dirty="0"/>
              <a:t>Labetolol</a:t>
            </a:r>
          </a:p>
          <a:p>
            <a:pPr lvl="0" rtl="0">
              <a:buChar char="•"/>
            </a:pPr>
            <a:endParaRPr lang="en-US" dirty="0" smtClean="0"/>
          </a:p>
          <a:p>
            <a:pPr lvl="0" rtl="0">
              <a:buChar char="•"/>
            </a:pPr>
            <a:endParaRPr lang="en-US" dirty="0"/>
          </a:p>
          <a:p>
            <a:pPr lvl="0" rtl="0">
              <a:buChar char="•"/>
            </a:pPr>
            <a:r>
              <a:rPr lang="tr-TR" dirty="0" smtClean="0"/>
              <a:t>Hem alfa ve hem de beta adrenerjik reseptörleri bloke eden karma etkili bir ilaçtır. </a:t>
            </a:r>
            <a:endParaRPr lang="tr-TR" dirty="0"/>
          </a:p>
          <a:p>
            <a:pPr lvl="0" rtl="0">
              <a:buChar char="•"/>
            </a:pPr>
            <a:r>
              <a:rPr lang="tr-TR" dirty="0" smtClean="0"/>
              <a:t>Hafiften ağıra kadar bütün hipertansiyonşekillerinde ağızdan rutin tedavi için kullanılabilir. </a:t>
            </a:r>
            <a:endParaRPr lang="tr-TR" dirty="0"/>
          </a:p>
          <a:p>
            <a:pPr lvl="0" rtl="0">
              <a:buChar char="•"/>
            </a:pPr>
            <a:r>
              <a:rPr lang="tr-TR" dirty="0" smtClean="0"/>
              <a:t>Yan tesirler beta blokerlere benzer.</a:t>
            </a:r>
            <a:endParaRPr lang="tr-TR" dirty="0"/>
          </a:p>
        </p:txBody>
      </p:sp>
      <p:sp>
        <p:nvSpPr>
          <p:cNvPr id="8" name="Rectangle 2"/>
          <p:cNvSpPr>
            <a:spLocks noChangeArrowheads="1"/>
          </p:cNvSpPr>
          <p:nvPr/>
        </p:nvSpPr>
        <p:spPr bwMode="auto">
          <a:xfrm>
            <a:off x="251520" y="3446567"/>
            <a:ext cx="8532440" cy="223651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100" dirty="0">
                <a:solidFill>
                  <a:srgbClr val="222222"/>
                </a:solidFill>
                <a:latin typeface="inherit"/>
              </a:rPr>
              <a:t>L</a:t>
            </a:r>
            <a:r>
              <a:rPr kumimoji="0" lang="en-US" altLang="en-US" sz="2100" b="0" i="0" u="none" strike="noStrike" cap="none" normalizeH="0" baseline="0" dirty="0" smtClean="0">
                <a:ln>
                  <a:noFill/>
                </a:ln>
                <a:solidFill>
                  <a:srgbClr val="222222"/>
                </a:solidFill>
                <a:effectLst/>
                <a:latin typeface="inherit"/>
              </a:rPr>
              <a:t>abetalol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is a mixed-effect drug that blocks both alpha and beta adrenergic receptors.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can be used for oral routine treatment in all forms of hypertension from mild to severe. Side effects are similar to beta blockers.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208912" cy="2448272"/>
          </a:xfrm>
          <a:prstGeom prst="rect">
            <a:avLst/>
          </a:prstGeom>
        </p:spPr>
        <p:style>
          <a:lnRef idx="2">
            <a:schemeClr val="accent3"/>
          </a:lnRef>
          <a:fillRef idx="1">
            <a:schemeClr val="lt1"/>
          </a:fillRef>
          <a:effectRef idx="0">
            <a:schemeClr val="accent3"/>
          </a:effectRef>
          <a:fontRef idx="minor">
            <a:schemeClr val="dk1"/>
          </a:fontRef>
        </p:style>
        <p:txBody>
          <a:bodyPr/>
          <a:lstStyle/>
          <a:p>
            <a:pPr>
              <a:buFontTx/>
              <a:buChar char="•"/>
            </a:pPr>
            <a:r>
              <a:rPr lang="tr-TR" dirty="0" smtClean="0"/>
              <a:t>B-</a:t>
            </a:r>
            <a:r>
              <a:rPr lang="el-GR" dirty="0" smtClean="0">
                <a:latin typeface="Times New Roman" panose="02020603050405020304" pitchFamily="18" charset="0"/>
                <a:cs typeface="Times New Roman" panose="02020603050405020304" pitchFamily="18" charset="0"/>
              </a:rPr>
              <a:t>α</a:t>
            </a:r>
            <a:r>
              <a:rPr lang="tr-TR" dirty="0" smtClean="0"/>
              <a:t>-ADRENERJİK </a:t>
            </a:r>
            <a:r>
              <a:rPr lang="tr-TR" dirty="0"/>
              <a:t>RESEPTÖR BLOKERLERİ</a:t>
            </a:r>
          </a:p>
          <a:p>
            <a:pPr lvl="0" rtl="0">
              <a:buChar char="•"/>
            </a:pPr>
            <a:endParaRPr lang="en-US" dirty="0" smtClean="0"/>
          </a:p>
          <a:p>
            <a:pPr lvl="0" rtl="0">
              <a:buChar char="•"/>
            </a:pPr>
            <a:endParaRPr lang="en-US" dirty="0"/>
          </a:p>
          <a:p>
            <a:pPr lvl="0" rtl="0">
              <a:buChar char="•"/>
            </a:pPr>
            <a:r>
              <a:rPr lang="tr-TR" dirty="0" smtClean="0"/>
              <a:t>Prazosin:</a:t>
            </a:r>
            <a:endParaRPr lang="tr-TR" dirty="0"/>
          </a:p>
          <a:p>
            <a:pPr lvl="0" rtl="0">
              <a:buChar char="•"/>
            </a:pPr>
            <a:r>
              <a:rPr lang="tr-TR" dirty="0" smtClean="0"/>
              <a:t>-Kavşak sonrası  (postsinaptik) alpha-1 reseptörleri selektif olarak bloke eder.</a:t>
            </a:r>
            <a:endParaRPr lang="tr-TR" dirty="0"/>
          </a:p>
          <a:p>
            <a:pPr lvl="0" rtl="0">
              <a:buChar char="•"/>
            </a:pPr>
            <a:r>
              <a:rPr lang="tr-TR" dirty="0" smtClean="0"/>
              <a:t>-hem arteriyolleri ve hem de  venülleri genişletir. </a:t>
            </a:r>
            <a:endParaRPr lang="tr-TR" dirty="0"/>
          </a:p>
          <a:p>
            <a:pPr lvl="0" rtl="0">
              <a:buChar char="•"/>
            </a:pPr>
            <a:r>
              <a:rPr lang="tr-TR" dirty="0" smtClean="0"/>
              <a:t>-periferik damar rezistansını arttırır</a:t>
            </a:r>
            <a:endParaRPr lang="tr-TR" dirty="0"/>
          </a:p>
          <a:p>
            <a:pPr lvl="0" rtl="0">
              <a:buChar char="•"/>
            </a:pPr>
            <a:r>
              <a:rPr lang="tr-TR" dirty="0" smtClean="0"/>
              <a:t>-ortostatik nitelikte hipotansiyon oluşturur</a:t>
            </a:r>
            <a:endParaRPr lang="tr-TR" dirty="0"/>
          </a:p>
        </p:txBody>
      </p:sp>
      <p:sp>
        <p:nvSpPr>
          <p:cNvPr id="3" name="Rectangle 2"/>
          <p:cNvSpPr/>
          <p:nvPr/>
        </p:nvSpPr>
        <p:spPr>
          <a:xfrm>
            <a:off x="251520" y="620688"/>
            <a:ext cx="4042792" cy="1399032"/>
          </a:xfrm>
          <a:prstGeom prst="rect">
            <a:avLst/>
          </a:prstGeom>
        </p:spPr>
        <p:txBody>
          <a:bodyPr/>
          <a:lstStyle/>
          <a:p>
            <a:pPr lvl="0" rtl="0">
              <a:buChar char="•"/>
            </a:pPr>
            <a:endParaRPr lang="tr-TR" dirty="0"/>
          </a:p>
        </p:txBody>
      </p:sp>
      <p:sp>
        <p:nvSpPr>
          <p:cNvPr id="6" name="Rectangle 1"/>
          <p:cNvSpPr>
            <a:spLocks noChangeArrowheads="1"/>
          </p:cNvSpPr>
          <p:nvPr/>
        </p:nvSpPr>
        <p:spPr bwMode="auto">
          <a:xfrm>
            <a:off x="395536" y="3408676"/>
            <a:ext cx="8280920" cy="27443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l-GR" altLang="en-US" b="0" i="0" u="none" strike="noStrike" cap="none" normalizeH="0" baseline="0" dirty="0" smtClean="0">
                <a:ln>
                  <a:noFill/>
                </a:ln>
                <a:solidFill>
                  <a:srgbClr val="222222"/>
                </a:solidFill>
                <a:effectLst/>
                <a:latin typeface="Times New Roman" panose="02020603050405020304" pitchFamily="18" charset="0"/>
                <a:cs typeface="Times New Roman" panose="02020603050405020304" pitchFamily="18" charset="0"/>
              </a:rPr>
              <a:t>α</a:t>
            </a:r>
            <a:r>
              <a:rPr kumimoji="0" lang="en-US" altLang="en-US" b="0" i="0" u="none" strike="noStrike" cap="none" normalizeH="0" baseline="0" dirty="0" smtClean="0">
                <a:ln>
                  <a:noFill/>
                </a:ln>
                <a:solidFill>
                  <a:srgbClr val="222222"/>
                </a:solidFill>
                <a:effectLst/>
                <a:latin typeface="inherit"/>
              </a:rPr>
              <a:t>-ALPHA-ADRENERGIC RECEPTOR BLOCKERS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err="1" smtClean="0">
                <a:ln>
                  <a:noFill/>
                </a:ln>
                <a:solidFill>
                  <a:srgbClr val="222222"/>
                </a:solidFill>
                <a:effectLst/>
                <a:latin typeface="inherit"/>
              </a:rPr>
              <a:t>Prazosin</a:t>
            </a:r>
            <a:r>
              <a:rPr kumimoji="0" lang="en-US" altLang="en-US"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Selectively blocks post-synoptic alpha-1 receptors.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It expands both arterioles and </a:t>
            </a:r>
            <a:r>
              <a:rPr kumimoji="0" lang="en-US" altLang="en-US" b="0" i="0" u="none" strike="noStrike" cap="none" normalizeH="0" baseline="0" dirty="0" err="1" smtClean="0">
                <a:ln>
                  <a:noFill/>
                </a:ln>
                <a:solidFill>
                  <a:srgbClr val="222222"/>
                </a:solidFill>
                <a:effectLst/>
                <a:latin typeface="inherit"/>
              </a:rPr>
              <a:t>venules</a:t>
            </a:r>
            <a:r>
              <a:rPr kumimoji="0" lang="en-US" altLang="en-US"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Increases peripheral vascular resistance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Creates an orthostatic hypotension</a:t>
            </a:r>
            <a:r>
              <a:rPr kumimoji="0" lang="en-US" altLang="en-US" b="0" i="0" u="none" strike="noStrike" cap="none" normalizeH="0" baseline="0" dirty="0" smtClean="0">
                <a:ln>
                  <a:noFill/>
                </a:ln>
                <a:solidFill>
                  <a:schemeClr val="tx1"/>
                </a:solidFill>
                <a:effectLst/>
              </a:rPr>
              <a:t> </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7"/>
            <a:ext cx="8363272" cy="1656184"/>
          </a:xfrm>
          <a:prstGeom prst="rect">
            <a:avLst/>
          </a:prstGeom>
        </p:spPr>
        <p:style>
          <a:lnRef idx="2">
            <a:schemeClr val="accent3"/>
          </a:lnRef>
          <a:fillRef idx="1">
            <a:schemeClr val="lt1"/>
          </a:fillRef>
          <a:effectRef idx="0">
            <a:schemeClr val="accent3"/>
          </a:effectRef>
          <a:fontRef idx="minor">
            <a:schemeClr val="dk1"/>
          </a:fontRef>
        </p:style>
        <p:txBody>
          <a:bodyPr/>
          <a:lstStyle/>
          <a:p>
            <a:pPr lvl="0" rtl="0">
              <a:buChar char="•"/>
            </a:pPr>
            <a:r>
              <a:rPr lang="tr-TR" dirty="0" smtClean="0">
                <a:solidFill>
                  <a:schemeClr val="bg2"/>
                </a:solidFill>
              </a:rPr>
              <a:t>Vasküler düz kas alfa reseptörlerin iki tipine sahiptir. </a:t>
            </a:r>
            <a:endParaRPr lang="en-US" dirty="0" smtClean="0">
              <a:solidFill>
                <a:schemeClr val="bg2"/>
              </a:solidFill>
            </a:endParaRPr>
          </a:p>
          <a:p>
            <a:pPr lvl="0" rtl="0">
              <a:buChar char="•"/>
            </a:pPr>
            <a:r>
              <a:rPr lang="tr-TR" dirty="0" smtClean="0">
                <a:solidFill>
                  <a:schemeClr val="bg2"/>
                </a:solidFill>
              </a:rPr>
              <a:t>Alfa 1 ve alfa 2.</a:t>
            </a:r>
            <a:endParaRPr lang="tr-TR" dirty="0">
              <a:solidFill>
                <a:schemeClr val="bg2"/>
              </a:solidFill>
            </a:endParaRPr>
          </a:p>
          <a:p>
            <a:pPr lvl="0" rtl="0">
              <a:buChar char="•"/>
            </a:pPr>
            <a:r>
              <a:rPr lang="tr-TR" dirty="0" smtClean="0">
                <a:solidFill>
                  <a:schemeClr val="bg2"/>
                </a:solidFill>
              </a:rPr>
              <a:t>Alfa 1 reseptörler düz kasta yerleşirken, alfa-2 reseptörler presinaptik uçta yerleşmişlerdir. </a:t>
            </a:r>
            <a:r>
              <a:rPr lang="tr-TR" dirty="0" smtClean="0">
                <a:solidFill>
                  <a:schemeClr val="bg2"/>
                </a:solidFill>
                <a:hlinkClick r:id="rId3"/>
              </a:rPr>
              <a:t>Gq-protein</a:t>
            </a:r>
            <a:r>
              <a:rPr lang="tr-TR" dirty="0" smtClean="0">
                <a:solidFill>
                  <a:schemeClr val="bg2"/>
                </a:solidFill>
              </a:rPr>
              <a:t>, e bağlıdırlar.  </a:t>
            </a:r>
            <a:endParaRPr lang="en-US" dirty="0" smtClean="0">
              <a:solidFill>
                <a:schemeClr val="bg2"/>
              </a:solidFill>
            </a:endParaRPr>
          </a:p>
          <a:p>
            <a:pPr lvl="0" rtl="0">
              <a:buChar char="•"/>
            </a:pPr>
            <a:r>
              <a:rPr lang="tr-TR" dirty="0" smtClean="0">
                <a:solidFill>
                  <a:schemeClr val="bg2"/>
                </a:solidFill>
              </a:rPr>
              <a:t>Bu  </a:t>
            </a:r>
            <a:r>
              <a:rPr lang="tr-TR" dirty="0" smtClean="0">
                <a:solidFill>
                  <a:schemeClr val="bg2"/>
                </a:solidFill>
                <a:hlinkClick r:id="rId3"/>
              </a:rPr>
              <a:t>IP3 signal transduction pathway</a:t>
            </a:r>
            <a:r>
              <a:rPr lang="tr-TR" dirty="0" smtClean="0">
                <a:solidFill>
                  <a:schemeClr val="bg2"/>
                </a:solidFill>
              </a:rPr>
              <a:t> ile kontralsiyona yol açar. Presinaptik alfa-2 reseptörler sempatik sinir ucundan noradrenalin salınımı azalatırlar. </a:t>
            </a:r>
            <a:endParaRPr lang="tr-TR" dirty="0">
              <a:solidFill>
                <a:schemeClr val="bg2"/>
              </a:solidFill>
            </a:endParaRPr>
          </a:p>
        </p:txBody>
      </p:sp>
      <p:sp>
        <p:nvSpPr>
          <p:cNvPr id="3" name="Rectangle 2"/>
          <p:cNvSpPr/>
          <p:nvPr/>
        </p:nvSpPr>
        <p:spPr>
          <a:xfrm>
            <a:off x="266506" y="2780928"/>
            <a:ext cx="8568952" cy="203132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It </a:t>
            </a:r>
            <a:r>
              <a:rPr lang="en-US" dirty="0">
                <a:solidFill>
                  <a:srgbClr val="222222"/>
                </a:solidFill>
                <a:latin typeface="arial" panose="020B0604020202020204" pitchFamily="34" charset="0"/>
              </a:rPr>
              <a:t>has two types of vascular smooth muscle alpha receptors.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Alpha </a:t>
            </a:r>
            <a:r>
              <a:rPr lang="en-US" dirty="0">
                <a:solidFill>
                  <a:srgbClr val="222222"/>
                </a:solidFill>
                <a:latin typeface="arial" panose="020B0604020202020204" pitchFamily="34" charset="0"/>
              </a:rPr>
              <a:t>1 and alpha 2. Alpha 1 receptors are located on smooth muscle, while alpha-2 receptors are located on presynaptic k-tip.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They </a:t>
            </a:r>
            <a:r>
              <a:rPr lang="en-US" dirty="0">
                <a:solidFill>
                  <a:srgbClr val="222222"/>
                </a:solidFill>
                <a:latin typeface="arial" panose="020B0604020202020204" pitchFamily="34" charset="0"/>
              </a:rPr>
              <a:t>are attached to </a:t>
            </a:r>
            <a:r>
              <a:rPr lang="en-US" dirty="0" err="1">
                <a:solidFill>
                  <a:srgbClr val="222222"/>
                </a:solidFill>
                <a:latin typeface="arial" panose="020B0604020202020204" pitchFamily="34" charset="0"/>
              </a:rPr>
              <a:t>Gq</a:t>
            </a:r>
            <a:r>
              <a:rPr lang="en-US" dirty="0">
                <a:solidFill>
                  <a:srgbClr val="222222"/>
                </a:solidFill>
                <a:latin typeface="arial" panose="020B0604020202020204" pitchFamily="34" charset="0"/>
              </a:rPr>
              <a:t>-protein.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This </a:t>
            </a:r>
            <a:r>
              <a:rPr lang="en-US" dirty="0">
                <a:solidFill>
                  <a:srgbClr val="222222"/>
                </a:solidFill>
                <a:latin typeface="arial" panose="020B0604020202020204" pitchFamily="34" charset="0"/>
              </a:rPr>
              <a:t>leads to </a:t>
            </a:r>
            <a:r>
              <a:rPr lang="en-US" dirty="0" err="1">
                <a:solidFill>
                  <a:srgbClr val="222222"/>
                </a:solidFill>
                <a:latin typeface="arial" panose="020B0604020202020204" pitchFamily="34" charset="0"/>
              </a:rPr>
              <a:t>contralation</a:t>
            </a:r>
            <a:r>
              <a:rPr lang="en-US" dirty="0">
                <a:solidFill>
                  <a:srgbClr val="222222"/>
                </a:solidFill>
                <a:latin typeface="arial" panose="020B0604020202020204" pitchFamily="34" charset="0"/>
              </a:rPr>
              <a:t> with the IP3 signal transduction pathway.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Presynaptic </a:t>
            </a:r>
            <a:r>
              <a:rPr lang="en-US" dirty="0">
                <a:solidFill>
                  <a:srgbClr val="222222"/>
                </a:solidFill>
                <a:latin typeface="arial" panose="020B0604020202020204" pitchFamily="34" charset="0"/>
              </a:rPr>
              <a:t>alpha-2 receptors reduce noradrenaline release from the sympathetic nerve end.</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124744"/>
            <a:ext cx="7920880" cy="1368152"/>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Kalbin hem presarjını ve hem de postsarjını azaltır. </a:t>
            </a:r>
            <a:endParaRPr lang="tr-TR" dirty="0"/>
          </a:p>
          <a:p>
            <a:pPr lvl="0" rtl="0">
              <a:buChar char="•"/>
            </a:pPr>
            <a:r>
              <a:rPr lang="tr-TR" dirty="0" smtClean="0"/>
              <a:t>Bu nedenle hipertansiyondan başka  konjestif kalp yetmezliğinin de tedavisinde  de kullanılır. </a:t>
            </a:r>
            <a:endParaRPr lang="tr-TR" dirty="0"/>
          </a:p>
          <a:p>
            <a:pPr lvl="0" rtl="0">
              <a:buChar char="•"/>
            </a:pPr>
            <a:r>
              <a:rPr lang="tr-TR" dirty="0" smtClean="0"/>
              <a:t>Prazosinin en önemli yan tesirlerinden biri </a:t>
            </a:r>
            <a:r>
              <a:rPr lang="tr-TR" b="1" dirty="0" smtClean="0">
                <a:solidFill>
                  <a:srgbClr val="002060"/>
                </a:solidFill>
              </a:rPr>
              <a:t>ilk doz senkopu</a:t>
            </a:r>
            <a:r>
              <a:rPr lang="tr-TR" dirty="0" smtClean="0"/>
              <a:t> denilen olaydır. </a:t>
            </a:r>
            <a:endParaRPr lang="tr-TR" dirty="0"/>
          </a:p>
        </p:txBody>
      </p:sp>
      <p:sp>
        <p:nvSpPr>
          <p:cNvPr id="3" name="Rectangle 1"/>
          <p:cNvSpPr>
            <a:spLocks noChangeArrowheads="1"/>
          </p:cNvSpPr>
          <p:nvPr/>
        </p:nvSpPr>
        <p:spPr bwMode="auto">
          <a:xfrm flipH="1">
            <a:off x="539552" y="3464133"/>
            <a:ext cx="7992888" cy="19851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It reduces both the discharge and </a:t>
            </a:r>
            <a:r>
              <a:rPr kumimoji="0" lang="en-US" altLang="en-US" sz="2100" b="0" i="0" u="none" strike="noStrike" cap="none" normalizeH="0" baseline="0" dirty="0" err="1" smtClean="0">
                <a:ln>
                  <a:noFill/>
                </a:ln>
                <a:solidFill>
                  <a:srgbClr val="222222"/>
                </a:solidFill>
                <a:effectLst/>
                <a:latin typeface="inherit"/>
                <a:cs typeface="Arial" panose="020B0604020202020204" pitchFamily="34" charset="0"/>
              </a:rPr>
              <a:t>postharging</a:t>
            </a: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 of the heart.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Therefore, it is also used in the treatment of congestive heart failure other than hypertension.</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One of the most important side effects of </a:t>
            </a:r>
            <a:r>
              <a:rPr kumimoji="0" lang="en-US" altLang="en-US" sz="2100" b="0" i="0" u="none" strike="noStrike" cap="none" normalizeH="0" baseline="0" dirty="0" err="1" smtClean="0">
                <a:ln>
                  <a:noFill/>
                </a:ln>
                <a:solidFill>
                  <a:srgbClr val="222222"/>
                </a:solidFill>
                <a:effectLst/>
                <a:latin typeface="inherit"/>
                <a:cs typeface="Arial" panose="020B0604020202020204" pitchFamily="34" charset="0"/>
              </a:rPr>
              <a:t>prazosin</a:t>
            </a:r>
            <a:r>
              <a:rPr kumimoji="0" lang="en-US" altLang="en-US" sz="2100" b="0" i="0" u="none" strike="noStrike" cap="none" normalizeH="0" baseline="0" dirty="0" smtClean="0">
                <a:ln>
                  <a:noFill/>
                </a:ln>
                <a:solidFill>
                  <a:srgbClr val="222222"/>
                </a:solidFill>
                <a:effectLst/>
                <a:latin typeface="inherit"/>
                <a:cs typeface="Arial" panose="020B0604020202020204" pitchFamily="34" charset="0"/>
              </a:rPr>
              <a:t> is the so-called first dose syncope.</a:t>
            </a:r>
            <a:endParaRPr kumimoji="0" lang="en-US" altLang="en-US"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600" b="0" i="0" u="none" strike="noStrike" cap="none" normalizeH="0" baseline="0" dirty="0" smtClean="0">
                <a:ln>
                  <a:noFill/>
                </a:ln>
                <a:solidFill>
                  <a:schemeClr val="tx1"/>
                </a:solidFill>
                <a:effectLst/>
              </a:rPr>
              <a:t/>
            </a:r>
            <a:br>
              <a:rPr kumimoji="0" lang="en-US" altLang="en-US" sz="600" b="0" i="0" u="none" strike="noStrike" cap="none" normalizeH="0" baseline="0" dirty="0" smtClean="0">
                <a:ln>
                  <a:noFill/>
                </a:ln>
                <a:solidFill>
                  <a:schemeClr val="tx1"/>
                </a:solidFill>
                <a:effectLst/>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640960" cy="1080542"/>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Prazosin’in hipertansiyon-dışı  bir kullanılış yeri erkeklerde selim prostat hipertrofisinin semptomatik tedavisidir. </a:t>
            </a:r>
            <a:endParaRPr lang="tr-TR" dirty="0"/>
          </a:p>
          <a:p>
            <a:pPr lvl="0" rtl="0">
              <a:buChar char="•"/>
            </a:pPr>
            <a:r>
              <a:rPr lang="tr-TR" dirty="0" smtClean="0"/>
              <a:t>Miksiyonla ilgili şikayetleri azaltırlar</a:t>
            </a:r>
            <a:endParaRPr lang="tr-TR" dirty="0"/>
          </a:p>
        </p:txBody>
      </p:sp>
      <p:sp>
        <p:nvSpPr>
          <p:cNvPr id="3" name="Rectangle 2"/>
          <p:cNvSpPr/>
          <p:nvPr/>
        </p:nvSpPr>
        <p:spPr>
          <a:xfrm>
            <a:off x="251520" y="2780928"/>
            <a:ext cx="8640960" cy="92333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A </a:t>
            </a:r>
            <a:r>
              <a:rPr lang="en-US" dirty="0">
                <a:solidFill>
                  <a:srgbClr val="222222"/>
                </a:solidFill>
                <a:latin typeface="arial" panose="020B0604020202020204" pitchFamily="34" charset="0"/>
              </a:rPr>
              <a:t>non-hypertensive use of </a:t>
            </a:r>
            <a:r>
              <a:rPr lang="en-US" dirty="0" err="1">
                <a:solidFill>
                  <a:srgbClr val="222222"/>
                </a:solidFill>
                <a:latin typeface="arial" panose="020B0604020202020204" pitchFamily="34" charset="0"/>
              </a:rPr>
              <a:t>prazosin</a:t>
            </a:r>
            <a:r>
              <a:rPr lang="en-US" dirty="0">
                <a:solidFill>
                  <a:srgbClr val="222222"/>
                </a:solidFill>
                <a:latin typeface="arial" panose="020B0604020202020204" pitchFamily="34" charset="0"/>
              </a:rPr>
              <a:t> is a symptomatic treatment of benign prostatic hypertrophy in men.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Reduce </a:t>
            </a:r>
            <a:r>
              <a:rPr lang="en-US" dirty="0">
                <a:solidFill>
                  <a:srgbClr val="222222"/>
                </a:solidFill>
                <a:latin typeface="arial" panose="020B0604020202020204" pitchFamily="34" charset="0"/>
              </a:rPr>
              <a:t>complaints about mixing</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267494"/>
            <a:ext cx="8435280" cy="1399032"/>
          </a:xfrm>
          <a:prstGeom prst="rect">
            <a:avLst/>
          </a:prstGeom>
        </p:spPr>
        <p:style>
          <a:lnRef idx="2">
            <a:schemeClr val="accent5"/>
          </a:lnRef>
          <a:fillRef idx="1">
            <a:schemeClr val="lt1"/>
          </a:fillRef>
          <a:effectRef idx="0">
            <a:schemeClr val="accent5"/>
          </a:effectRef>
          <a:fontRef idx="minor">
            <a:schemeClr val="dk1"/>
          </a:fontRef>
        </p:style>
        <p:txBody>
          <a:bodyPr/>
          <a:lstStyle/>
          <a:p>
            <a:pPr lvl="0" rtl="0">
              <a:buChar char="•"/>
            </a:pPr>
            <a:r>
              <a:rPr lang="tr-TR" b="1" cap="none" spc="0" dirty="0" smtClean="0">
                <a:ln w="18000">
                  <a:solidFill>
                    <a:schemeClr val="accent2">
                      <a:satMod val="140000"/>
                    </a:schemeClr>
                  </a:solidFill>
                  <a:prstDash val="solid"/>
                  <a:miter lim="800000"/>
                </a:ln>
                <a:solidFill>
                  <a:schemeClr val="bg2"/>
                </a:solidFill>
              </a:rPr>
              <a:t>Doksazosin</a:t>
            </a:r>
            <a:endParaRPr lang="en-US" b="1" cap="none" spc="0" dirty="0" smtClean="0">
              <a:ln w="18000">
                <a:solidFill>
                  <a:schemeClr val="accent2">
                    <a:satMod val="140000"/>
                  </a:schemeClr>
                </a:solidFill>
                <a:prstDash val="solid"/>
                <a:miter lim="800000"/>
              </a:ln>
              <a:solidFill>
                <a:schemeClr val="bg2"/>
              </a:solidFill>
            </a:endParaRPr>
          </a:p>
          <a:p>
            <a:pPr lvl="0" rtl="0">
              <a:buChar char="•"/>
            </a:pPr>
            <a:endParaRPr lang="en-US" b="1"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a:p>
            <a:pPr lvl="0">
              <a:buChar char="•"/>
            </a:pPr>
            <a:r>
              <a:rPr lang="tr-TR" dirty="0"/>
              <a:t>Prazosin gibi bir alpha-1 selektif  blokörüdür.</a:t>
            </a:r>
          </a:p>
          <a:p>
            <a:pPr lvl="0">
              <a:buChar char="•"/>
            </a:pPr>
            <a:r>
              <a:rPr lang="tr-TR" dirty="0"/>
              <a:t>Gravimetrik etki gücü onunkinden biraz daha yüksektir.</a:t>
            </a:r>
          </a:p>
          <a:p>
            <a:pPr lvl="0" rtl="0">
              <a:buChar char="•"/>
            </a:pPr>
            <a:endParaRPr lang="tr-TR" b="1" cap="none" spc="0"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6" name="Rectangle 1"/>
          <p:cNvSpPr>
            <a:spLocks noChangeArrowheads="1"/>
          </p:cNvSpPr>
          <p:nvPr/>
        </p:nvSpPr>
        <p:spPr bwMode="auto">
          <a:xfrm>
            <a:off x="457200" y="2708920"/>
            <a:ext cx="8363272"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100" b="1" dirty="0">
                <a:solidFill>
                  <a:schemeClr val="bg2"/>
                </a:solidFill>
                <a:latin typeface="inherit"/>
              </a:rPr>
              <a:t>D</a:t>
            </a:r>
            <a:r>
              <a:rPr kumimoji="0" lang="en-US" altLang="en-US" sz="2100" b="1" i="0" u="none" strike="noStrike" cap="none" normalizeH="0" baseline="0" dirty="0" smtClean="0">
                <a:ln>
                  <a:noFill/>
                </a:ln>
                <a:solidFill>
                  <a:schemeClr val="bg2"/>
                </a:solidFill>
                <a:effectLst/>
                <a:latin typeface="inherit"/>
              </a:rPr>
              <a:t>oxazosin</a:t>
            </a:r>
            <a:r>
              <a:rPr kumimoji="0" lang="en-US" altLang="en-US" sz="2100"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is an alpha-1 selective blocker like </a:t>
            </a:r>
            <a:r>
              <a:rPr kumimoji="0" lang="en-US" altLang="en-US" sz="2100" b="0" i="0" u="none" strike="noStrike" cap="none" normalizeH="0" baseline="0" dirty="0" err="1" smtClean="0">
                <a:ln>
                  <a:noFill/>
                </a:ln>
                <a:solidFill>
                  <a:srgbClr val="222222"/>
                </a:solidFill>
                <a:effectLst/>
                <a:latin typeface="inherit"/>
              </a:rPr>
              <a:t>prazosin</a:t>
            </a:r>
            <a:r>
              <a:rPr kumimoji="0" lang="en-US" altLang="en-US" sz="2100"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Gravimetric potency is slightly higher than hers.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7504" y="260648"/>
            <a:ext cx="8712968" cy="1597894"/>
          </a:xfrm>
          <a:prstGeom prst="rect">
            <a:avLst/>
          </a:prstGeom>
        </p:spPr>
        <p:style>
          <a:lnRef idx="2">
            <a:schemeClr val="accent5"/>
          </a:lnRef>
          <a:fillRef idx="1">
            <a:schemeClr val="lt1"/>
          </a:fillRef>
          <a:effectRef idx="0">
            <a:schemeClr val="accent5"/>
          </a:effectRef>
          <a:fontRef idx="minor">
            <a:schemeClr val="dk1"/>
          </a:fontRef>
        </p:style>
        <p:txBody>
          <a:bodyPr/>
          <a:lstStyle/>
          <a:p>
            <a:pPr lvl="0" rtl="0">
              <a:buChar char="•"/>
            </a:pPr>
            <a:r>
              <a:rPr lang="en-US" dirty="0" smtClean="0"/>
              <a:t>Terazosin</a:t>
            </a:r>
          </a:p>
          <a:p>
            <a:pPr lvl="0" rtl="0">
              <a:buChar char="•"/>
            </a:pPr>
            <a:endParaRPr lang="en-US" dirty="0"/>
          </a:p>
          <a:p>
            <a:pPr lvl="0" rtl="0">
              <a:buChar char="•"/>
            </a:pPr>
            <a:r>
              <a:rPr lang="tr-TR" dirty="0" smtClean="0"/>
              <a:t>Alpha-1 reseptör blokörüdür.  Etki süresi daha uzundur. </a:t>
            </a:r>
          </a:p>
          <a:p>
            <a:pPr lvl="0" rtl="0">
              <a:buChar char="•"/>
            </a:pPr>
            <a:r>
              <a:rPr lang="tr-TR" dirty="0" smtClean="0"/>
              <a:t>Selim prostat hipertrofisinde, urethra üzerindeki baskıyı  ve idrar akışındaki azalmayı düzeltmek için tavsiye edilir. </a:t>
            </a:r>
            <a:endParaRPr lang="tr-TR" dirty="0"/>
          </a:p>
        </p:txBody>
      </p:sp>
      <p:sp>
        <p:nvSpPr>
          <p:cNvPr id="6" name="Rectangle 5"/>
          <p:cNvSpPr/>
          <p:nvPr/>
        </p:nvSpPr>
        <p:spPr>
          <a:xfrm>
            <a:off x="251520" y="2551837"/>
            <a:ext cx="8712968" cy="1754326"/>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Terazosin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Alpha-1 </a:t>
            </a:r>
            <a:r>
              <a:rPr lang="en-US" dirty="0">
                <a:solidFill>
                  <a:srgbClr val="222222"/>
                </a:solidFill>
                <a:latin typeface="arial" panose="020B0604020202020204" pitchFamily="34" charset="0"/>
              </a:rPr>
              <a:t>is a receptor blocker.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Its </a:t>
            </a:r>
            <a:r>
              <a:rPr lang="en-US" dirty="0">
                <a:solidFill>
                  <a:srgbClr val="222222"/>
                </a:solidFill>
                <a:latin typeface="arial" panose="020B0604020202020204" pitchFamily="34" charset="0"/>
              </a:rPr>
              <a:t>duration of action is longer.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In </a:t>
            </a:r>
            <a:r>
              <a:rPr lang="en-US" dirty="0">
                <a:solidFill>
                  <a:srgbClr val="222222"/>
                </a:solidFill>
                <a:latin typeface="arial" panose="020B0604020202020204" pitchFamily="34" charset="0"/>
              </a:rPr>
              <a:t>benign prostatic hypertrophy, it is recommended to correct the pressure on the urethra and the decrease in urine flow.</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476672"/>
            <a:ext cx="7678812" cy="1512168"/>
          </a:xfrm>
          <a:prstGeom prst="rect">
            <a:avLst/>
          </a:prstGeom>
        </p:spPr>
        <p:style>
          <a:lnRef idx="2">
            <a:schemeClr val="accent1"/>
          </a:lnRef>
          <a:fillRef idx="1">
            <a:schemeClr val="lt1"/>
          </a:fillRef>
          <a:effectRef idx="0">
            <a:schemeClr val="accent1"/>
          </a:effectRef>
          <a:fontRef idx="minor">
            <a:schemeClr val="dk1"/>
          </a:fontRef>
        </p:style>
        <p:txBody>
          <a:bodyPr/>
          <a:lstStyle/>
          <a:p>
            <a:pPr lvl="0" rtl="0">
              <a:buChar char="•"/>
            </a:pPr>
            <a:r>
              <a:rPr lang="en-US" sz="2000" dirty="0" err="1" smtClean="0">
                <a:solidFill>
                  <a:srgbClr val="92D050"/>
                </a:solidFill>
              </a:rPr>
              <a:t>Alfuzosin</a:t>
            </a:r>
            <a:endParaRPr lang="en-US" sz="2000" dirty="0" smtClean="0">
              <a:solidFill>
                <a:srgbClr val="92D050"/>
              </a:solidFill>
            </a:endParaRPr>
          </a:p>
          <a:p>
            <a:pPr lvl="0" rtl="0">
              <a:buChar char="•"/>
            </a:pPr>
            <a:endParaRPr lang="en-US" sz="2000" dirty="0">
              <a:solidFill>
                <a:srgbClr val="92D050"/>
              </a:solidFill>
            </a:endParaRPr>
          </a:p>
          <a:p>
            <a:pPr lvl="0" rtl="0">
              <a:buChar char="•"/>
            </a:pPr>
            <a:r>
              <a:rPr lang="tr-TR" sz="2000" dirty="0" smtClean="0">
                <a:solidFill>
                  <a:srgbClr val="92D050"/>
                </a:solidFill>
              </a:rPr>
              <a:t>Hipotansif etkisi vardır. </a:t>
            </a:r>
            <a:endParaRPr lang="tr-TR" sz="2000" dirty="0">
              <a:solidFill>
                <a:srgbClr val="92D050"/>
              </a:solidFill>
            </a:endParaRPr>
          </a:p>
          <a:p>
            <a:pPr lvl="0" rtl="0">
              <a:buChar char="•"/>
            </a:pPr>
            <a:r>
              <a:rPr lang="tr-TR" sz="2000" dirty="0" smtClean="0"/>
              <a:t>Üroselektiftir ve selim  prostat hipertrofisi için çıkarılmıştır.</a:t>
            </a:r>
            <a:endParaRPr lang="tr-TR" sz="2000" dirty="0"/>
          </a:p>
        </p:txBody>
      </p:sp>
      <p:sp>
        <p:nvSpPr>
          <p:cNvPr id="6" name="Rectangle 1"/>
          <p:cNvSpPr>
            <a:spLocks noChangeArrowheads="1"/>
          </p:cNvSpPr>
          <p:nvPr/>
        </p:nvSpPr>
        <p:spPr bwMode="auto">
          <a:xfrm>
            <a:off x="251520" y="2728229"/>
            <a:ext cx="8100392"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100" dirty="0" err="1">
                <a:solidFill>
                  <a:srgbClr val="222222"/>
                </a:solidFill>
                <a:latin typeface="inherit"/>
              </a:rPr>
              <a:t>A</a:t>
            </a:r>
            <a:r>
              <a:rPr kumimoji="0" lang="en-US" altLang="en-US" sz="2100" b="0" i="0" u="none" strike="noStrike" cap="none" normalizeH="0" baseline="0" dirty="0" err="1" smtClean="0">
                <a:ln>
                  <a:noFill/>
                </a:ln>
                <a:solidFill>
                  <a:srgbClr val="222222"/>
                </a:solidFill>
                <a:effectLst/>
                <a:latin typeface="inherit"/>
              </a:rPr>
              <a:t>lfuzosin</a:t>
            </a:r>
            <a:r>
              <a:rPr kumimoji="0" lang="en-US" altLang="en-US" sz="2100"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has a hypotensive effect.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is </a:t>
            </a:r>
            <a:r>
              <a:rPr kumimoji="0" lang="en-US" altLang="en-US" sz="2100" b="0" i="0" u="none" strike="noStrike" cap="none" normalizeH="0" baseline="0" dirty="0" err="1" smtClean="0">
                <a:ln>
                  <a:noFill/>
                </a:ln>
                <a:solidFill>
                  <a:srgbClr val="222222"/>
                </a:solidFill>
                <a:effectLst/>
                <a:latin typeface="inherit"/>
              </a:rPr>
              <a:t>uroselective</a:t>
            </a:r>
            <a:r>
              <a:rPr kumimoji="0" lang="en-US" altLang="en-US" sz="2100" b="0" i="0" u="none" strike="noStrike" cap="none" normalizeH="0" baseline="0" dirty="0" smtClean="0">
                <a:ln>
                  <a:noFill/>
                </a:ln>
                <a:solidFill>
                  <a:srgbClr val="222222"/>
                </a:solidFill>
                <a:effectLst/>
                <a:latin typeface="inherit"/>
              </a:rPr>
              <a:t> and has been removed for benign prostatic hypertrophy.</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11560" y="3806606"/>
            <a:ext cx="8136904" cy="223651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Why is high blood pressure important?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100"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High blood pressure is dangerous.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Because it makes it hard for the heart to do its job.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It hardens the arterial walls.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High blood pressure increases the risk of heart disease and stroke.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Causes heart failure, kidney diseases, and blindness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 name="Rectangle 3"/>
          <p:cNvSpPr/>
          <p:nvPr/>
        </p:nvSpPr>
        <p:spPr>
          <a:xfrm>
            <a:off x="602223" y="404663"/>
            <a:ext cx="7992888" cy="2592289"/>
          </a:xfrm>
          <a:prstGeom prst="rect">
            <a:avLst/>
          </a:prstGeom>
        </p:spPr>
        <p:style>
          <a:lnRef idx="2">
            <a:schemeClr val="accent6"/>
          </a:lnRef>
          <a:fillRef idx="1">
            <a:schemeClr val="lt1"/>
          </a:fillRef>
          <a:effectRef idx="0">
            <a:schemeClr val="accent6"/>
          </a:effectRef>
          <a:fontRef idx="minor">
            <a:schemeClr val="dk1"/>
          </a:fontRef>
        </p:style>
        <p:txBody>
          <a:bodyPr/>
          <a:lstStyle/>
          <a:p>
            <a:pPr lvl="0" rtl="0">
              <a:buChar char="•"/>
            </a:pPr>
            <a:endParaRPr lang="en-US" sz="2000" b="1" dirty="0" smtClean="0"/>
          </a:p>
          <a:p>
            <a:pPr lvl="0" rtl="0">
              <a:buChar char="•"/>
            </a:pPr>
            <a:r>
              <a:rPr lang="tr-TR" sz="2000" b="1" dirty="0" smtClean="0"/>
              <a:t>Yüksek Kan basıncı niçin önemlidir?</a:t>
            </a:r>
            <a:endParaRPr lang="en-US" sz="2000" b="1" dirty="0" smtClean="0"/>
          </a:p>
          <a:p>
            <a:pPr lvl="0" rtl="0">
              <a:buChar char="•"/>
            </a:pPr>
            <a:r>
              <a:rPr lang="tr-TR" sz="2000" dirty="0" smtClean="0">
                <a:solidFill>
                  <a:schemeClr val="tx1"/>
                </a:solidFill>
              </a:rPr>
              <a:t>idir.</a:t>
            </a:r>
            <a:r>
              <a:rPr lang="tr-TR" sz="2000" dirty="0" smtClean="0"/>
              <a:t> </a:t>
            </a:r>
            <a:endParaRPr lang="en-US" sz="2000" dirty="0" smtClean="0"/>
          </a:p>
          <a:p>
            <a:pPr lvl="0" rtl="0">
              <a:buChar char="•"/>
            </a:pPr>
            <a:r>
              <a:rPr lang="tr-TR" sz="2000" dirty="0" smtClean="0"/>
              <a:t>Çünkü kalbin işini yapmasını zorlaştırır.</a:t>
            </a:r>
          </a:p>
          <a:p>
            <a:pPr lvl="0">
              <a:buChar char="•"/>
            </a:pPr>
            <a:r>
              <a:rPr lang="tr-TR" sz="2000" dirty="0" smtClean="0"/>
              <a:t>Arter  duvarlarını </a:t>
            </a:r>
            <a:r>
              <a:rPr lang="en-US" sz="2000" b="1" dirty="0">
                <a:solidFill>
                  <a:schemeClr val="tx1"/>
                </a:solidFill>
              </a:rPr>
              <a:t> </a:t>
            </a:r>
            <a:r>
              <a:rPr lang="en-US" sz="2000" b="1" dirty="0" smtClean="0">
                <a:solidFill>
                  <a:schemeClr val="bg1"/>
                </a:solidFill>
              </a:rPr>
              <a:t>y</a:t>
            </a:r>
            <a:r>
              <a:rPr lang="tr-TR" sz="2000" dirty="0" smtClean="0"/>
              <a:t>üksek </a:t>
            </a:r>
            <a:r>
              <a:rPr lang="tr-TR" sz="2000" dirty="0"/>
              <a:t>kan basıncı kalp hastalığı ve inme riskini artırır. </a:t>
            </a:r>
          </a:p>
          <a:p>
            <a:pPr lvl="0">
              <a:buChar char="•"/>
            </a:pPr>
            <a:r>
              <a:rPr lang="tr-TR" sz="2000" dirty="0"/>
              <a:t>Kalp yetmezliği, böbrek hastalıkları ve körlüğe yol açar</a:t>
            </a:r>
          </a:p>
          <a:p>
            <a:pPr lvl="0">
              <a:buChar char="•"/>
            </a:pPr>
            <a:r>
              <a:rPr lang="tr-TR" sz="2000" b="1" dirty="0" smtClean="0">
                <a:solidFill>
                  <a:schemeClr val="tx1"/>
                </a:solidFill>
              </a:rPr>
              <a:t>leştirir</a:t>
            </a:r>
            <a:r>
              <a:rPr lang="tr-TR" sz="2000" dirty="0" smtClean="0">
                <a:solidFill>
                  <a:schemeClr val="tx1"/>
                </a:solidFill>
              </a:rPr>
              <a:t>.</a:t>
            </a:r>
            <a:r>
              <a:rPr lang="tr-TR" sz="2000" dirty="0" smtClean="0"/>
              <a:t>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772816"/>
            <a:ext cx="3096344" cy="576064"/>
          </a:xfrm>
          <a:prstGeom prst="rect">
            <a:avLst/>
          </a:prstGeom>
        </p:spPr>
        <p:style>
          <a:lnRef idx="2">
            <a:schemeClr val="dk1"/>
          </a:lnRef>
          <a:fillRef idx="1">
            <a:schemeClr val="lt1"/>
          </a:fillRef>
          <a:effectRef idx="0">
            <a:schemeClr val="dk1"/>
          </a:effectRef>
          <a:fontRef idx="minor">
            <a:schemeClr val="dk1"/>
          </a:fontRef>
        </p:style>
        <p:txBody>
          <a:bodyPr/>
          <a:lstStyle/>
          <a:p>
            <a:pPr lvl="0" rtl="0">
              <a:buChar char="•"/>
            </a:pPr>
            <a:r>
              <a:rPr lang="tr-TR" dirty="0" smtClean="0"/>
              <a:t>Ketanserin</a:t>
            </a:r>
            <a:endParaRPr lang="tr-TR" dirty="0"/>
          </a:p>
          <a:p>
            <a:pPr lvl="0" rtl="0">
              <a:buChar char="•"/>
            </a:pPr>
            <a:r>
              <a:rPr lang="tr-TR" dirty="0" smtClean="0"/>
              <a:t>Urapidil</a:t>
            </a:r>
            <a:endParaRPr lang="tr-TR"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idx="4294967295"/>
          </p:nvPr>
        </p:nvSpPr>
        <p:spPr>
          <a:xfrm>
            <a:off x="572096" y="188640"/>
            <a:ext cx="7024240" cy="3024336"/>
          </a:xfrm>
        </p:spPr>
        <p:style>
          <a:lnRef idx="2">
            <a:schemeClr val="accent1"/>
          </a:lnRef>
          <a:fillRef idx="1">
            <a:schemeClr val="lt1"/>
          </a:fillRef>
          <a:effectRef idx="0">
            <a:schemeClr val="accent1"/>
          </a:effectRef>
          <a:fontRef idx="minor">
            <a:schemeClr val="dk1"/>
          </a:fontRef>
        </p:style>
        <p:txBody>
          <a:bodyPr>
            <a:normAutofit fontScale="90000"/>
          </a:bodyPr>
          <a:lstStyle/>
          <a:p>
            <a:pPr marL="342900" indent="-342900">
              <a:buFont typeface="Arial" panose="020B0604020202020204" pitchFamily="34" charset="0"/>
              <a:buChar char="•"/>
            </a:pPr>
            <a:r>
              <a:rPr lang="tr-TR" sz="2000" dirty="0" smtClean="0"/>
              <a:t>4. Santral etkili Sempatolitik ilaçlar</a:t>
            </a:r>
            <a:r>
              <a:rPr lang="en-US" sz="2000" dirty="0" smtClean="0"/>
              <a:t/>
            </a:r>
            <a:br>
              <a:rPr lang="en-US" sz="2000" dirty="0" smtClean="0"/>
            </a:br>
            <a:r>
              <a:rPr lang="en-US" sz="2000" dirty="0" smtClean="0"/>
              <a:t/>
            </a:r>
            <a:br>
              <a:rPr lang="en-US" sz="2000" dirty="0" smtClean="0"/>
            </a:br>
            <a:r>
              <a:rPr lang="tr-TR" sz="2000" dirty="0"/>
              <a:t>SSS’ye kolayca geçerler.</a:t>
            </a:r>
            <a:br>
              <a:rPr lang="tr-TR" sz="2000" dirty="0"/>
            </a:br>
            <a:r>
              <a:rPr lang="tr-TR" sz="2000" dirty="0"/>
              <a:t> sadece santral alfa agonist etki gösterirler</a:t>
            </a:r>
            <a:r>
              <a:rPr lang="tr-TR" sz="2000" dirty="0" smtClean="0"/>
              <a:t>.</a:t>
            </a:r>
            <a:r>
              <a:rPr lang="en-US" sz="2000" dirty="0" smtClean="0"/>
              <a:t/>
            </a:r>
            <a:br>
              <a:rPr lang="en-US" sz="2000" dirty="0" smtClean="0"/>
            </a:br>
            <a:r>
              <a:rPr lang="en-US" sz="2000" dirty="0"/>
              <a:t/>
            </a:r>
            <a:br>
              <a:rPr lang="en-US" sz="2000" dirty="0"/>
            </a:br>
            <a:r>
              <a:rPr lang="tr-TR" sz="2000" dirty="0"/>
              <a:t>Klonidin</a:t>
            </a:r>
            <a:br>
              <a:rPr lang="tr-TR" sz="2000" dirty="0"/>
            </a:br>
            <a:r>
              <a:rPr lang="tr-TR" sz="2000" dirty="0"/>
              <a:t/>
            </a:r>
            <a:br>
              <a:rPr lang="tr-TR" sz="2000" dirty="0"/>
            </a:br>
            <a:r>
              <a:rPr lang="tr-TR" sz="2000" dirty="0"/>
              <a:t>Guanfasin</a:t>
            </a:r>
            <a:br>
              <a:rPr lang="tr-TR" sz="2000" dirty="0"/>
            </a:br>
            <a:r>
              <a:rPr lang="tr-TR" sz="2000" dirty="0"/>
              <a:t/>
            </a:r>
            <a:br>
              <a:rPr lang="tr-TR" sz="2000" dirty="0"/>
            </a:br>
            <a:r>
              <a:rPr lang="tr-TR" sz="2000" dirty="0"/>
              <a:t>Guanabenz</a:t>
            </a:r>
            <a:br>
              <a:rPr lang="tr-TR" sz="2000" dirty="0"/>
            </a:br>
            <a:r>
              <a:rPr lang="tr-TR" sz="2000" dirty="0"/>
              <a:t/>
            </a:r>
            <a:br>
              <a:rPr lang="tr-TR" sz="2000" dirty="0"/>
            </a:br>
            <a:endParaRPr lang="tr-TR" sz="2000" dirty="0"/>
          </a:p>
        </p:txBody>
      </p:sp>
      <p:sp>
        <p:nvSpPr>
          <p:cNvPr id="5" name="Rectangle 1"/>
          <p:cNvSpPr>
            <a:spLocks noChangeArrowheads="1"/>
          </p:cNvSpPr>
          <p:nvPr/>
        </p:nvSpPr>
        <p:spPr bwMode="auto">
          <a:xfrm>
            <a:off x="683568" y="3717033"/>
            <a:ext cx="6840760" cy="223651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4. Centrally effective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Sympatholytic drugs can easily pass to the CNS.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100" dirty="0">
                <a:solidFill>
                  <a:srgbClr val="222222"/>
                </a:solidFill>
                <a:latin typeface="inherit"/>
              </a:rPr>
              <a:t>T</a:t>
            </a:r>
            <a:r>
              <a:rPr kumimoji="0" lang="en-US" altLang="en-US" sz="2100" b="0" i="0" u="none" strike="noStrike" cap="none" normalizeH="0" baseline="0" dirty="0" smtClean="0">
                <a:ln>
                  <a:noFill/>
                </a:ln>
                <a:solidFill>
                  <a:srgbClr val="222222"/>
                </a:solidFill>
                <a:effectLst/>
                <a:latin typeface="inherit"/>
              </a:rPr>
              <a:t>hey show only central alpha agonist effects.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Clonidine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err="1" smtClean="0">
                <a:ln>
                  <a:noFill/>
                </a:ln>
                <a:solidFill>
                  <a:srgbClr val="222222"/>
                </a:solidFill>
                <a:effectLst/>
                <a:latin typeface="inherit"/>
              </a:rPr>
              <a:t>Guanfacine</a:t>
            </a:r>
            <a:r>
              <a:rPr kumimoji="0" lang="en-US" altLang="en-US" sz="2100"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err="1" smtClean="0">
                <a:ln>
                  <a:noFill/>
                </a:ln>
                <a:solidFill>
                  <a:srgbClr val="222222"/>
                </a:solidFill>
                <a:effectLst/>
                <a:latin typeface="inherit"/>
              </a:rPr>
              <a:t>Guanabenz</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5542169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sz="half" idx="4294967295"/>
          </p:nvPr>
        </p:nvSpPr>
        <p:spPr>
          <a:xfrm>
            <a:off x="827584" y="908720"/>
            <a:ext cx="7632848" cy="1728193"/>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en-US" dirty="0" err="1" smtClean="0"/>
              <a:t>Klonidin</a:t>
            </a:r>
            <a:endParaRPr lang="en-US" dirty="0" smtClean="0"/>
          </a:p>
          <a:p>
            <a:r>
              <a:rPr lang="tr-TR" dirty="0" smtClean="0"/>
              <a:t>Morfin -benzeri ağrı kesici</a:t>
            </a:r>
          </a:p>
          <a:p>
            <a:r>
              <a:rPr lang="tr-TR" dirty="0" err="1" smtClean="0"/>
              <a:t>Sedatif</a:t>
            </a:r>
            <a:endParaRPr lang="tr-TR" dirty="0" smtClean="0"/>
          </a:p>
          <a:p>
            <a:r>
              <a:rPr lang="tr-TR" dirty="0" err="1" smtClean="0"/>
              <a:t>Postsinaptik</a:t>
            </a:r>
            <a:r>
              <a:rPr lang="tr-TR" dirty="0" smtClean="0"/>
              <a:t> alfa-2 reseptörleri aktive ederek santral sempatik </a:t>
            </a:r>
            <a:r>
              <a:rPr lang="tr-TR" dirty="0" err="1" smtClean="0"/>
              <a:t>inhibisyon</a:t>
            </a:r>
            <a:r>
              <a:rPr lang="tr-TR" dirty="0" smtClean="0"/>
              <a:t> yapar</a:t>
            </a:r>
            <a:endParaRPr lang="tr-TR" dirty="0"/>
          </a:p>
        </p:txBody>
      </p:sp>
      <p:sp>
        <p:nvSpPr>
          <p:cNvPr id="3" name="Rectangle 1"/>
          <p:cNvSpPr>
            <a:spLocks noChangeArrowheads="1"/>
          </p:cNvSpPr>
          <p:nvPr/>
        </p:nvSpPr>
        <p:spPr bwMode="auto">
          <a:xfrm>
            <a:off x="822392" y="3555450"/>
            <a:ext cx="7638039"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100" dirty="0">
                <a:solidFill>
                  <a:srgbClr val="222222"/>
                </a:solidFill>
                <a:latin typeface="inherit"/>
              </a:rPr>
              <a:t>C</a:t>
            </a:r>
            <a:r>
              <a:rPr kumimoji="0" lang="en-US" altLang="en-US" sz="2100" b="0" i="0" u="none" strike="noStrike" cap="none" normalizeH="0" baseline="0" dirty="0" smtClean="0">
                <a:ln>
                  <a:noFill/>
                </a:ln>
                <a:solidFill>
                  <a:srgbClr val="222222"/>
                </a:solidFill>
                <a:effectLst/>
                <a:latin typeface="inherit"/>
              </a:rPr>
              <a:t>lonidine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Morphine-like pain reliever sedatives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Enables central sympathetic inhibition by activating the postsynaptic alpha-2 receptors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062248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20688"/>
            <a:ext cx="8229600" cy="1080120"/>
          </a:xfrm>
          <a:prstGeom prst="rect">
            <a:avLst/>
          </a:prstGeom>
        </p:spPr>
        <p:style>
          <a:lnRef idx="2">
            <a:schemeClr val="accent1"/>
          </a:lnRef>
          <a:fillRef idx="1">
            <a:schemeClr val="lt1"/>
          </a:fillRef>
          <a:effectRef idx="0">
            <a:schemeClr val="accent1"/>
          </a:effectRef>
          <a:fontRef idx="minor">
            <a:schemeClr val="dk1"/>
          </a:fontRef>
        </p:style>
        <p:txBody>
          <a:bodyPr/>
          <a:lstStyle/>
          <a:p>
            <a:pPr lvl="0" rtl="0">
              <a:buChar char="•"/>
            </a:pPr>
            <a:r>
              <a:rPr lang="tr-TR" dirty="0" smtClean="0"/>
              <a:t>Sedatif etki</a:t>
            </a:r>
            <a:endParaRPr lang="tr-TR" dirty="0"/>
          </a:p>
          <a:p>
            <a:pPr lvl="0" rtl="0">
              <a:buChar char="•"/>
            </a:pPr>
            <a:r>
              <a:rPr lang="tr-TR" dirty="0" smtClean="0"/>
              <a:t>İlaç kesildiğinde  veya birkaç doz atlandığında rebound hipertansiyon veya hipertansif kriz şeklinde ciddi bir reaksiyon oluşmasıdır. </a:t>
            </a:r>
            <a:endParaRPr lang="tr-TR" dirty="0"/>
          </a:p>
        </p:txBody>
      </p:sp>
      <p:sp>
        <p:nvSpPr>
          <p:cNvPr id="3" name="Rectangle 2"/>
          <p:cNvSpPr/>
          <p:nvPr/>
        </p:nvSpPr>
        <p:spPr>
          <a:xfrm>
            <a:off x="539552" y="2690336"/>
            <a:ext cx="8229600" cy="147732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Sedative </a:t>
            </a:r>
            <a:r>
              <a:rPr lang="en-US" dirty="0">
                <a:solidFill>
                  <a:srgbClr val="222222"/>
                </a:solidFill>
                <a:latin typeface="arial" panose="020B0604020202020204" pitchFamily="34" charset="0"/>
              </a:rPr>
              <a:t>effect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A </a:t>
            </a:r>
            <a:r>
              <a:rPr lang="en-US" dirty="0">
                <a:solidFill>
                  <a:srgbClr val="222222"/>
                </a:solidFill>
                <a:latin typeface="arial" panose="020B0604020202020204" pitchFamily="34" charset="0"/>
              </a:rPr>
              <a:t>serious reaction occurs in the form of rebound hypertension or hypertensive crisis when the drug is discontinued or several doses are missed.</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32656"/>
            <a:ext cx="8686800" cy="2016224"/>
          </a:xfrm>
          <a:prstGeom prst="rect">
            <a:avLst/>
          </a:prstGeom>
        </p:spPr>
        <p:style>
          <a:lnRef idx="2">
            <a:schemeClr val="accent2"/>
          </a:lnRef>
          <a:fillRef idx="1">
            <a:schemeClr val="lt1"/>
          </a:fillRef>
          <a:effectRef idx="0">
            <a:schemeClr val="accent2"/>
          </a:effectRef>
          <a:fontRef idx="minor">
            <a:schemeClr val="dk1"/>
          </a:fontRef>
        </p:style>
        <p:txBody>
          <a:bodyPr/>
          <a:lstStyle/>
          <a:p>
            <a:pPr>
              <a:buFontTx/>
              <a:buChar char="•"/>
            </a:pPr>
            <a:r>
              <a:rPr lang="tr-TR" dirty="0" smtClean="0">
                <a:solidFill>
                  <a:schemeClr val="bg2"/>
                </a:solidFill>
              </a:rPr>
              <a:t>5- Kalsiyum kanal blokerleri</a:t>
            </a:r>
          </a:p>
          <a:p>
            <a:pPr lvl="0" rtl="0"/>
            <a:endParaRPr lang="en-US" dirty="0">
              <a:solidFill>
                <a:schemeClr val="bg2"/>
              </a:solidFill>
            </a:endParaRPr>
          </a:p>
          <a:p>
            <a:pPr lvl="0" rtl="0">
              <a:buChar char="•"/>
            </a:pPr>
            <a:r>
              <a:rPr lang="tr-TR" dirty="0" smtClean="0">
                <a:solidFill>
                  <a:schemeClr val="bg2"/>
                </a:solidFill>
              </a:rPr>
              <a:t>Esansiyel hipertansiyonun patogenezinde  damar düz kas hücrelerinde  serbest </a:t>
            </a:r>
            <a:r>
              <a:rPr lang="tr-TR" b="1" dirty="0" smtClean="0">
                <a:solidFill>
                  <a:schemeClr val="bg2"/>
                </a:solidFill>
              </a:rPr>
              <a:t>kalsiyum konsantrasyonunun  artmış olduğu </a:t>
            </a:r>
            <a:r>
              <a:rPr lang="tr-TR" dirty="0" smtClean="0">
                <a:solidFill>
                  <a:schemeClr val="bg2"/>
                </a:solidFill>
              </a:rPr>
              <a:t>ve bunun total periferik damar rezistansının </a:t>
            </a:r>
            <a:r>
              <a:rPr lang="tr-TR" b="1" dirty="0" smtClean="0">
                <a:solidFill>
                  <a:schemeClr val="bg2"/>
                </a:solidFill>
              </a:rPr>
              <a:t>artmasına</a:t>
            </a:r>
            <a:r>
              <a:rPr lang="tr-TR" dirty="0" smtClean="0">
                <a:solidFill>
                  <a:schemeClr val="bg2"/>
                </a:solidFill>
              </a:rPr>
              <a:t> katkıda bulunur. </a:t>
            </a:r>
          </a:p>
        </p:txBody>
      </p:sp>
      <p:sp>
        <p:nvSpPr>
          <p:cNvPr id="3" name="Rectangle 2"/>
          <p:cNvSpPr/>
          <p:nvPr/>
        </p:nvSpPr>
        <p:spPr>
          <a:xfrm>
            <a:off x="457200" y="267494"/>
            <a:ext cx="8229600" cy="1433314"/>
          </a:xfrm>
          <a:prstGeom prst="rect">
            <a:avLst/>
          </a:prstGeom>
        </p:spPr>
        <p:txBody>
          <a:bodyPr/>
          <a:lstStyle/>
          <a:p>
            <a:endParaRPr lang="en-US"/>
          </a:p>
        </p:txBody>
      </p:sp>
      <p:sp>
        <p:nvSpPr>
          <p:cNvPr id="6" name="Rectangle 1"/>
          <p:cNvSpPr>
            <a:spLocks noChangeArrowheads="1"/>
          </p:cNvSpPr>
          <p:nvPr/>
        </p:nvSpPr>
        <p:spPr bwMode="auto">
          <a:xfrm>
            <a:off x="228600" y="3392126"/>
            <a:ext cx="8686800"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5- Calcium channel blockers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In the pathogenesis of essential hypertension, the increase in free calcium concentration in vascular smooth muscle cells contributes to its increase in total peripheral vascular resistance.</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908720"/>
            <a:ext cx="8424936" cy="1090080"/>
          </a:xfrm>
          <a:prstGeom prst="rect">
            <a:avLst/>
          </a:prstGeom>
        </p:spPr>
        <p:style>
          <a:lnRef idx="2">
            <a:schemeClr val="dk1"/>
          </a:lnRef>
          <a:fillRef idx="1">
            <a:schemeClr val="lt1"/>
          </a:fillRef>
          <a:effectRef idx="0">
            <a:schemeClr val="dk1"/>
          </a:effectRef>
          <a:fontRef idx="minor">
            <a:schemeClr val="dk1"/>
          </a:fontRef>
        </p:style>
        <p:txBody>
          <a:bodyPr/>
          <a:lstStyle/>
          <a:p>
            <a:pPr lvl="0" rtl="0">
              <a:buChar char="•"/>
            </a:pPr>
            <a:r>
              <a:rPr lang="tr-TR" dirty="0" smtClean="0"/>
              <a:t>Eksitabl hücrelerin depolarizayonu  sırasında ekstrasellüler kalsiyum iyonları,  voltaja bağımlı yavaş kalsiyum kanallarının açılması sonucu  hücre içine girer ve depolarizasyonun yavaş fazına katkıda bulunur. </a:t>
            </a:r>
            <a:endParaRPr lang="tr-TR" dirty="0"/>
          </a:p>
        </p:txBody>
      </p:sp>
      <p:sp>
        <p:nvSpPr>
          <p:cNvPr id="3" name="Rectangle 2"/>
          <p:cNvSpPr/>
          <p:nvPr/>
        </p:nvSpPr>
        <p:spPr>
          <a:xfrm>
            <a:off x="395536" y="2551837"/>
            <a:ext cx="8424936" cy="92333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dirty="0" smtClean="0">
                <a:solidFill>
                  <a:srgbClr val="222222"/>
                </a:solidFill>
                <a:latin typeface="arial" panose="020B0604020202020204" pitchFamily="34" charset="0"/>
              </a:rPr>
              <a:t>During </a:t>
            </a:r>
            <a:r>
              <a:rPr lang="en-US" dirty="0">
                <a:solidFill>
                  <a:srgbClr val="222222"/>
                </a:solidFill>
                <a:latin typeface="arial" panose="020B0604020202020204" pitchFamily="34" charset="0"/>
              </a:rPr>
              <a:t>the deposition of excitable cells, extracellular calcium ions enter the cell as a result of opening of voltage-dependent slow calcium channels and contribute to the slow phase of depolarization.</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836713"/>
            <a:ext cx="8136904" cy="1368152"/>
          </a:xfrm>
          <a:prstGeom prst="rect">
            <a:avLst/>
          </a:prstGeom>
        </p:spPr>
        <p:style>
          <a:lnRef idx="2">
            <a:schemeClr val="accent4"/>
          </a:lnRef>
          <a:fillRef idx="1">
            <a:schemeClr val="lt1"/>
          </a:fillRef>
          <a:effectRef idx="0">
            <a:schemeClr val="accent4"/>
          </a:effectRef>
          <a:fontRef idx="minor">
            <a:schemeClr val="dk1"/>
          </a:fontRef>
        </p:style>
        <p:txBody>
          <a:bodyPr/>
          <a:lstStyle/>
          <a:p>
            <a:pPr lvl="0" rtl="0">
              <a:buChar char="•"/>
            </a:pPr>
            <a:r>
              <a:rPr lang="tr-TR" dirty="0" smtClean="0"/>
              <a:t>Kalsiyum antagonistlerinin damar genişletici etkisi arteriyollerde belirgindir; venüller üzerindeki gevşetici etkileri önemsizdir. </a:t>
            </a:r>
            <a:endParaRPr lang="tr-TR" dirty="0"/>
          </a:p>
          <a:p>
            <a:pPr lvl="0" rtl="0">
              <a:buChar char="•"/>
            </a:pPr>
            <a:r>
              <a:rPr lang="tr-TR" dirty="0" smtClean="0"/>
              <a:t>Hafif ve orta derecedeki esansiyel  hipertansiyonun tedavisinde tek ilaç olarak kullanılırlar.</a:t>
            </a:r>
            <a:endParaRPr lang="tr-TR" dirty="0"/>
          </a:p>
        </p:txBody>
      </p:sp>
      <p:sp>
        <p:nvSpPr>
          <p:cNvPr id="3" name="Rectangle 1"/>
          <p:cNvSpPr>
            <a:spLocks noChangeArrowheads="1"/>
          </p:cNvSpPr>
          <p:nvPr/>
        </p:nvSpPr>
        <p:spPr bwMode="auto">
          <a:xfrm>
            <a:off x="611560" y="2708920"/>
            <a:ext cx="8064896"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 </a:t>
            </a:r>
            <a:r>
              <a:rPr kumimoji="0" lang="en-US" altLang="en-US" sz="2100" b="0" i="0" u="none" strike="noStrike" cap="none" normalizeH="0" baseline="0" dirty="0" err="1" smtClean="0">
                <a:ln>
                  <a:noFill/>
                </a:ln>
                <a:solidFill>
                  <a:srgbClr val="222222"/>
                </a:solidFill>
                <a:effectLst/>
                <a:latin typeface="inherit"/>
              </a:rPr>
              <a:t>vasodilating</a:t>
            </a:r>
            <a:r>
              <a:rPr kumimoji="0" lang="en-US" altLang="en-US" sz="2100" b="0" i="0" u="none" strike="noStrike" cap="none" normalizeH="0" baseline="0" dirty="0" smtClean="0">
                <a:ln>
                  <a:noFill/>
                </a:ln>
                <a:solidFill>
                  <a:srgbClr val="222222"/>
                </a:solidFill>
                <a:effectLst/>
                <a:latin typeface="inherit"/>
              </a:rPr>
              <a:t> effect of calcium antagonists is evident in arterioles;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Its relaxing effects on </a:t>
            </a:r>
            <a:r>
              <a:rPr kumimoji="0" lang="en-US" altLang="en-US" sz="2100" b="0" i="0" u="none" strike="noStrike" cap="none" normalizeH="0" baseline="0" dirty="0" err="1" smtClean="0">
                <a:ln>
                  <a:noFill/>
                </a:ln>
                <a:solidFill>
                  <a:srgbClr val="222222"/>
                </a:solidFill>
                <a:effectLst/>
                <a:latin typeface="inherit"/>
              </a:rPr>
              <a:t>venules</a:t>
            </a:r>
            <a:r>
              <a:rPr kumimoji="0" lang="en-US" altLang="en-US" sz="2100" b="0" i="0" u="none" strike="noStrike" cap="none" normalizeH="0" baseline="0" dirty="0" smtClean="0">
                <a:ln>
                  <a:noFill/>
                </a:ln>
                <a:solidFill>
                  <a:srgbClr val="222222"/>
                </a:solidFill>
                <a:effectLst/>
                <a:latin typeface="inherit"/>
              </a:rPr>
              <a:t> are insignificant.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are used as the only drug in the treatment of mild to moderate essential hypertension.</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67494"/>
            <a:ext cx="8229600" cy="1399032"/>
          </a:xfrm>
          <a:prstGeom prst="rect">
            <a:avLst/>
          </a:prstGeom>
        </p:spPr>
        <p:style>
          <a:lnRef idx="2">
            <a:schemeClr val="dk1"/>
          </a:lnRef>
          <a:fillRef idx="1">
            <a:schemeClr val="lt1"/>
          </a:fillRef>
          <a:effectRef idx="0">
            <a:schemeClr val="dk1"/>
          </a:effectRef>
          <a:fontRef idx="minor">
            <a:schemeClr val="dk1"/>
          </a:fontRef>
        </p:style>
        <p:txBody>
          <a:bodyPr/>
          <a:lstStyle/>
          <a:p>
            <a:pPr lvl="0" rtl="0">
              <a:buChar char="•"/>
            </a:pPr>
            <a:r>
              <a:rPr lang="tr-TR" dirty="0" smtClean="0"/>
              <a:t>Kombine kullanımları:</a:t>
            </a:r>
            <a:endParaRPr lang="en-US" dirty="0" smtClean="0"/>
          </a:p>
          <a:p>
            <a:pPr lvl="0" rtl="0">
              <a:buChar char="•"/>
            </a:pPr>
            <a:endParaRPr lang="en-US" dirty="0"/>
          </a:p>
          <a:p>
            <a:pPr>
              <a:buFontTx/>
              <a:buChar char="•"/>
            </a:pPr>
            <a:r>
              <a:rPr lang="tr-TR" dirty="0"/>
              <a:t>Kalsiyum antaganistlerinin hepsi hipertansiyon tedavisinde ADE inhibitörleri  ile birlikte kullanılabilirler</a:t>
            </a:r>
          </a:p>
          <a:p>
            <a:pPr lvl="0" rtl="0">
              <a:buChar char="•"/>
            </a:pPr>
            <a:endParaRPr lang="tr-TR" dirty="0"/>
          </a:p>
        </p:txBody>
      </p:sp>
      <p:sp>
        <p:nvSpPr>
          <p:cNvPr id="6" name="Rectangle 1"/>
          <p:cNvSpPr>
            <a:spLocks noChangeArrowheads="1"/>
          </p:cNvSpPr>
          <p:nvPr/>
        </p:nvSpPr>
        <p:spPr bwMode="auto">
          <a:xfrm>
            <a:off x="457200" y="2852936"/>
            <a:ext cx="8229600" cy="126702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Combined uses: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All calcium antagonists can be used with ACE inhibitors in the treatment of hypertension.</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640960" cy="2592288"/>
          </a:xfrm>
          <a:prstGeom prst="rect">
            <a:avLst/>
          </a:prstGeom>
        </p:spPr>
        <p:style>
          <a:lnRef idx="2">
            <a:schemeClr val="accent4"/>
          </a:lnRef>
          <a:fillRef idx="1">
            <a:schemeClr val="lt1"/>
          </a:fillRef>
          <a:effectRef idx="0">
            <a:schemeClr val="accent4"/>
          </a:effectRef>
          <a:fontRef idx="minor">
            <a:schemeClr val="dk1"/>
          </a:fontRef>
        </p:style>
        <p:txBody>
          <a:bodyPr/>
          <a:lstStyle/>
          <a:p>
            <a:pPr>
              <a:buFontTx/>
              <a:buChar char="•"/>
            </a:pPr>
            <a:r>
              <a:rPr lang="tr-TR" sz="1600" dirty="0"/>
              <a:t>Diğerleri ile karşılaştırma</a:t>
            </a:r>
          </a:p>
          <a:p>
            <a:pPr lvl="0" rtl="0">
              <a:buChar char="•"/>
            </a:pPr>
            <a:endParaRPr lang="en-US" sz="1600" dirty="0" smtClean="0"/>
          </a:p>
          <a:p>
            <a:pPr lvl="0" rtl="0">
              <a:buChar char="•"/>
            </a:pPr>
            <a:endParaRPr lang="en-US" sz="1600" dirty="0"/>
          </a:p>
          <a:p>
            <a:pPr lvl="0" rtl="0">
              <a:buChar char="•"/>
            </a:pPr>
            <a:r>
              <a:rPr lang="tr-TR" sz="1600" dirty="0" smtClean="0"/>
              <a:t>Kalsiyum antagonistleri diüretiklerin ve beta blokerlerin aksine kalp beyin ve böbrek kan akımını ve diğer yerlerdeki  doku perfüzyonunu azaltmazlar; onun aksine  karbonhidrat ve lipid metabolizmasını olumsuz yönde etkilemezler hatta lipid metabolizması üzerinde olumlu etki yaparlar. </a:t>
            </a:r>
            <a:endParaRPr lang="tr-TR" sz="1600" dirty="0"/>
          </a:p>
          <a:p>
            <a:pPr lvl="0" rtl="0">
              <a:buChar char="•"/>
            </a:pPr>
            <a:r>
              <a:rPr lang="tr-TR" sz="1600" dirty="0" smtClean="0"/>
              <a:t>Daha aza ortostatik hipotansiyon yaparlar</a:t>
            </a:r>
            <a:endParaRPr lang="tr-TR" sz="1600" dirty="0"/>
          </a:p>
          <a:p>
            <a:pPr lvl="0" rtl="0">
              <a:buChar char="•"/>
            </a:pPr>
            <a:r>
              <a:rPr lang="tr-TR" sz="1600" dirty="0" smtClean="0"/>
              <a:t>Ekzersize toleransı azaltmazlar</a:t>
            </a:r>
            <a:endParaRPr lang="tr-TR" sz="1600" dirty="0"/>
          </a:p>
          <a:p>
            <a:pPr lvl="0" rtl="0">
              <a:buChar char="•"/>
            </a:pPr>
            <a:r>
              <a:rPr lang="tr-TR" sz="1600" dirty="0" smtClean="0"/>
              <a:t>Kalp debisini arttırırlar</a:t>
            </a:r>
            <a:endParaRPr lang="tr-TR" sz="1600" dirty="0"/>
          </a:p>
        </p:txBody>
      </p:sp>
      <p:sp>
        <p:nvSpPr>
          <p:cNvPr id="6" name="Rectangle 1"/>
          <p:cNvSpPr>
            <a:spLocks noChangeArrowheads="1"/>
          </p:cNvSpPr>
          <p:nvPr/>
        </p:nvSpPr>
        <p:spPr bwMode="auto">
          <a:xfrm>
            <a:off x="251520" y="3195409"/>
            <a:ext cx="8640960" cy="2882849"/>
          </a:xfrm>
          <a:prstGeom prst="rect">
            <a:avLst/>
          </a:prstGeom>
          <a:ln/>
        </p:spPr>
        <p:style>
          <a:lnRef idx="2">
            <a:schemeClr val="dk1"/>
          </a:lnRef>
          <a:fillRef idx="1">
            <a:schemeClr val="lt1"/>
          </a:fillRef>
          <a:effectRef idx="0">
            <a:schemeClr val="dk1"/>
          </a:effectRef>
          <a:fontRef idx="minor">
            <a:schemeClr val="dk1"/>
          </a:fontRef>
        </p:style>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Comparing with others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Calcium antagonists do not reduce cardiac brain and kidney blood flow and tissue perfusion elsewhere, unlike diuretics and beta blockers; on the contrary, they do not adversely affect carbohydrate and lipid metabolism, they even have a positive effect on lipid metabolism.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Less orthostatic hypotension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do not reduce tolerance to exercise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increase the cardiac output</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780" y="2060848"/>
            <a:ext cx="8532440" cy="3851002"/>
          </a:xfrm>
          <a:prstGeom prst="rect">
            <a:avLst/>
          </a:prstGeom>
        </p:spPr>
        <p:txBody>
          <a:bodyPr/>
          <a:lstStyle/>
          <a:p>
            <a:pPr lvl="0" rtl="0">
              <a:buChar char="•"/>
            </a:pPr>
            <a:endParaRPr lang="tr-TR" dirty="0"/>
          </a:p>
        </p:txBody>
      </p:sp>
      <p:sp>
        <p:nvSpPr>
          <p:cNvPr id="3" name="Rectangle 2"/>
          <p:cNvSpPr/>
          <p:nvPr/>
        </p:nvSpPr>
        <p:spPr>
          <a:xfrm>
            <a:off x="457200" y="267494"/>
            <a:ext cx="8291264" cy="1793354"/>
          </a:xfrm>
          <a:prstGeom prst="rect">
            <a:avLst/>
          </a:prstGeom>
        </p:spPr>
        <p:style>
          <a:lnRef idx="2">
            <a:schemeClr val="dk1"/>
          </a:lnRef>
          <a:fillRef idx="1">
            <a:schemeClr val="lt1"/>
          </a:fillRef>
          <a:effectRef idx="0">
            <a:schemeClr val="dk1"/>
          </a:effectRef>
          <a:fontRef idx="minor">
            <a:schemeClr val="dk1"/>
          </a:fontRef>
        </p:style>
        <p:txBody>
          <a:bodyPr/>
          <a:lstStyle/>
          <a:p>
            <a:pPr lvl="0" rtl="0">
              <a:buChar char="•"/>
            </a:pPr>
            <a:r>
              <a:rPr lang="tr-TR" dirty="0" smtClean="0"/>
              <a:t>İlaç kesilmesi</a:t>
            </a:r>
            <a:endParaRPr lang="en-US" dirty="0" smtClean="0"/>
          </a:p>
          <a:p>
            <a:pPr lvl="0" rtl="0">
              <a:buChar char="•"/>
            </a:pPr>
            <a:endParaRPr lang="en-US" dirty="0"/>
          </a:p>
          <a:p>
            <a:pPr>
              <a:buFontTx/>
              <a:buChar char="•"/>
            </a:pPr>
            <a:r>
              <a:rPr lang="tr-TR" dirty="0"/>
              <a:t>İskemik kalp hastalığı olan hastalarda uzun süreli tedaviden sonra  kalsiyum antagonisti ilacın birden kesilmesinin bazı hastalarda ağır sikemik nöbete, akut myokard infarktusuna neden olabileceği bildirilmiştir.</a:t>
            </a:r>
          </a:p>
          <a:p>
            <a:pPr lvl="0" rtl="0">
              <a:buChar char="•"/>
            </a:pPr>
            <a:endParaRPr lang="tr-TR" dirty="0"/>
          </a:p>
        </p:txBody>
      </p:sp>
      <p:sp>
        <p:nvSpPr>
          <p:cNvPr id="6" name="Rectangle 5"/>
          <p:cNvSpPr/>
          <p:nvPr/>
        </p:nvSpPr>
        <p:spPr>
          <a:xfrm>
            <a:off x="354360" y="2636912"/>
            <a:ext cx="8496944" cy="147732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Drug </a:t>
            </a:r>
            <a:r>
              <a:rPr lang="en-US" dirty="0">
                <a:solidFill>
                  <a:srgbClr val="222222"/>
                </a:solidFill>
                <a:latin typeface="arial" panose="020B0604020202020204" pitchFamily="34" charset="0"/>
              </a:rPr>
              <a:t>discontinuation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It </a:t>
            </a:r>
            <a:r>
              <a:rPr lang="en-US" dirty="0">
                <a:solidFill>
                  <a:srgbClr val="222222"/>
                </a:solidFill>
                <a:latin typeface="arial" panose="020B0604020202020204" pitchFamily="34" charset="0"/>
              </a:rPr>
              <a:t>has been reported that discontinuation of calcium antagonist drug after long-term treatment in patients with ischemic heart disease may cause severe </a:t>
            </a:r>
            <a:r>
              <a:rPr lang="en-US" dirty="0" err="1">
                <a:solidFill>
                  <a:srgbClr val="222222"/>
                </a:solidFill>
                <a:latin typeface="arial" panose="020B0604020202020204" pitchFamily="34" charset="0"/>
              </a:rPr>
              <a:t>cycemic</a:t>
            </a:r>
            <a:r>
              <a:rPr lang="en-US" dirty="0">
                <a:solidFill>
                  <a:srgbClr val="222222"/>
                </a:solidFill>
                <a:latin typeface="arial" panose="020B0604020202020204" pitchFamily="34" charset="0"/>
              </a:rPr>
              <a:t> seizure and acute myocardial infarction in some patients.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p:cNvGraphicFramePr/>
          <p:nvPr>
            <p:extLst>
              <p:ext uri="{D42A27DB-BD31-4B8C-83A1-F6EECF244321}">
                <p14:modId xmlns:p14="http://schemas.microsoft.com/office/powerpoint/2010/main" val="1868194466"/>
              </p:ext>
            </p:extLst>
          </p:nvPr>
        </p:nvGraphicFramePr>
        <p:xfrm>
          <a:off x="457200" y="277813"/>
          <a:ext cx="8229600" cy="1139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611560" y="1556792"/>
            <a:ext cx="7067128" cy="175432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lvl="0" indent="-285750">
              <a:buFont typeface="Arial" panose="020B0604020202020204" pitchFamily="34" charset="0"/>
              <a:buChar char="•"/>
            </a:pPr>
            <a:r>
              <a:rPr lang="tr-TR" dirty="0"/>
              <a:t>Sebebler değişiktir.</a:t>
            </a:r>
          </a:p>
          <a:p>
            <a:pPr marL="285750" lvl="0" indent="-285750">
              <a:buFont typeface="Arial" panose="020B0604020202020204" pitchFamily="34" charset="0"/>
              <a:buChar char="•"/>
            </a:pPr>
            <a:r>
              <a:rPr lang="tr-TR" dirty="0"/>
              <a:t>Damarların daralması, kan volumünün artması </a:t>
            </a:r>
          </a:p>
          <a:p>
            <a:pPr marL="285750" lvl="0" indent="-285750">
              <a:buFont typeface="Arial" panose="020B0604020202020204" pitchFamily="34" charset="0"/>
              <a:buChar char="•"/>
            </a:pPr>
            <a:r>
              <a:rPr lang="tr-TR" dirty="0"/>
              <a:t>Kalp atımının hızlı ve çok güçlü  olması.</a:t>
            </a:r>
          </a:p>
          <a:p>
            <a:pPr marL="285750" lvl="0" indent="-285750">
              <a:buFont typeface="Arial" panose="020B0604020202020204" pitchFamily="34" charset="0"/>
              <a:buChar char="•"/>
            </a:pPr>
            <a:r>
              <a:rPr lang="tr-TR" dirty="0"/>
              <a:t>Bunların herhangi biri arter duvarlarına karşı artan basınca sebeb olur.</a:t>
            </a:r>
          </a:p>
          <a:p>
            <a:pPr marL="285750" lvl="0" indent="-285750">
              <a:buFont typeface="Arial" panose="020B0604020202020204" pitchFamily="34" charset="0"/>
              <a:buChar char="•"/>
            </a:pPr>
            <a:r>
              <a:rPr lang="tr-TR" dirty="0"/>
              <a:t>Çoğu zaman bunlar bilinmeden devam eder. </a:t>
            </a:r>
          </a:p>
          <a:p>
            <a:pPr marL="285750" lvl="0" indent="-285750">
              <a:buFont typeface="Arial" panose="020B0604020202020204" pitchFamily="34" charset="0"/>
              <a:buChar char="•"/>
            </a:pPr>
            <a:r>
              <a:rPr lang="tr-TR" dirty="0"/>
              <a:t>Çoğu durumda bunlar kontrol edilebilir ve önlenebilir. </a:t>
            </a:r>
            <a:endParaRPr lang="en-US" dirty="0"/>
          </a:p>
        </p:txBody>
      </p:sp>
      <p:sp>
        <p:nvSpPr>
          <p:cNvPr id="4" name="Rectangle 1"/>
          <p:cNvSpPr>
            <a:spLocks noChangeArrowheads="1"/>
          </p:cNvSpPr>
          <p:nvPr/>
        </p:nvSpPr>
        <p:spPr bwMode="auto">
          <a:xfrm>
            <a:off x="580728" y="4437112"/>
            <a:ext cx="7128792" cy="223651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 reasons are different.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Narrowing of the vessels, increased blood volume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 heart rate is fast and very strong.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Any of these causes increased pressure against the arterial walls.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Often these continue unknowingly. In most cases these can be controlled and prevented.</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515741" y="4005064"/>
            <a:ext cx="7202659"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smtClean="0">
                <a:ln>
                  <a:noFill/>
                </a:ln>
                <a:solidFill>
                  <a:srgbClr val="222222"/>
                </a:solidFill>
                <a:effectLst/>
                <a:latin typeface="inherit"/>
              </a:rPr>
              <a:t>What causes high blood pressure?</a:t>
            </a:r>
            <a:r>
              <a:rPr kumimoji="0" lang="en-US" altLang="en-US" sz="600" b="0" i="0" u="none" strike="noStrike" cap="none" normalizeH="0" baseline="0" smtClean="0">
                <a:ln>
                  <a:noFill/>
                </a:ln>
                <a:solidFill>
                  <a:schemeClr val="tx1"/>
                </a:solidFill>
                <a:effectLst/>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404664"/>
            <a:ext cx="4896544" cy="1296144"/>
          </a:xfrm>
          <a:prstGeom prst="rect">
            <a:avLst/>
          </a:prstGeom>
        </p:spPr>
        <p:style>
          <a:lnRef idx="2">
            <a:schemeClr val="dk1"/>
          </a:lnRef>
          <a:fillRef idx="1">
            <a:schemeClr val="lt1"/>
          </a:fillRef>
          <a:effectRef idx="0">
            <a:schemeClr val="dk1"/>
          </a:effectRef>
          <a:fontRef idx="minor">
            <a:schemeClr val="dk1"/>
          </a:fontRef>
        </p:style>
        <p:txBody>
          <a:bodyPr/>
          <a:lstStyle/>
          <a:p>
            <a:pPr>
              <a:buFontTx/>
              <a:buChar char="•"/>
            </a:pPr>
            <a:r>
              <a:rPr lang="tr-TR" dirty="0"/>
              <a:t>A- Dihidropiridin türevi vazoselektif ilaçlar</a:t>
            </a:r>
          </a:p>
          <a:p>
            <a:pPr lvl="0" rtl="0">
              <a:buChar char="•"/>
            </a:pPr>
            <a:endParaRPr lang="en-US" dirty="0" smtClean="0"/>
          </a:p>
          <a:p>
            <a:pPr lvl="0" rtl="0">
              <a:buChar char="•"/>
            </a:pPr>
            <a:r>
              <a:rPr lang="tr-TR" dirty="0" smtClean="0"/>
              <a:t>Bu grupta nifedipin en fazla denenmiş olanıdır</a:t>
            </a:r>
            <a:endParaRPr lang="tr-TR" dirty="0"/>
          </a:p>
          <a:p>
            <a:pPr lvl="0" rtl="0">
              <a:buChar char="•"/>
            </a:pPr>
            <a:r>
              <a:rPr lang="tr-TR" dirty="0" smtClean="0"/>
              <a:t>Amlodipin, felodipin, nikardipin ve nitrendipin.</a:t>
            </a:r>
            <a:endParaRPr lang="tr-TR" dirty="0"/>
          </a:p>
        </p:txBody>
      </p:sp>
      <p:sp>
        <p:nvSpPr>
          <p:cNvPr id="6" name="Rectangle 1"/>
          <p:cNvSpPr>
            <a:spLocks noChangeArrowheads="1"/>
          </p:cNvSpPr>
          <p:nvPr/>
        </p:nvSpPr>
        <p:spPr bwMode="auto">
          <a:xfrm>
            <a:off x="323528" y="2673787"/>
            <a:ext cx="7776864"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A- </a:t>
            </a:r>
            <a:r>
              <a:rPr kumimoji="0" lang="en-US" altLang="en-US" sz="2100" b="0" i="0" u="none" strike="noStrike" cap="none" normalizeH="0" baseline="0" dirty="0" err="1" smtClean="0">
                <a:ln>
                  <a:noFill/>
                </a:ln>
                <a:solidFill>
                  <a:srgbClr val="222222"/>
                </a:solidFill>
                <a:effectLst/>
                <a:latin typeface="inherit"/>
              </a:rPr>
              <a:t>Dihydropyridine</a:t>
            </a:r>
            <a:r>
              <a:rPr kumimoji="0" lang="en-US" altLang="en-US" sz="2100" b="0" i="0" u="none" strike="noStrike" cap="none" normalizeH="0" baseline="0" dirty="0" smtClean="0">
                <a:ln>
                  <a:noFill/>
                </a:ln>
                <a:solidFill>
                  <a:srgbClr val="222222"/>
                </a:solidFill>
                <a:effectLst/>
                <a:latin typeface="inherit"/>
              </a:rPr>
              <a:t> derivative </a:t>
            </a:r>
            <a:r>
              <a:rPr kumimoji="0" lang="en-US" altLang="en-US" sz="2100" b="0" i="0" u="none" strike="noStrike" cap="none" normalizeH="0" baseline="0" dirty="0" err="1" smtClean="0">
                <a:ln>
                  <a:noFill/>
                </a:ln>
                <a:solidFill>
                  <a:srgbClr val="222222"/>
                </a:solidFill>
                <a:effectLst/>
                <a:latin typeface="inherit"/>
              </a:rPr>
              <a:t>vasoselective</a:t>
            </a:r>
            <a:r>
              <a:rPr kumimoji="0" lang="en-US" altLang="en-US" sz="2100" b="0" i="0" u="none" strike="noStrike" cap="none" normalizeH="0" baseline="0" dirty="0" smtClean="0">
                <a:ln>
                  <a:noFill/>
                </a:ln>
                <a:solidFill>
                  <a:srgbClr val="222222"/>
                </a:solidFill>
                <a:effectLst/>
                <a:latin typeface="inherit"/>
              </a:rPr>
              <a:t> drugs</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 In this group, </a:t>
            </a:r>
            <a:r>
              <a:rPr kumimoji="0" lang="en-US" altLang="en-US" sz="2100" b="0" i="0" u="none" strike="noStrike" cap="none" normalizeH="0" baseline="0" dirty="0" err="1" smtClean="0">
                <a:ln>
                  <a:noFill/>
                </a:ln>
                <a:solidFill>
                  <a:srgbClr val="222222"/>
                </a:solidFill>
                <a:effectLst/>
                <a:latin typeface="inherit"/>
              </a:rPr>
              <a:t>nifedipine</a:t>
            </a:r>
            <a:r>
              <a:rPr kumimoji="0" lang="en-US" altLang="en-US" sz="2100" b="0" i="0" u="none" strike="noStrike" cap="none" normalizeH="0" baseline="0" dirty="0" smtClean="0">
                <a:ln>
                  <a:noFill/>
                </a:ln>
                <a:solidFill>
                  <a:srgbClr val="222222"/>
                </a:solidFill>
                <a:effectLst/>
                <a:latin typeface="inherit"/>
              </a:rPr>
              <a:t> is the most tried one.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Amlodipine, </a:t>
            </a:r>
            <a:r>
              <a:rPr kumimoji="0" lang="en-US" altLang="en-US" sz="2100" b="0" i="0" u="none" strike="noStrike" cap="none" normalizeH="0" baseline="0" dirty="0" err="1" smtClean="0">
                <a:ln>
                  <a:noFill/>
                </a:ln>
                <a:solidFill>
                  <a:srgbClr val="222222"/>
                </a:solidFill>
                <a:effectLst/>
                <a:latin typeface="inherit"/>
              </a:rPr>
              <a:t>felodipine</a:t>
            </a:r>
            <a:r>
              <a:rPr kumimoji="0" lang="en-US" altLang="en-US" sz="2100" b="0" i="0" u="none" strike="noStrike" cap="none" normalizeH="0" baseline="0" dirty="0" smtClean="0">
                <a:ln>
                  <a:noFill/>
                </a:ln>
                <a:solidFill>
                  <a:srgbClr val="222222"/>
                </a:solidFill>
                <a:effectLst/>
                <a:latin typeface="inherit"/>
              </a:rPr>
              <a:t>, </a:t>
            </a:r>
            <a:r>
              <a:rPr kumimoji="0" lang="en-US" altLang="en-US" sz="2100" b="0" i="0" u="none" strike="noStrike" cap="none" normalizeH="0" baseline="0" dirty="0" err="1" smtClean="0">
                <a:ln>
                  <a:noFill/>
                </a:ln>
                <a:solidFill>
                  <a:srgbClr val="222222"/>
                </a:solidFill>
                <a:effectLst/>
                <a:latin typeface="inherit"/>
              </a:rPr>
              <a:t>nicardipine</a:t>
            </a:r>
            <a:r>
              <a:rPr kumimoji="0" lang="en-US" altLang="en-US" sz="2100" b="0" i="0" u="none" strike="noStrike" cap="none" normalizeH="0" baseline="0" dirty="0" smtClean="0">
                <a:ln>
                  <a:noFill/>
                </a:ln>
                <a:solidFill>
                  <a:srgbClr val="222222"/>
                </a:solidFill>
                <a:effectLst/>
                <a:latin typeface="inherit"/>
              </a:rPr>
              <a:t> and </a:t>
            </a:r>
            <a:r>
              <a:rPr kumimoji="0" lang="en-US" altLang="en-US" sz="2100" b="0" i="0" u="none" strike="noStrike" cap="none" normalizeH="0" baseline="0" dirty="0" err="1" smtClean="0">
                <a:ln>
                  <a:noFill/>
                </a:ln>
                <a:solidFill>
                  <a:srgbClr val="222222"/>
                </a:solidFill>
                <a:effectLst/>
                <a:latin typeface="inherit"/>
              </a:rPr>
              <a:t>nitrendipine</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7504" y="188640"/>
            <a:ext cx="8820472" cy="2664296"/>
          </a:xfrm>
          <a:prstGeom prst="rect">
            <a:avLst/>
          </a:prstGeom>
        </p:spPr>
        <p:style>
          <a:lnRef idx="2">
            <a:schemeClr val="accent1"/>
          </a:lnRef>
          <a:fillRef idx="1">
            <a:schemeClr val="lt1"/>
          </a:fillRef>
          <a:effectRef idx="0">
            <a:schemeClr val="accent1"/>
          </a:effectRef>
          <a:fontRef idx="minor">
            <a:schemeClr val="dk1"/>
          </a:fontRef>
        </p:style>
        <p:txBody>
          <a:bodyPr/>
          <a:lstStyle/>
          <a:p>
            <a:pPr lvl="0" rtl="0">
              <a:buChar char="•"/>
            </a:pPr>
            <a:r>
              <a:rPr lang="en-US" dirty="0" err="1" smtClean="0"/>
              <a:t>Nifedipin</a:t>
            </a:r>
            <a:endParaRPr lang="en-US" dirty="0" smtClean="0"/>
          </a:p>
          <a:p>
            <a:pPr lvl="0" rtl="0">
              <a:buChar char="•"/>
            </a:pPr>
            <a:endParaRPr lang="en-US" dirty="0"/>
          </a:p>
          <a:p>
            <a:pPr lvl="0" rtl="0">
              <a:buChar char="•"/>
            </a:pPr>
            <a:r>
              <a:rPr lang="tr-TR" dirty="0" smtClean="0"/>
              <a:t>Damar düz kası membranlarında esas olarak voltaja bağımlı kalsiyum kanallarını bloke eder; ayrıca reseptörlerle çalıştırılan kalsiyum kanalları üzerinde  nispeten zayıf blokör etki yapar. </a:t>
            </a:r>
            <a:endParaRPr lang="tr-TR" dirty="0"/>
          </a:p>
          <a:p>
            <a:pPr lvl="0" rtl="0">
              <a:buChar char="•"/>
            </a:pPr>
            <a:r>
              <a:rPr lang="tr-TR" dirty="0" smtClean="0"/>
              <a:t>Böylece düz kas hücresine  Ca2+ girişini ve onun hücre içindeki kalsiyum depolarının mobilize etmesini önler.</a:t>
            </a:r>
            <a:endParaRPr lang="tr-TR" dirty="0"/>
          </a:p>
          <a:p>
            <a:pPr lvl="0" rtl="0">
              <a:buChar char="•"/>
            </a:pPr>
            <a:r>
              <a:rPr lang="tr-TR" dirty="0" smtClean="0"/>
              <a:t>Nifedipinin tek dozda  verilmesinden sonra kan basıncının düşmesine bağlı refleks kalp stimülasyonu hafif olur ve kalp hızında ufak bir artma olur. </a:t>
            </a:r>
            <a:endParaRPr lang="tr-TR" dirty="0"/>
          </a:p>
        </p:txBody>
      </p:sp>
      <p:sp>
        <p:nvSpPr>
          <p:cNvPr id="6" name="Rectangle 1"/>
          <p:cNvSpPr>
            <a:spLocks noChangeArrowheads="1"/>
          </p:cNvSpPr>
          <p:nvPr/>
        </p:nvSpPr>
        <p:spPr bwMode="auto">
          <a:xfrm>
            <a:off x="107504" y="3247094"/>
            <a:ext cx="8820472" cy="274434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err="1" smtClean="0">
                <a:ln>
                  <a:noFill/>
                </a:ln>
                <a:solidFill>
                  <a:srgbClr val="222222"/>
                </a:solidFill>
                <a:effectLst/>
                <a:latin typeface="inherit"/>
              </a:rPr>
              <a:t>Nifedipine</a:t>
            </a:r>
            <a:endParaRPr kumimoji="0" lang="en-US" altLang="en-US" b="0" i="0" u="none" strike="noStrike" cap="none" normalizeH="0" baseline="0" dirty="0" smtClean="0">
              <a:ln>
                <a:noFill/>
              </a:ln>
              <a:solidFill>
                <a:srgbClr val="222222"/>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smtClean="0">
              <a:ln>
                <a:noFill/>
              </a:ln>
              <a:solidFill>
                <a:srgbClr val="222222"/>
              </a:solidFill>
              <a:effectLst/>
              <a:latin typeface="inherit"/>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 It primarily blocks the voltage-dependent calcium channels in the vascular smooth muscle membranes;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it also has a relatively weak blocking effect on calcium channels operated by receptors.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Thus, it prevents Ca2 + entry into the smooth muscle cell and its mobilization of calcium stores in the cell.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smtClean="0">
                <a:ln>
                  <a:noFill/>
                </a:ln>
                <a:solidFill>
                  <a:srgbClr val="222222"/>
                </a:solidFill>
                <a:effectLst/>
                <a:latin typeface="inherit"/>
              </a:rPr>
              <a:t>After giving </a:t>
            </a:r>
            <a:r>
              <a:rPr kumimoji="0" lang="en-US" altLang="en-US" b="0" i="0" u="none" strike="noStrike" cap="none" normalizeH="0" baseline="0" dirty="0" err="1" smtClean="0">
                <a:ln>
                  <a:noFill/>
                </a:ln>
                <a:solidFill>
                  <a:srgbClr val="222222"/>
                </a:solidFill>
                <a:effectLst/>
                <a:latin typeface="inherit"/>
              </a:rPr>
              <a:t>nifedipine</a:t>
            </a:r>
            <a:r>
              <a:rPr kumimoji="0" lang="en-US" altLang="en-US" b="0" i="0" u="none" strike="noStrike" cap="none" normalizeH="0" baseline="0" dirty="0" smtClean="0">
                <a:ln>
                  <a:noFill/>
                </a:ln>
                <a:solidFill>
                  <a:srgbClr val="222222"/>
                </a:solidFill>
                <a:effectLst/>
                <a:latin typeface="inherit"/>
              </a:rPr>
              <a:t> in a single dose, reflex heart stimulation is mild due to the drop in blood pressure and there is a small increase in heart rate.</a:t>
            </a:r>
            <a:r>
              <a:rPr kumimoji="0" lang="en-US" altLang="en-US" b="0" i="0" u="none" strike="noStrike" cap="none" normalizeH="0" baseline="0" dirty="0" smtClean="0">
                <a:ln>
                  <a:noFill/>
                </a:ln>
                <a:solidFill>
                  <a:schemeClr val="tx1"/>
                </a:solidFill>
                <a:effectLst/>
              </a:rPr>
              <a:t> </a:t>
            </a:r>
            <a:endParaRPr kumimoji="0" lang="en-US" altLang="en-US"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04665"/>
            <a:ext cx="8229600" cy="1224136"/>
          </a:xfrm>
          <a:prstGeom prst="rect">
            <a:avLst/>
          </a:prstGeom>
        </p:spPr>
        <p:style>
          <a:lnRef idx="2">
            <a:schemeClr val="dk1"/>
          </a:lnRef>
          <a:fillRef idx="1">
            <a:schemeClr val="lt1"/>
          </a:fillRef>
          <a:effectRef idx="0">
            <a:schemeClr val="dk1"/>
          </a:effectRef>
          <a:fontRef idx="minor">
            <a:schemeClr val="dk1"/>
          </a:fontRef>
        </p:style>
        <p:txBody>
          <a:bodyPr/>
          <a:lstStyle/>
          <a:p>
            <a:pPr lvl="0" rtl="0">
              <a:buChar char="•"/>
            </a:pPr>
            <a:r>
              <a:rPr lang="tr-TR" dirty="0" smtClean="0"/>
              <a:t>Tama yakın absorbsiyon</a:t>
            </a:r>
            <a:endParaRPr lang="tr-TR" dirty="0"/>
          </a:p>
          <a:p>
            <a:pPr lvl="0" rtl="0">
              <a:buChar char="•"/>
            </a:pPr>
            <a:r>
              <a:rPr lang="tr-TR" dirty="0" smtClean="0"/>
              <a:t>Yan tesirleri: baş ağrısı, palpitasyon ve yüzde ve bacaklarda cilt damarlarının vazodilatasyonuna bağlı olarak  yanma ve duyumsama  ve yüz kızarmasıdır.</a:t>
            </a:r>
            <a:endParaRPr lang="tr-TR" dirty="0"/>
          </a:p>
        </p:txBody>
      </p:sp>
      <p:sp>
        <p:nvSpPr>
          <p:cNvPr id="3" name="Rectangle 2"/>
          <p:cNvSpPr/>
          <p:nvPr/>
        </p:nvSpPr>
        <p:spPr>
          <a:xfrm>
            <a:off x="244116" y="2204864"/>
            <a:ext cx="8100392"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Near </a:t>
            </a:r>
            <a:r>
              <a:rPr lang="en-US" dirty="0">
                <a:solidFill>
                  <a:srgbClr val="222222"/>
                </a:solidFill>
                <a:latin typeface="arial" panose="020B0604020202020204" pitchFamily="34" charset="0"/>
              </a:rPr>
              <a:t>complete </a:t>
            </a:r>
            <a:r>
              <a:rPr lang="en-US" dirty="0" smtClean="0">
                <a:solidFill>
                  <a:srgbClr val="222222"/>
                </a:solidFill>
                <a:latin typeface="arial" panose="020B0604020202020204" pitchFamily="34" charset="0"/>
              </a:rPr>
              <a:t>absorption</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 </a:t>
            </a:r>
            <a:r>
              <a:rPr lang="en-US" dirty="0">
                <a:solidFill>
                  <a:srgbClr val="222222"/>
                </a:solidFill>
                <a:latin typeface="arial" panose="020B0604020202020204" pitchFamily="34" charset="0"/>
              </a:rPr>
              <a:t>Side effects: headaches, palpitation and burning and sensation and facial flushing due to vasodilation of the skin vessels on the face and legs.</a:t>
            </a:r>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data:image/jpeg;base64,/9j/4AAQSkZJRgABAQAAAQABAAD/2wCEAAkGBhIREBQUExISFBUUFBAQFBUVFBQYFxYQFRQVFhYXEhQXHyYeGBkjGRQUHy8gIycpLCwsFR4xNTAqNSYrLCkBCQoKDgwOGg8PFyklHyUsLDAsLSkpLCwpKSkpKikpKSwsKSksKSkpLCopKSwsLCksKSksKSk1KSwsKSksLCkpLP/AABEIAHQBGAMBIgACEQEDEQH/xAAbAAABBQEBAAAAAAAAAAAAAAAAAgMEBQYBB//EADwQAAIBAgQDBQUHAgYDAQAAAAECAAMRBBIhMQVBUQYTImGRFDJxgaEjQlKxwdHwFWJykqKy4fEWM4IH/8QAGQEBAAMBAQAAAAAAAAAAAAAAAAECAwQF/8QAIxEAAwACAgICAgMAAAAAAAAAAAECAxESMQQhQVEToRQiMv/aAAwDAQACEQMRAD8A9xnCZ2JYwDt4XlTgO0NOuLpyuCDoRbykr2xvwj1Mly0VVJ9MmExMi+1N0X6w79z+H6yCdkqctK+pjXXdfoP3iDxFv5aTojkWU7K725v4f+Ie0v5+pkaHJFiJ2Voquev+r94q79Pp/wAxociwnMw6yIKbdD/lX944gP4T9IGx/MOo9YZhEWP4fqIoKekE7YoGLvEZZwgwSOQiQ0M8AVCEIAQhCAEIQgBCEIAQhCAEIQgBCEIAQhCABiGMU0bgM86wtMo5IuCrNrfzM2GDxZKjMPiR+v7/AEmbpU7u3+N/9xmiwRyhBrrrt06n4ToydI4MCa2WC26iKsOsiAzsxOvZL8PW8Tlp9Bp5SjrYlzVOUkJSdA4H3vsajsD5a0/nHcXxZaaI9iVYZr8lXIXzPzy6i55b7QvZFf17Li9PoPSHtCiU/wDVvtAoUe9TQ6+IF0zgqtvEo5n49Iw3GmFMO1O3jVWAubBf/cdjcKQbdbecnRHNF/7UvQw9sHQzPVeKVAcQFUfZKSl1c5youRYHX7u1ve2jmJxVZe8yjNlSkVOQjMxLh7bi9lWwOxbWNEK9l6cYOhiGxvlI14SDQf8AbT0E57c3QfWMWnJHobHzjW8vSIbGP1jZiDIJ2SKOJYsATpJpOsrcN76yx+9BKHgZ2JEVBIQhCAEIQgBCEIAQhCAEIQgBCEIAQhCAcaIEW0RAMPVqlHWwvmrFD5BidflaaOhQvk/tuQNRrt11FidCDM7jE8VLxZScSqjW17sdD1B6ftNOFHeJvs1tL/h3PKb30jkhapnLTpnbSPiK2th85l2bbSHmpAk6A30Pn8es7lFxt+3WRRXMWtWNaI3vseC+Q2tt+XQeU7AGdAgtoITpELQBMIrLDLAEETkWRElZUCLThEcyxLLBIrDe+JPtrIOGXxiWFoLIchCEEhCEIAQhCAEIQgBCEIAQhCAEIQgBCEIAkmIEUY3aAZfFrlqYf+6ud7H8QNhzNmPw3l7b7RdDs/Pnpy5nn5StxlO9Wj4QQHJ3tl1JzL/df11HOWVx3i73s+nI6re/6TV9HNPpsRWfKpMrA1zcxziOJu1hsNP/AK5xhDJlaKVW2SFMUXAFyQB1JtG1MoO2GCq1FolaZrU0qF61FWILr+o0Oksp2ytXxnZpkx9MDWogB2JdRe29iTY8tZ3+r4fT7elZjkU50IL/AIRY6nb1nnXEeH4OphKBw6G9bEpTXOWLJma7oo2AAFtJE7QVaDGo1IrSSiwXCIoIFWqtRTWqDSxsdN+k0/Cn9mT8qkukem8T49hsOQK9ZKZIuA17kXtoLdQfSCcew5NELVVu/wAwpFdcxX3h5WuN5iuK8dtjK2K7kVkpYfC0wCVAVq/jDG4OguQegMV2V4O9LiFNHKXp0q2KZUN0Rq7AKqnmAoXXzlPxLWy/8inWl0bHEdoKKGuDnJw6q9QKpNg17ZT9423A2ken2toOypSz1makMQe7AOSkRoan4SeQmbocbIGLKjvauLxVXD4emSbFEGQsRyQXYnrJn/5xQFAYnDsAKtGqM5H3lKjKfhobfGVcJTsmc1VSS+TW4ernRWsRmAYAixAPUcjFmLnCJgdYi0S0VEtBKHMMPEJYWlfhfeEsRBcIRN5wmALhEZoZ4AuEa76c72APQjPew72APQjPfTvfQB2EZ72HewB6ERmigYB2EIQBNpwwapGvaBAK3E8PFQqSPcqZx/iDaHzsLyUx8Q1A0bTn5ZT+cVT5/FvzgyG99LANy11tseW0vsx4/Jl1MdVpCp1Y5306dHAqJqvK/inDq1R0qUcSaLKGWxXMhB55ds3n5CPrVjgqyF6LbVemVA7GL3dFBXde7arULZQS1SoMrNqdLDYS6wfBKC0Fw5UFMj07kAsM27AnYnf4zoqRYq6fzlIqqa7JiIT3og0OCYTDU8RQPfOKqDvC5BuFVbKr6agMDIC8EwDOuehWY+BUz1GJNFFTKzKDqBcLbyM01LA061ywN73NiQdQouLeSL6GPHg1IiwUjRluGbQMApABNtgNwZTnr5NfxppaSM9wyjh6FRalDDBSy2HizEhmNgGNwFNm2F7gyXRxamtnSki1KhpI7ki/dgqLA5fGdPK1pcYbhdOmoGW5GoLWuNyLX6Xaw5Xjow1O4siAi9jlFxfp52A9JV2mWWNoenJy/wDPONmoOsyOg6TElhEM38+v5RtmgErCt4xHqvEkF9/SVi41aZBY8wPXSMcc4p3eZbaWYk/5D+RMhvSbLdtItKXGqbG2vxnW41RH3voZkv8AyDDIPC7mp7uXL946D6mZ09ryWVClgQ4ZrdGsSPKcuDLdQ3XZvmiYpJdHp+H4xTcm1xaLHE6R5335dBf8pkE4xQpqT3hLe6FtzO0pqvbAoQBT9/vlYk7FCQbD4C8nx8tZJbojPCi0kehU+K02NhrePDGIRfW3wmUw/FsOig95dhyA3PkZfYFgVHzUjzBIjxslZU+f6HkQsbXH9kmpxSmvWLo8UpkE3t1ma4txJQ4v4QHW5A3BQtr8MsXg+LYd3WmjF8xN9NNFO5+UXlpZlPrRMY08Tr5NBV4jSXW/8/hhQx9NgTci3WZzjOOVNCMo7ykDb8LK9v8AZ9RGzxrD2y02LMxvY8gNT9AYyZanKp0tDHCrE6e9mmq8Toj738/gnUx9IgnNoNzrMVxDjhWo9NlAVe7YG2pBbLb6n0MnU+K0MtkqFyw2tbYXOm8nJlqMildMjHCvG6+f0a2niaZ2YGSQJm8BRBXc6G80lI6CdJzy9ihCdhBcqq+MtKbH8SIBtHcaTKbEawDQ8K7QU6wts43Xy6r1lmtYEfIzzXFUWVgyEqw2Imn4B2kFbwPZKoGo5MOq/qJafozraKhXihVlXW4gEUs2gAvG/wCrpmyki5Fx8Bb9xO/j6PF5rZdrWnHxZBSxHibKdOVmPXe4HXeVB4ovUQPEkNrkGxuPI+UypevR0YqSrbXos6mObx/aAKGRbgL4CWAJHXKp1J0ubcpIpY1+6U6Fiyrcg7FyoY2/tF5SrxVPLXfQa/HrvHV40vK/p/Okw4d+zueZNJKOtFjT47VRQfArMVHukjKaauTYnYEm5mg4pjKwKikM2ZGOw1a3hOunQ7jlvfTGtxgG3hJtqNNj5S0wXa7KtjSqGx0Itt6+cprXzs1dc1pTrsu61bEXBUaHutDbTwXcsNB72mh3ETWOLIU6XCMCBYA1CRlNiSLDU2lWe2DcqD/Nx9dIk9qK7bUAPi5O/laNlOD+yfSpYhw4q2Aam9PLe1m1ykBdhqbHe1tZFq4DEFm+1Ci+lnOignKBppa/vaxk8UxTfcQesZZcU3MD4LJ5D8e/kv8ABLkQKTe2bW/Vif1jlSsLTJH2jvFVqxQEgZsgNuV7ekuaXZWurqz4yowDAlciqGA5FtTrK9l9aKvtTiSlEte1mQ/6o9j+0GDxIKviVUfiKkGw+nKXGJwqVkKOgZbkFeenMc9Jl37FYdHAZmAzqvia1wdddNrTnx5pybSNbxuNPZC4fwrDipmfH0XW+YWOU3Go97TlJGKwuGqqiLWpLlvZs67Nvfrfn8ZqqFLXuwqkbMgAC28hKDifZHB0mLMqqCwNiz2uT0HleUwZJvcpF88VOnT2QeGdnH73M9ek1IMGJQhtr21Gg3kjG4Cg4CrUQZS5VgV+9fNrfmDNDw9gtTuly5bBlCkZTTO2khcW7K07l6agG+ZgpuCDvpewseg2vGK1ycJE5ZppU2ZqjwN+98WJpFL30IzW8iZs8BxukSaa1FuSwQEi7Em/L5yLhOzaldpAxPCO4xFJ7aLVp+ha36zoiVHRldVfbJvGuCNiTZW7t91a/wBCt/5eR+z3ZJqL5nrio6A2VBlBJ/FfeaTijqlvCLlagB/uVGI0+Uh4XGUgmc1LEC5FpzeTfC09Gvjp1DnZB4tw04rTNkI1Ui2/mDuN/WV3BuxbJUvUxAe2YAIpF7gixY/E7TWrUW1Nsq+MgX6X0H5iVXC8bSdcxcBrnS3mefpI8m+Dmkh48tqp2ROK8FGJJv4WGmYdb3sR8QDK3g/ZGpTqg18Qps2YBAQSeWZrEf8Ac1GGxtNkdst7ODc9NCDf57SJRxFN3q5qgUrUZdt7G20eVfGZqUPGW+UNk04nISLWA0Ost+G4wHMtwbEj5b/kRKZaSVSWBO+h626j46ScnhKHnYA/pOyXylUcynjTTLwGETTOkILlTjcHeU1bA67TW1KN5FqYMQDLNw2/KR37Okm40PI9DNguCEdXCiAYBux145T7F+U9BFAdBFd0Ogk7f2VUowlPsYOkfXsaOk2ndiHdyCxk07IL0EfTsovQTTZYZYBn07MIOQjq9nE6CXeWGWAVI4EnQR2nwdRyEscs6BAIa8OXpO+wL0kyEAy/HuF5gdJylXarRTUCom9+bDTX4iaGvQzCVdTgYvcXB30JH5SUyGtmJ4r2lalVYWemSTawPunbXrI39LrYizkvrdszXsTewtz20notPhXVmPLXX8xOtwSm3vAm3mf5vMIwqK5I0yZHcqTyitisRhnIZKhDNcEEnW25t+ctMLw7vqearmUMXYNsQbDLpz1Bno68DpD7o+dzHRwmlb3FPykziU1yQu3ccWeO4rDVsN4gneLbL4Te5udQOWlpo+y/FmVCzgAFxfMdSMp3HTX6mehU+HU12RR8oo4RPwJ6D9pKxpVyId044EPAFXXMsZ4twvOD9PjLZaYA0AHwncs0KmW45hmqiwupGub1H5X9ZkV7MY5qhUtSKCwDG97bbT1Q4cdBOHCr0lLhX2WinH+TNPhiKeQZj/eNDmGoYDyNplKvZPGB7U2pNTOxYkEa7ef/AHPT/ZV6Q9kWLhV2RFVD2mZHh3D+5UIxzkqFYbCxFiB+/wAJQcQ7MYzvL0mR1c5mznK1zuT856b7IvQQ9kXoPSKhNaYiqluk+zJ8DwRw1IBzmbnbYHfTrqTrLWlWzkC3Ll5aD6S29jXoPSKXDAS69LSKabe2KoDwiEWBCCx2JywhAOhYWhCAdhCEAIQhACEIQAhCEAIQhACEIQDloEQhAACBEIQAnYQgBOQhAOwhCAEIQgBOQhAOwhCAEIQgBCEIB//Z"/>
          <p:cNvSpPr>
            <a:spLocks noChangeAspect="1" noChangeArrowheads="1"/>
          </p:cNvSpPr>
          <p:nvPr/>
        </p:nvSpPr>
        <p:spPr bwMode="auto">
          <a:xfrm>
            <a:off x="63500" y="-15398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Rectangle 5"/>
          <p:cNvSpPr/>
          <p:nvPr/>
        </p:nvSpPr>
        <p:spPr>
          <a:xfrm>
            <a:off x="611560" y="404664"/>
            <a:ext cx="2664296" cy="2119771"/>
          </a:xfrm>
          <a:prstGeom prst="rect">
            <a:avLst/>
          </a:prstGeom>
        </p:spPr>
        <p:style>
          <a:lnRef idx="2">
            <a:schemeClr val="accent1"/>
          </a:lnRef>
          <a:fillRef idx="1">
            <a:schemeClr val="lt1"/>
          </a:fillRef>
          <a:effectRef idx="0">
            <a:schemeClr val="accent1"/>
          </a:effectRef>
          <a:fontRef idx="minor">
            <a:schemeClr val="dk1"/>
          </a:fontRef>
        </p:style>
        <p:txBody>
          <a:bodyPr/>
          <a:lstStyle/>
          <a:p>
            <a:pPr>
              <a:buFontTx/>
              <a:buChar char="•"/>
            </a:pPr>
            <a:r>
              <a:rPr lang="tr-TR" dirty="0"/>
              <a:t>Nikardipin</a:t>
            </a:r>
          </a:p>
          <a:p>
            <a:pPr lvl="0" rtl="0">
              <a:buChar char="•"/>
            </a:pPr>
            <a:endParaRPr lang="en-US" dirty="0" smtClean="0"/>
          </a:p>
          <a:p>
            <a:pPr lvl="0" rtl="0">
              <a:buChar char="•"/>
            </a:pPr>
            <a:endParaRPr lang="en-US" dirty="0"/>
          </a:p>
          <a:p>
            <a:pPr lvl="0" rtl="0">
              <a:buChar char="•"/>
            </a:pPr>
            <a:r>
              <a:rPr lang="tr-TR" dirty="0" smtClean="0"/>
              <a:t>Dihidropiridin türevi</a:t>
            </a:r>
            <a:endParaRPr lang="tr-TR" dirty="0"/>
          </a:p>
          <a:p>
            <a:pPr lvl="0" rtl="0">
              <a:buChar char="•"/>
            </a:pPr>
            <a:r>
              <a:rPr lang="tr-TR" dirty="0" smtClean="0"/>
              <a:t>Antihipertansif</a:t>
            </a:r>
            <a:endParaRPr lang="tr-TR" dirty="0"/>
          </a:p>
          <a:p>
            <a:pPr lvl="0" rtl="0">
              <a:buChar char="•"/>
            </a:pPr>
            <a:r>
              <a:rPr lang="tr-TR" dirty="0" smtClean="0"/>
              <a:t>Antianginal etkisi var</a:t>
            </a:r>
            <a:endParaRPr lang="tr-TR" dirty="0"/>
          </a:p>
        </p:txBody>
      </p:sp>
      <p:sp>
        <p:nvSpPr>
          <p:cNvPr id="7" name="Rectangle 6"/>
          <p:cNvSpPr/>
          <p:nvPr/>
        </p:nvSpPr>
        <p:spPr>
          <a:xfrm>
            <a:off x="3707904" y="908720"/>
            <a:ext cx="4572000" cy="1200329"/>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marL="285750" indent="-285750">
              <a:buFont typeface="Arial" panose="020B0604020202020204" pitchFamily="34" charset="0"/>
              <a:buChar char="•"/>
            </a:pPr>
            <a:r>
              <a:rPr lang="en-US" dirty="0" err="1" smtClean="0">
                <a:solidFill>
                  <a:srgbClr val="222222"/>
                </a:solidFill>
                <a:latin typeface="arial" panose="020B0604020202020204" pitchFamily="34" charset="0"/>
              </a:rPr>
              <a:t>Nicardipine</a:t>
            </a:r>
            <a:r>
              <a:rPr lang="en-US" dirty="0" smtClean="0">
                <a:solidFill>
                  <a:srgbClr val="222222"/>
                </a:solidFill>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err="1" smtClean="0">
                <a:solidFill>
                  <a:srgbClr val="222222"/>
                </a:solidFill>
                <a:latin typeface="arial" panose="020B0604020202020204" pitchFamily="34" charset="0"/>
              </a:rPr>
              <a:t>Dihydropyridine</a:t>
            </a:r>
            <a:r>
              <a:rPr lang="en-US" dirty="0" smtClean="0">
                <a:solidFill>
                  <a:srgbClr val="222222"/>
                </a:solidFill>
                <a:latin typeface="arial" panose="020B0604020202020204" pitchFamily="34" charset="0"/>
              </a:rPr>
              <a:t> </a:t>
            </a:r>
            <a:r>
              <a:rPr lang="en-US" dirty="0">
                <a:solidFill>
                  <a:srgbClr val="222222"/>
                </a:solidFill>
                <a:latin typeface="arial" panose="020B0604020202020204" pitchFamily="34" charset="0"/>
              </a:rPr>
              <a:t>derivative antihypertensive Has antianginal effect</a:t>
            </a:r>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6531024" cy="1584176"/>
          </a:xfrm>
          <a:prstGeom prst="rect">
            <a:avLst/>
          </a:prstGeom>
        </p:spPr>
        <p:style>
          <a:lnRef idx="2">
            <a:schemeClr val="accent4"/>
          </a:lnRef>
          <a:fillRef idx="1">
            <a:schemeClr val="lt1"/>
          </a:fillRef>
          <a:effectRef idx="0">
            <a:schemeClr val="accent4"/>
          </a:effectRef>
          <a:fontRef idx="minor">
            <a:schemeClr val="dk1"/>
          </a:fontRef>
        </p:style>
        <p:txBody>
          <a:bodyPr/>
          <a:lstStyle/>
          <a:p>
            <a:pPr>
              <a:buFontTx/>
              <a:buChar char="•"/>
            </a:pPr>
            <a:r>
              <a:rPr lang="tr-TR" dirty="0"/>
              <a:t>Nitrendipin</a:t>
            </a:r>
          </a:p>
          <a:p>
            <a:pPr lvl="0" rtl="0">
              <a:buChar char="•"/>
            </a:pPr>
            <a:endParaRPr lang="en-US" dirty="0" smtClean="0"/>
          </a:p>
          <a:p>
            <a:pPr lvl="0" rtl="0">
              <a:buChar char="•"/>
            </a:pPr>
            <a:r>
              <a:rPr lang="tr-TR" dirty="0" smtClean="0"/>
              <a:t>Dihidropiridin türevi vazoselektif </a:t>
            </a:r>
            <a:endParaRPr lang="tr-TR" dirty="0"/>
          </a:p>
          <a:p>
            <a:pPr lvl="0" rtl="0">
              <a:buChar char="•"/>
            </a:pPr>
            <a:r>
              <a:rPr lang="tr-TR" dirty="0" smtClean="0"/>
              <a:t>Nifedipine benzer</a:t>
            </a:r>
            <a:endParaRPr lang="tr-TR" dirty="0"/>
          </a:p>
          <a:p>
            <a:pPr lvl="0" rtl="0">
              <a:buChar char="•"/>
            </a:pPr>
            <a:r>
              <a:rPr lang="tr-TR" dirty="0" smtClean="0"/>
              <a:t>20-40 mg</a:t>
            </a:r>
            <a:endParaRPr lang="tr-TR" dirty="0"/>
          </a:p>
        </p:txBody>
      </p:sp>
      <p:sp>
        <p:nvSpPr>
          <p:cNvPr id="6" name="Rectangle 1"/>
          <p:cNvSpPr>
            <a:spLocks noChangeArrowheads="1"/>
          </p:cNvSpPr>
          <p:nvPr/>
        </p:nvSpPr>
        <p:spPr bwMode="auto">
          <a:xfrm>
            <a:off x="251520" y="2961819"/>
            <a:ext cx="6480720" cy="126702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dirty="0" err="1">
                <a:solidFill>
                  <a:srgbClr val="222222"/>
                </a:solidFill>
                <a:latin typeface="inherit"/>
              </a:rPr>
              <a:t>N</a:t>
            </a:r>
            <a:r>
              <a:rPr kumimoji="0" lang="en-US" altLang="en-US" sz="2100" b="0" i="0" u="none" strike="noStrike" cap="none" normalizeH="0" baseline="0" dirty="0" err="1" smtClean="0">
                <a:ln>
                  <a:noFill/>
                </a:ln>
                <a:solidFill>
                  <a:srgbClr val="222222"/>
                </a:solidFill>
                <a:effectLst/>
                <a:latin typeface="inherit"/>
              </a:rPr>
              <a:t>itrendipine</a:t>
            </a:r>
            <a:r>
              <a:rPr kumimoji="0" lang="en-US" altLang="en-US" sz="2100" b="0" i="0" u="none" strike="noStrike" cap="none" normalizeH="0" baseline="0" dirty="0" smtClean="0">
                <a:ln>
                  <a:noFill/>
                </a:ln>
                <a:solidFill>
                  <a:srgbClr val="222222"/>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err="1" smtClean="0">
                <a:ln>
                  <a:noFill/>
                </a:ln>
                <a:solidFill>
                  <a:srgbClr val="222222"/>
                </a:solidFill>
                <a:effectLst/>
                <a:latin typeface="inherit"/>
              </a:rPr>
              <a:t>Dihydropyridine</a:t>
            </a:r>
            <a:r>
              <a:rPr kumimoji="0" lang="en-US" altLang="en-US" sz="2100" b="0" i="0" u="none" strike="noStrike" cap="none" normalizeH="0" baseline="0" dirty="0" smtClean="0">
                <a:ln>
                  <a:noFill/>
                </a:ln>
                <a:solidFill>
                  <a:srgbClr val="222222"/>
                </a:solidFill>
                <a:effectLst/>
                <a:latin typeface="inherit"/>
              </a:rPr>
              <a:t> derivative </a:t>
            </a:r>
            <a:r>
              <a:rPr kumimoji="0" lang="en-US" altLang="en-US" sz="2100" b="0" i="0" u="none" strike="noStrike" cap="none" normalizeH="0" baseline="0" dirty="0" err="1" smtClean="0">
                <a:ln>
                  <a:noFill/>
                </a:ln>
                <a:solidFill>
                  <a:srgbClr val="222222"/>
                </a:solidFill>
                <a:effectLst/>
                <a:latin typeface="inherit"/>
              </a:rPr>
              <a:t>vasoselective</a:t>
            </a:r>
            <a:r>
              <a:rPr kumimoji="0" lang="en-US" altLang="en-US" sz="2100" b="0" i="0" u="none" strike="noStrike" cap="none" normalizeH="0" baseline="0" dirty="0" smtClean="0">
                <a:ln>
                  <a:noFill/>
                </a:ln>
                <a:solidFill>
                  <a:srgbClr val="222222"/>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100"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Similar to </a:t>
            </a:r>
            <a:r>
              <a:rPr kumimoji="0" lang="en-US" altLang="en-US" sz="2100" b="0" i="0" u="none" strike="noStrike" cap="none" normalizeH="0" baseline="0" dirty="0" err="1" smtClean="0">
                <a:ln>
                  <a:noFill/>
                </a:ln>
                <a:solidFill>
                  <a:srgbClr val="222222"/>
                </a:solidFill>
                <a:effectLst/>
                <a:latin typeface="inherit"/>
              </a:rPr>
              <a:t>nifedipine</a:t>
            </a:r>
            <a:r>
              <a:rPr kumimoji="0" lang="en-US" altLang="en-US" sz="2100" b="0" i="0" u="none" strike="noStrike" cap="none" normalizeH="0" baseline="0" dirty="0" smtClean="0">
                <a:ln>
                  <a:noFill/>
                </a:ln>
                <a:solidFill>
                  <a:srgbClr val="222222"/>
                </a:solidFill>
                <a:effectLst/>
                <a:latin typeface="inherit"/>
              </a:rPr>
              <a:t> 20-40 mg</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332656"/>
            <a:ext cx="8352928" cy="1944216"/>
          </a:xfrm>
          <a:prstGeom prst="rect">
            <a:avLst/>
          </a:prstGeom>
        </p:spPr>
        <p:style>
          <a:lnRef idx="2">
            <a:schemeClr val="accent3"/>
          </a:lnRef>
          <a:fillRef idx="1">
            <a:schemeClr val="lt1"/>
          </a:fillRef>
          <a:effectRef idx="0">
            <a:schemeClr val="accent3"/>
          </a:effectRef>
          <a:fontRef idx="minor">
            <a:schemeClr val="dk1"/>
          </a:fontRef>
        </p:style>
        <p:txBody>
          <a:bodyPr/>
          <a:lstStyle/>
          <a:p>
            <a:pPr lvl="0" rtl="0">
              <a:buChar char="•"/>
            </a:pPr>
            <a:r>
              <a:rPr lang="en-US" dirty="0" err="1" smtClean="0"/>
              <a:t>Nizoldipin</a:t>
            </a:r>
            <a:endParaRPr lang="en-US" dirty="0" smtClean="0"/>
          </a:p>
          <a:p>
            <a:pPr lvl="0" rtl="0">
              <a:buChar char="•"/>
            </a:pPr>
            <a:endParaRPr lang="en-US" dirty="0"/>
          </a:p>
          <a:p>
            <a:pPr lvl="0" rtl="0">
              <a:buChar char="•"/>
            </a:pPr>
            <a:r>
              <a:rPr lang="tr-TR" dirty="0" smtClean="0"/>
              <a:t>Kalsiyum kanallarının DHP bağlanma yerine yüksek affinite  gösteren selektif bir ilaç. </a:t>
            </a:r>
            <a:endParaRPr lang="tr-TR" dirty="0"/>
          </a:p>
          <a:p>
            <a:pPr lvl="0" rtl="0">
              <a:buChar char="•"/>
            </a:pPr>
            <a:r>
              <a:rPr lang="tr-TR" dirty="0" smtClean="0"/>
              <a:t>Plazma proteinine %99 bağlanır</a:t>
            </a:r>
            <a:endParaRPr lang="tr-TR" dirty="0"/>
          </a:p>
          <a:p>
            <a:pPr lvl="0" rtl="0">
              <a:buChar char="•"/>
            </a:pPr>
            <a:r>
              <a:rPr lang="tr-TR" dirty="0" smtClean="0"/>
              <a:t>5-10 mg dozu</a:t>
            </a:r>
            <a:endParaRPr lang="tr-TR" dirty="0"/>
          </a:p>
        </p:txBody>
      </p:sp>
      <p:sp>
        <p:nvSpPr>
          <p:cNvPr id="6" name="Rectangle 5"/>
          <p:cNvSpPr/>
          <p:nvPr/>
        </p:nvSpPr>
        <p:spPr>
          <a:xfrm>
            <a:off x="251520" y="2690336"/>
            <a:ext cx="8352928" cy="147732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indent="-285750">
              <a:buFont typeface="Arial" panose="020B0604020202020204" pitchFamily="34" charset="0"/>
              <a:buChar char="•"/>
            </a:pPr>
            <a:r>
              <a:rPr lang="en-US" dirty="0" err="1" smtClean="0">
                <a:solidFill>
                  <a:srgbClr val="222222"/>
                </a:solidFill>
                <a:latin typeface="arial" panose="020B0604020202020204" pitchFamily="34" charset="0"/>
              </a:rPr>
              <a:t>Nisoldipine</a:t>
            </a:r>
            <a:r>
              <a:rPr lang="en-US" dirty="0" smtClean="0">
                <a:solidFill>
                  <a:srgbClr val="222222"/>
                </a:solidFill>
                <a:latin typeface="arial" panose="020B0604020202020204" pitchFamily="34" charset="0"/>
              </a:rPr>
              <a:t> </a:t>
            </a: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A </a:t>
            </a:r>
            <a:r>
              <a:rPr lang="en-US" dirty="0">
                <a:solidFill>
                  <a:srgbClr val="222222"/>
                </a:solidFill>
                <a:latin typeface="arial" panose="020B0604020202020204" pitchFamily="34" charset="0"/>
              </a:rPr>
              <a:t>selective drug with high affinity instead of DHP binding of calcium channels.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Binds </a:t>
            </a:r>
            <a:r>
              <a:rPr lang="en-US" dirty="0">
                <a:solidFill>
                  <a:srgbClr val="222222"/>
                </a:solidFill>
                <a:latin typeface="arial" panose="020B0604020202020204" pitchFamily="34" charset="0"/>
              </a:rPr>
              <a:t>99% to plasma protein 5-10 mg dose</a:t>
            </a:r>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idx="4294967295"/>
          </p:nvPr>
        </p:nvSpPr>
        <p:spPr>
          <a:xfrm>
            <a:off x="395536" y="404665"/>
            <a:ext cx="8229600" cy="2016224"/>
          </a:xfrm>
        </p:spPr>
        <p:style>
          <a:lnRef idx="2">
            <a:schemeClr val="accent1"/>
          </a:lnRef>
          <a:fillRef idx="1">
            <a:schemeClr val="lt1"/>
          </a:fillRef>
          <a:effectRef idx="0">
            <a:schemeClr val="accent1"/>
          </a:effectRef>
          <a:fontRef idx="minor">
            <a:schemeClr val="dk1"/>
          </a:fontRef>
        </p:style>
        <p:txBody>
          <a:bodyPr/>
          <a:lstStyle/>
          <a:p>
            <a:pPr>
              <a:buFont typeface="Arial" panose="020B0604020202020204" pitchFamily="34" charset="0"/>
              <a:buChar char="•"/>
            </a:pPr>
            <a:r>
              <a:rPr lang="tr-TR" dirty="0">
                <a:solidFill>
                  <a:schemeClr val="bg2"/>
                </a:solidFill>
              </a:rPr>
              <a:t>Amlodipin </a:t>
            </a:r>
            <a:r>
              <a:rPr lang="tr-TR" dirty="0" smtClean="0">
                <a:solidFill>
                  <a:schemeClr val="bg2"/>
                </a:solidFill>
              </a:rPr>
              <a:t>Bezilat</a:t>
            </a:r>
            <a:endParaRPr lang="en-US" dirty="0" smtClean="0">
              <a:solidFill>
                <a:schemeClr val="bg2"/>
              </a:solidFill>
            </a:endParaRPr>
          </a:p>
          <a:p>
            <a:pPr>
              <a:buFont typeface="Arial" panose="020B0604020202020204" pitchFamily="34" charset="0"/>
              <a:buChar char="•"/>
            </a:pPr>
            <a:r>
              <a:rPr lang="tr-TR" dirty="0" smtClean="0"/>
              <a:t>İyonize olan bir grup içerir</a:t>
            </a:r>
          </a:p>
          <a:p>
            <a:pPr>
              <a:buFont typeface="Arial" panose="020B0604020202020204" pitchFamily="34" charset="0"/>
              <a:buChar char="•"/>
            </a:pPr>
            <a:r>
              <a:rPr lang="tr-TR" dirty="0" smtClean="0"/>
              <a:t>Uzun etki süreli</a:t>
            </a:r>
          </a:p>
          <a:p>
            <a:pPr>
              <a:buFont typeface="Arial" panose="020B0604020202020204" pitchFamily="34" charset="0"/>
              <a:buChar char="•"/>
            </a:pPr>
            <a:r>
              <a:rPr lang="tr-TR" dirty="0" smtClean="0"/>
              <a:t>Hipertansiyon ve </a:t>
            </a:r>
            <a:r>
              <a:rPr lang="tr-TR" dirty="0" err="1" smtClean="0"/>
              <a:t>angina</a:t>
            </a:r>
            <a:r>
              <a:rPr lang="tr-TR" dirty="0" smtClean="0"/>
              <a:t> </a:t>
            </a:r>
            <a:r>
              <a:rPr lang="tr-TR" dirty="0" err="1" smtClean="0"/>
              <a:t>pektoris</a:t>
            </a:r>
            <a:r>
              <a:rPr lang="tr-TR" dirty="0" smtClean="0"/>
              <a:t> tedavisinde günde 2.5-10 mg dozunda kullanılır.</a:t>
            </a:r>
          </a:p>
        </p:txBody>
      </p:sp>
      <p:sp>
        <p:nvSpPr>
          <p:cNvPr id="2" name="Rectangle 1"/>
          <p:cNvSpPr>
            <a:spLocks noChangeArrowheads="1"/>
          </p:cNvSpPr>
          <p:nvPr/>
        </p:nvSpPr>
        <p:spPr bwMode="auto">
          <a:xfrm>
            <a:off x="467544" y="2996953"/>
            <a:ext cx="8157592" cy="255968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Amlodipine </a:t>
            </a:r>
            <a:r>
              <a:rPr kumimoji="0" lang="en-US" altLang="en-US" sz="2100" b="0" i="0" u="none" strike="noStrike" cap="none" normalizeH="0" baseline="0" dirty="0" err="1" smtClean="0">
                <a:ln>
                  <a:noFill/>
                </a:ln>
                <a:solidFill>
                  <a:srgbClr val="222222"/>
                </a:solidFill>
                <a:effectLst/>
                <a:latin typeface="inherit"/>
              </a:rPr>
              <a:t>Bezylate</a:t>
            </a:r>
            <a:r>
              <a:rPr kumimoji="0" lang="en-US" altLang="en-US" sz="2100"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Contains an ionizing group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Long-acting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is used in the dosage of 2.5-10 mg per day in the treatment of hypertension and angina pectoris.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71475"/>
            <a:ext cx="8551866" cy="1656901"/>
          </a:xfrm>
          <a:prstGeom prst="rect">
            <a:avLst/>
          </a:prstGeom>
        </p:spPr>
        <p:style>
          <a:lnRef idx="2">
            <a:schemeClr val="accent2"/>
          </a:lnRef>
          <a:fillRef idx="1">
            <a:schemeClr val="lt1"/>
          </a:fillRef>
          <a:effectRef idx="0">
            <a:schemeClr val="accent2"/>
          </a:effectRef>
          <a:fontRef idx="minor">
            <a:schemeClr val="dk1"/>
          </a:fontRef>
        </p:style>
        <p:txBody>
          <a:bodyPr/>
          <a:lstStyle/>
          <a:p>
            <a:pPr>
              <a:buFontTx/>
              <a:buChar char="•"/>
            </a:pPr>
            <a:r>
              <a:rPr lang="tr-TR" dirty="0" smtClean="0"/>
              <a:t>Diltiazem</a:t>
            </a:r>
          </a:p>
          <a:p>
            <a:pPr lvl="0" rtl="0">
              <a:buChar char="•"/>
            </a:pPr>
            <a:endParaRPr lang="en-US" dirty="0" smtClean="0"/>
          </a:p>
          <a:p>
            <a:pPr lvl="0" rtl="0">
              <a:buChar char="•"/>
            </a:pPr>
            <a:r>
              <a:rPr lang="tr-TR" dirty="0" smtClean="0"/>
              <a:t>Verapamilde</a:t>
            </a:r>
            <a:r>
              <a:rPr lang="en-US" dirty="0" smtClean="0"/>
              <a:t>n</a:t>
            </a:r>
            <a:r>
              <a:rPr lang="tr-TR" dirty="0" smtClean="0"/>
              <a:t> daha zayıf</a:t>
            </a:r>
            <a:endParaRPr lang="tr-TR" dirty="0"/>
          </a:p>
          <a:p>
            <a:pPr lvl="0" rtl="0">
              <a:buChar char="•"/>
            </a:pPr>
            <a:r>
              <a:rPr lang="tr-TR" dirty="0" smtClean="0"/>
              <a:t>Negatif inotropik</a:t>
            </a:r>
            <a:endParaRPr lang="tr-TR" dirty="0"/>
          </a:p>
          <a:p>
            <a:pPr lvl="0" rtl="0">
              <a:buChar char="•"/>
            </a:pPr>
            <a:r>
              <a:rPr lang="tr-TR" dirty="0" smtClean="0"/>
              <a:t>Başlangıçta  günde 60 mg dozunda verilir yanıta göre 360 mg dek çıkabilir. </a:t>
            </a:r>
            <a:endParaRPr lang="tr-TR" dirty="0"/>
          </a:p>
        </p:txBody>
      </p:sp>
      <p:sp>
        <p:nvSpPr>
          <p:cNvPr id="3" name="Rectangle 2"/>
          <p:cNvSpPr/>
          <p:nvPr/>
        </p:nvSpPr>
        <p:spPr>
          <a:xfrm>
            <a:off x="457200" y="267494"/>
            <a:ext cx="8229600" cy="1399032"/>
          </a:xfrm>
          <a:prstGeom prst="rect">
            <a:avLst/>
          </a:prstGeom>
        </p:spPr>
        <p:txBody>
          <a:bodyPr/>
          <a:lstStyle/>
          <a:p>
            <a:pPr lvl="2">
              <a:buChar char="•"/>
            </a:pPr>
            <a:endParaRPr lang="tr-TR" dirty="0"/>
          </a:p>
        </p:txBody>
      </p:sp>
      <p:sp>
        <p:nvSpPr>
          <p:cNvPr id="6" name="Rectangle 1"/>
          <p:cNvSpPr>
            <a:spLocks noChangeArrowheads="1"/>
          </p:cNvSpPr>
          <p:nvPr/>
        </p:nvSpPr>
        <p:spPr bwMode="auto">
          <a:xfrm>
            <a:off x="251520" y="2276872"/>
            <a:ext cx="8551866" cy="191335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100" dirty="0">
                <a:solidFill>
                  <a:srgbClr val="222222"/>
                </a:solidFill>
                <a:latin typeface="inherit"/>
              </a:rPr>
              <a:t>D</a:t>
            </a:r>
            <a:r>
              <a:rPr kumimoji="0" lang="en-US" altLang="en-US" sz="2100" b="0" i="0" u="none" strike="noStrike" cap="none" normalizeH="0" baseline="0" dirty="0" smtClean="0">
                <a:ln>
                  <a:noFill/>
                </a:ln>
                <a:solidFill>
                  <a:srgbClr val="222222"/>
                </a:solidFill>
                <a:effectLst/>
                <a:latin typeface="inherit"/>
              </a:rPr>
              <a:t>iltiazem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It is weaker than verapamil</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Negative inotropic Initially, it is given at a dose of 60 mg per day, depending on the response, it can be up to 360 mg.</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60648"/>
            <a:ext cx="8208912" cy="2232248"/>
          </a:xfrm>
          <a:prstGeom prst="rect">
            <a:avLst/>
          </a:prstGeom>
        </p:spPr>
        <p:style>
          <a:lnRef idx="2">
            <a:schemeClr val="dk1"/>
          </a:lnRef>
          <a:fillRef idx="1">
            <a:schemeClr val="lt1"/>
          </a:fillRef>
          <a:effectRef idx="0">
            <a:schemeClr val="dk1"/>
          </a:effectRef>
          <a:fontRef idx="minor">
            <a:schemeClr val="dk1"/>
          </a:fontRef>
        </p:style>
        <p:txBody>
          <a:bodyPr/>
          <a:lstStyle/>
          <a:p>
            <a:pPr>
              <a:buFontTx/>
              <a:buChar char="•"/>
            </a:pPr>
            <a:r>
              <a:rPr lang="tr-TR" dirty="0" smtClean="0"/>
              <a:t>Verapamil</a:t>
            </a:r>
          </a:p>
          <a:p>
            <a:pPr lvl="0" rtl="0">
              <a:buChar char="•"/>
            </a:pPr>
            <a:endParaRPr lang="en-US" dirty="0" smtClean="0"/>
          </a:p>
          <a:p>
            <a:pPr lvl="0" rtl="0">
              <a:buChar char="•"/>
            </a:pPr>
            <a:r>
              <a:rPr lang="tr-TR" dirty="0" smtClean="0"/>
              <a:t>Belirgin kardiak etkinlik gösterir</a:t>
            </a:r>
            <a:endParaRPr lang="tr-TR" dirty="0"/>
          </a:p>
          <a:p>
            <a:pPr lvl="0" rtl="0">
              <a:buChar char="•"/>
            </a:pPr>
            <a:r>
              <a:rPr lang="tr-TR" dirty="0" smtClean="0"/>
              <a:t>negatif inotrop, negatif kronotrop,negatif  dromotrop etkileri reflkes olarak suprese edilmez.</a:t>
            </a:r>
            <a:endParaRPr lang="tr-TR" dirty="0"/>
          </a:p>
          <a:p>
            <a:pPr lvl="0" rtl="0">
              <a:buChar char="•"/>
            </a:pPr>
            <a:r>
              <a:rPr lang="tr-TR" dirty="0" smtClean="0"/>
              <a:t>Günde 3 kez 80 -120 mg dozunda</a:t>
            </a:r>
          </a:p>
          <a:p>
            <a:pPr lvl="0" rtl="0">
              <a:buChar char="•"/>
            </a:pPr>
            <a:r>
              <a:rPr lang="tr-TR" dirty="0" smtClean="0"/>
              <a:t>240 mg yavaş salıveren tablet günde 1 kez.</a:t>
            </a:r>
            <a:endParaRPr lang="tr-TR" dirty="0"/>
          </a:p>
          <a:p>
            <a:pPr lvl="0" rtl="0">
              <a:buChar char="•"/>
            </a:pPr>
            <a:endParaRPr lang="tr-TR" dirty="0"/>
          </a:p>
        </p:txBody>
      </p:sp>
      <p:sp>
        <p:nvSpPr>
          <p:cNvPr id="6" name="Rectangle 5"/>
          <p:cNvSpPr/>
          <p:nvPr/>
        </p:nvSpPr>
        <p:spPr>
          <a:xfrm>
            <a:off x="179512" y="3933056"/>
            <a:ext cx="8136904" cy="203132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285750" indent="-285750">
              <a:buFont typeface="Arial" panose="020B0604020202020204" pitchFamily="34" charset="0"/>
              <a:buChar char="•"/>
            </a:pPr>
            <a:r>
              <a:rPr lang="en-US" dirty="0" smtClean="0">
                <a:solidFill>
                  <a:srgbClr val="222222"/>
                </a:solidFill>
                <a:latin typeface="arial" panose="020B0604020202020204" pitchFamily="34" charset="0"/>
              </a:rPr>
              <a:t>Verapamil </a:t>
            </a:r>
          </a:p>
          <a:p>
            <a:pPr marL="285750" indent="-285750">
              <a:buFont typeface="Arial" panose="020B0604020202020204" pitchFamily="34" charset="0"/>
              <a:buChar char="•"/>
            </a:pP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It </a:t>
            </a:r>
            <a:r>
              <a:rPr lang="en-US" dirty="0">
                <a:solidFill>
                  <a:srgbClr val="222222"/>
                </a:solidFill>
                <a:latin typeface="arial" panose="020B0604020202020204" pitchFamily="34" charset="0"/>
              </a:rPr>
              <a:t>shows significant cardiac activity negative inotropic, negative chronotropic, negative </a:t>
            </a:r>
            <a:r>
              <a:rPr lang="en-US" dirty="0" err="1">
                <a:solidFill>
                  <a:srgbClr val="222222"/>
                </a:solidFill>
                <a:latin typeface="arial" panose="020B0604020202020204" pitchFamily="34" charset="0"/>
              </a:rPr>
              <a:t>dromotrop</a:t>
            </a:r>
            <a:r>
              <a:rPr lang="en-US" dirty="0">
                <a:solidFill>
                  <a:srgbClr val="222222"/>
                </a:solidFill>
                <a:latin typeface="arial" panose="020B0604020202020204" pitchFamily="34" charset="0"/>
              </a:rPr>
              <a:t> effects are not suppressed as </a:t>
            </a:r>
            <a:r>
              <a:rPr lang="en-US" dirty="0" err="1">
                <a:solidFill>
                  <a:srgbClr val="222222"/>
                </a:solidFill>
                <a:latin typeface="arial" panose="020B0604020202020204" pitchFamily="34" charset="0"/>
              </a:rPr>
              <a:t>reflkes</a:t>
            </a:r>
            <a:r>
              <a:rPr lang="en-US" dirty="0">
                <a:solidFill>
                  <a:srgbClr val="222222"/>
                </a:solidFill>
                <a:latin typeface="arial" panose="020B0604020202020204" pitchFamily="34" charset="0"/>
              </a:rPr>
              <a:t>. </a:t>
            </a:r>
            <a:endParaRPr lang="en-US" dirty="0" smtClean="0">
              <a:solidFill>
                <a:srgbClr val="222222"/>
              </a:solidFill>
              <a:latin typeface="arial" panose="020B0604020202020204" pitchFamily="34" charset="0"/>
            </a:endParaRPr>
          </a:p>
          <a:p>
            <a:pPr marL="285750" indent="-285750">
              <a:buFont typeface="Arial" panose="020B0604020202020204" pitchFamily="34" charset="0"/>
              <a:buChar char="•"/>
            </a:pPr>
            <a:endParaRPr lang="en-US" dirty="0">
              <a:solidFill>
                <a:srgbClr val="222222"/>
              </a:solidFill>
              <a:latin typeface="arial" panose="020B0604020202020204" pitchFamily="34" charset="0"/>
            </a:endParaRPr>
          </a:p>
          <a:p>
            <a:pPr marL="285750" indent="-285750">
              <a:buFont typeface="Arial" panose="020B0604020202020204" pitchFamily="34" charset="0"/>
              <a:buChar char="•"/>
            </a:pPr>
            <a:r>
              <a:rPr lang="en-US" dirty="0" smtClean="0">
                <a:solidFill>
                  <a:srgbClr val="222222"/>
                </a:solidFill>
                <a:latin typeface="arial" panose="020B0604020202020204" pitchFamily="34" charset="0"/>
              </a:rPr>
              <a:t>At </a:t>
            </a:r>
            <a:r>
              <a:rPr lang="en-US" dirty="0">
                <a:solidFill>
                  <a:srgbClr val="222222"/>
                </a:solidFill>
                <a:latin typeface="arial" panose="020B0604020202020204" pitchFamily="34" charset="0"/>
              </a:rPr>
              <a:t>a dose of 80-120 mg 3 times a day 240 mg slow release tablet 1 time per day.</a:t>
            </a:r>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260648"/>
            <a:ext cx="8280920" cy="1944216"/>
          </a:xfrm>
          <a:prstGeom prst="rect">
            <a:avLst/>
          </a:prstGeom>
        </p:spPr>
        <p:style>
          <a:lnRef idx="2">
            <a:schemeClr val="accent2"/>
          </a:lnRef>
          <a:fillRef idx="1">
            <a:schemeClr val="lt1"/>
          </a:fillRef>
          <a:effectRef idx="0">
            <a:schemeClr val="accent2"/>
          </a:effectRef>
          <a:fontRef idx="minor">
            <a:schemeClr val="dk1"/>
          </a:fontRef>
        </p:style>
        <p:txBody>
          <a:bodyPr/>
          <a:lstStyle/>
          <a:p>
            <a:pPr>
              <a:buFontTx/>
              <a:buChar char="•"/>
            </a:pPr>
            <a:r>
              <a:rPr lang="tr-TR" dirty="0"/>
              <a:t>6. Angiotensin dönüştürücü enzim inhibitörleri ve reseptör blokerleri</a:t>
            </a:r>
          </a:p>
          <a:p>
            <a:pPr lvl="0" rtl="0">
              <a:buChar char="•"/>
            </a:pPr>
            <a:endParaRPr lang="en-US" dirty="0" smtClean="0"/>
          </a:p>
          <a:p>
            <a:pPr lvl="0" rtl="0">
              <a:buChar char="•"/>
            </a:pPr>
            <a:r>
              <a:rPr lang="tr-TR" dirty="0" smtClean="0"/>
              <a:t>Plazmadaki renal kaynaklı reninin plazmada oluşturduğu  ve damar çeperindeki  doku renin angiotensin sisteminin damarlarda oluşturduğu inaktif angiotensin I’in  etkin olan angiotensin II’ye dönüşümü, damar endotelindeki ve damar çeperinin bir kısmındaki angiotensin dönüştürücü enzim tarafından yapılır</a:t>
            </a:r>
            <a:endParaRPr lang="tr-TR" dirty="0"/>
          </a:p>
        </p:txBody>
      </p:sp>
      <p:sp>
        <p:nvSpPr>
          <p:cNvPr id="4" name="Rectangle 1"/>
          <p:cNvSpPr>
            <a:spLocks noChangeArrowheads="1"/>
          </p:cNvSpPr>
          <p:nvPr/>
        </p:nvSpPr>
        <p:spPr bwMode="auto">
          <a:xfrm>
            <a:off x="351694" y="3355250"/>
            <a:ext cx="8396769" cy="223651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6. Angiotensin converting enzyme inhibitors and receptor blockers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 conversion of the inactive angiotensin I, which is formed in the plasma by the renal origin in plasma and the angiotensin system of the tissue renin in the vascular wall, to the active angiotensin II is performed by the angiotensin converting enzyme in the vascular endothelium and part of the vessel wall.</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p:cNvGraphicFramePr/>
          <p:nvPr>
            <p:extLst>
              <p:ext uri="{D42A27DB-BD31-4B8C-83A1-F6EECF244321}">
                <p14:modId xmlns:p14="http://schemas.microsoft.com/office/powerpoint/2010/main" val="2100976103"/>
              </p:ext>
            </p:extLst>
          </p:nvPr>
        </p:nvGraphicFramePr>
        <p:xfrm>
          <a:off x="1619672" y="151620"/>
          <a:ext cx="4752528" cy="7017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179512" y="619936"/>
            <a:ext cx="8712968" cy="230832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lvl="0" indent="-285750">
              <a:buFont typeface="Arial" panose="020B0604020202020204" pitchFamily="34" charset="0"/>
              <a:buChar char="•"/>
            </a:pPr>
            <a:r>
              <a:rPr lang="tr-TR" sz="1600" dirty="0">
                <a:latin typeface="Arial" pitchFamily="34" charset="0"/>
                <a:cs typeface="Arial" pitchFamily="34" charset="0"/>
              </a:rPr>
              <a:t>Yüksek kan basıncı </a:t>
            </a:r>
            <a:r>
              <a:rPr lang="tr-TR" sz="1600" dirty="0" smtClean="0">
                <a:latin typeface="Arial" pitchFamily="34" charset="0"/>
                <a:cs typeface="Arial" pitchFamily="34" charset="0"/>
              </a:rPr>
              <a:t>beyaz</a:t>
            </a:r>
            <a:r>
              <a:rPr lang="en-US" sz="1600" dirty="0" smtClean="0">
                <a:latin typeface="Arial" pitchFamily="34" charset="0"/>
                <a:cs typeface="Arial" pitchFamily="34" charset="0"/>
              </a:rPr>
              <a:t> </a:t>
            </a:r>
            <a:r>
              <a:rPr lang="en-US" sz="1600" dirty="0" err="1" smtClean="0">
                <a:latin typeface="Arial" pitchFamily="34" charset="0"/>
                <a:cs typeface="Arial" pitchFamily="34" charset="0"/>
              </a:rPr>
              <a:t>irkdan</a:t>
            </a:r>
            <a:r>
              <a:rPr lang="tr-TR" sz="1600" dirty="0" smtClean="0">
                <a:latin typeface="Arial" pitchFamily="34" charset="0"/>
                <a:cs typeface="Arial" pitchFamily="34" charset="0"/>
              </a:rPr>
              <a:t>sa </a:t>
            </a:r>
            <a:r>
              <a:rPr lang="tr-TR" sz="1600" dirty="0">
                <a:latin typeface="Arial" pitchFamily="34" charset="0"/>
                <a:cs typeface="Arial" pitchFamily="34" charset="0"/>
              </a:rPr>
              <a:t>Afrikan-Amerikan populasyonda daha sık görülür </a:t>
            </a:r>
          </a:p>
          <a:p>
            <a:pPr marL="285750" lvl="0" indent="-285750">
              <a:buFont typeface="Arial" panose="020B0604020202020204" pitchFamily="34" charset="0"/>
              <a:buChar char="•"/>
            </a:pPr>
            <a:r>
              <a:rPr lang="tr-TR" sz="1600" dirty="0">
                <a:latin typeface="Arial" pitchFamily="34" charset="0"/>
                <a:cs typeface="Arial" pitchFamily="34" charset="0"/>
              </a:rPr>
              <a:t>Erken yaşta başla ve ciddidir. </a:t>
            </a:r>
          </a:p>
          <a:p>
            <a:pPr marL="285750" lvl="0" indent="-285750">
              <a:buFont typeface="Arial" panose="020B0604020202020204" pitchFamily="34" charset="0"/>
              <a:buChar char="•"/>
            </a:pPr>
            <a:r>
              <a:rPr lang="tr-TR" sz="1600" dirty="0">
                <a:latin typeface="Arial" pitchFamily="34" charset="0"/>
                <a:cs typeface="Arial" pitchFamily="34" charset="0"/>
              </a:rPr>
              <a:t>Bunlar öte yandan böbrek hastalıkları ve inmeye daha yatkındırlar. </a:t>
            </a:r>
          </a:p>
          <a:p>
            <a:pPr marL="285750" lvl="0" indent="-285750">
              <a:buFont typeface="Arial" panose="020B0604020202020204" pitchFamily="34" charset="0"/>
              <a:buChar char="•"/>
            </a:pPr>
            <a:r>
              <a:rPr lang="tr-TR" sz="1600" dirty="0">
                <a:latin typeface="Arial" pitchFamily="34" charset="0"/>
                <a:cs typeface="Arial" pitchFamily="34" charset="0"/>
              </a:rPr>
              <a:t>Hayat tarzı değişikleri yüksek kan basınıcını önleyebilir ve kontrol edebilir. </a:t>
            </a:r>
          </a:p>
          <a:p>
            <a:pPr marL="285750" lvl="0" indent="-285750">
              <a:buFont typeface="Arial" panose="020B0604020202020204" pitchFamily="34" charset="0"/>
              <a:buChar char="•"/>
            </a:pPr>
            <a:r>
              <a:rPr lang="tr-TR" sz="1600" dirty="0">
                <a:latin typeface="Arial" pitchFamily="34" charset="0"/>
                <a:cs typeface="Arial" pitchFamily="34" charset="0"/>
              </a:rPr>
              <a:t>Bunlar; kilo kaybı (en az hemen 5 kilo), artan fiziksel aktivite (günde 20 dakika yürüyüş), sağlılklı yeme planı (meyve, sebze, düşük mandıra ürünleri, düşük tuz ve sodyum, az alkol gibi). </a:t>
            </a:r>
          </a:p>
          <a:p>
            <a:pPr marL="285750" lvl="0" indent="-285750">
              <a:buFont typeface="Arial" panose="020B0604020202020204" pitchFamily="34" charset="0"/>
              <a:buChar char="•"/>
            </a:pPr>
            <a:r>
              <a:rPr lang="tr-TR" sz="1600" dirty="0">
                <a:latin typeface="Arial" pitchFamily="34" charset="0"/>
                <a:cs typeface="Arial" pitchFamily="34" charset="0"/>
              </a:rPr>
              <a:t>Eğer bunlar yetmezse, tedavi.. </a:t>
            </a:r>
            <a:endParaRPr lang="en-US" sz="1600" dirty="0" smtClean="0">
              <a:latin typeface="Arial" pitchFamily="34" charset="0"/>
              <a:cs typeface="Arial" pitchFamily="34" charset="0"/>
            </a:endParaRPr>
          </a:p>
          <a:p>
            <a:pPr marL="285750" lvl="0" indent="-285750">
              <a:buFont typeface="Arial" panose="020B0604020202020204" pitchFamily="34" charset="0"/>
              <a:buChar char="•"/>
            </a:pPr>
            <a:r>
              <a:rPr lang="tr-TR" sz="1600" dirty="0" smtClean="0">
                <a:latin typeface="Arial" pitchFamily="34" charset="0"/>
                <a:cs typeface="Arial" pitchFamily="34" charset="0"/>
              </a:rPr>
              <a:t>İyi </a:t>
            </a:r>
            <a:r>
              <a:rPr lang="tr-TR" sz="1600" dirty="0">
                <a:latin typeface="Arial" pitchFamily="34" charset="0"/>
                <a:cs typeface="Arial" pitchFamily="34" charset="0"/>
              </a:rPr>
              <a:t>haber; tedavi kan basıncını kontrol edebilir. </a:t>
            </a:r>
            <a:endParaRPr lang="en-US" sz="1600" dirty="0"/>
          </a:p>
        </p:txBody>
      </p:sp>
      <p:sp>
        <p:nvSpPr>
          <p:cNvPr id="3" name="TextBox 2"/>
          <p:cNvSpPr txBox="1"/>
          <p:nvPr/>
        </p:nvSpPr>
        <p:spPr>
          <a:xfrm>
            <a:off x="179512" y="4078875"/>
            <a:ext cx="8640960" cy="2585323"/>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marL="285750" indent="-285750">
              <a:buFont typeface="Arial" panose="020B0604020202020204" pitchFamily="34" charset="0"/>
              <a:buChar char="•"/>
            </a:pPr>
            <a:r>
              <a:rPr lang="en-US" dirty="0" smtClean="0"/>
              <a:t>High </a:t>
            </a:r>
            <a:r>
              <a:rPr lang="en-US" dirty="0"/>
              <a:t>blood pressure is more common in the African-American population than whites </a:t>
            </a:r>
            <a:endParaRPr lang="en-US" dirty="0" smtClean="0"/>
          </a:p>
          <a:p>
            <a:pPr marL="285750" indent="-285750">
              <a:buFont typeface="Arial" panose="020B0604020202020204" pitchFamily="34" charset="0"/>
              <a:buChar char="•"/>
            </a:pPr>
            <a:r>
              <a:rPr lang="en-US" dirty="0" smtClean="0"/>
              <a:t>Start </a:t>
            </a:r>
            <a:r>
              <a:rPr lang="en-US" dirty="0"/>
              <a:t>at an early age and is serious. </a:t>
            </a:r>
            <a:endParaRPr lang="en-US" dirty="0" smtClean="0"/>
          </a:p>
          <a:p>
            <a:pPr marL="285750" indent="-285750">
              <a:buFont typeface="Arial" panose="020B0604020202020204" pitchFamily="34" charset="0"/>
              <a:buChar char="•"/>
            </a:pPr>
            <a:r>
              <a:rPr lang="en-US" dirty="0" smtClean="0"/>
              <a:t>On </a:t>
            </a:r>
            <a:r>
              <a:rPr lang="en-US" dirty="0"/>
              <a:t>the other hand, they are more prone to kidney diseases and </a:t>
            </a:r>
            <a:r>
              <a:rPr lang="en-US" dirty="0" smtClean="0"/>
              <a:t>stroke.</a:t>
            </a:r>
          </a:p>
          <a:p>
            <a:pPr marL="285750" indent="-285750">
              <a:buFont typeface="Arial" panose="020B0604020202020204" pitchFamily="34" charset="0"/>
              <a:buChar char="•"/>
            </a:pPr>
            <a:r>
              <a:rPr lang="en-US" dirty="0" smtClean="0"/>
              <a:t>Lifestyle </a:t>
            </a:r>
            <a:r>
              <a:rPr lang="en-US" dirty="0"/>
              <a:t>changes can prevent and control high blood pressure. </a:t>
            </a:r>
            <a:endParaRPr lang="en-US" dirty="0" smtClean="0"/>
          </a:p>
          <a:p>
            <a:pPr marL="285750" indent="-285750">
              <a:buFont typeface="Arial" panose="020B0604020202020204" pitchFamily="34" charset="0"/>
              <a:buChar char="•"/>
            </a:pPr>
            <a:r>
              <a:rPr lang="en-US" dirty="0" smtClean="0"/>
              <a:t>These</a:t>
            </a:r>
            <a:r>
              <a:rPr lang="en-US" dirty="0"/>
              <a:t>; weight loss (at least 5 kilos immediately), increased physical activity (20 minutes walking per day), healthy eating plan (such as fruit, vegetables, low dairy products, low salt and sodium, low alcohol). </a:t>
            </a:r>
            <a:endParaRPr lang="en-US" dirty="0" smtClean="0"/>
          </a:p>
          <a:p>
            <a:pPr marL="285750" indent="-285750">
              <a:buFont typeface="Arial" panose="020B0604020202020204" pitchFamily="34" charset="0"/>
              <a:buChar char="•"/>
            </a:pPr>
            <a:r>
              <a:rPr lang="en-US" dirty="0" smtClean="0"/>
              <a:t>If </a:t>
            </a:r>
            <a:r>
              <a:rPr lang="en-US" dirty="0"/>
              <a:t>these are not enough, treatment .. </a:t>
            </a:r>
            <a:endParaRPr lang="en-US" dirty="0" smtClean="0"/>
          </a:p>
          <a:p>
            <a:pPr marL="285750" indent="-285750">
              <a:buFont typeface="Arial" panose="020B0604020202020204" pitchFamily="34" charset="0"/>
              <a:buChar char="•"/>
            </a:pPr>
            <a:r>
              <a:rPr lang="en-US" dirty="0" smtClean="0"/>
              <a:t>Good </a:t>
            </a:r>
            <a:r>
              <a:rPr lang="en-US" dirty="0"/>
              <a:t>news; treatment can control blood pressure.</a:t>
            </a:r>
          </a:p>
        </p:txBody>
      </p:sp>
      <p:graphicFrame>
        <p:nvGraphicFramePr>
          <p:cNvPr id="8" name="Diagram 7"/>
          <p:cNvGraphicFramePr/>
          <p:nvPr>
            <p:extLst>
              <p:ext uri="{D42A27DB-BD31-4B8C-83A1-F6EECF244321}">
                <p14:modId xmlns:p14="http://schemas.microsoft.com/office/powerpoint/2010/main" val="3776430970"/>
              </p:ext>
            </p:extLst>
          </p:nvPr>
        </p:nvGraphicFramePr>
        <p:xfrm>
          <a:off x="1907704" y="3377135"/>
          <a:ext cx="4752528" cy="70174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620688"/>
            <a:ext cx="8424936" cy="1008112"/>
          </a:xfrm>
          <a:prstGeom prst="rect">
            <a:avLst/>
          </a:prstGeom>
        </p:spPr>
        <p:style>
          <a:lnRef idx="2">
            <a:schemeClr val="accent2"/>
          </a:lnRef>
          <a:fillRef idx="1">
            <a:schemeClr val="lt1"/>
          </a:fillRef>
          <a:effectRef idx="0">
            <a:schemeClr val="accent2"/>
          </a:effectRef>
          <a:fontRef idx="minor">
            <a:schemeClr val="dk1"/>
          </a:fontRef>
        </p:style>
        <p:txBody>
          <a:bodyPr/>
          <a:lstStyle/>
          <a:p>
            <a:pPr lvl="0" rtl="0">
              <a:buChar char="•"/>
            </a:pPr>
            <a:r>
              <a:rPr lang="tr-TR" dirty="0" smtClean="0"/>
              <a:t>Bu enzimin inhibisyonu plazma ve dokularda  angiotensin (AII) düzeyini azaltarak hem arteriyollerde ve hem de  venüllerde  vazodilatasyona total periferik  damar rezistansının azalmasına ve böylece kan basıncında düşmeye neden  neden olur. </a:t>
            </a:r>
            <a:endParaRPr lang="tr-TR" dirty="0"/>
          </a:p>
        </p:txBody>
      </p:sp>
      <p:sp>
        <p:nvSpPr>
          <p:cNvPr id="4" name="Rectangle 3"/>
          <p:cNvSpPr/>
          <p:nvPr/>
        </p:nvSpPr>
        <p:spPr>
          <a:xfrm>
            <a:off x="611560" y="2420888"/>
            <a:ext cx="8424936" cy="9233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dirty="0" smtClean="0">
                <a:solidFill>
                  <a:srgbClr val="222222"/>
                </a:solidFill>
                <a:latin typeface="arial" panose="020B0604020202020204" pitchFamily="34" charset="0"/>
              </a:rPr>
              <a:t>Inhibition </a:t>
            </a:r>
            <a:r>
              <a:rPr lang="en-US" dirty="0">
                <a:solidFill>
                  <a:srgbClr val="222222"/>
                </a:solidFill>
                <a:latin typeface="arial" panose="020B0604020202020204" pitchFamily="34" charset="0"/>
              </a:rPr>
              <a:t>of this enzyme reduces the level of angiotensin (AII) in plasma and tissues, causing a decrease in total peripheral vascular resistance to vasodilation in both arterioles and </a:t>
            </a:r>
            <a:r>
              <a:rPr lang="en-US" dirty="0" err="1">
                <a:solidFill>
                  <a:srgbClr val="222222"/>
                </a:solidFill>
                <a:latin typeface="arial" panose="020B0604020202020204" pitchFamily="34" charset="0"/>
              </a:rPr>
              <a:t>venules</a:t>
            </a:r>
            <a:r>
              <a:rPr lang="en-US" dirty="0">
                <a:solidFill>
                  <a:srgbClr val="222222"/>
                </a:solidFill>
                <a:latin typeface="arial" panose="020B0604020202020204" pitchFamily="34" charset="0"/>
              </a:rPr>
              <a:t>, thereby decreasing blood pressure.</a:t>
            </a:r>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980728"/>
            <a:ext cx="8640960" cy="1008112"/>
          </a:xfrm>
          <a:prstGeom prst="rect">
            <a:avLst/>
          </a:prstGeom>
        </p:spPr>
        <p:style>
          <a:lnRef idx="2">
            <a:schemeClr val="dk1"/>
          </a:lnRef>
          <a:fillRef idx="1">
            <a:schemeClr val="lt1"/>
          </a:fillRef>
          <a:effectRef idx="0">
            <a:schemeClr val="dk1"/>
          </a:effectRef>
          <a:fontRef idx="minor">
            <a:schemeClr val="dk1"/>
          </a:fontRef>
        </p:style>
        <p:txBody>
          <a:bodyPr/>
          <a:lstStyle/>
          <a:p>
            <a:pPr lvl="0" rtl="0">
              <a:buChar char="•"/>
            </a:pPr>
            <a:r>
              <a:rPr lang="tr-TR" dirty="0" smtClean="0"/>
              <a:t>Böbrek kan akımını arttırırlar bu nedenle aldosteron salgılanmasını azalttıkları için diüretik ve natriüretik etki yaparlar.. </a:t>
            </a:r>
            <a:endParaRPr lang="tr-TR" dirty="0"/>
          </a:p>
        </p:txBody>
      </p:sp>
      <p:sp>
        <p:nvSpPr>
          <p:cNvPr id="3" name="Rectangle 1"/>
          <p:cNvSpPr>
            <a:spLocks noChangeArrowheads="1"/>
          </p:cNvSpPr>
          <p:nvPr/>
        </p:nvSpPr>
        <p:spPr bwMode="auto">
          <a:xfrm>
            <a:off x="179512" y="3158534"/>
            <a:ext cx="8640960" cy="62069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smtClean="0">
                <a:ln>
                  <a:noFill/>
                </a:ln>
                <a:solidFill>
                  <a:srgbClr val="222222"/>
                </a:solidFill>
                <a:effectLst/>
                <a:latin typeface="inherit"/>
              </a:rPr>
              <a:t>They increase kidney blood flow, therefore they cause diuretic and natriuretic effect since they reduce aldosterone secretion.</a:t>
            </a:r>
            <a:r>
              <a:rPr kumimoji="0" lang="en-US" altLang="en-US" sz="600" b="0" i="0" u="none" strike="noStrike" cap="none" normalizeH="0" baseline="0" smtClean="0">
                <a:ln>
                  <a:noFill/>
                </a:ln>
                <a:solidFill>
                  <a:schemeClr val="tx1"/>
                </a:solidFill>
                <a:effectLst/>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20688"/>
            <a:ext cx="8640960" cy="2088232"/>
          </a:xfrm>
          <a:prstGeom prst="rect">
            <a:avLst/>
          </a:prstGeom>
        </p:spPr>
        <p:style>
          <a:lnRef idx="2">
            <a:schemeClr val="dk1"/>
          </a:lnRef>
          <a:fillRef idx="1">
            <a:schemeClr val="lt1"/>
          </a:fillRef>
          <a:effectRef idx="0">
            <a:schemeClr val="dk1"/>
          </a:effectRef>
          <a:fontRef idx="minor">
            <a:schemeClr val="dk1"/>
          </a:fontRef>
        </p:style>
        <p:txBody>
          <a:bodyPr/>
          <a:lstStyle/>
          <a:p>
            <a:pPr>
              <a:buFontTx/>
              <a:buChar char="•"/>
            </a:pPr>
            <a:r>
              <a:rPr lang="tr-TR" dirty="0"/>
              <a:t>Antihipertansif etkinin özellikleri:</a:t>
            </a:r>
          </a:p>
          <a:p>
            <a:pPr lvl="0" rtl="0">
              <a:buChar char="•"/>
            </a:pPr>
            <a:endParaRPr lang="en-US" dirty="0" smtClean="0"/>
          </a:p>
          <a:p>
            <a:pPr lvl="0" rtl="0">
              <a:buChar char="•"/>
            </a:pPr>
            <a:endParaRPr lang="en-US" dirty="0"/>
          </a:p>
          <a:p>
            <a:pPr lvl="0" rtl="0">
              <a:buChar char="•"/>
            </a:pPr>
            <a:r>
              <a:rPr lang="tr-TR" dirty="0" smtClean="0"/>
              <a:t>Hastada kan basınıcının sürdürülmesinde RAA sistemine ne kadar büyük ölçüde bağımlı ise ADE inhibitörü ilaçların yaptığı basınç düşmesi de o kadar belirgin olur</a:t>
            </a:r>
            <a:endParaRPr lang="tr-TR" dirty="0"/>
          </a:p>
          <a:p>
            <a:pPr lvl="0" rtl="0">
              <a:buChar char="•"/>
            </a:pPr>
            <a:r>
              <a:rPr lang="tr-TR" dirty="0" smtClean="0"/>
              <a:t>Hafif HT de monoterapi olarak kullanılabilirler</a:t>
            </a:r>
            <a:endParaRPr lang="tr-TR" dirty="0"/>
          </a:p>
        </p:txBody>
      </p:sp>
      <p:sp>
        <p:nvSpPr>
          <p:cNvPr id="6" name="Rectangle 1"/>
          <p:cNvSpPr>
            <a:spLocks noChangeArrowheads="1"/>
          </p:cNvSpPr>
          <p:nvPr/>
        </p:nvSpPr>
        <p:spPr bwMode="auto">
          <a:xfrm>
            <a:off x="251520" y="3697724"/>
            <a:ext cx="8640960"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Features of antihypertensive effect: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 more dependent on the RAA system in maintaining blood pressure in the patient, the more pronounced the pressure drop caused by the ACE inhibitor drugs They can be used as monotherapy in mild HT</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p:cNvSpPr>
            <a:spLocks noGrp="1" noChangeArrowheads="1"/>
          </p:cNvSpPr>
          <p:nvPr>
            <p:ph idx="4294967295"/>
          </p:nvPr>
        </p:nvSpPr>
        <p:spPr>
          <a:xfrm>
            <a:off x="107504" y="116632"/>
            <a:ext cx="8712968" cy="3024336"/>
          </a:xfrm>
        </p:spPr>
        <p:style>
          <a:lnRef idx="2">
            <a:schemeClr val="accent1"/>
          </a:lnRef>
          <a:fillRef idx="1">
            <a:schemeClr val="lt1"/>
          </a:fillRef>
          <a:effectRef idx="0">
            <a:schemeClr val="accent1"/>
          </a:effectRef>
          <a:fontRef idx="minor">
            <a:schemeClr val="dk1"/>
          </a:fontRef>
        </p:style>
        <p:txBody>
          <a:bodyPr>
            <a:normAutofit/>
          </a:bodyPr>
          <a:lstStyle/>
          <a:p>
            <a:r>
              <a:rPr lang="tr-TR" dirty="0">
                <a:solidFill>
                  <a:srgbClr val="FF0000"/>
                </a:solidFill>
              </a:rPr>
              <a:t>ADE inhibitörlerinin </a:t>
            </a:r>
            <a:r>
              <a:rPr lang="tr-TR" dirty="0" smtClean="0">
                <a:solidFill>
                  <a:srgbClr val="FF0000"/>
                </a:solidFill>
              </a:rPr>
              <a:t>üstünlükleri</a:t>
            </a:r>
            <a:endParaRPr lang="en-US" dirty="0" smtClean="0">
              <a:solidFill>
                <a:srgbClr val="FF0000"/>
              </a:solidFill>
            </a:endParaRPr>
          </a:p>
          <a:p>
            <a:r>
              <a:rPr lang="tr-TR" dirty="0" smtClean="0"/>
              <a:t>Diüretiklere, beta blokerlere ve diğer sempatolitik ilaçlara göre hemodinamik etkilerinin özelliği ve yan tesirlerinin nispeten az oluşu gibi üstünlükleri vardır.</a:t>
            </a:r>
          </a:p>
          <a:p>
            <a:pPr eaLnBrk="1" hangingPunct="1">
              <a:lnSpc>
                <a:spcPct val="90000"/>
              </a:lnSpc>
            </a:pPr>
            <a:r>
              <a:rPr lang="tr-TR" dirty="0" smtClean="0"/>
              <a:t>Kalp debisini düşürmezler kalp hızında belirgin bir değişme yapmazlar</a:t>
            </a:r>
          </a:p>
          <a:p>
            <a:pPr eaLnBrk="1" hangingPunct="1">
              <a:lnSpc>
                <a:spcPct val="90000"/>
              </a:lnSpc>
            </a:pPr>
            <a:r>
              <a:rPr lang="tr-TR" dirty="0" err="1" smtClean="0"/>
              <a:t>Glomerüler</a:t>
            </a:r>
            <a:r>
              <a:rPr lang="tr-TR" dirty="0" smtClean="0"/>
              <a:t> </a:t>
            </a:r>
            <a:r>
              <a:rPr lang="tr-TR" dirty="0" err="1" smtClean="0"/>
              <a:t>filtrasyon</a:t>
            </a:r>
            <a:r>
              <a:rPr lang="tr-TR" dirty="0" smtClean="0"/>
              <a:t> hızını azaltmazlar</a:t>
            </a:r>
          </a:p>
          <a:p>
            <a:pPr eaLnBrk="1" hangingPunct="1">
              <a:lnSpc>
                <a:spcPct val="90000"/>
              </a:lnSpc>
            </a:pPr>
            <a:r>
              <a:rPr lang="tr-TR" dirty="0" err="1" smtClean="0"/>
              <a:t>Sempatoadrenal</a:t>
            </a:r>
            <a:r>
              <a:rPr lang="tr-TR" dirty="0" smtClean="0"/>
              <a:t>  </a:t>
            </a:r>
            <a:r>
              <a:rPr lang="tr-TR" dirty="0" err="1" smtClean="0"/>
              <a:t>tonus</a:t>
            </a:r>
            <a:r>
              <a:rPr lang="tr-TR" dirty="0" smtClean="0"/>
              <a:t> artması ile refleks semptomlar olmaz..</a:t>
            </a:r>
          </a:p>
          <a:p>
            <a:pPr eaLnBrk="1" hangingPunct="1">
              <a:lnSpc>
                <a:spcPct val="90000"/>
              </a:lnSpc>
            </a:pPr>
            <a:r>
              <a:rPr lang="tr-TR" dirty="0" smtClean="0"/>
              <a:t>Böbreği koruyabilirler</a:t>
            </a:r>
          </a:p>
        </p:txBody>
      </p:sp>
      <p:sp>
        <p:nvSpPr>
          <p:cNvPr id="2" name="Rectangle 1"/>
          <p:cNvSpPr>
            <a:spLocks noChangeArrowheads="1"/>
          </p:cNvSpPr>
          <p:nvPr/>
        </p:nvSpPr>
        <p:spPr bwMode="auto">
          <a:xfrm>
            <a:off x="111092" y="3376301"/>
            <a:ext cx="8892480" cy="320601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C00000"/>
                </a:solidFill>
                <a:effectLst/>
                <a:latin typeface="inherit"/>
              </a:rPr>
              <a:t>Advantages of ACE inhibitors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Compared to diuretics, beta blockers and other sympatholytic drugs, it has advantages such as the feature of hemodynamic effects and relatively low side effects.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do not decrease the cardiac output, do not make a significant change in the heart rate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do not reduce the glomerular filtration rate With the increase of </a:t>
            </a:r>
            <a:r>
              <a:rPr kumimoji="0" lang="en-US" altLang="en-US" sz="2100" b="0" i="0" u="none" strike="noStrike" cap="none" normalizeH="0" baseline="0" dirty="0" err="1" smtClean="0">
                <a:ln>
                  <a:noFill/>
                </a:ln>
                <a:solidFill>
                  <a:srgbClr val="222222"/>
                </a:solidFill>
                <a:effectLst/>
                <a:latin typeface="inherit"/>
              </a:rPr>
              <a:t>sympathoadrenal</a:t>
            </a:r>
            <a:r>
              <a:rPr kumimoji="0" lang="en-US" altLang="en-US" sz="2100" b="0" i="0" u="none" strike="noStrike" cap="none" normalizeH="0" baseline="0" dirty="0" smtClean="0">
                <a:ln>
                  <a:noFill/>
                </a:ln>
                <a:solidFill>
                  <a:srgbClr val="222222"/>
                </a:solidFill>
                <a:effectLst/>
                <a:latin typeface="inherit"/>
              </a:rPr>
              <a:t> tonus, there are no reflex symptoms.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can protect the kidney</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6672"/>
            <a:ext cx="8388424" cy="1584176"/>
          </a:xfrm>
          <a:prstGeom prst="rect">
            <a:avLst/>
          </a:prstGeom>
        </p:spPr>
        <p:style>
          <a:lnRef idx="2">
            <a:schemeClr val="dk1"/>
          </a:lnRef>
          <a:fillRef idx="1">
            <a:schemeClr val="lt1"/>
          </a:fillRef>
          <a:effectRef idx="0">
            <a:schemeClr val="dk1"/>
          </a:effectRef>
          <a:fontRef idx="minor">
            <a:schemeClr val="dk1"/>
          </a:fontRef>
        </p:style>
        <p:txBody>
          <a:bodyPr/>
          <a:lstStyle/>
          <a:p>
            <a:pPr lvl="0">
              <a:buChar char="•"/>
            </a:pPr>
            <a:r>
              <a:rPr lang="tr-TR" dirty="0" smtClean="0">
                <a:solidFill>
                  <a:srgbClr val="C00000"/>
                </a:solidFill>
              </a:rPr>
              <a:t>Sakıncaları</a:t>
            </a:r>
            <a:endParaRPr lang="en-US" dirty="0" smtClean="0">
              <a:solidFill>
                <a:srgbClr val="C00000"/>
              </a:solidFill>
            </a:endParaRPr>
          </a:p>
          <a:p>
            <a:pPr lvl="0">
              <a:buChar char="•"/>
            </a:pPr>
            <a:endParaRPr lang="en-US" dirty="0">
              <a:solidFill>
                <a:schemeClr val="accent1">
                  <a:tint val="83000"/>
                  <a:satMod val="150000"/>
                </a:schemeClr>
              </a:solidFill>
            </a:endParaRPr>
          </a:p>
          <a:p>
            <a:pPr lvl="0">
              <a:buChar char="•"/>
            </a:pPr>
            <a:r>
              <a:rPr lang="tr-TR" dirty="0" smtClean="0"/>
              <a:t>Pahalı ilaçlardır</a:t>
            </a:r>
            <a:endParaRPr lang="tr-TR" dirty="0"/>
          </a:p>
          <a:p>
            <a:pPr lvl="0" rtl="0">
              <a:buChar char="•"/>
            </a:pPr>
            <a:r>
              <a:rPr lang="tr-TR" dirty="0" smtClean="0"/>
              <a:t>Öksürük yaparlar (dokuda kinin  ve P maddesi  etkinliğinin artmasına  ve prostaglandin üretiminin arttırılmasına bağlı olduğu sanılmaktadır.</a:t>
            </a:r>
            <a:endParaRPr lang="tr-TR" dirty="0"/>
          </a:p>
        </p:txBody>
      </p:sp>
      <p:sp>
        <p:nvSpPr>
          <p:cNvPr id="3" name="Rectangle 1"/>
          <p:cNvSpPr>
            <a:spLocks noChangeArrowheads="1"/>
          </p:cNvSpPr>
          <p:nvPr/>
        </p:nvSpPr>
        <p:spPr bwMode="auto">
          <a:xfrm>
            <a:off x="288388" y="2566646"/>
            <a:ext cx="8423564" cy="223651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100" dirty="0" smtClean="0">
                <a:solidFill>
                  <a:srgbClr val="222222"/>
                </a:solidFill>
                <a:latin typeface="inherit"/>
              </a:rPr>
              <a:t>Disadvantages</a:t>
            </a:r>
            <a:r>
              <a:rPr kumimoji="0" lang="en-US" altLang="en-US" sz="2100"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are expensive drugs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cough (it is believed to be due to increased effectiveness of quinine and substance P in tissue and increased prostaglandin production.</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60648"/>
            <a:ext cx="2160239" cy="5184576"/>
          </a:xfrm>
          <a:prstGeom prst="rect">
            <a:avLst/>
          </a:prstGeom>
        </p:spPr>
        <p:style>
          <a:lnRef idx="2">
            <a:schemeClr val="accent2"/>
          </a:lnRef>
          <a:fillRef idx="1">
            <a:schemeClr val="lt1"/>
          </a:fillRef>
          <a:effectRef idx="0">
            <a:schemeClr val="accent2"/>
          </a:effectRef>
          <a:fontRef idx="minor">
            <a:schemeClr val="dk1"/>
          </a:fontRef>
        </p:style>
        <p:txBody>
          <a:bodyPr/>
          <a:lstStyle/>
          <a:p>
            <a:pPr lvl="0">
              <a:buChar char="•"/>
            </a:pPr>
            <a:r>
              <a:rPr lang="tr-TR" sz="2800" dirty="0">
                <a:solidFill>
                  <a:srgbClr val="C00000"/>
                </a:solidFill>
              </a:rPr>
              <a:t>İlaçlar</a:t>
            </a:r>
            <a:endParaRPr lang="en-US" sz="2800" dirty="0" smtClean="0">
              <a:solidFill>
                <a:srgbClr val="C00000"/>
              </a:solidFill>
            </a:endParaRPr>
          </a:p>
          <a:p>
            <a:pPr lvl="0" rtl="0">
              <a:buChar char="•"/>
            </a:pPr>
            <a:endParaRPr lang="en-US" sz="2800" dirty="0"/>
          </a:p>
          <a:p>
            <a:pPr lvl="0" rtl="0">
              <a:buChar char="•"/>
            </a:pPr>
            <a:r>
              <a:rPr lang="tr-TR" sz="2800" dirty="0" smtClean="0"/>
              <a:t>Kaptopril</a:t>
            </a:r>
            <a:endParaRPr lang="tr-TR" sz="2800" dirty="0"/>
          </a:p>
          <a:p>
            <a:pPr lvl="0" rtl="0">
              <a:buChar char="•"/>
            </a:pPr>
            <a:r>
              <a:rPr lang="tr-TR" sz="2800" dirty="0" smtClean="0"/>
              <a:t>Enalapril</a:t>
            </a:r>
            <a:endParaRPr lang="tr-TR" sz="2800" dirty="0"/>
          </a:p>
          <a:p>
            <a:pPr lvl="0" rtl="0">
              <a:buChar char="•"/>
            </a:pPr>
            <a:r>
              <a:rPr lang="tr-TR" sz="2800" dirty="0" smtClean="0"/>
              <a:t>Lizinopril</a:t>
            </a:r>
            <a:endParaRPr lang="tr-TR" sz="2800" dirty="0"/>
          </a:p>
          <a:p>
            <a:pPr lvl="0" rtl="0">
              <a:buChar char="•"/>
            </a:pPr>
            <a:r>
              <a:rPr lang="tr-TR" sz="2800" dirty="0" smtClean="0"/>
              <a:t>Fosinopril</a:t>
            </a:r>
            <a:endParaRPr lang="tr-TR" sz="2800" dirty="0"/>
          </a:p>
          <a:p>
            <a:pPr lvl="0" rtl="0">
              <a:buChar char="•"/>
            </a:pPr>
            <a:r>
              <a:rPr lang="tr-TR" sz="2800" dirty="0" smtClean="0"/>
              <a:t>Silazapril</a:t>
            </a:r>
            <a:endParaRPr lang="tr-TR" sz="2800" dirty="0"/>
          </a:p>
          <a:p>
            <a:pPr lvl="0" rtl="0">
              <a:buChar char="•"/>
            </a:pPr>
            <a:r>
              <a:rPr lang="tr-TR" sz="2800" dirty="0" smtClean="0"/>
              <a:t>Benazepril</a:t>
            </a:r>
            <a:endParaRPr lang="en-US" sz="2800" dirty="0" smtClean="0"/>
          </a:p>
          <a:p>
            <a:pPr lvl="0">
              <a:buChar char="•"/>
            </a:pPr>
            <a:r>
              <a:rPr lang="tr-TR" sz="2800" dirty="0"/>
              <a:t>Perindopril</a:t>
            </a:r>
          </a:p>
          <a:p>
            <a:pPr lvl="0">
              <a:buChar char="•"/>
            </a:pPr>
            <a:r>
              <a:rPr lang="tr-TR" sz="2800" dirty="0"/>
              <a:t>Ramipril</a:t>
            </a:r>
          </a:p>
          <a:p>
            <a:pPr lvl="0">
              <a:buChar char="•"/>
            </a:pPr>
            <a:r>
              <a:rPr lang="tr-TR" sz="2800" dirty="0"/>
              <a:t>Kinapril</a:t>
            </a:r>
          </a:p>
          <a:p>
            <a:pPr lvl="0">
              <a:buChar char="•"/>
            </a:pPr>
            <a:r>
              <a:rPr lang="tr-TR" sz="2800" dirty="0"/>
              <a:t>Trandolapril</a:t>
            </a:r>
          </a:p>
          <a:p>
            <a:pPr lvl="0" rtl="0">
              <a:buChar char="•"/>
            </a:pPr>
            <a:endParaRPr lang="tr-TR" sz="2800" dirty="0"/>
          </a:p>
        </p:txBody>
      </p:sp>
      <p:sp>
        <p:nvSpPr>
          <p:cNvPr id="4" name="Rectangle 3"/>
          <p:cNvSpPr/>
          <p:nvPr/>
        </p:nvSpPr>
        <p:spPr>
          <a:xfrm>
            <a:off x="4195243" y="116632"/>
            <a:ext cx="2753021" cy="526297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457200" indent="-457200">
              <a:buFont typeface="Arial" panose="020B0604020202020204" pitchFamily="34" charset="0"/>
              <a:buChar char="•"/>
            </a:pPr>
            <a:r>
              <a:rPr lang="en-US" sz="2800" dirty="0" smtClean="0">
                <a:solidFill>
                  <a:srgbClr val="C00000"/>
                </a:solidFill>
                <a:latin typeface="arial" panose="020B0604020202020204" pitchFamily="34" charset="0"/>
              </a:rPr>
              <a:t>Drugs</a:t>
            </a:r>
          </a:p>
          <a:p>
            <a:pPr marL="457200" indent="-457200">
              <a:buFont typeface="Arial" panose="020B0604020202020204" pitchFamily="34" charset="0"/>
              <a:buChar char="•"/>
            </a:pPr>
            <a:endParaRPr lang="en-US" sz="2800" dirty="0">
              <a:solidFill>
                <a:srgbClr val="222222"/>
              </a:solidFill>
              <a:latin typeface="arial" panose="020B0604020202020204" pitchFamily="34" charset="0"/>
            </a:endParaRPr>
          </a:p>
          <a:p>
            <a:pPr marL="457200" indent="-457200">
              <a:buFont typeface="Arial" panose="020B0604020202020204" pitchFamily="34" charset="0"/>
              <a:buChar char="•"/>
            </a:pPr>
            <a:r>
              <a:rPr lang="en-US" sz="2800" dirty="0" smtClean="0">
                <a:solidFill>
                  <a:srgbClr val="222222"/>
                </a:solidFill>
                <a:latin typeface="arial" panose="020B0604020202020204" pitchFamily="34" charset="0"/>
              </a:rPr>
              <a:t>Captopril </a:t>
            </a:r>
          </a:p>
          <a:p>
            <a:pPr marL="457200" indent="-457200">
              <a:buFont typeface="Arial" panose="020B0604020202020204" pitchFamily="34" charset="0"/>
              <a:buChar char="•"/>
            </a:pPr>
            <a:r>
              <a:rPr lang="en-US" sz="2800" dirty="0" err="1" smtClean="0">
                <a:solidFill>
                  <a:srgbClr val="222222"/>
                </a:solidFill>
                <a:latin typeface="arial" panose="020B0604020202020204" pitchFamily="34" charset="0"/>
              </a:rPr>
              <a:t>Enalapril</a:t>
            </a:r>
            <a:endParaRPr lang="en-US" sz="2800" dirty="0" smtClean="0">
              <a:solidFill>
                <a:srgbClr val="222222"/>
              </a:solidFill>
              <a:latin typeface="arial" panose="020B0604020202020204" pitchFamily="34" charset="0"/>
            </a:endParaRPr>
          </a:p>
          <a:p>
            <a:pPr marL="457200" indent="-457200">
              <a:buFont typeface="Arial" panose="020B0604020202020204" pitchFamily="34" charset="0"/>
              <a:buChar char="•"/>
            </a:pPr>
            <a:r>
              <a:rPr lang="en-US" sz="2800" dirty="0">
                <a:solidFill>
                  <a:srgbClr val="222222"/>
                </a:solidFill>
                <a:latin typeface="arial" panose="020B0604020202020204" pitchFamily="34" charset="0"/>
              </a:rPr>
              <a:t>L</a:t>
            </a:r>
            <a:r>
              <a:rPr lang="en-US" sz="2800" dirty="0" smtClean="0">
                <a:solidFill>
                  <a:srgbClr val="222222"/>
                </a:solidFill>
                <a:latin typeface="arial" panose="020B0604020202020204" pitchFamily="34" charset="0"/>
              </a:rPr>
              <a:t>isinopril </a:t>
            </a:r>
          </a:p>
          <a:p>
            <a:pPr marL="457200" indent="-457200">
              <a:buFont typeface="Arial" panose="020B0604020202020204" pitchFamily="34" charset="0"/>
              <a:buChar char="•"/>
            </a:pPr>
            <a:r>
              <a:rPr lang="en-US" sz="2800" dirty="0" err="1">
                <a:solidFill>
                  <a:srgbClr val="222222"/>
                </a:solidFill>
                <a:latin typeface="arial" panose="020B0604020202020204" pitchFamily="34" charset="0"/>
              </a:rPr>
              <a:t>F</a:t>
            </a:r>
            <a:r>
              <a:rPr lang="en-US" sz="2800" dirty="0" err="1" smtClean="0">
                <a:solidFill>
                  <a:srgbClr val="222222"/>
                </a:solidFill>
                <a:latin typeface="arial" panose="020B0604020202020204" pitchFamily="34" charset="0"/>
              </a:rPr>
              <a:t>osinopril</a:t>
            </a:r>
            <a:r>
              <a:rPr lang="en-US" sz="2800" dirty="0" smtClean="0">
                <a:solidFill>
                  <a:srgbClr val="222222"/>
                </a:solidFill>
                <a:latin typeface="arial" panose="020B0604020202020204" pitchFamily="34" charset="0"/>
              </a:rPr>
              <a:t> </a:t>
            </a:r>
          </a:p>
          <a:p>
            <a:pPr marL="457200" indent="-457200">
              <a:buFont typeface="Arial" panose="020B0604020202020204" pitchFamily="34" charset="0"/>
              <a:buChar char="•"/>
            </a:pPr>
            <a:r>
              <a:rPr lang="en-US" sz="2800" dirty="0" err="1" smtClean="0">
                <a:solidFill>
                  <a:srgbClr val="222222"/>
                </a:solidFill>
                <a:latin typeface="arial" panose="020B0604020202020204" pitchFamily="34" charset="0"/>
              </a:rPr>
              <a:t>Silazapril</a:t>
            </a:r>
            <a:endParaRPr lang="en-US" sz="2800" dirty="0" smtClean="0">
              <a:solidFill>
                <a:srgbClr val="222222"/>
              </a:solidFill>
              <a:latin typeface="arial" panose="020B0604020202020204" pitchFamily="34" charset="0"/>
            </a:endParaRPr>
          </a:p>
          <a:p>
            <a:pPr marL="457200" indent="-457200">
              <a:buFont typeface="Arial" panose="020B0604020202020204" pitchFamily="34" charset="0"/>
              <a:buChar char="•"/>
            </a:pPr>
            <a:r>
              <a:rPr lang="en-US" sz="2800" dirty="0" smtClean="0">
                <a:solidFill>
                  <a:srgbClr val="222222"/>
                </a:solidFill>
                <a:latin typeface="arial" panose="020B0604020202020204" pitchFamily="34" charset="0"/>
              </a:rPr>
              <a:t>Benazepril </a:t>
            </a:r>
          </a:p>
          <a:p>
            <a:pPr marL="457200" indent="-457200">
              <a:buFont typeface="Arial" panose="020B0604020202020204" pitchFamily="34" charset="0"/>
              <a:buChar char="•"/>
            </a:pPr>
            <a:r>
              <a:rPr lang="en-US" sz="2800" dirty="0">
                <a:solidFill>
                  <a:srgbClr val="222222"/>
                </a:solidFill>
                <a:latin typeface="arial" panose="020B0604020202020204" pitchFamily="34" charset="0"/>
              </a:rPr>
              <a:t>P</a:t>
            </a:r>
            <a:r>
              <a:rPr lang="en-US" sz="2800" dirty="0" smtClean="0">
                <a:solidFill>
                  <a:srgbClr val="222222"/>
                </a:solidFill>
                <a:latin typeface="arial" panose="020B0604020202020204" pitchFamily="34" charset="0"/>
              </a:rPr>
              <a:t>erindopril </a:t>
            </a:r>
          </a:p>
          <a:p>
            <a:pPr marL="457200" indent="-457200">
              <a:buFont typeface="Arial" panose="020B0604020202020204" pitchFamily="34" charset="0"/>
              <a:buChar char="•"/>
            </a:pPr>
            <a:r>
              <a:rPr lang="en-US" sz="2800" dirty="0" smtClean="0">
                <a:solidFill>
                  <a:srgbClr val="222222"/>
                </a:solidFill>
                <a:latin typeface="arial" panose="020B0604020202020204" pitchFamily="34" charset="0"/>
              </a:rPr>
              <a:t>Ramipril </a:t>
            </a:r>
          </a:p>
          <a:p>
            <a:pPr marL="457200" indent="-457200">
              <a:buFont typeface="Arial" panose="020B0604020202020204" pitchFamily="34" charset="0"/>
              <a:buChar char="•"/>
            </a:pPr>
            <a:r>
              <a:rPr lang="en-US" sz="2800" dirty="0">
                <a:solidFill>
                  <a:srgbClr val="222222"/>
                </a:solidFill>
                <a:latin typeface="arial" panose="020B0604020202020204" pitchFamily="34" charset="0"/>
              </a:rPr>
              <a:t>Q</a:t>
            </a:r>
            <a:r>
              <a:rPr lang="en-US" sz="2800" dirty="0" smtClean="0">
                <a:solidFill>
                  <a:srgbClr val="222222"/>
                </a:solidFill>
                <a:latin typeface="arial" panose="020B0604020202020204" pitchFamily="34" charset="0"/>
              </a:rPr>
              <a:t>uinapril </a:t>
            </a:r>
          </a:p>
          <a:p>
            <a:pPr marL="457200" indent="-457200">
              <a:buFont typeface="Arial" panose="020B0604020202020204" pitchFamily="34" charset="0"/>
              <a:buChar char="•"/>
            </a:pPr>
            <a:r>
              <a:rPr lang="en-US" sz="2800" dirty="0" err="1">
                <a:solidFill>
                  <a:srgbClr val="222222"/>
                </a:solidFill>
                <a:latin typeface="arial" panose="020B0604020202020204" pitchFamily="34" charset="0"/>
              </a:rPr>
              <a:t>T</a:t>
            </a:r>
            <a:r>
              <a:rPr lang="en-US" sz="2800" dirty="0" err="1" smtClean="0">
                <a:solidFill>
                  <a:srgbClr val="222222"/>
                </a:solidFill>
                <a:latin typeface="arial" panose="020B0604020202020204" pitchFamily="34" charset="0"/>
              </a:rPr>
              <a:t>randolapril</a:t>
            </a:r>
            <a:endParaRPr lang="en-US" sz="2800" dirty="0"/>
          </a:p>
        </p:txBody>
      </p:sp>
      <p:sp>
        <p:nvSpPr>
          <p:cNvPr id="8" name="Rectangle 7"/>
          <p:cNvSpPr/>
          <p:nvPr/>
        </p:nvSpPr>
        <p:spPr>
          <a:xfrm>
            <a:off x="107504" y="5733256"/>
            <a:ext cx="2863602" cy="864096"/>
          </a:xfrm>
          <a:prstGeom prst="rect">
            <a:avLst/>
          </a:prstGeom>
        </p:spPr>
        <p:style>
          <a:lnRef idx="2">
            <a:schemeClr val="accent2"/>
          </a:lnRef>
          <a:fillRef idx="1">
            <a:schemeClr val="lt1"/>
          </a:fillRef>
          <a:effectRef idx="0">
            <a:schemeClr val="accent2"/>
          </a:effectRef>
          <a:fontRef idx="minor">
            <a:schemeClr val="dk1"/>
          </a:fontRef>
        </p:style>
        <p:txBody>
          <a:bodyPr/>
          <a:lstStyle/>
          <a:p>
            <a:pPr lvl="0" rtl="0">
              <a:buChar char="•"/>
            </a:pPr>
            <a:r>
              <a:rPr lang="tr-TR" dirty="0" smtClean="0"/>
              <a:t>Enalapril ve lizinopril hariç diğerleri ön-ilaçlardır.</a:t>
            </a:r>
            <a:endParaRPr lang="tr-TR" dirty="0"/>
          </a:p>
        </p:txBody>
      </p:sp>
      <p:sp>
        <p:nvSpPr>
          <p:cNvPr id="7" name="Rectangle 1"/>
          <p:cNvSpPr>
            <a:spLocks noChangeArrowheads="1"/>
          </p:cNvSpPr>
          <p:nvPr/>
        </p:nvSpPr>
        <p:spPr bwMode="auto">
          <a:xfrm>
            <a:off x="4067943" y="5559912"/>
            <a:ext cx="3168059" cy="94385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Others are prodrugs except </a:t>
            </a:r>
            <a:r>
              <a:rPr kumimoji="0" lang="en-US" altLang="en-US" sz="2100" b="0" i="0" u="none" strike="noStrike" cap="none" normalizeH="0" baseline="0" dirty="0" err="1" smtClean="0">
                <a:ln>
                  <a:noFill/>
                </a:ln>
                <a:solidFill>
                  <a:srgbClr val="222222"/>
                </a:solidFill>
                <a:effectLst/>
                <a:latin typeface="inherit"/>
              </a:rPr>
              <a:t>Enalapril</a:t>
            </a:r>
            <a:r>
              <a:rPr kumimoji="0" lang="en-US" altLang="en-US" sz="2100" b="0" i="0" u="none" strike="noStrike" cap="none" normalizeH="0" baseline="0" dirty="0" smtClean="0">
                <a:ln>
                  <a:noFill/>
                </a:ln>
                <a:solidFill>
                  <a:srgbClr val="222222"/>
                </a:solidFill>
                <a:effectLst/>
                <a:latin typeface="inherit"/>
              </a:rPr>
              <a:t> and </a:t>
            </a:r>
            <a:r>
              <a:rPr kumimoji="0" lang="en-US" altLang="en-US" sz="2100" b="0" i="0" u="none" strike="noStrike" cap="none" normalizeH="0" baseline="0" dirty="0" err="1" smtClean="0">
                <a:ln>
                  <a:noFill/>
                </a:ln>
                <a:solidFill>
                  <a:srgbClr val="222222"/>
                </a:solidFill>
                <a:effectLst/>
                <a:latin typeface="inherit"/>
              </a:rPr>
              <a:t>lisinopril</a:t>
            </a:r>
            <a:r>
              <a:rPr kumimoji="0" lang="en-US" altLang="en-US" sz="2100" b="0" i="0" u="none" strike="noStrike" cap="none" normalizeH="0" baseline="0" dirty="0" smtClean="0">
                <a:ln>
                  <a:noFill/>
                </a:ln>
                <a:solidFill>
                  <a:srgbClr val="222222"/>
                </a:solidFill>
                <a:effectLst/>
                <a:latin typeface="inherit"/>
              </a:rPr>
              <a:t>.</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8352928" cy="2520280"/>
          </a:xfrm>
          <a:prstGeom prst="rect">
            <a:avLst/>
          </a:prstGeom>
        </p:spPr>
        <p:style>
          <a:lnRef idx="2">
            <a:schemeClr val="accent3"/>
          </a:lnRef>
          <a:fillRef idx="1">
            <a:schemeClr val="lt1"/>
          </a:fillRef>
          <a:effectRef idx="0">
            <a:schemeClr val="accent3"/>
          </a:effectRef>
          <a:fontRef idx="minor">
            <a:schemeClr val="dk1"/>
          </a:fontRef>
        </p:style>
        <p:txBody>
          <a:bodyPr/>
          <a:lstStyle/>
          <a:p>
            <a:pPr lvl="0">
              <a:buChar char="•"/>
            </a:pPr>
            <a:r>
              <a:rPr lang="tr-TR" dirty="0"/>
              <a:t>Angiotension Reseptör </a:t>
            </a:r>
            <a:r>
              <a:rPr lang="tr-TR" dirty="0" smtClean="0"/>
              <a:t>Blokerleri</a:t>
            </a:r>
            <a:endParaRPr lang="en-US" dirty="0" smtClean="0"/>
          </a:p>
          <a:p>
            <a:pPr lvl="0">
              <a:buChar char="•"/>
            </a:pPr>
            <a:endParaRPr lang="tr-TR" dirty="0"/>
          </a:p>
          <a:p>
            <a:pPr lvl="0" rtl="0">
              <a:buChar char="•"/>
            </a:pPr>
            <a:r>
              <a:rPr lang="tr-TR" dirty="0" smtClean="0"/>
              <a:t>Angiotensinin (AII) nin kardiovasküler ve diğer yapılardaki etkisine  aracılık eden başlıca 2 tür reseptörü vardır. </a:t>
            </a:r>
            <a:endParaRPr lang="tr-TR" dirty="0"/>
          </a:p>
          <a:p>
            <a:pPr lvl="0" rtl="0">
              <a:buChar char="•"/>
            </a:pPr>
            <a:r>
              <a:rPr lang="tr-TR" dirty="0" smtClean="0"/>
              <a:t>Kardiovasküler sistemdeki ve diğer birçok yerdeki etkilerine AT1 reseptörler aracılık eder. </a:t>
            </a:r>
            <a:endParaRPr lang="tr-TR" dirty="0"/>
          </a:p>
          <a:p>
            <a:pPr lvl="0" rtl="0">
              <a:buChar char="•"/>
            </a:pPr>
            <a:r>
              <a:rPr lang="tr-TR" dirty="0" smtClean="0"/>
              <a:t>Halen tedavide kullanılan AII reseptör blokörleri AT1 reseptörlerin selektif antagonistleridir. </a:t>
            </a:r>
            <a:endParaRPr lang="tr-TR" dirty="0"/>
          </a:p>
        </p:txBody>
      </p:sp>
      <p:sp>
        <p:nvSpPr>
          <p:cNvPr id="6" name="Rectangle 1"/>
          <p:cNvSpPr>
            <a:spLocks noChangeArrowheads="1"/>
          </p:cNvSpPr>
          <p:nvPr/>
        </p:nvSpPr>
        <p:spPr bwMode="auto">
          <a:xfrm>
            <a:off x="179512" y="3249851"/>
            <a:ext cx="8424936" cy="2559683"/>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err="1" smtClean="0">
                <a:ln>
                  <a:noFill/>
                </a:ln>
                <a:solidFill>
                  <a:srgbClr val="222222"/>
                </a:solidFill>
                <a:effectLst/>
                <a:latin typeface="inherit"/>
              </a:rPr>
              <a:t>Angiotension</a:t>
            </a:r>
            <a:r>
              <a:rPr kumimoji="0" lang="en-US" altLang="en-US" sz="2100" b="0" i="0" u="none" strike="noStrike" cap="none" normalizeH="0" baseline="0" dirty="0" smtClean="0">
                <a:ln>
                  <a:noFill/>
                </a:ln>
                <a:solidFill>
                  <a:srgbClr val="222222"/>
                </a:solidFill>
                <a:effectLst/>
                <a:latin typeface="inherit"/>
              </a:rPr>
              <a:t> Receptor Blockers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1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There are 2 main types of receptors that mediate the effect of angiotensin (AII) in cardiovascular and other structures.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AT1 receptors mediate their effects in the cardiovascular system and many other places.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AII receptor blockers currently used in therapy are selective antagonists of AT1 receptors.</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7920880" cy="1008112"/>
          </a:xfrm>
          <a:prstGeom prst="rect">
            <a:avLst/>
          </a:prstGeom>
        </p:spPr>
        <p:style>
          <a:lnRef idx="2">
            <a:schemeClr val="accent2"/>
          </a:lnRef>
          <a:fillRef idx="1">
            <a:schemeClr val="lt1"/>
          </a:fillRef>
          <a:effectRef idx="0">
            <a:schemeClr val="accent2"/>
          </a:effectRef>
          <a:fontRef idx="minor">
            <a:schemeClr val="dk1"/>
          </a:fontRef>
        </p:style>
        <p:txBody>
          <a:bodyPr/>
          <a:lstStyle/>
          <a:p>
            <a:pPr lvl="0" rtl="0">
              <a:buChar char="•"/>
            </a:pPr>
            <a:r>
              <a:rPr lang="tr-TR" dirty="0" smtClean="0"/>
              <a:t>Angiotensin ile yarışmaya girerek  onun reseptöre bağlanmasını ve dolayısıyla etkilerini terapötik  konsantrasyon aralığında  yarışmalı şekilde antagonize ederler.</a:t>
            </a:r>
            <a:endParaRPr lang="tr-TR" dirty="0"/>
          </a:p>
          <a:p>
            <a:pPr lvl="0" rtl="0">
              <a:buChar char="•"/>
            </a:pPr>
            <a:r>
              <a:rPr lang="tr-TR" dirty="0" smtClean="0"/>
              <a:t>Hipertansiyon ve KKY’de ADE inhibitörleri kadar etkilidirler.</a:t>
            </a:r>
            <a:endParaRPr lang="tr-TR" dirty="0"/>
          </a:p>
        </p:txBody>
      </p:sp>
      <p:sp>
        <p:nvSpPr>
          <p:cNvPr id="3" name="Rectangle 1"/>
          <p:cNvSpPr>
            <a:spLocks noChangeArrowheads="1"/>
          </p:cNvSpPr>
          <p:nvPr/>
        </p:nvSpPr>
        <p:spPr bwMode="auto">
          <a:xfrm>
            <a:off x="179512" y="2275130"/>
            <a:ext cx="8280920" cy="126702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By competing with Angiotensin, they competitively antagonize its binding to the receptor and thus its effects in the therapeutic concentration range.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They are as effective as ACE inhibitors in hypertension and CHF.</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idx="4294967295"/>
          </p:nvPr>
        </p:nvSpPr>
        <p:spPr>
          <a:xfrm>
            <a:off x="323528" y="476672"/>
            <a:ext cx="4536504" cy="4953520"/>
          </a:xfrm>
        </p:spPr>
        <p:style>
          <a:lnRef idx="2">
            <a:schemeClr val="dk1"/>
          </a:lnRef>
          <a:fillRef idx="1">
            <a:schemeClr val="lt1"/>
          </a:fillRef>
          <a:effectRef idx="0">
            <a:schemeClr val="dk1"/>
          </a:effectRef>
          <a:fontRef idx="minor">
            <a:schemeClr val="dk1"/>
          </a:fontRef>
        </p:style>
        <p:txBody>
          <a:bodyPr>
            <a:normAutofit fontScale="90000"/>
          </a:bodyPr>
          <a:lstStyle/>
          <a:p>
            <a:pPr marL="685800" indent="-685800">
              <a:buFont typeface="Arial" panose="020B0604020202020204" pitchFamily="34" charset="0"/>
              <a:buChar char="•"/>
            </a:pPr>
            <a:r>
              <a:rPr lang="tr-TR" dirty="0">
                <a:solidFill>
                  <a:srgbClr val="C00000"/>
                </a:solidFill>
              </a:rPr>
              <a:t>AII reseptör </a:t>
            </a:r>
            <a:r>
              <a:rPr lang="tr-TR" dirty="0" smtClean="0">
                <a:solidFill>
                  <a:srgbClr val="C00000"/>
                </a:solidFill>
              </a:rPr>
              <a:t>blokörleri</a:t>
            </a:r>
            <a:r>
              <a:rPr lang="en-US" dirty="0" smtClean="0">
                <a:solidFill>
                  <a:srgbClr val="C00000"/>
                </a:solidFill>
              </a:rPr>
              <a:t/>
            </a:r>
            <a:br>
              <a:rPr lang="en-US" dirty="0" smtClean="0">
                <a:solidFill>
                  <a:srgbClr val="C00000"/>
                </a:solidFill>
              </a:rPr>
            </a:br>
            <a:r>
              <a:rPr lang="en-US" dirty="0">
                <a:solidFill>
                  <a:srgbClr val="C00000"/>
                </a:solidFill>
              </a:rPr>
              <a:t/>
            </a:r>
            <a:br>
              <a:rPr lang="en-US" dirty="0">
                <a:solidFill>
                  <a:srgbClr val="C00000"/>
                </a:solidFill>
              </a:rPr>
            </a:br>
            <a:r>
              <a:rPr lang="en-US" dirty="0" smtClean="0">
                <a:solidFill>
                  <a:schemeClr val="bg1"/>
                </a:solidFill>
              </a:rPr>
              <a:t>L</a:t>
            </a:r>
            <a:r>
              <a:rPr lang="tr-TR" dirty="0" smtClean="0"/>
              <a:t>osartan</a:t>
            </a:r>
            <a:r>
              <a:rPr lang="tr-TR" dirty="0"/>
              <a:t/>
            </a:r>
            <a:br>
              <a:rPr lang="tr-TR" dirty="0"/>
            </a:br>
            <a:r>
              <a:rPr lang="tr-TR" dirty="0"/>
              <a:t>Valsartan</a:t>
            </a:r>
            <a:br>
              <a:rPr lang="tr-TR" dirty="0"/>
            </a:br>
            <a:r>
              <a:rPr lang="tr-TR" dirty="0"/>
              <a:t>İrbesartan</a:t>
            </a:r>
            <a:br>
              <a:rPr lang="tr-TR" dirty="0"/>
            </a:br>
            <a:r>
              <a:rPr lang="tr-TR" dirty="0"/>
              <a:t>kandesartan</a:t>
            </a:r>
            <a:br>
              <a:rPr lang="tr-TR" dirty="0"/>
            </a:br>
            <a:endParaRPr lang="tr-TR" dirty="0">
              <a:solidFill>
                <a:schemeClr val="accent1">
                  <a:tint val="83000"/>
                  <a:satMod val="150000"/>
                </a:schemeClr>
              </a:solidFill>
            </a:endParaRPr>
          </a:p>
        </p:txBody>
      </p:sp>
      <p:sp>
        <p:nvSpPr>
          <p:cNvPr id="2" name="Rectangle 1"/>
          <p:cNvSpPr>
            <a:spLocks noChangeArrowheads="1"/>
          </p:cNvSpPr>
          <p:nvPr/>
        </p:nvSpPr>
        <p:spPr bwMode="auto">
          <a:xfrm>
            <a:off x="5436096" y="811819"/>
            <a:ext cx="3528392" cy="4283232"/>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800" b="0" i="0" u="none" strike="noStrike" cap="none" normalizeH="0" baseline="0" dirty="0" smtClean="0">
                <a:ln>
                  <a:noFill/>
                </a:ln>
                <a:solidFill>
                  <a:srgbClr val="222222"/>
                </a:solidFill>
                <a:effectLst/>
                <a:latin typeface="inherit"/>
              </a:rPr>
              <a:t>AII receptor blockers</a:t>
            </a: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800" b="0" i="0" u="none" strike="noStrike" cap="none" normalizeH="0" baseline="0" dirty="0" smtClean="0">
                <a:ln>
                  <a:noFill/>
                </a:ln>
                <a:solidFill>
                  <a:srgbClr val="222222"/>
                </a:solidFill>
                <a:effectLst/>
                <a:latin typeface="inherit"/>
              </a:rPr>
              <a:t> </a:t>
            </a: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800" b="0" i="0" u="none" strike="noStrike" cap="none" normalizeH="0" baseline="0" dirty="0" smtClean="0">
                <a:ln>
                  <a:noFill/>
                </a:ln>
                <a:solidFill>
                  <a:srgbClr val="222222"/>
                </a:solidFill>
                <a:effectLst/>
                <a:latin typeface="inherit"/>
              </a:rPr>
              <a:t>Losartan </a:t>
            </a: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800" dirty="0">
              <a:solidFill>
                <a:srgbClr val="222222"/>
              </a:solidFill>
              <a:latin typeface="inherit"/>
            </a:endParaRP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800" b="0" i="0" u="none" strike="noStrike" cap="none" normalizeH="0" baseline="0" dirty="0" smtClean="0">
                <a:ln>
                  <a:noFill/>
                </a:ln>
                <a:solidFill>
                  <a:srgbClr val="222222"/>
                </a:solidFill>
                <a:effectLst/>
                <a:latin typeface="inherit"/>
              </a:rPr>
              <a:t>Valsartan </a:t>
            </a: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800" b="0" i="0" u="none" strike="noStrike" cap="none" normalizeH="0" baseline="0" dirty="0" smtClean="0">
              <a:ln>
                <a:noFill/>
              </a:ln>
              <a:solidFill>
                <a:srgbClr val="222222"/>
              </a:solidFill>
              <a:effectLst/>
              <a:latin typeface="inherit"/>
            </a:endParaRP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800" b="0" i="0" u="none" strike="noStrike" cap="none" normalizeH="0" baseline="0" dirty="0" err="1" smtClean="0">
                <a:ln>
                  <a:noFill/>
                </a:ln>
                <a:solidFill>
                  <a:srgbClr val="222222"/>
                </a:solidFill>
                <a:effectLst/>
                <a:latin typeface="inherit"/>
              </a:rPr>
              <a:t>Irbesartan</a:t>
            </a:r>
            <a:r>
              <a:rPr kumimoji="0" lang="en-US" altLang="en-US" sz="2800" b="0" i="0" u="none" strike="noStrike" cap="none" normalizeH="0" baseline="0" dirty="0" smtClean="0">
                <a:ln>
                  <a:noFill/>
                </a:ln>
                <a:solidFill>
                  <a:srgbClr val="222222"/>
                </a:solidFill>
                <a:effectLst/>
                <a:latin typeface="inherit"/>
              </a:rPr>
              <a:t> </a:t>
            </a: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800" dirty="0">
              <a:solidFill>
                <a:srgbClr val="222222"/>
              </a:solidFill>
              <a:latin typeface="inherit"/>
            </a:endParaRPr>
          </a:p>
          <a:p>
            <a:pPr marL="457200" marR="0" lvl="0" indent="-4572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800" b="0" i="0" u="none" strike="noStrike" cap="none" normalizeH="0" baseline="0" dirty="0" smtClean="0">
                <a:ln>
                  <a:noFill/>
                </a:ln>
                <a:solidFill>
                  <a:srgbClr val="222222"/>
                </a:solidFill>
                <a:effectLst/>
                <a:latin typeface="inherit"/>
              </a:rPr>
              <a:t>Candesartan</a:t>
            </a:r>
            <a:r>
              <a:rPr kumimoji="0" lang="en-US" altLang="en-US" sz="2800" b="0" i="0" u="none" strike="noStrike" cap="none" normalizeH="0" baseline="0" dirty="0" smtClean="0">
                <a:ln>
                  <a:noFill/>
                </a:ln>
                <a:solidFill>
                  <a:schemeClr val="tx1"/>
                </a:solidFill>
                <a:effectLst/>
              </a:rPr>
              <a:t> </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892480" cy="3024336"/>
          </a:xfrm>
          <a:prstGeom prst="rect">
            <a:avLst/>
          </a:prstGeom>
        </p:spPr>
        <p:style>
          <a:lnRef idx="2">
            <a:schemeClr val="accent1"/>
          </a:lnRef>
          <a:fillRef idx="1">
            <a:schemeClr val="lt1"/>
          </a:fillRef>
          <a:effectRef idx="0">
            <a:schemeClr val="accent1"/>
          </a:effectRef>
          <a:fontRef idx="minor">
            <a:schemeClr val="dk1"/>
          </a:fontRef>
        </p:style>
        <p:txBody>
          <a:bodyPr/>
          <a:lstStyle/>
          <a:p>
            <a:pPr lvl="0" rtl="0">
              <a:buChar char="•"/>
            </a:pPr>
            <a:endParaRPr lang="en-US" sz="1800" u="sng" dirty="0" smtClean="0"/>
          </a:p>
          <a:p>
            <a:pPr>
              <a:buFontTx/>
              <a:buChar char="•"/>
            </a:pPr>
            <a:r>
              <a:rPr lang="tr-TR" dirty="0"/>
              <a:t>7. Direkt etkili vazodilatörler</a:t>
            </a:r>
          </a:p>
          <a:p>
            <a:pPr lvl="0" rtl="0">
              <a:buChar char="•"/>
            </a:pPr>
            <a:endParaRPr lang="en-US" u="sng" dirty="0"/>
          </a:p>
          <a:p>
            <a:pPr lvl="0" rtl="0">
              <a:buChar char="•"/>
            </a:pPr>
            <a:r>
              <a:rPr lang="tr-TR" sz="1800" u="sng" dirty="0" smtClean="0"/>
              <a:t>Hidralazin</a:t>
            </a:r>
            <a:endParaRPr lang="tr-TR" sz="1800" dirty="0"/>
          </a:p>
          <a:p>
            <a:pPr lvl="0" rtl="0">
              <a:buChar char="•"/>
            </a:pPr>
            <a:r>
              <a:rPr lang="tr-TR" sz="1800" dirty="0" smtClean="0"/>
              <a:t>-En uzun kullanılanı</a:t>
            </a:r>
            <a:endParaRPr lang="tr-TR" sz="1800" dirty="0"/>
          </a:p>
          <a:p>
            <a:pPr lvl="0" rtl="0">
              <a:buChar char="•"/>
            </a:pPr>
            <a:r>
              <a:rPr lang="tr-TR" sz="1800" dirty="0" smtClean="0"/>
              <a:t>Yan tesiri Lupus</a:t>
            </a:r>
            <a:endParaRPr lang="tr-TR" sz="1800" dirty="0"/>
          </a:p>
          <a:p>
            <a:pPr lvl="0" rtl="0">
              <a:buChar char="•"/>
            </a:pPr>
            <a:r>
              <a:rPr lang="tr-TR" sz="1800" dirty="0" smtClean="0"/>
              <a:t>Endotele bağımlı vazodilatör etki NO salınımı</a:t>
            </a:r>
            <a:endParaRPr lang="tr-TR" sz="1800" dirty="0"/>
          </a:p>
          <a:p>
            <a:pPr lvl="0" rtl="0">
              <a:buChar char="•"/>
            </a:pPr>
            <a:r>
              <a:rPr lang="tr-TR" sz="1800" dirty="0" smtClean="0"/>
              <a:t>K kanallarını açar ve Ic Ca2-+ salınımını azaltır</a:t>
            </a:r>
            <a:endParaRPr lang="tr-TR" sz="1800" dirty="0"/>
          </a:p>
          <a:p>
            <a:pPr lvl="0" rtl="0">
              <a:buChar char="•"/>
            </a:pPr>
            <a:r>
              <a:rPr lang="tr-TR" sz="1800" dirty="0" smtClean="0"/>
              <a:t>Tek başına kullanılmaz. Renin salgısını inh. Eden bir sempatolitik ile kull.  Kombinasyona diüretikte ilave edilebilir. </a:t>
            </a:r>
            <a:endParaRPr lang="tr-TR" sz="1800" dirty="0"/>
          </a:p>
        </p:txBody>
      </p:sp>
      <p:sp>
        <p:nvSpPr>
          <p:cNvPr id="6" name="Rectangle 1"/>
          <p:cNvSpPr>
            <a:spLocks noChangeArrowheads="1"/>
          </p:cNvSpPr>
          <p:nvPr/>
        </p:nvSpPr>
        <p:spPr bwMode="auto">
          <a:xfrm>
            <a:off x="86792" y="3514801"/>
            <a:ext cx="8805688" cy="292901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7. Direct acting vasodilators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16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Hydralazine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1600" b="0" i="0" u="none" strike="noStrike" cap="none" normalizeH="0" baseline="0" dirty="0" smtClean="0">
              <a:ln>
                <a:noFill/>
              </a:ln>
              <a:solidFill>
                <a:srgbClr val="222222"/>
              </a:solidFill>
              <a:effectLst/>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The longest used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Side effect Lupus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Endothelium dependent vasodilator effect NO release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Opens K channels and reduces </a:t>
            </a:r>
            <a:r>
              <a:rPr kumimoji="0" lang="en-US" altLang="en-US" sz="1600" b="0" i="0" u="none" strike="noStrike" cap="none" normalizeH="0" baseline="0" dirty="0" err="1" smtClean="0">
                <a:ln>
                  <a:noFill/>
                </a:ln>
                <a:solidFill>
                  <a:srgbClr val="222222"/>
                </a:solidFill>
                <a:effectLst/>
                <a:latin typeface="inherit"/>
              </a:rPr>
              <a:t>Ic</a:t>
            </a:r>
            <a:r>
              <a:rPr kumimoji="0" lang="en-US" altLang="en-US" sz="1600" b="0" i="0" u="none" strike="noStrike" cap="none" normalizeH="0" baseline="0" dirty="0" smtClean="0">
                <a:ln>
                  <a:noFill/>
                </a:ln>
                <a:solidFill>
                  <a:srgbClr val="222222"/>
                </a:solidFill>
                <a:effectLst/>
                <a:latin typeface="inherit"/>
              </a:rPr>
              <a:t> Ca2- + release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It cannot be used alone.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Renin secretion </a:t>
            </a:r>
            <a:r>
              <a:rPr kumimoji="0" lang="en-US" altLang="en-US" sz="1600" b="0" i="0" u="none" strike="noStrike" cap="none" normalizeH="0" baseline="0" dirty="0" err="1" smtClean="0">
                <a:ln>
                  <a:noFill/>
                </a:ln>
                <a:solidFill>
                  <a:srgbClr val="222222"/>
                </a:solidFill>
                <a:effectLst/>
                <a:latin typeface="inherit"/>
              </a:rPr>
              <a:t>inh</a:t>
            </a:r>
            <a:r>
              <a:rPr kumimoji="0" lang="en-US" altLang="en-US" sz="1600" b="0" i="0" u="none" strike="noStrike" cap="none" normalizeH="0" baseline="0" dirty="0" smtClean="0">
                <a:ln>
                  <a:noFill/>
                </a:ln>
                <a:solidFill>
                  <a:srgbClr val="222222"/>
                </a:solidFill>
                <a:effectLst/>
                <a:latin typeface="inherit"/>
              </a:rPr>
              <a:t>.</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Use with a sympatholytic.</a:t>
            </a:r>
            <a:endParaRPr lang="en-US" altLang="en-US" sz="16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smtClean="0">
                <a:ln>
                  <a:noFill/>
                </a:ln>
                <a:solidFill>
                  <a:srgbClr val="222222"/>
                </a:solidFill>
                <a:effectLst/>
                <a:latin typeface="inherit"/>
              </a:rPr>
              <a:t>It can be added to the combination in diuretics.</a:t>
            </a:r>
            <a:r>
              <a:rPr kumimoji="0" lang="en-US" altLang="en-US" sz="1600" b="0" i="0" u="none" strike="noStrike" cap="none" normalizeH="0" baseline="0" dirty="0" smtClean="0">
                <a:ln>
                  <a:noFill/>
                </a:ln>
                <a:solidFill>
                  <a:schemeClr val="tx1"/>
                </a:solidFill>
                <a:effectLst/>
              </a:rPr>
              <a:t> </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0" name="Rectangle 20"/>
          <p:cNvSpPr>
            <a:spLocks noGrp="1" noChangeArrowheads="1"/>
          </p:cNvSpPr>
          <p:nvPr>
            <p:ph type="title" idx="4294967295"/>
          </p:nvPr>
        </p:nvSpPr>
        <p:spPr>
          <a:xfrm>
            <a:off x="396682" y="347542"/>
            <a:ext cx="6552728" cy="547465"/>
          </a:xfrm>
        </p:spPr>
        <p:style>
          <a:lnRef idx="2">
            <a:schemeClr val="accent4"/>
          </a:lnRef>
          <a:fillRef idx="1">
            <a:schemeClr val="lt1"/>
          </a:fillRef>
          <a:effectRef idx="0">
            <a:schemeClr val="accent4"/>
          </a:effectRef>
          <a:fontRef idx="minor">
            <a:schemeClr val="dk1"/>
          </a:fontRef>
        </p:style>
        <p:txBody>
          <a:bodyPr>
            <a:normAutofit fontScale="90000"/>
          </a:bodyPr>
          <a:lstStyle/>
          <a:p>
            <a:pPr marL="484632" indent="0" eaLnBrk="1" fontAlgn="auto" hangingPunct="1">
              <a:spcAft>
                <a:spcPts val="0"/>
              </a:spcAft>
              <a:defRPr/>
            </a:pPr>
            <a:r>
              <a:rPr lang="tr-TR" sz="2400" dirty="0" smtClean="0">
                <a:solidFill>
                  <a:srgbClr val="FF0000"/>
                </a:solidFill>
              </a:rPr>
              <a:t>Vucüdumuzda yüksek kan basıncının etkilediği yerler </a:t>
            </a:r>
            <a:endParaRPr lang="tr-TR" sz="2400" dirty="0">
              <a:solidFill>
                <a:srgbClr val="FF0000"/>
              </a:solidFill>
            </a:endParaRPr>
          </a:p>
        </p:txBody>
      </p:sp>
      <p:sp>
        <p:nvSpPr>
          <p:cNvPr id="25604" name="Rectangle 23"/>
          <p:cNvSpPr>
            <a:spLocks noGrp="1" noChangeArrowheads="1"/>
          </p:cNvSpPr>
          <p:nvPr>
            <p:ph type="body" sz="half" idx="4294967295"/>
          </p:nvPr>
        </p:nvSpPr>
        <p:spPr>
          <a:xfrm>
            <a:off x="449249" y="1124744"/>
            <a:ext cx="2898615" cy="2764904"/>
          </a:xfrm>
        </p:spPr>
        <p:style>
          <a:lnRef idx="2">
            <a:schemeClr val="accent2"/>
          </a:lnRef>
          <a:fillRef idx="1">
            <a:schemeClr val="lt1"/>
          </a:fillRef>
          <a:effectRef idx="0">
            <a:schemeClr val="accent2"/>
          </a:effectRef>
          <a:fontRef idx="minor">
            <a:schemeClr val="dk1"/>
          </a:fontRef>
        </p:style>
        <p:txBody>
          <a:bodyPr/>
          <a:lstStyle/>
          <a:p>
            <a:pPr eaLnBrk="1" hangingPunct="1"/>
            <a:r>
              <a:rPr lang="tr-TR" sz="2800" dirty="0" smtClean="0"/>
              <a:t>Beyin</a:t>
            </a:r>
          </a:p>
          <a:p>
            <a:pPr eaLnBrk="1" hangingPunct="1"/>
            <a:r>
              <a:rPr lang="tr-TR" sz="2800" dirty="0" smtClean="0"/>
              <a:t>Gözler</a:t>
            </a:r>
          </a:p>
          <a:p>
            <a:pPr eaLnBrk="1" hangingPunct="1"/>
            <a:r>
              <a:rPr lang="tr-TR" sz="2800" dirty="0" smtClean="0"/>
              <a:t>Arterler</a:t>
            </a:r>
          </a:p>
          <a:p>
            <a:pPr eaLnBrk="1" hangingPunct="1"/>
            <a:r>
              <a:rPr lang="tr-TR" sz="2800" dirty="0" smtClean="0"/>
              <a:t>Böbrekler</a:t>
            </a:r>
          </a:p>
          <a:p>
            <a:pPr eaLnBrk="1" hangingPunct="1"/>
            <a:r>
              <a:rPr lang="tr-TR" sz="2800" dirty="0" smtClean="0"/>
              <a:t>Kalp</a:t>
            </a:r>
          </a:p>
        </p:txBody>
      </p:sp>
      <p:sp>
        <p:nvSpPr>
          <p:cNvPr id="3" name="Rectangle 1"/>
          <p:cNvSpPr>
            <a:spLocks noChangeArrowheads="1"/>
          </p:cNvSpPr>
          <p:nvPr/>
        </p:nvSpPr>
        <p:spPr bwMode="auto">
          <a:xfrm>
            <a:off x="429784" y="4093706"/>
            <a:ext cx="6129820"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dirty="0" smtClean="0">
                <a:solidFill>
                  <a:srgbClr val="222222"/>
                </a:solidFill>
                <a:latin typeface="inherit"/>
              </a:rPr>
              <a:t>Organs</a:t>
            </a:r>
            <a:r>
              <a:rPr kumimoji="0" lang="en-US" altLang="en-US" sz="2100" b="0" i="0" u="none" strike="noStrike" cap="none" normalizeH="0" baseline="0" dirty="0" smtClean="0">
                <a:ln>
                  <a:noFill/>
                </a:ln>
                <a:solidFill>
                  <a:srgbClr val="222222"/>
                </a:solidFill>
                <a:effectLst/>
                <a:latin typeface="inherit"/>
              </a:rPr>
              <a:t> affected by high blood pressure in our body</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428614" y="4797152"/>
            <a:ext cx="1695114"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Brain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Eyes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dirty="0" smtClean="0">
                <a:solidFill>
                  <a:srgbClr val="222222"/>
                </a:solidFill>
                <a:latin typeface="inherit"/>
              </a:rPr>
              <a:t>A</a:t>
            </a:r>
            <a:r>
              <a:rPr kumimoji="0" lang="en-US" altLang="en-US" sz="2100" b="0" i="0" u="none" strike="noStrike" cap="none" normalizeH="0" baseline="0" dirty="0" smtClean="0">
                <a:ln>
                  <a:noFill/>
                </a:ln>
                <a:solidFill>
                  <a:srgbClr val="222222"/>
                </a:solidFill>
                <a:effectLst/>
                <a:latin typeface="inherit"/>
              </a:rPr>
              <a:t>rteries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Kidneys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Heart</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21" name="AutoShape 7" descr="data:image/jpeg;base64,/9j/4AAQSkZJRgABAQAAAQABAAD/2wCEAAkGBg4QEBQSEREWEhITFBQTGBURERcaFhIUFxUVFBYYFBIXIDIqIxwvGhIXHy8gLzM1LywsFh41QTE2QSYtLCkBCQoKBQUFDQUFDSkYEhgpKSkpKSkpKSkpKSkpKSkpKSkpKSkpKSkpKSkpKSkpKSkpKSkpKSkpKSkpKSkpKSkpKf/AABEIAHoAsAMBIgACEQEDEQH/xAAcAAEAAgMBAQEAAAAAAAAAAAAABQYDBAcCAQj/xABIEAACAQMCAgYFBwYMBwAAAAABAgMABBESIQUxBhMiQVFhFFJicYEHFiMyQmNyFSQ1Q3ORM0RUVXSClKG00dLTCDR1g5Kxs//EABQBAQAAAAAAAAAAAAAAAAAAAAD/xAAUEQEAAAAAAAAAAAAAAAAAAAAA/9oADAMBAAIRAxEAPwDuNKUoFKUoFKUoFKVFcW6SQW7CLDTXDDKwQDVKw5ZI5KvtsQvnQStKq9zY3UyNNfTNbQqpb0eyZ9SgDnLcINTsOelAFGPtc68WPFbqFBIrflOzYZWaDSbhF9pF7Mo81w231Sd6C10rU4ZxaC5j6yCRZEyRleasOasp3DDvU7itugVFce4+tqI1CNLNO/VxRIQGkbBYksdgoUElu4e8A7t/xGG3jaWaRY415s7AAfE9/l31U+P3Gqfh/EljlNvAblJAYXEiRzoqCYxEatIMQztkK+cbGgkrrpLcWpRry2SOF3WPrYLgyLEzkKnXK0aEKWIGoZAJGfGrFVH6a8Ut+JWb2NnKlxLclI/oGDrAmtWeSZl2UBVPPBJwBVni49bm4a2LFJhuEkUqZVxktETs677kZx30EjWG8vI4Y3lkYJHGrOzHkqqMkn4Cs1Vvi355dLaDeGApPc+DNnVBAfeV6xh4Io+3QZ+i9tKyyXUwKy3RV9Dc4YVBEMWO4hWLN7UjVO0pQKUpQKUpQKUpQKUpQVlLm8vy3VP6JarJJEZFw1xMY3aJ9APZjXUjDUcsfBedTHCeCW9qpWFNOo5ZiSzyN60kjbs3mTVRsmIgs8HGeLXQ94669q+UCoK96Lr1jT2shtLhjlmRQYpj9/Adm/EMN7VTtKCi3pQSh7tTw67OFW9t2zbzkbKsjsMHySUZ7lY86kG43xNJBaGGF7lkaRJxIVgMSFVaR4d3DAyIOrBIOr6/PFoliVgVYBlIwQRkEeBBqBuf0tB/Qbr/ABFnQZbDougkWe5kN1cLuskoASI/cQjsp7928WNTdKUDFanE+EwXKdXPGJFyCA3NWHJlYbqw7mGCK26UFT4jNe8MieUN6baxqzaZnC3EQA2xNjEi59bDAd7cqxdHb+4tocPYXTzSM0s0gEGJJn3YjMv1RsqjuVVFSXT39GXf7F6nhQQXzmm/m67/AHQf7tPnNN/N13+6D/dqepQfAa+0pQKUpQKUpQKUrBe3sUKNJK6xxqMs7sFVR5saCk2n8BZf9Xuv/te1fapHRdYLqKNBLpkt72e6MZUhyjzXDRkxvghWSdWDYx/fi70ClKZoFV+5/S0H9Buv8RZ0l6UNMxjsIvSWB0tMW020ZHMGYA62HqoD5kVH3fH7QcWiJmTSlvPbs2ewk8ktu6RNL9UOVhchSc7eYyFwpSlApSlBAdPf0Zd/sXqeFVr5Q76JLCaNmHWTRskcYBaSVsco41yWPuG1WRHBA899xg/uPvoPVKUoFKUoFKVFcW408TCKG3kuJnGQqjTGozjVLO3ZUeW7HuU0EnJIqgsxCqBkknAAHMkmsVlfRTRrLE6yRsMq6nKsASMg94251Tb8K0oS9Y391s62FqPoIvBpVY4xn9ZKceqo5VtS2vXyxw8RnQGTJSwt3bQVAzmZh2pAMd4WPuwdqDem6UNMxjsIxcsDpaYtptoj3hph9dh6iZPiRWSy6LKXWa7kN3Op1KXXEUJ+4t+S/iOW9qpqGFEUKihVUABVAAUDkAByFe6CO4v0ft7rSZFIdN0ljYpLEfGOVdx7uR7wajPTL+y2nU3tuP10KfnEY++t12f8Sb+x31ZKUGhDxiOaAzWxFyMEqI3XtsPs6icA52IPLvqr8WbUyjiMhkaTePhtlqbWPvTs0g8WbTGO8d9Tt/0VhkkM0TyWs7bNLbMFMg5fSIQVY+BIJHca2uE8Bt7UHqk7TnLyOS0sreMkrbsffyoIiHgl1cqBckWtsBhbS1bBK4wBPcLjbH2EwPaapyLhNusPULCgg06eqCL1ek8wUxjFbdKCt/kK5s97Bw0Q52lw50AeFvNu0Z9k6k8l51u8K6SwzuYmDQXCjLQTgLJj1k3w6+0pI/8AVS9aXFeDW90mieMOAcqdwyN60cg3VvMEGgz3l7FCjSSuscajLO7BVUebGoH8rXl5taJ6PCf41cRnUw8be2bBPk74HfpaoroRZxXZmmnZ7l7W7ntojcPrEawvpRlTlrxjL41Hxq80EXwno5b2xLrqkmcYeeZtcrjngueS+yMKPCsl7w7DSXESqbrqDEhkZtAwS6qQOQLkaiNzpXwFSFKCDsr+VJorPPXvHCJLiZtsZ7MfZAxqdw509yofLPkdMIX1GGKe4jRmVpYIdUepSQwQkgvggjsA7jFb/HYJXtZ1h2laGVUIOCHKME3/ABEVF/J7cRNwu06vACQRxuORSSNQsisO5g4bINBuSdKrQW8Vwr64ppIoUZBntySCJQQdxhjgg7jB2rZ4txiK1RHlzh5YoRpGe3K4jTPllhvXNbkM9pPJEQIpuO27wMRqRh19ujSKoIyhlVzsRnfffNTnTa3vxFbmaeB09PsOzFaSI2fSY8dtp2H91Bg4V0lu4eJXfXyF7J7wWiZ/is3UxPHk+o5kK+TBfWqV4QZrpuJRPcSosd7oUxMA6RiC3cojEHSCWbcb9o4IO9Z7LonqHEY7lVaK9uGkADb9WYIY8nbZtUZI8MA156BdHryzW6F3Isry3JkWReckYiiiVnGNnIiyfPNBh4ZYXDp1dnD+TrUnJlkTN3MTzZY3zpJ9eTLeyOdT/CeA29qD1Sdpzl5HYtLKfGSVt2Pv5VIUoFKUoFKUoFKUoFKUoFfGYAZPIV9qI6WcUgt7SVpplgVlMQkcMVR5AUQnSOWSKDnv/D7xYzQXwPM3ZnP/AHl/zjNdZrmnyedCPm+JnuLtJI7praJdMbj6QuyRjbPMy4zyrpdApSlAqJu+ithK5eS3jZm3Y6ca/wAYH1vjUtSg1Z+GQOixtGpRGRlXSNKNGQyFR3YIGPdXu8sYpgFlQOFdJAGGcOjBkYeYIBrPSgUpSgUpSgUpSgUpSgUpSgUpQmgVUvlLhR7WFHUMrX1irKwyGU3MYII8MHFbUvHJ7smPh+NAJV7x1zEhGxFuv61/P6gPMkgrW3F0VtRCsTh5QJUuC8srF3mRldXdwRvqUbfV2xjG1BRONzNaJFw2ViRHfWElq7HeW19LjGgnveMkIe8qUPjXU6juL9H7W7MRniDmCVZozkgpIpyCCpH7uRxyqPuOGXVq7S2ZMsbMXktJH2JY5ZraVvqMSSdB7Bz9nckLDSoIdNuHCEyyXCwgNoZJzokSTGTG0TdrXj7IG/MZG9aa9MZ7j/kbCaYHlNcD0aHcZBBlGth7kNBaagF6YRPqaCCe5iQsplgiBjypIbQWYF8EEZQNuMVHTXF8yzwz3lqLma3mSG2t9mR9DFW6x21MRyzpUbZxW58n11C3C7XRgdXBHE68jHJGoSRXXuIZWyDQTXDOKQ3MSzQOJI3zhhnuOCCDuCCCCDuCK2qqfyf9oXsyfwE9/NJCfsummNGdPZMiSEHvznvq2UClKUClKUClKUClKUClKUCq708jzZlmyYopIpZkBIElurjrlbHNdBLEd+nB22qxVjubdJEZHGpHUqwPIqwwQfgaD7DGqqFQBVAAAUAAAbAADur3UF0MnY2ixOcyWzPauTzJhOhWP4kCN/WqdoFKUoKf0psTJxCz9FjiF2ollaWQHa3UCPQ+ncgySoQPYOCK3/mxNNveXksoPOKD83h92IzrI/E5HlTo8Ouuby6O4Mi2sf7O31Bse+aSX/xHhVhoNLhvBbW2GIIUiB56EALfibmfjWC76L2ErmSS2id25sYxlvxePxqUpQeY4woAUAAAAADAAGwAFeqUoFKUoFKUoFKUoFKUoFKUoFKUoK9a/QcTlT7F5Es6+HXQ6YZh8Y2gP9VqsNc1+Xa7khsoJYnaKVbkASRsVdQ0MoYB13AON/GuI/PLin8vuv7VL/qoP1xUd0h4r6LazT41GNCVX135Ivxcqvxr8sfPLin8vuv7VL/qqa6F9Ir6fiNpHNdTyxtcRZSWd3Q4YMMqxxsQD7xQfo3o9wv0W1ihJ1MiAM3ryHtSN8XLN8akaUoFKUoFKUoP/9k="/>
          <p:cNvSpPr>
            <a:spLocks noChangeAspect="1" noChangeArrowheads="1"/>
          </p:cNvSpPr>
          <p:nvPr/>
        </p:nvSpPr>
        <p:spPr bwMode="auto">
          <a:xfrm>
            <a:off x="71438" y="-565150"/>
            <a:ext cx="1676400"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7222" name="AutoShape 9" descr="data:image/jpeg;base64,/9j/4AAQSkZJRgABAQAAAQABAAD/2wCEAAkGBg4QEBQSEREWEhITFBQTGBURERcaFhIUFxUVFBYYFBIXIDIqIxwvGhIXHy8gLzM1LywsFh41QTE2QSYtLCkBCQoKBQUFDQUFDSkYEhgpKSkpKSkpKSkpKSkpKSkpKSkpKSkpKSkpKSkpKSkpKSkpKSkpKSkpKSkpKSkpKSkpKf/AABEIAHoAsAMBIgACEQEDEQH/xAAcAAEAAgMBAQEAAAAAAAAAAAAABQYDBAcCAQj/xABIEAACAQMCAgYFBwYMBwAAAAABAgMABBESIQUxBhMiQVFhFFJicYEHFiMyQmNyFSQ1Q3ORM0RUVXSClKG00dLTCDR1g5Kxs//EABQBAQAAAAAAAAAAAAAAAAAAAAD/xAAUEQEAAAAAAAAAAAAAAAAAAAAA/9oADAMBAAIRAxEAPwDuNKUoFKUoFKUoFKVFcW6SQW7CLDTXDDKwQDVKw5ZI5KvtsQvnQStKq9zY3UyNNfTNbQqpb0eyZ9SgDnLcINTsOelAFGPtc68WPFbqFBIrflOzYZWaDSbhF9pF7Mo81w231Sd6C10rU4ZxaC5j6yCRZEyRleasOasp3DDvU7itugVFce4+tqI1CNLNO/VxRIQGkbBYksdgoUElu4e8A7t/xGG3jaWaRY415s7AAfE9/l31U+P3Gqfh/EljlNvAblJAYXEiRzoqCYxEatIMQztkK+cbGgkrrpLcWpRry2SOF3WPrYLgyLEzkKnXK0aEKWIGoZAJGfGrFVH6a8Ut+JWb2NnKlxLclI/oGDrAmtWeSZl2UBVPPBJwBVni49bm4a2LFJhuEkUqZVxktETs677kZx30EjWG8vI4Y3lkYJHGrOzHkqqMkn4Cs1Vvi355dLaDeGApPc+DNnVBAfeV6xh4Io+3QZ+i9tKyyXUwKy3RV9Dc4YVBEMWO4hWLN7UjVO0pQKUpQKUpQKUpQKUpQVlLm8vy3VP6JarJJEZFw1xMY3aJ9APZjXUjDUcsfBedTHCeCW9qpWFNOo5ZiSzyN60kjbs3mTVRsmIgs8HGeLXQ94669q+UCoK96Lr1jT2shtLhjlmRQYpj9/Adm/EMN7VTtKCi3pQSh7tTw67OFW9t2zbzkbKsjsMHySUZ7lY86kG43xNJBaGGF7lkaRJxIVgMSFVaR4d3DAyIOrBIOr6/PFoliVgVYBlIwQRkEeBBqBuf0tB/Qbr/ABFnQZbDougkWe5kN1cLuskoASI/cQjsp7928WNTdKUDFanE+EwXKdXPGJFyCA3NWHJlYbqw7mGCK26UFT4jNe8MieUN6baxqzaZnC3EQA2xNjEi59bDAd7cqxdHb+4tocPYXTzSM0s0gEGJJn3YjMv1RsqjuVVFSXT39GXf7F6nhQQXzmm/m67/AHQf7tPnNN/N13+6D/dqepQfAa+0pQKUpQKUpQKUrBe3sUKNJK6xxqMs7sFVR5saCk2n8BZf9Xuv/te1fapHRdYLqKNBLpkt72e6MZUhyjzXDRkxvghWSdWDYx/fi70ClKZoFV+5/S0H9Buv8RZ0l6UNMxjsIvSWB0tMW020ZHMGYA62HqoD5kVH3fH7QcWiJmTSlvPbs2ewk8ktu6RNL9UOVhchSc7eYyFwpSlApSlBAdPf0Zd/sXqeFVr5Q76JLCaNmHWTRskcYBaSVsco41yWPuG1WRHBA899xg/uPvoPVKUoFKUoFKVFcW408TCKG3kuJnGQqjTGozjVLO3ZUeW7HuU0EnJIqgsxCqBkknAAHMkmsVlfRTRrLE6yRsMq6nKsASMg94251Tb8K0oS9Y391s62FqPoIvBpVY4xn9ZKceqo5VtS2vXyxw8RnQGTJSwt3bQVAzmZh2pAMd4WPuwdqDem6UNMxjsIxcsDpaYtptoj3hph9dh6iZPiRWSy6LKXWa7kN3Op1KXXEUJ+4t+S/iOW9qpqGFEUKihVUABVAAUDkAByFe6CO4v0ft7rSZFIdN0ljYpLEfGOVdx7uR7wajPTL+y2nU3tuP10KfnEY++t12f8Sb+x31ZKUGhDxiOaAzWxFyMEqI3XtsPs6icA52IPLvqr8WbUyjiMhkaTePhtlqbWPvTs0g8WbTGO8d9Tt/0VhkkM0TyWs7bNLbMFMg5fSIQVY+BIJHca2uE8Bt7UHqk7TnLyOS0sreMkrbsffyoIiHgl1cqBckWtsBhbS1bBK4wBPcLjbH2EwPaapyLhNusPULCgg06eqCL1ek8wUxjFbdKCt/kK5s97Bw0Q52lw50AeFvNu0Z9k6k8l51u8K6SwzuYmDQXCjLQTgLJj1k3w6+0pI/8AVS9aXFeDW90mieMOAcqdwyN60cg3VvMEGgz3l7FCjSSuscajLO7BVUebGoH8rXl5taJ6PCf41cRnUw8be2bBPk74HfpaoroRZxXZmmnZ7l7W7ntojcPrEawvpRlTlrxjL41Hxq80EXwno5b2xLrqkmcYeeZtcrjngueS+yMKPCsl7w7DSXESqbrqDEhkZtAwS6qQOQLkaiNzpXwFSFKCDsr+VJorPPXvHCJLiZtsZ7MfZAxqdw509yofLPkdMIX1GGKe4jRmVpYIdUepSQwQkgvggjsA7jFb/HYJXtZ1h2laGVUIOCHKME3/ABEVF/J7cRNwu06vACQRxuORSSNQsisO5g4bINBuSdKrQW8Vwr64ppIoUZBntySCJQQdxhjgg7jB2rZ4txiK1RHlzh5YoRpGe3K4jTPllhvXNbkM9pPJEQIpuO27wMRqRh19ujSKoIyhlVzsRnfffNTnTa3vxFbmaeB09PsOzFaSI2fSY8dtp2H91Bg4V0lu4eJXfXyF7J7wWiZ/is3UxPHk+o5kK+TBfWqV4QZrpuJRPcSosd7oUxMA6RiC3cojEHSCWbcb9o4IO9Z7LonqHEY7lVaK9uGkADb9WYIY8nbZtUZI8MA156BdHryzW6F3Isry3JkWReckYiiiVnGNnIiyfPNBh4ZYXDp1dnD+TrUnJlkTN3MTzZY3zpJ9eTLeyOdT/CeA29qD1Sdpzl5HYtLKfGSVt2Pv5VIUoFKUoFKUoFKUoFKUoFfGYAZPIV9qI6WcUgt7SVpplgVlMQkcMVR5AUQnSOWSKDnv/D7xYzQXwPM3ZnP/AHl/zjNdZrmnyedCPm+JnuLtJI7praJdMbj6QuyRjbPMy4zyrpdApSlAqJu+ithK5eS3jZm3Y6ca/wAYH1vjUtSg1Z+GQOixtGpRGRlXSNKNGQyFR3YIGPdXu8sYpgFlQOFdJAGGcOjBkYeYIBrPSgUpSgUpSgUpSgUpSgUpSgUpQmgVUvlLhR7WFHUMrX1irKwyGU3MYII8MHFbUvHJ7smPh+NAJV7x1zEhGxFuv61/P6gPMkgrW3F0VtRCsTh5QJUuC8srF3mRldXdwRvqUbfV2xjG1BRONzNaJFw2ViRHfWElq7HeW19LjGgnveMkIe8qUPjXU6juL9H7W7MRniDmCVZozkgpIpyCCpH7uRxyqPuOGXVq7S2ZMsbMXktJH2JY5ZraVvqMSSdB7Bz9nckLDSoIdNuHCEyyXCwgNoZJzokSTGTG0TdrXj7IG/MZG9aa9MZ7j/kbCaYHlNcD0aHcZBBlGth7kNBaagF6YRPqaCCe5iQsplgiBjypIbQWYF8EEZQNuMVHTXF8yzwz3lqLma3mSG2t9mR9DFW6x21MRyzpUbZxW58n11C3C7XRgdXBHE68jHJGoSRXXuIZWyDQTXDOKQ3MSzQOJI3zhhnuOCCDuCCCCDuCK2qqfyf9oXsyfwE9/NJCfsummNGdPZMiSEHvznvq2UClKUClKUClKUClKUClKUCq708jzZlmyYopIpZkBIElurjrlbHNdBLEd+nB22qxVjubdJEZHGpHUqwPIqwwQfgaD7DGqqFQBVAAAUAAAbAADur3UF0MnY2ixOcyWzPauTzJhOhWP4kCN/WqdoFKUoKf0psTJxCz9FjiF2ollaWQHa3UCPQ+ncgySoQPYOCK3/mxNNveXksoPOKD83h92IzrI/E5HlTo8Ouuby6O4Mi2sf7O31Bse+aSX/xHhVhoNLhvBbW2GIIUiB56EALfibmfjWC76L2ErmSS2id25sYxlvxePxqUpQeY4woAUAAAAADAAGwAFeqUoFKUoFKUoFKUoFKUoFKUoFKUoK9a/QcTlT7F5Es6+HXQ6YZh8Y2gP9VqsNc1+Xa7khsoJYnaKVbkASRsVdQ0MoYB13AON/GuI/PLin8vuv7VL/qoP1xUd0h4r6LazT41GNCVX135Ivxcqvxr8sfPLin8vuv7VL/qqa6F9Ir6fiNpHNdTyxtcRZSWd3Q4YMMqxxsQD7xQfo3o9wv0W1ihJ1MiAM3ryHtSN8XLN8akaUoFKUoFKUoP/9k="/>
          <p:cNvSpPr>
            <a:spLocks noChangeAspect="1" noChangeArrowheads="1"/>
          </p:cNvSpPr>
          <p:nvPr/>
        </p:nvSpPr>
        <p:spPr bwMode="auto">
          <a:xfrm>
            <a:off x="71438" y="-565150"/>
            <a:ext cx="1676400"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37223" name="AutoShape 11" descr="data:image/jpeg;base64,/9j/4AAQSkZJRgABAQAAAQABAAD/2wCEAAkGBg4QEBQSEREWEhITFBQTGBURERcaFhIUFxUVFBYYFBIXIDIqIxwvGhIXHy8gLzM1LywsFh41QTE2QSYtLCkBCQoKBQUFDQUFDSkYEhgpKSkpKSkpKSkpKSkpKSkpKSkpKSkpKSkpKSkpKSkpKSkpKSkpKSkpKSkpKSkpKSkpKf/AABEIAHoAsAMBIgACEQEDEQH/xAAcAAEAAgMBAQEAAAAAAAAAAAAABQYDBAcCAQj/xABIEAACAQMCAgYFBwYMBwAAAAABAgMABBESIQUxBhMiQVFhFFJicYEHFiMyQmNyFSQ1Q3ORM0RUVXSClKG00dLTCDR1g5Kxs//EABQBAQAAAAAAAAAAAAAAAAAAAAD/xAAUEQEAAAAAAAAAAAAAAAAAAAAA/9oADAMBAAIRAxEAPwDuNKUoFKUoFKUoFKVFcW6SQW7CLDTXDDKwQDVKw5ZI5KvtsQvnQStKq9zY3UyNNfTNbQqpb0eyZ9SgDnLcINTsOelAFGPtc68WPFbqFBIrflOzYZWaDSbhF9pF7Mo81w231Sd6C10rU4ZxaC5j6yCRZEyRleasOasp3DDvU7itugVFce4+tqI1CNLNO/VxRIQGkbBYksdgoUElu4e8A7t/xGG3jaWaRY415s7AAfE9/l31U+P3Gqfh/EljlNvAblJAYXEiRzoqCYxEatIMQztkK+cbGgkrrpLcWpRry2SOF3WPrYLgyLEzkKnXK0aEKWIGoZAJGfGrFVH6a8Ut+JWb2NnKlxLclI/oGDrAmtWeSZl2UBVPPBJwBVni49bm4a2LFJhuEkUqZVxktETs677kZx30EjWG8vI4Y3lkYJHGrOzHkqqMkn4Cs1Vvi355dLaDeGApPc+DNnVBAfeV6xh4Io+3QZ+i9tKyyXUwKy3RV9Dc4YVBEMWO4hWLN7UjVO0pQKUpQKUpQKUpQKUpQVlLm8vy3VP6JarJJEZFw1xMY3aJ9APZjXUjDUcsfBedTHCeCW9qpWFNOo5ZiSzyN60kjbs3mTVRsmIgs8HGeLXQ94669q+UCoK96Lr1jT2shtLhjlmRQYpj9/Adm/EMN7VTtKCi3pQSh7tTw67OFW9t2zbzkbKsjsMHySUZ7lY86kG43xNJBaGGF7lkaRJxIVgMSFVaR4d3DAyIOrBIOr6/PFoliVgVYBlIwQRkEeBBqBuf0tB/Qbr/ABFnQZbDougkWe5kN1cLuskoASI/cQjsp7928WNTdKUDFanE+EwXKdXPGJFyCA3NWHJlYbqw7mGCK26UFT4jNe8MieUN6baxqzaZnC3EQA2xNjEi59bDAd7cqxdHb+4tocPYXTzSM0s0gEGJJn3YjMv1RsqjuVVFSXT39GXf7F6nhQQXzmm/m67/AHQf7tPnNN/N13+6D/dqepQfAa+0pQKUpQKUpQKUrBe3sUKNJK6xxqMs7sFVR5saCk2n8BZf9Xuv/te1fapHRdYLqKNBLpkt72e6MZUhyjzXDRkxvghWSdWDYx/fi70ClKZoFV+5/S0H9Buv8RZ0l6UNMxjsIvSWB0tMW020ZHMGYA62HqoD5kVH3fH7QcWiJmTSlvPbs2ewk8ktu6RNL9UOVhchSc7eYyFwpSlApSlBAdPf0Zd/sXqeFVr5Q76JLCaNmHWTRskcYBaSVsco41yWPuG1WRHBA899xg/uPvoPVKUoFKUoFKVFcW408TCKG3kuJnGQqjTGozjVLO3ZUeW7HuU0EnJIqgsxCqBkknAAHMkmsVlfRTRrLE6yRsMq6nKsASMg94251Tb8K0oS9Y391s62FqPoIvBpVY4xn9ZKceqo5VtS2vXyxw8RnQGTJSwt3bQVAzmZh2pAMd4WPuwdqDem6UNMxjsIxcsDpaYtptoj3hph9dh6iZPiRWSy6LKXWa7kN3Op1KXXEUJ+4t+S/iOW9qpqGFEUKihVUABVAAUDkAByFe6CO4v0ft7rSZFIdN0ljYpLEfGOVdx7uR7wajPTL+y2nU3tuP10KfnEY++t12f8Sb+x31ZKUGhDxiOaAzWxFyMEqI3XtsPs6icA52IPLvqr8WbUyjiMhkaTePhtlqbWPvTs0g8WbTGO8d9Tt/0VhkkM0TyWs7bNLbMFMg5fSIQVY+BIJHca2uE8Bt7UHqk7TnLyOS0sreMkrbsffyoIiHgl1cqBckWtsBhbS1bBK4wBPcLjbH2EwPaapyLhNusPULCgg06eqCL1ek8wUxjFbdKCt/kK5s97Bw0Q52lw50AeFvNu0Z9k6k8l51u8K6SwzuYmDQXCjLQTgLJj1k3w6+0pI/8AVS9aXFeDW90mieMOAcqdwyN60cg3VvMEGgz3l7FCjSSuscajLO7BVUebGoH8rXl5taJ6PCf41cRnUw8be2bBPk74HfpaoroRZxXZmmnZ7l7W7ntojcPrEawvpRlTlrxjL41Hxq80EXwno5b2xLrqkmcYeeZtcrjngueS+yMKPCsl7w7DSXESqbrqDEhkZtAwS6qQOQLkaiNzpXwFSFKCDsr+VJorPPXvHCJLiZtsZ7MfZAxqdw509yofLPkdMIX1GGKe4jRmVpYIdUepSQwQkgvggjsA7jFb/HYJXtZ1h2laGVUIOCHKME3/ABEVF/J7cRNwu06vACQRxuORSSNQsisO5g4bINBuSdKrQW8Vwr64ppIoUZBntySCJQQdxhjgg7jB2rZ4txiK1RHlzh5YoRpGe3K4jTPllhvXNbkM9pPJEQIpuO27wMRqRh19ujSKoIyhlVzsRnfffNTnTa3vxFbmaeB09PsOzFaSI2fSY8dtp2H91Bg4V0lu4eJXfXyF7J7wWiZ/is3UxPHk+o5kK+TBfWqV4QZrpuJRPcSosd7oUxMA6RiC3cojEHSCWbcb9o4IO9Z7LonqHEY7lVaK9uGkADb9WYIY8nbZtUZI8MA156BdHryzW6F3Isry3JkWReckYiiiVnGNnIiyfPNBh4ZYXDp1dnD+TrUnJlkTN3MTzZY3zpJ9eTLeyOdT/CeA29qD1Sdpzl5HYtLKfGSVt2Pv5VIUoFKUoFKUoFKUoFKUoFfGYAZPIV9qI6WcUgt7SVpplgVlMQkcMVR5AUQnSOWSKDnv/D7xYzQXwPM3ZnP/AHl/zjNdZrmnyedCPm+JnuLtJI7praJdMbj6QuyRjbPMy4zyrpdApSlAqJu+ithK5eS3jZm3Y6ca/wAYH1vjUtSg1Z+GQOixtGpRGRlXSNKNGQyFR3YIGPdXu8sYpgFlQOFdJAGGcOjBkYeYIBrPSgUpSgUpSgUpSgUpSgUpSgUpQmgVUvlLhR7WFHUMrX1irKwyGU3MYII8MHFbUvHJ7smPh+NAJV7x1zEhGxFuv61/P6gPMkgrW3F0VtRCsTh5QJUuC8srF3mRldXdwRvqUbfV2xjG1BRONzNaJFw2ViRHfWElq7HeW19LjGgnveMkIe8qUPjXU6juL9H7W7MRniDmCVZozkgpIpyCCpH7uRxyqPuOGXVq7S2ZMsbMXktJH2JY5ZraVvqMSSdB7Bz9nckLDSoIdNuHCEyyXCwgNoZJzokSTGTG0TdrXj7IG/MZG9aa9MZ7j/kbCaYHlNcD0aHcZBBlGth7kNBaagF6YRPqaCCe5iQsplgiBjypIbQWYF8EEZQNuMVHTXF8yzwz3lqLma3mSG2t9mR9DFW6x21MRyzpUbZxW58n11C3C7XRgdXBHE68jHJGoSRXXuIZWyDQTXDOKQ3MSzQOJI3zhhnuOCCDuCCCCDuCK2qqfyf9oXsyfwE9/NJCfsummNGdPZMiSEHvznvq2UClKUClKUClKUClKUClKUCq708jzZlmyYopIpZkBIElurjrlbHNdBLEd+nB22qxVjubdJEZHGpHUqwPIqwwQfgaD7DGqqFQBVAAAUAAAbAADur3UF0MnY2ixOcyWzPauTzJhOhWP4kCN/WqdoFKUoKf0psTJxCz9FjiF2ollaWQHa3UCPQ+ncgySoQPYOCK3/mxNNveXksoPOKD83h92IzrI/E5HlTo8Ouuby6O4Mi2sf7O31Bse+aSX/xHhVhoNLhvBbW2GIIUiB56EALfibmfjWC76L2ErmSS2id25sYxlvxePxqUpQeY4woAUAAAAADAAGwAFeqUoFKUoFKUoFKUoFKUoFKUoFKUoK9a/QcTlT7F5Es6+HXQ6YZh8Y2gP9VqsNc1+Xa7khsoJYnaKVbkASRsVdQ0MoYB13AON/GuI/PLin8vuv7VL/qoP1xUd0h4r6LazT41GNCVX135Ivxcqvxr8sfPLin8vuv7VL/qqa6F9Ir6fiNpHNdTyxtcRZSWd3Q4YMMqxxsQD7xQfo3o9wv0W1ihJ1MiAM3ryHtSN8XLN8akaUoFKUoFKUoP/9k="/>
          <p:cNvSpPr>
            <a:spLocks noChangeAspect="1" noChangeArrowheads="1"/>
          </p:cNvSpPr>
          <p:nvPr/>
        </p:nvSpPr>
        <p:spPr bwMode="auto">
          <a:xfrm>
            <a:off x="71438" y="-565150"/>
            <a:ext cx="1676400"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 name="Rectangle 1"/>
          <p:cNvSpPr/>
          <p:nvPr/>
        </p:nvSpPr>
        <p:spPr>
          <a:xfrm>
            <a:off x="79148" y="260648"/>
            <a:ext cx="8352928" cy="1628052"/>
          </a:xfrm>
          <a:prstGeom prst="rect">
            <a:avLst/>
          </a:prstGeom>
        </p:spPr>
        <p:style>
          <a:lnRef idx="2">
            <a:schemeClr val="dk1"/>
          </a:lnRef>
          <a:fillRef idx="1">
            <a:schemeClr val="lt1"/>
          </a:fillRef>
          <a:effectRef idx="0">
            <a:schemeClr val="dk1"/>
          </a:effectRef>
          <a:fontRef idx="minor">
            <a:schemeClr val="dk1"/>
          </a:fontRef>
        </p:style>
        <p:txBody>
          <a:bodyPr/>
          <a:lstStyle/>
          <a:p>
            <a:pPr lvl="0" rtl="0">
              <a:buChar char="•"/>
            </a:pPr>
            <a:endParaRPr lang="en-US" dirty="0" smtClean="0"/>
          </a:p>
          <a:p>
            <a:pPr>
              <a:buFontTx/>
              <a:buChar char="•"/>
            </a:pPr>
            <a:r>
              <a:rPr lang="tr-TR" dirty="0"/>
              <a:t>Potasyum Kanal Açıcı İlaçlar</a:t>
            </a:r>
          </a:p>
          <a:p>
            <a:pPr lvl="0" rtl="0">
              <a:buChar char="•"/>
            </a:pPr>
            <a:endParaRPr lang="en-US" dirty="0"/>
          </a:p>
          <a:p>
            <a:pPr lvl="0" rtl="0">
              <a:buChar char="•"/>
            </a:pPr>
            <a:r>
              <a:rPr lang="tr-TR" dirty="0" smtClean="0"/>
              <a:t>Minoksidil</a:t>
            </a:r>
            <a:endParaRPr lang="tr-TR" dirty="0"/>
          </a:p>
          <a:p>
            <a:pPr lvl="0" rtl="0">
              <a:buChar char="•"/>
            </a:pPr>
            <a:r>
              <a:rPr lang="tr-TR" dirty="0" smtClean="0"/>
              <a:t>Kromakalim</a:t>
            </a:r>
            <a:endParaRPr lang="tr-TR" dirty="0"/>
          </a:p>
        </p:txBody>
      </p:sp>
      <p:sp>
        <p:nvSpPr>
          <p:cNvPr id="6" name="Rectangle 1"/>
          <p:cNvSpPr>
            <a:spLocks noChangeArrowheads="1"/>
          </p:cNvSpPr>
          <p:nvPr/>
        </p:nvSpPr>
        <p:spPr bwMode="auto">
          <a:xfrm>
            <a:off x="179512" y="2276872"/>
            <a:ext cx="8252564"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smtClean="0">
                <a:ln>
                  <a:noFill/>
                </a:ln>
                <a:solidFill>
                  <a:srgbClr val="222222"/>
                </a:solidFill>
                <a:effectLst/>
                <a:latin typeface="inherit"/>
              </a:rPr>
              <a:t>Potassium Channel Opening Drugs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100"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dirty="0" err="1">
                <a:solidFill>
                  <a:srgbClr val="222222"/>
                </a:solidFill>
                <a:latin typeface="inherit"/>
              </a:rPr>
              <a:t>M</a:t>
            </a:r>
            <a:r>
              <a:rPr kumimoji="0" lang="en-US" altLang="en-US" sz="2100" b="0" i="0" u="none" strike="noStrike" cap="none" normalizeH="0" baseline="0" dirty="0" err="1" smtClean="0">
                <a:ln>
                  <a:noFill/>
                </a:ln>
                <a:solidFill>
                  <a:srgbClr val="222222"/>
                </a:solidFill>
                <a:effectLst/>
                <a:latin typeface="inherit"/>
              </a:rPr>
              <a:t>inoxidil</a:t>
            </a:r>
            <a:r>
              <a:rPr kumimoji="0" lang="en-US" altLang="en-US" sz="2100" b="0" i="0" u="none" strike="noStrike" cap="none" normalizeH="0" baseline="0" dirty="0" smtClean="0">
                <a:ln>
                  <a:noFill/>
                </a:ln>
                <a:solidFill>
                  <a:srgbClr val="222222"/>
                </a:solidFill>
                <a:effectLst/>
                <a:latin typeface="inherit"/>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100" dirty="0">
              <a:solidFill>
                <a:srgbClr val="222222"/>
              </a:solidFill>
              <a:latin typeface="inherit"/>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100" dirty="0" err="1">
                <a:solidFill>
                  <a:srgbClr val="222222"/>
                </a:solidFill>
                <a:latin typeface="inherit"/>
              </a:rPr>
              <a:t>C</a:t>
            </a:r>
            <a:r>
              <a:rPr kumimoji="0" lang="en-US" altLang="en-US" sz="2100" b="0" i="0" u="none" strike="noStrike" cap="none" normalizeH="0" baseline="0" dirty="0" err="1" smtClean="0">
                <a:ln>
                  <a:noFill/>
                </a:ln>
                <a:solidFill>
                  <a:srgbClr val="222222"/>
                </a:solidFill>
                <a:effectLst/>
                <a:latin typeface="inherit"/>
              </a:rPr>
              <a:t>romakalim</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9" name="AutoShape 8" descr="data:image/jpeg;base64,/9j/4AAQSkZJRgABAQAAAQABAAD/2wCEAAkGBhQQEBUREBAWERUQFBUWEBMTFBkSFhgZFRoWFRUVHh0cHiYfGBklGhYeJi8gLycpOC8sFh4yNTwvQS4rLDUBCQoKBQUFDQUFDSkYEhgpKSkpKSkpKSkpKSkpKSkpKSkpKSkpKSkpKSkpKSkpKSkpKSkpKSkpKSkpKSkpKSkpKf/AABEIAHwAsAMBIgACEQEDEQH/xAAbAAEAAwEBAQEAAAAAAAAAAAAABAUGAwECB//EAEIQAAIBAwEFAwgHBgQHAAAAAAECAwAEEQUSEyExUQYiQRQVIzIzYWJyQlJjcXSBswclNUSxspGhtMIWJDRDU3OC/8QAFAEBAAAAAAAAAAAAAAAAAAAAAP/EABQRAQAAAAAAAAAAAAAAAAAAAAD/2gAMAwEAAhEDEQA/AP3GlKUClKUClKUEHW9Zjs7eS5nJEcI2nKgscZA5DnxNe3+rxwNCkhINzLuosDOX2XfB6DCHjWe/ayP3Lef+r/elRO0WnSx3Wml7uWcG/wAbMiQqAdxcd7McanP5440G5pSlApSlApSlApSlApSlApSlApSlApUfUBLu28nKCTHc3oYpnodkg4I4Z8M548qqbLtUN4sF5GbOduCK52opT9lLwV/lOG91BfUpSgUpSgUrJ/tF1wxaZeNbThZreNSTGwLxlmXGRzUkZ51Ak7QzbdlC8hWaPUPJ70L3RIBBM6Pj6kgCuOhyPCg3dK4Wl9HMCYpFkCsyMUYNhlOGU45EHmK70ClKUClR7/UI7eMyzyLEies7sFA/M+Puqi88Xd1xsoUgiHFZrxXBk6BYgVdVP12IPRTQaWlUNn2qAkWC9iNnMxwm221DKfspcBWPwHZb3VfUClKUClKUClKUCo99YRzxmKaNZUcYZHUMp/I1IpQZrzXc2XGzc3UI/lZ39Io6RTHj/wDD5HRlqx0jtHFclkUmOWP2tvKN3MnvKnmvRhkHwJq0qr13QoblMyp34wTFKhMcsZxzR17y/wBD45oPvWNfhtQDK/ec4ijUF5ZD9VEXLOfuH34qr8mu732pawgP/ajYG6cfHIMrCPhTLfEOVQOyKxQW9jM6NLcanHGJbiRt5IWMDXByzcQncICjgOHCtpQZ7WOxcMuny2EAFsky4LIu0c5DFjkguxxxJOTXmsdjkuL22vBI0b2r7TqBlZQFcIG48Cu8bB+NhWipQUup9lkkczwu1rcY9vDgFschIp7sy+5gfcRzqKO0ktr3dSjCLyF5CCbc/ODlrc/NlfirSV4ygjBGQeYoPlJlZQwYFSMhgQQRzznpWfl7UNcEx6bELgjg1y5K2qHx744zMPqpnoStVNx2Ug85JbhXFtLbTTSWiyMts0iSwKGMYOzjEhyvI4BxWo0PUVmRwke7WCaSALwx6FtjIA5DhwFBDsOyqiQT3Uhu51OUeQBY4z9lGO7H83FurGrPUtMS4jMUgOycHKu0bAg5DBlIKkHxzUqlBk7y3uII2iuIvOlqww3cU3Kr8SYCXAHUbLe5jxrlpZdE3ulXAvLcHDWkznbQjmkcjd+Nh/45AfvWtjVNqvZeOZ9/GzW1xjAuIcKxxyVwQVlX4WB92OdB00jtJFcsYxtRTJ7S3mG7mT37P0l6OpKnwNWtZrzPJdZi1CCNmhwYLy3cxtk8MqM7yBx4gMQep5VM7G3rzadaSyttvLbwtIx5lmQEn8zQXNKUoFKUoFKUoFc7j1G+U/0rpXO49RvlP9KDE6X/ANNoP3Rf6Gat1WF0s/8ALaD90X+hmrdUClKUClKUGeuP4xD+Buf1rSvexvqXP467/UNeXH8Yh/A3P61pXvY31Ln8dd/qGg0FKUoFKUoPDVD+z/8AhVl+Eg/sWr41Q/s//hVl+Eg/sWgv6UpQKUpQKUpQKzHbjtFNZi2NvEsxnuRHJGR3mjEcsrhOI9JiPhzyeFaeqXtDor3Etm6FQLW630m0SCV3UseFwDk5cdPGgrbLtCJtTitohE1t5vW7gYJ3gzS7lSpzhV3ZxjGeP5VrKxNh2KnttTmu4HiMLWrx20blgY5JJhOykAey2yx4HI2sAcKuLHtUNsQXkZs52OEVztRSn7KX1X+U7LdVoL6lKUClcrq6SJDJI6xogyzuQqgdSTwArP8Any4vOFhHu4jzvLhSFI+yiOGk+Ztlem1Qfdwf3xD+Buf1rWu/ZW0eNJxIpXbvLl1zwyrSEq33EVF/4CgPfd5XuTx8tMhW4B4+qwwqJx9mF2eoNPOd1ZcLtDdQj+agT0ijrLCvMfGmflFBpaVHsdQjnjEsMiyo3qujBlP5ipFArjd3iQo0krrGiDLu7BVA6kngKpLjtVvXMWnx+VupIeTa2LaI/FJg7TD6iBj1xzqqu4ooZla9kbUrz1oLaNMqnxJDnZjH2shzw9YcqDQ6RrvlRZo4ZFhAG7mkXdiQ+Owp7+yB9IgA54Z51E/Z+f3VZfhYP7Frl5kuLzjfybqI/wAnbuQCOksow0nvVdleu1Xp7Lvana0yRYRzNpJk2rddkDvW5968Oqmg0lKpNN7Uo8gguEa0uDyhlIw/vicd2UfdxHiBV3QKUpQKUpQKUpQK4XthHPGYpo1lRxhkdQyn8jXelBmrvTLiytLjyGR7hhHm0gmbebDDPdVz32XGMKzHGzgHjiq7TdULSwqmqSb0su+tr2BIS649IqKI42V/EYZgMcc1dXd/5TLcWcbPEIofS3UbBWjkk4oi5HFgneJ8AydeFL5G9/5PHLfwTLGYryMRQmOSYRMN2+0XYKhfGSq+OOGaC4h7KiSQTXspu3VsxIy7MEXTYiyQWH12LHoRyq+qu0DWBdQCTYMbgsk8ROTHIh2ZIyfHBHA+IIPjVjQKUpQUV92VXeNPaSGznbi7RgGOQ/axerJ83Buhqt1LWV3Zt9Yt2jVsekh3klvNjiEynfUnHsmHHkC9a+lBlreK5uVCQp5stQMKAqi5ZeipxS2X79pvctXWkaHDaqVgjC7RzI5Jd3b6zu2WdveSan0oFKUoIupaXFcxmKeJZUbmrjIz4EdCPAjiKz+qTPpFldXG+e5jgiLW8U3fdG4gKZPWdMkc8kYPE1qqh6vpUd1BJbzDMcyMjgcDhhjI6Hp91BVWml3qbp2vd6+0vlUciIsRU+0EewgdSPo5Zs4weea+Owd28sExkdnK3t6ql2LEKk7qqjPIADAHgBXSz0S6Aijlvg0cBQ7UcRjmlCeqsjbZGDgbWFG1jwyaldnND8kjkQvt7y4nmyF2cb6RpNnmc42sZoLalKUClKUCqztDrHksBkVd5IxEdvHyMkrnZjT3AnmfAAnwqbd3SxRvJIdlY1Z3PRVBZj/gKxdxrNxJax6s9tE0UKG4igJffrEyHMgfO73u6JOxs+JG140HSfTCscWlK5eS62ptTmHAmNj6dvhMrndqPBdrHq1b9ptLYRx3FqnprE7UKLw248BZbfoA6Dh0ZUPhXbs7YKBJdbwTNesJd4F2RusegjAycKqH8yzHxq5oMiuoJFPFfwtm11MRpOeQWUgLbzHpteyb37voa11ZTVLOGxtbs3HpbWd9pLZUy23MQrxJx47cpyo4YZzx5YkntJLA8K3lsIEuXWKORJ9/syMO4kgKLslsYBBcZwM8QaDRUpSgUpSgUpSgUpSgUpSgUpSgUpSgUpSgj6jYrPDJC/qzI8b454dSp/yNY8aVe+bvNe6TO58m8s2xut1s7vebHtN5u/oYxtfSxxrcUoI+nWKwQxwp6sKIiZ54RQo/yFSKUoKLtpo8l1aFYMb2KSGaEMcKzQSLKEJ8A2zjPvqt1cTaibeFbWW3WO5hnuXmCqFEDbwRrhjtszgDI4AZOeVa+lApSlApSlApSlApSlApSlApSlB//9k="/>
          <p:cNvSpPr>
            <a:spLocks noChangeAspect="1" noChangeArrowheads="1"/>
          </p:cNvSpPr>
          <p:nvPr/>
        </p:nvSpPr>
        <p:spPr bwMode="auto">
          <a:xfrm>
            <a:off x="71438" y="-573088"/>
            <a:ext cx="1676400" cy="1181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 name="Rectangle 1"/>
          <p:cNvSpPr/>
          <p:nvPr/>
        </p:nvSpPr>
        <p:spPr>
          <a:xfrm>
            <a:off x="323529" y="404664"/>
            <a:ext cx="7704856" cy="1800200"/>
          </a:xfrm>
          <a:prstGeom prst="rect">
            <a:avLst/>
          </a:prstGeom>
        </p:spPr>
        <p:style>
          <a:lnRef idx="2">
            <a:schemeClr val="dk1"/>
          </a:lnRef>
          <a:fillRef idx="1">
            <a:schemeClr val="lt1"/>
          </a:fillRef>
          <a:effectRef idx="0">
            <a:schemeClr val="dk1"/>
          </a:effectRef>
          <a:fontRef idx="minor">
            <a:schemeClr val="dk1"/>
          </a:fontRef>
        </p:style>
        <p:txBody>
          <a:bodyPr/>
          <a:lstStyle/>
          <a:p>
            <a:pPr>
              <a:buFontTx/>
              <a:buChar char="•"/>
            </a:pPr>
            <a:r>
              <a:rPr lang="tr-TR" dirty="0"/>
              <a:t>Sadece Hipertansif Kriz tedavisinde Kullanılan İlaçlar</a:t>
            </a:r>
          </a:p>
          <a:p>
            <a:pPr lvl="0" rtl="0">
              <a:buChar char="•"/>
            </a:pPr>
            <a:endParaRPr lang="en-US" dirty="0" smtClean="0"/>
          </a:p>
          <a:p>
            <a:pPr lvl="0" rtl="0">
              <a:buChar char="•"/>
            </a:pPr>
            <a:r>
              <a:rPr lang="tr-TR" dirty="0" smtClean="0"/>
              <a:t>Sodium nitroprusiat</a:t>
            </a:r>
            <a:endParaRPr lang="tr-TR" dirty="0"/>
          </a:p>
          <a:p>
            <a:pPr lvl="0" rtl="0">
              <a:buChar char="•"/>
            </a:pPr>
            <a:r>
              <a:rPr lang="tr-TR" dirty="0" smtClean="0"/>
              <a:t>Trimetafan kamsilat</a:t>
            </a:r>
            <a:endParaRPr lang="tr-TR" dirty="0"/>
          </a:p>
          <a:p>
            <a:pPr lvl="0" rtl="0">
              <a:buChar char="•"/>
            </a:pPr>
            <a:r>
              <a:rPr lang="tr-TR" dirty="0" smtClean="0"/>
              <a:t>Diazoksid</a:t>
            </a:r>
            <a:endParaRPr lang="tr-TR" dirty="0"/>
          </a:p>
        </p:txBody>
      </p:sp>
      <p:sp>
        <p:nvSpPr>
          <p:cNvPr id="4" name="Rectangle 1"/>
          <p:cNvSpPr>
            <a:spLocks noChangeArrowheads="1"/>
          </p:cNvSpPr>
          <p:nvPr/>
        </p:nvSpPr>
        <p:spPr bwMode="auto">
          <a:xfrm>
            <a:off x="323529" y="2601779"/>
            <a:ext cx="7776863" cy="159018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Drugs Used Only in the Treatment of Hypertensive Crisis</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smtClean="0">
                <a:ln>
                  <a:noFill/>
                </a:ln>
                <a:solidFill>
                  <a:srgbClr val="222222"/>
                </a:solidFill>
                <a:effectLst/>
                <a:latin typeface="inherit"/>
              </a:rPr>
              <a:t> Sodium </a:t>
            </a:r>
            <a:r>
              <a:rPr kumimoji="0" lang="en-US" altLang="en-US" sz="2100" b="0" i="0" u="none" strike="noStrike" cap="none" normalizeH="0" baseline="0" dirty="0" err="1" smtClean="0">
                <a:ln>
                  <a:noFill/>
                </a:ln>
                <a:solidFill>
                  <a:srgbClr val="222222"/>
                </a:solidFill>
                <a:effectLst/>
                <a:latin typeface="inherit"/>
              </a:rPr>
              <a:t>nitroprusate</a:t>
            </a:r>
            <a:r>
              <a:rPr kumimoji="0" lang="en-US" altLang="en-US" sz="2100" b="0" i="0" u="none" strike="noStrike" cap="none" normalizeH="0" baseline="0" dirty="0" smtClean="0">
                <a:ln>
                  <a:noFill/>
                </a:ln>
                <a:solidFill>
                  <a:srgbClr val="222222"/>
                </a:solidFill>
                <a:effectLst/>
                <a:latin typeface="inherit"/>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2100" dirty="0">
              <a:solidFill>
                <a:srgbClr val="222222"/>
              </a:solidFill>
              <a:latin typeface="inherit"/>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100" b="0" i="0" u="none" strike="noStrike" cap="none" normalizeH="0" baseline="0" dirty="0" err="1" smtClean="0">
                <a:ln>
                  <a:noFill/>
                </a:ln>
                <a:solidFill>
                  <a:srgbClr val="222222"/>
                </a:solidFill>
                <a:effectLst/>
                <a:latin typeface="inherit"/>
              </a:rPr>
              <a:t>Trimetafan</a:t>
            </a:r>
            <a:r>
              <a:rPr kumimoji="0" lang="en-US" altLang="en-US" sz="2100" b="0" i="0" u="none" strike="noStrike" cap="none" normalizeH="0" baseline="0" dirty="0" smtClean="0">
                <a:ln>
                  <a:noFill/>
                </a:ln>
                <a:solidFill>
                  <a:srgbClr val="222222"/>
                </a:solidFill>
                <a:effectLst/>
                <a:latin typeface="inherit"/>
              </a:rPr>
              <a:t> </a:t>
            </a:r>
            <a:r>
              <a:rPr kumimoji="0" lang="en-US" altLang="en-US" sz="2100" b="0" i="0" u="none" strike="noStrike" cap="none" normalizeH="0" baseline="0" dirty="0" err="1" smtClean="0">
                <a:ln>
                  <a:noFill/>
                </a:ln>
                <a:solidFill>
                  <a:srgbClr val="222222"/>
                </a:solidFill>
                <a:effectLst/>
                <a:latin typeface="inherit"/>
              </a:rPr>
              <a:t>camsilate</a:t>
            </a:r>
            <a:r>
              <a:rPr kumimoji="0" lang="en-US" altLang="en-US" sz="2100" b="0" i="0" u="none" strike="noStrike" cap="none" normalizeH="0" baseline="0" dirty="0" smtClean="0">
                <a:ln>
                  <a:noFill/>
                </a:ln>
                <a:solidFill>
                  <a:srgbClr val="222222"/>
                </a:solidFill>
                <a:effectLst/>
                <a:latin typeface="inherit"/>
              </a:rPr>
              <a:t> </a:t>
            </a:r>
            <a:r>
              <a:rPr kumimoji="0" lang="en-US" altLang="en-US" sz="2100" b="0" i="0" u="none" strike="noStrike" cap="none" normalizeH="0" baseline="0" dirty="0" err="1" smtClean="0">
                <a:ln>
                  <a:noFill/>
                </a:ln>
                <a:solidFill>
                  <a:srgbClr val="222222"/>
                </a:solidFill>
                <a:effectLst/>
                <a:latin typeface="inherit"/>
              </a:rPr>
              <a:t>diazoxide</a:t>
            </a:r>
            <a:r>
              <a:rPr kumimoji="0" lang="en-US" altLang="en-US" sz="600" b="0" i="0" u="none" strike="noStrike" cap="none" normalizeH="0" baseline="0" dirty="0" smtClean="0">
                <a:ln>
                  <a:noFill/>
                </a:ln>
                <a:solidFill>
                  <a:schemeClr val="tx1"/>
                </a:solidFill>
                <a:effectLst/>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CA72677B-2F8C-4192-8EBE-D360BE3B20F6}"/>
    </a:ext>
  </a:ext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3706</TotalTime>
  <Words>7089</Words>
  <Application>Microsoft Office PowerPoint</Application>
  <PresentationFormat>On-screen Show (4:3)</PresentationFormat>
  <Paragraphs>891</Paragraphs>
  <Slides>91</Slides>
  <Notes>80</Notes>
  <HiddenSlides>0</HiddenSlides>
  <MMClips>1</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91</vt:i4>
      </vt:variant>
    </vt:vector>
  </HeadingPairs>
  <TitlesOfParts>
    <vt:vector size="100" baseType="lpstr">
      <vt:lpstr>Arial</vt:lpstr>
      <vt:lpstr>Arial</vt:lpstr>
      <vt:lpstr>Calibri</vt:lpstr>
      <vt:lpstr>Calibri Light</vt:lpstr>
      <vt:lpstr>inherit</vt:lpstr>
      <vt:lpstr>Symbol</vt:lpstr>
      <vt:lpstr>Tahoma</vt:lpstr>
      <vt:lpstr>Times New Roman</vt:lpstr>
      <vt:lpstr>Geçmişe bakış</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Vucüdumuzda yüksek kan basıncının etkilediği yerler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Santral etkili Sempatolitik ilaçlar  SSS’ye kolayca geçerler.  sadece santral alfa agonist etki gösterirler.  Klonidin  Guanfasin  Guanabenz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AII reseptör blokörleri  Losartan Valsartan İrbesartan kandesartan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ANTİHİPERTANSİF  İLAÇLAR</dc:title>
  <dc:creator>dd</dc:creator>
  <cp:lastModifiedBy>Windows User</cp:lastModifiedBy>
  <cp:revision>315</cp:revision>
  <dcterms:created xsi:type="dcterms:W3CDTF">2006-11-17T11:03:39Z</dcterms:created>
  <dcterms:modified xsi:type="dcterms:W3CDTF">2020-05-21T16:21:18Z</dcterms:modified>
</cp:coreProperties>
</file>