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17" r:id="rId9"/>
    <p:sldId id="303" r:id="rId10"/>
    <p:sldId id="305" r:id="rId11"/>
    <p:sldId id="306" r:id="rId12"/>
    <p:sldId id="304" r:id="rId13"/>
    <p:sldId id="307" r:id="rId14"/>
    <p:sldId id="309" r:id="rId15"/>
    <p:sldId id="316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8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14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23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5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26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94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64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40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22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7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32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91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Solunum_Kas\Lungs%20in%20Motion%20-%20Normal%20Breathing.mp4" TargetMode="External"/><Relationship Id="rId1" Type="http://schemas.microsoft.com/office/2007/relationships/media" Target="file:///F:\Solunum_Kas\Lungs%20in%20Motion%20-%20Normal%20Breathing.mp4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27505" y="2600325"/>
            <a:ext cx="3793777" cy="3320973"/>
          </a:xfrm>
        </p:spPr>
        <p:txBody>
          <a:bodyPr anchor="t">
            <a:normAutofit/>
          </a:bodyPr>
          <a:lstStyle/>
          <a:p>
            <a:pPr algn="l"/>
            <a:r>
              <a:rPr lang="tr-TR" sz="4800" b="1" dirty="0" err="1">
                <a:latin typeface="Arial Narrow" panose="020B0606020202030204" pitchFamily="34" charset="0"/>
              </a:rPr>
              <a:t>Ventilation</a:t>
            </a:r>
            <a:r>
              <a:rPr lang="tr-TR" sz="4800" b="1" dirty="0">
                <a:latin typeface="Arial Narrow" panose="020B0606020202030204" pitchFamily="34" charset="0"/>
              </a:rPr>
              <a:t> </a:t>
            </a:r>
            <a:r>
              <a:rPr lang="tr-TR" sz="4800" b="1" dirty="0" err="1">
                <a:latin typeface="Arial Narrow" panose="020B0606020202030204" pitchFamily="34" charset="0"/>
              </a:rPr>
              <a:t>and</a:t>
            </a:r>
            <a:r>
              <a:rPr lang="tr-TR" sz="4800" b="1" dirty="0">
                <a:latin typeface="Arial Narrow" panose="020B0606020202030204" pitchFamily="34" charset="0"/>
              </a:rPr>
              <a:t> </a:t>
            </a:r>
            <a:r>
              <a:rPr lang="tr-TR" sz="4800" b="1" dirty="0" err="1">
                <a:latin typeface="Arial Narrow" panose="020B0606020202030204" pitchFamily="34" charset="0"/>
              </a:rPr>
              <a:t>Lung</a:t>
            </a:r>
            <a:r>
              <a:rPr lang="tr-TR" sz="4800" b="1" dirty="0">
                <a:latin typeface="Arial Narrow" panose="020B0606020202030204" pitchFamily="34" charset="0"/>
              </a:rPr>
              <a:t> </a:t>
            </a:r>
            <a:r>
              <a:rPr lang="tr-TR" sz="4800" b="1" dirty="0" err="1">
                <a:latin typeface="Arial Narrow" panose="020B0606020202030204" pitchFamily="34" charset="0"/>
              </a:rPr>
              <a:t>Mechanics</a:t>
            </a:r>
            <a:endParaRPr lang="tr-TR" sz="4700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28248" y="5021781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tr-TR" sz="1700" dirty="0" smtClean="0">
                <a:latin typeface="Arial Narrow" panose="020B0606020202030204" pitchFamily="34" charset="0"/>
              </a:rPr>
              <a:t>Dr. C. Etkin ŞAFAK</a:t>
            </a:r>
            <a:endParaRPr lang="tr-TR" sz="1700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B69BD4-69B4-49A0-ABF9-985F8F85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156169"/>
            <a:ext cx="5025296" cy="3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Intrapleural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Pressure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5759"/>
            <a:ext cx="5473824" cy="442108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What has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caused the </a:t>
            </a:r>
            <a:r>
              <a:rPr lang="en-US" b="1" dirty="0" err="1">
                <a:latin typeface="Arial Narrow" panose="020B0606020202030204" pitchFamily="34" charset="0"/>
              </a:rPr>
              <a:t>intrapleural</a:t>
            </a:r>
            <a:r>
              <a:rPr lang="en-US" b="1" dirty="0">
                <a:latin typeface="Arial Narrow" panose="020B0606020202030204" pitchFamily="34" charset="0"/>
              </a:rPr>
              <a:t> pressure to be </a:t>
            </a:r>
            <a:r>
              <a:rPr lang="en-US" b="1" dirty="0" err="1">
                <a:latin typeface="Arial Narrow" panose="020B0606020202030204" pitchFamily="34" charset="0"/>
              </a:rPr>
              <a:t>subatmospheric</a:t>
            </a:r>
            <a:r>
              <a:rPr lang="en-US" b="1" dirty="0">
                <a:latin typeface="Arial Narrow" panose="020B0606020202030204" pitchFamily="34" charset="0"/>
              </a:rPr>
              <a:t>?</a:t>
            </a:r>
          </a:p>
          <a:p>
            <a:r>
              <a:rPr lang="en-US" dirty="0">
                <a:latin typeface="Arial Narrow" panose="020B0606020202030204" pitchFamily="34" charset="0"/>
              </a:rPr>
              <a:t>As the lungs and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thoracic wall “try” 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move ever so slightly away from each other, there occurs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an infinitesimal enlargement of the fluid-filled </a:t>
            </a:r>
            <a:r>
              <a:rPr lang="en-US" dirty="0" err="1">
                <a:latin typeface="Arial Narrow" panose="020B0606020202030204" pitchFamily="34" charset="0"/>
              </a:rPr>
              <a:t>intrapleural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space between them.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But fluid cannot expand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way air can, and so even this tiny enlargement of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dirty="0" err="1">
                <a:latin typeface="Arial Narrow" panose="020B0606020202030204" pitchFamily="34" charset="0"/>
              </a:rPr>
              <a:t>intrapleural</a:t>
            </a:r>
            <a:r>
              <a:rPr lang="en-US" dirty="0">
                <a:latin typeface="Arial Narrow" panose="020B0606020202030204" pitchFamily="34" charset="0"/>
              </a:rPr>
              <a:t> space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drops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intrapleural</a:t>
            </a:r>
            <a:r>
              <a:rPr lang="en-US" dirty="0">
                <a:latin typeface="Arial Narrow" panose="020B0606020202030204" pitchFamily="34" charset="0"/>
              </a:rPr>
              <a:t> pressure below atmospheric pressure. 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4" name="Picture 2" descr="pleura ile ilgili görsel sonucu">
            <a:extLst>
              <a:ext uri="{FF2B5EF4-FFF2-40B4-BE49-F238E27FC236}">
                <a16:creationId xmlns:a16="http://schemas.microsoft.com/office/drawing/2014/main" id="{3C79A9B4-86D2-4116-8026-5B218207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96752"/>
            <a:ext cx="5220072" cy="51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Intrapleural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Pressure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3"/>
            <a:ext cx="52578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During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surgery or trauma, the chest wall is pierced without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damaging the lung.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Atmospheric air rushes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through the wound into the intrapleural space (pneumothorax), and the intrapleural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pressure goes from</a:t>
            </a:r>
            <a:r>
              <a:rPr lang="tr-TR" dirty="0">
                <a:latin typeface="Arial Narrow" panose="020B0606020202030204" pitchFamily="34" charset="0"/>
              </a:rPr>
              <a:t>-</a:t>
            </a:r>
            <a:r>
              <a:rPr lang="en-US" dirty="0">
                <a:latin typeface="Arial Narrow" panose="020B0606020202030204" pitchFamily="34" charset="0"/>
              </a:rPr>
              <a:t>4 mmHg to 0 mmHg.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 acting to hold the lung open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is thus eliminated, and the lung collapses.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At the same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time, the chest wall moves outward since its elastic recoil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is also no longer opposed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58" y="2204864"/>
            <a:ext cx="5548513" cy="27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The Stable Balance between Breaths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1424" y="1690688"/>
            <a:ext cx="5616624" cy="4421088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</a:rPr>
              <a:t>Elastic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recoil</a:t>
            </a:r>
            <a:r>
              <a:rPr lang="tr-TR" b="1" dirty="0">
                <a:latin typeface="Arial Narrow" panose="020B0606020202030204" pitchFamily="34" charset="0"/>
              </a:rPr>
              <a:t>: </a:t>
            </a:r>
            <a:r>
              <a:rPr lang="en-US" dirty="0">
                <a:latin typeface="Arial Narrow" panose="020B0606020202030204" pitchFamily="34" charset="0"/>
              </a:rPr>
              <a:t>tendency of an elastic structure to oppose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stretching or distortion.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I</a:t>
            </a:r>
            <a:r>
              <a:rPr lang="en-US" dirty="0" err="1">
                <a:latin typeface="Arial Narrow" panose="020B0606020202030204" pitchFamily="34" charset="0"/>
              </a:rPr>
              <a:t>nherent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elastic recoil tending to collapse the lungs is exactly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balanced by the </a:t>
            </a:r>
            <a:r>
              <a:rPr lang="en-US" b="1" dirty="0" err="1">
                <a:latin typeface="Arial Narrow" panose="020B0606020202030204" pitchFamily="34" charset="0"/>
              </a:rPr>
              <a:t>transpulmonary</a:t>
            </a:r>
            <a:r>
              <a:rPr lang="en-US" b="1" dirty="0">
                <a:latin typeface="Arial Narrow" panose="020B0606020202030204" pitchFamily="34" charset="0"/>
              </a:rPr>
              <a:t> pressure tending </a:t>
            </a:r>
            <a:r>
              <a:rPr lang="en-US" dirty="0">
                <a:latin typeface="Arial Narrow" panose="020B0606020202030204" pitchFamily="34" charset="0"/>
              </a:rPr>
              <a:t>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expand them,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he volume of the lungs is stable at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this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point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2060848"/>
            <a:ext cx="4824536" cy="31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Inspiration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60648"/>
            <a:ext cx="3744416" cy="6095078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DCCE1FD4-EEB8-4189-A8E2-D9EAE3C24B0D}"/>
              </a:ext>
            </a:extLst>
          </p:cNvPr>
          <p:cNvSpPr/>
          <p:nvPr/>
        </p:nvSpPr>
        <p:spPr>
          <a:xfrm>
            <a:off x="838200" y="234888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 Narrow" panose="020B0606020202030204" pitchFamily="34" charset="0"/>
              </a:rPr>
              <a:t>B</a:t>
            </a:r>
            <a:r>
              <a:rPr lang="en-US" sz="2400" dirty="0">
                <a:latin typeface="Arial Narrow" panose="020B0606020202030204" pitchFamily="34" charset="0"/>
              </a:rPr>
              <a:t>y the end of inspiration,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equilibrium </a:t>
            </a:r>
            <a:r>
              <a:rPr lang="en-US" sz="2400" i="1" dirty="0">
                <a:latin typeface="Arial Narrow" panose="020B0606020202030204" pitchFamily="34" charset="0"/>
              </a:rPr>
              <a:t>across the lungs </a:t>
            </a:r>
            <a:r>
              <a:rPr lang="en-US" sz="2400" dirty="0">
                <a:latin typeface="Arial Narrow" panose="020B0606020202030204" pitchFamily="34" charset="0"/>
              </a:rPr>
              <a:t>is once again established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since the more inflated lungs exert a greater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elastic recoil, which equals the increased </a:t>
            </a:r>
            <a:r>
              <a:rPr lang="en-US" sz="2400" dirty="0" err="1">
                <a:latin typeface="Arial Narrow" panose="020B0606020202030204" pitchFamily="34" charset="0"/>
              </a:rPr>
              <a:t>transpulmonary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tr-TR" sz="2400" dirty="0" err="1">
                <a:latin typeface="Arial Narrow" panose="020B0606020202030204" pitchFamily="34" charset="0"/>
              </a:rPr>
              <a:t>pressure</a:t>
            </a:r>
            <a:r>
              <a:rPr lang="tr-TR" sz="2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0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Expiration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At the end of inspiration,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nerves to the diaphragm and inspiratory intercostal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muscles decrease their firing, and so these muscles relax.</a:t>
            </a:r>
          </a:p>
          <a:p>
            <a:r>
              <a:rPr lang="en-US" dirty="0">
                <a:latin typeface="Arial Narrow" panose="020B0606020202030204" pitchFamily="34" charset="0"/>
              </a:rPr>
              <a:t>The chest wall is no longer being actively pulled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outward and upward by the muscle contractions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I</a:t>
            </a:r>
            <a:r>
              <a:rPr lang="en-US" dirty="0">
                <a:latin typeface="Arial Narrow" panose="020B0606020202030204" pitchFamily="34" charset="0"/>
              </a:rPr>
              <a:t>t starts to recoil inward to its original smaller dimensions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existing between breaths.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This immediately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makes the </a:t>
            </a:r>
            <a:r>
              <a:rPr lang="en-US" b="1" dirty="0" err="1">
                <a:latin typeface="Arial Narrow" panose="020B0606020202030204" pitchFamily="34" charset="0"/>
              </a:rPr>
              <a:t>intrapleural</a:t>
            </a:r>
            <a:r>
              <a:rPr lang="en-US" b="1" dirty="0">
                <a:latin typeface="Arial Narrow" panose="020B0606020202030204" pitchFamily="34" charset="0"/>
              </a:rPr>
              <a:t> pressure less </a:t>
            </a:r>
            <a:r>
              <a:rPr lang="en-US" b="1" dirty="0" err="1">
                <a:latin typeface="Arial Narrow" panose="020B0606020202030204" pitchFamily="34" charset="0"/>
              </a:rPr>
              <a:t>subatmospheric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i="1" dirty="0">
                <a:latin typeface="Arial Narrow" panose="020B0606020202030204" pitchFamily="34" charset="0"/>
              </a:rPr>
              <a:t>decreases </a:t>
            </a:r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b="1" dirty="0" err="1">
                <a:latin typeface="Arial Narrow" panose="020B0606020202030204" pitchFamily="34" charset="0"/>
              </a:rPr>
              <a:t>transpulmonary</a:t>
            </a:r>
            <a:r>
              <a:rPr lang="en-US" b="1" dirty="0">
                <a:latin typeface="Arial Narrow" panose="020B0606020202030204" pitchFamily="34" charset="0"/>
              </a:rPr>
              <a:t> pressure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Therefore, the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 acting to expand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lungs is now smaller than the elastic </a:t>
            </a:r>
            <a:r>
              <a:rPr lang="en-US" dirty="0" smtClean="0">
                <a:latin typeface="Arial Narrow" panose="020B0606020202030204" pitchFamily="34" charset="0"/>
              </a:rPr>
              <a:t>recoil, </a:t>
            </a:r>
            <a:r>
              <a:rPr lang="en-US" dirty="0">
                <a:latin typeface="Arial Narrow" panose="020B0606020202030204" pitchFamily="34" charset="0"/>
              </a:rPr>
              <a:t>and the lungs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passively recoil to their original dimensions.</a:t>
            </a:r>
            <a:endParaRPr lang="tr-T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2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764704"/>
            <a:ext cx="8364520" cy="446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53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ANY QUESTION?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951" y="1825625"/>
            <a:ext cx="31080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3432" y="1628800"/>
            <a:ext cx="4762872" cy="434908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Ventilation </a:t>
            </a:r>
            <a:r>
              <a:rPr lang="en-US" dirty="0">
                <a:latin typeface="Arial Narrow" panose="020B0606020202030204" pitchFamily="34" charset="0"/>
              </a:rPr>
              <a:t>is defined as the exchange of air between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atmosphere and alveoli.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Like blood, air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moves by </a:t>
            </a:r>
            <a:r>
              <a:rPr lang="en-US" i="1" dirty="0">
                <a:latin typeface="Arial Narrow" panose="020B0606020202030204" pitchFamily="34" charset="0"/>
              </a:rPr>
              <a:t>bulk flow, </a:t>
            </a:r>
            <a:r>
              <a:rPr lang="en-US" dirty="0">
                <a:latin typeface="Arial Narrow" panose="020B0606020202030204" pitchFamily="34" charset="0"/>
              </a:rPr>
              <a:t>from a region of high pressure 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one</a:t>
            </a:r>
            <a:r>
              <a:rPr lang="tr-TR" dirty="0">
                <a:latin typeface="Arial Narrow" panose="020B0606020202030204" pitchFamily="34" charset="0"/>
              </a:rPr>
              <a:t> of </a:t>
            </a:r>
            <a:r>
              <a:rPr lang="tr-TR" dirty="0" err="1">
                <a:latin typeface="Arial Narrow" panose="020B0606020202030204" pitchFamily="34" charset="0"/>
              </a:rPr>
              <a:t>low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pressure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Arial Narrow" panose="020B0606020202030204" pitchFamily="34" charset="0"/>
            </a:endParaRPr>
          </a:p>
          <a:p>
            <a:pPr lvl="4">
              <a:spcBef>
                <a:spcPts val="0"/>
              </a:spcBef>
              <a:buFont typeface="Wingdings" pitchFamily="2" charset="2"/>
              <a:buChar char="q"/>
            </a:pP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F = </a:t>
            </a:r>
            <a:r>
              <a:rPr lang="el-G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 / R</a:t>
            </a:r>
          </a:p>
          <a:p>
            <a:pPr lvl="4">
              <a:spcBef>
                <a:spcPts val="0"/>
              </a:spcBef>
              <a:buFont typeface="Wingdings" pitchFamily="2" charset="2"/>
              <a:buChar char="q"/>
            </a:pP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F = (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</a:t>
            </a:r>
            <a:r>
              <a:rPr lang="tr-TR" altLang="en-US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alv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</a:t>
            </a:r>
            <a:r>
              <a:rPr lang="tr-TR" altLang="en-US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atm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/ R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F: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Flow</a:t>
            </a:r>
            <a:endParaRPr lang="tr-T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828800" lvl="4" indent="0">
              <a:spcBef>
                <a:spcPts val="0"/>
              </a:spcBef>
              <a:buNone/>
            </a:pPr>
            <a:r>
              <a:rPr lang="el-G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P: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Pressure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difference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between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two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points</a:t>
            </a:r>
            <a:endParaRPr lang="tr-T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828800" lvl="4" indent="0">
              <a:spcBef>
                <a:spcPts val="0"/>
              </a:spcBef>
              <a:buNone/>
            </a:pP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R: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Resistance</a:t>
            </a:r>
            <a:endParaRPr lang="tr-T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828800" lvl="4" indent="0">
              <a:spcBef>
                <a:spcPts val="0"/>
              </a:spcBef>
              <a:buNone/>
            </a:pPr>
            <a:endParaRPr lang="tr-T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4" name="Picture 20" descr="http://previews.123rf.com/images/hfsimaging/hfsimaging1505/hfsimaging150500002/40043736-The-mediastinum-and-pericardium-in-relation-to-the-lungs-and-diaphragm-Created-in-Adobe-Illustrator--Stock-Vector.jpg">
            <a:extLst>
              <a:ext uri="{FF2B5EF4-FFF2-40B4-BE49-F238E27FC236}">
                <a16:creationId xmlns:a16="http://schemas.microsoft.com/office/drawing/2014/main" id="{EA733148-726C-4983-93E6-6ECC65D3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620688"/>
            <a:ext cx="35736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861048"/>
            <a:ext cx="2650519" cy="25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73824" cy="4483695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For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air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flow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into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or out of the lungs, the relevant pressures are</a:t>
            </a:r>
            <a:r>
              <a:rPr lang="tr-TR" dirty="0">
                <a:latin typeface="Arial Narrow" panose="020B0606020202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the gas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pressure in the alveoli—the </a:t>
            </a:r>
            <a:r>
              <a:rPr lang="en-US" b="1" dirty="0">
                <a:latin typeface="Arial Narrow" panose="020B0606020202030204" pitchFamily="34" charset="0"/>
              </a:rPr>
              <a:t>alveolar pressure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(</a:t>
            </a:r>
            <a:r>
              <a:rPr lang="en-US" b="1" i="1" dirty="0" err="1">
                <a:latin typeface="Arial Narrow" panose="020B0606020202030204" pitchFamily="34" charset="0"/>
              </a:rPr>
              <a:t>P</a:t>
            </a:r>
            <a:r>
              <a:rPr lang="en-US" b="1" dirty="0" err="1">
                <a:latin typeface="Arial Narrow" panose="020B0606020202030204" pitchFamily="34" charset="0"/>
              </a:rPr>
              <a:t>alv</a:t>
            </a:r>
            <a:r>
              <a:rPr lang="en-US" b="1" dirty="0">
                <a:latin typeface="Arial Narrow" panose="020B0606020202030204" pitchFamily="34" charset="0"/>
              </a:rPr>
              <a:t>)</a:t>
            </a: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and the gas pressure at the nose and mouth,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normally </a:t>
            </a:r>
            <a:r>
              <a:rPr lang="en-US" b="1" dirty="0">
                <a:latin typeface="Arial Narrow" panose="020B0606020202030204" pitchFamily="34" charset="0"/>
              </a:rPr>
              <a:t>atmospheric pressure (</a:t>
            </a:r>
            <a:r>
              <a:rPr lang="en-US" b="1" i="1" dirty="0" err="1">
                <a:latin typeface="Arial Narrow" panose="020B0606020202030204" pitchFamily="34" charset="0"/>
              </a:rPr>
              <a:t>P</a:t>
            </a:r>
            <a:r>
              <a:rPr lang="en-US" b="1" dirty="0" err="1">
                <a:latin typeface="Arial Narrow" panose="020B0606020202030204" pitchFamily="34" charset="0"/>
              </a:rPr>
              <a:t>atm</a:t>
            </a:r>
            <a:r>
              <a:rPr lang="en-US" b="1" dirty="0">
                <a:latin typeface="Arial Narrow" panose="020B0606020202030204" pitchFamily="34" charset="0"/>
              </a:rPr>
              <a:t>), </a:t>
            </a:r>
            <a:r>
              <a:rPr lang="en-US" dirty="0">
                <a:latin typeface="Arial Narrow" panose="020B0606020202030204" pitchFamily="34" charset="0"/>
              </a:rPr>
              <a:t>the pressure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of the air surrounding the body</a:t>
            </a: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i="1" dirty="0">
                <a:latin typeface="Arial Narrow" panose="020B0606020202030204" pitchFamily="34" charset="0"/>
              </a:rPr>
              <a:t>F= </a:t>
            </a:r>
            <a:r>
              <a:rPr lang="tr-TR" dirty="0">
                <a:latin typeface="Arial Narrow" panose="020B0606020202030204" pitchFamily="34" charset="0"/>
              </a:rPr>
              <a:t>(</a:t>
            </a:r>
            <a:r>
              <a:rPr lang="tr-TR" i="1" dirty="0" err="1">
                <a:latin typeface="Arial Narrow" panose="020B0606020202030204" pitchFamily="34" charset="0"/>
              </a:rPr>
              <a:t>P</a:t>
            </a:r>
            <a:r>
              <a:rPr lang="tr-TR" dirty="0" err="1">
                <a:latin typeface="Arial Narrow" panose="020B0606020202030204" pitchFamily="34" charset="0"/>
              </a:rPr>
              <a:t>atm</a:t>
            </a:r>
            <a:r>
              <a:rPr lang="tr-TR" dirty="0">
                <a:latin typeface="Arial Narrow" panose="020B0606020202030204" pitchFamily="34" charset="0"/>
              </a:rPr>
              <a:t> - </a:t>
            </a:r>
            <a:r>
              <a:rPr lang="tr-TR" i="1" dirty="0" err="1">
                <a:latin typeface="Arial Narrow" panose="020B0606020202030204" pitchFamily="34" charset="0"/>
              </a:rPr>
              <a:t>P</a:t>
            </a:r>
            <a:r>
              <a:rPr lang="tr-TR" dirty="0" err="1">
                <a:latin typeface="Arial Narrow" panose="020B0606020202030204" pitchFamily="34" charset="0"/>
              </a:rPr>
              <a:t>alv</a:t>
            </a:r>
            <a:r>
              <a:rPr lang="tr-TR" dirty="0">
                <a:latin typeface="Arial Narrow" panose="020B0606020202030204" pitchFamily="34" charset="0"/>
              </a:rPr>
              <a:t>)/</a:t>
            </a:r>
            <a:r>
              <a:rPr lang="tr-TR" i="1" dirty="0">
                <a:latin typeface="Arial Narrow" panose="020B0606020202030204" pitchFamily="34" charset="0"/>
              </a:rPr>
              <a:t>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7843F0-0179-4CEF-8014-7AA52396F1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048" y="836712"/>
            <a:ext cx="531876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1424" y="1556792"/>
            <a:ext cx="4546848" cy="4133056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During ventilation, air moves into and out of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lungs because the alveolar pressure is alternately made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less than and greater than atmospheric pressure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These alveolar pressure changes are caused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by changes in the dimensions of the lungs.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216" y="4005064"/>
            <a:ext cx="3313584" cy="24884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62" y="882400"/>
            <a:ext cx="3448794" cy="28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4978896" cy="4709120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H</a:t>
            </a:r>
            <a:r>
              <a:rPr lang="en-US" dirty="0" err="1">
                <a:latin typeface="Arial Narrow" panose="020B0606020202030204" pitchFamily="34" charset="0"/>
              </a:rPr>
              <a:t>ow</a:t>
            </a:r>
            <a:r>
              <a:rPr lang="en-US" dirty="0">
                <a:latin typeface="Arial Narrow" panose="020B0606020202030204" pitchFamily="34" charset="0"/>
              </a:rPr>
              <a:t> a change in lung dimensions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causes a change in alveolar pressure</a:t>
            </a:r>
            <a:r>
              <a:rPr lang="tr-TR" dirty="0">
                <a:latin typeface="Arial Narrow" panose="020B0606020202030204" pitchFamily="34" charset="0"/>
              </a:rPr>
              <a:t> can be </a:t>
            </a:r>
            <a:r>
              <a:rPr lang="tr-TR" dirty="0" err="1">
                <a:latin typeface="Arial Narrow" panose="020B0606020202030204" pitchFamily="34" charset="0"/>
              </a:rPr>
              <a:t>explained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by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Boyle’s law</a:t>
            </a:r>
            <a:r>
              <a:rPr lang="tr-TR" b="1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At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constant temperature: An increase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in the volume of the container decreases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pressure of the gas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vice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versa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pPr marL="342900" lvl="2" indent="-342900"/>
            <a:r>
              <a:rPr lang="tr-TR" altLang="en-US" b="1" i="1" dirty="0">
                <a:latin typeface="Arial Narrow" panose="020B0606020202030204" pitchFamily="34" charset="0"/>
              </a:rPr>
              <a:t>P</a:t>
            </a:r>
            <a:r>
              <a:rPr lang="tr-TR" altLang="en-US" b="1" i="1" baseline="-25000" dirty="0">
                <a:latin typeface="Arial Narrow" panose="020B0606020202030204" pitchFamily="34" charset="0"/>
              </a:rPr>
              <a:t>1</a:t>
            </a:r>
            <a:r>
              <a:rPr lang="tr-TR" altLang="en-US" b="1" i="1" dirty="0">
                <a:latin typeface="Arial Narrow" panose="020B0606020202030204" pitchFamily="34" charset="0"/>
              </a:rPr>
              <a:t> x V</a:t>
            </a:r>
            <a:r>
              <a:rPr lang="tr-TR" altLang="en-US" b="1" i="1" baseline="-25000" dirty="0">
                <a:latin typeface="Arial Narrow" panose="020B0606020202030204" pitchFamily="34" charset="0"/>
              </a:rPr>
              <a:t>1</a:t>
            </a:r>
            <a:r>
              <a:rPr lang="tr-TR" altLang="en-US" b="1" i="1" dirty="0">
                <a:latin typeface="Arial Narrow" panose="020B0606020202030204" pitchFamily="34" charset="0"/>
              </a:rPr>
              <a:t> = P</a:t>
            </a:r>
            <a:r>
              <a:rPr lang="tr-TR" altLang="en-US" b="1" i="1" baseline="-25000" dirty="0">
                <a:latin typeface="Arial Narrow" panose="020B0606020202030204" pitchFamily="34" charset="0"/>
              </a:rPr>
              <a:t>2</a:t>
            </a:r>
            <a:r>
              <a:rPr lang="tr-TR" altLang="en-US" b="1" i="1" dirty="0">
                <a:latin typeface="Arial Narrow" panose="020B0606020202030204" pitchFamily="34" charset="0"/>
              </a:rPr>
              <a:t> x V</a:t>
            </a:r>
            <a:r>
              <a:rPr lang="tr-TR" altLang="en-US" b="1" i="1" baseline="-25000" dirty="0">
                <a:latin typeface="Arial Narrow" panose="020B0606020202030204" pitchFamily="34" charset="0"/>
              </a:rPr>
              <a:t>2</a:t>
            </a:r>
          </a:p>
          <a:p>
            <a:r>
              <a:rPr lang="tr-TR" i="1" dirty="0" err="1">
                <a:latin typeface="Arial Narrow" panose="020B0606020202030204" pitchFamily="34" charset="0"/>
              </a:rPr>
              <a:t>During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inspiration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and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expiration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the volume of the “container”—the lungs—is made to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change, </a:t>
            </a:r>
            <a:endParaRPr lang="tr-TR" i="1" dirty="0">
              <a:latin typeface="Arial Narrow" panose="020B0606020202030204" pitchFamily="34" charset="0"/>
            </a:endParaRPr>
          </a:p>
          <a:p>
            <a:r>
              <a:rPr lang="tr-TR" i="1" dirty="0">
                <a:latin typeface="Arial Narrow" panose="020B0606020202030204" pitchFamily="34" charset="0"/>
              </a:rPr>
              <a:t>T</a:t>
            </a:r>
            <a:r>
              <a:rPr lang="en-US" i="1" dirty="0" err="1">
                <a:latin typeface="Arial Narrow" panose="020B0606020202030204" pitchFamily="34" charset="0"/>
              </a:rPr>
              <a:t>hese</a:t>
            </a:r>
            <a:r>
              <a:rPr lang="en-US" i="1" dirty="0">
                <a:latin typeface="Arial Narrow" panose="020B0606020202030204" pitchFamily="34" charset="0"/>
              </a:rPr>
              <a:t> changes then cause, the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alveolar pressure changes that drive air flow into or out of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the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lungs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08" y="1556792"/>
            <a:ext cx="4249688" cy="38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400" y="1690689"/>
            <a:ext cx="6048672" cy="433060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There are no muscles attached to the lung surface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to pull the lungs open or push them shut.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lungs are passive elastic structures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and their </a:t>
            </a:r>
            <a:r>
              <a:rPr lang="en-US" dirty="0" err="1">
                <a:latin typeface="Arial Narrow" panose="020B0606020202030204" pitchFamily="34" charset="0"/>
              </a:rPr>
              <a:t>vol</a:t>
            </a:r>
            <a:r>
              <a:rPr lang="tr-TR" dirty="0">
                <a:latin typeface="Arial Narrow" panose="020B0606020202030204" pitchFamily="34" charset="0"/>
              </a:rPr>
              <a:t>u</a:t>
            </a:r>
            <a:r>
              <a:rPr lang="en-US" dirty="0">
                <a:latin typeface="Arial Narrow" panose="020B0606020202030204" pitchFamily="34" charset="0"/>
              </a:rPr>
              <a:t>me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depends upon: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(1) the </a:t>
            </a:r>
            <a:r>
              <a:rPr lang="en-US" i="1" dirty="0">
                <a:latin typeface="Arial Narrow" panose="020B0606020202030204" pitchFamily="34" charset="0"/>
              </a:rPr>
              <a:t>difference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in pressure—termed the </a:t>
            </a:r>
            <a:r>
              <a:rPr lang="en-US" b="1" dirty="0" err="1">
                <a:latin typeface="Arial Narrow" panose="020B0606020202030204" pitchFamily="34" charset="0"/>
              </a:rPr>
              <a:t>transpulmonary</a:t>
            </a:r>
            <a:r>
              <a:rPr lang="en-US" b="1" dirty="0">
                <a:latin typeface="Arial Narrow" panose="020B0606020202030204" pitchFamily="34" charset="0"/>
              </a:rPr>
              <a:t> pressure</a:t>
            </a:r>
            <a:r>
              <a:rPr lang="en-US" dirty="0">
                <a:latin typeface="Arial Narrow" panose="020B0606020202030204" pitchFamily="34" charset="0"/>
              </a:rPr>
              <a:t>—between the inside and the outside of the lungs;</a:t>
            </a:r>
            <a:r>
              <a:rPr lang="tr-TR" dirty="0">
                <a:latin typeface="Arial Narrow" panose="020B0606020202030204" pitchFamily="34" charset="0"/>
              </a:rPr>
              <a:t> </a:t>
            </a:r>
          </a:p>
          <a:p>
            <a:r>
              <a:rPr lang="en-US" dirty="0">
                <a:latin typeface="Arial Narrow" panose="020B0606020202030204" pitchFamily="34" charset="0"/>
              </a:rPr>
              <a:t>(2) how stretchable the lungs are</a:t>
            </a:r>
            <a:r>
              <a:rPr lang="tr-TR" dirty="0">
                <a:latin typeface="Arial Narrow" panose="020B0606020202030204" pitchFamily="34" charset="0"/>
              </a:rPr>
              <a:t> – </a:t>
            </a:r>
            <a:r>
              <a:rPr lang="tr-TR" b="1" i="1" dirty="0" err="1">
                <a:latin typeface="Arial Narrow" panose="020B0606020202030204" pitchFamily="34" charset="0"/>
              </a:rPr>
              <a:t>lung</a:t>
            </a:r>
            <a:r>
              <a:rPr lang="tr-TR" b="1" i="1" dirty="0">
                <a:latin typeface="Arial Narrow" panose="020B0606020202030204" pitchFamily="34" charset="0"/>
              </a:rPr>
              <a:t> </a:t>
            </a:r>
            <a:r>
              <a:rPr lang="tr-TR" b="1" i="1" dirty="0" err="1">
                <a:latin typeface="Arial Narrow" panose="020B0606020202030204" pitchFamily="34" charset="0"/>
              </a:rPr>
              <a:t>compliance</a:t>
            </a:r>
            <a:endParaRPr lang="tr-TR" b="1" i="1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pleura ile ilgili görsel sonucu">
            <a:extLst>
              <a:ext uri="{FF2B5EF4-FFF2-40B4-BE49-F238E27FC236}">
                <a16:creationId xmlns:a16="http://schemas.microsoft.com/office/drawing/2014/main" id="{E5DAA134-1A58-4E37-81F0-B44D4173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294138"/>
            <a:ext cx="5220072" cy="51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Transpulmonary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pressure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202016" cy="466725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pressure inside the lungs is the air pressure inside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alveoli (</a:t>
            </a:r>
            <a:r>
              <a:rPr lang="en-US" dirty="0" err="1">
                <a:latin typeface="Arial Narrow" panose="020B0606020202030204" pitchFamily="34" charset="0"/>
              </a:rPr>
              <a:t>Palv</a:t>
            </a:r>
            <a:r>
              <a:rPr lang="en-US" dirty="0">
                <a:latin typeface="Arial Narrow" panose="020B0606020202030204" pitchFamily="34" charset="0"/>
              </a:rPr>
              <a:t>),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he pressure outside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lungs is the pressure of the </a:t>
            </a:r>
            <a:r>
              <a:rPr lang="en-US" u="sng" dirty="0" err="1">
                <a:latin typeface="Arial Narrow" panose="020B0606020202030204" pitchFamily="34" charset="0"/>
              </a:rPr>
              <a:t>intrapleural</a:t>
            </a:r>
            <a:r>
              <a:rPr lang="en-US" u="sng" dirty="0">
                <a:latin typeface="Arial Narrow" panose="020B0606020202030204" pitchFamily="34" charset="0"/>
              </a:rPr>
              <a:t> fluid </a:t>
            </a:r>
            <a:r>
              <a:rPr lang="en-US" dirty="0">
                <a:latin typeface="Arial Narrow" panose="020B0606020202030204" pitchFamily="34" charset="0"/>
              </a:rPr>
              <a:t>surrounding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lungs (Pip). </a:t>
            </a:r>
            <a:endParaRPr lang="tr-TR" dirty="0">
              <a:latin typeface="Arial Narrow" panose="020B0606020202030204" pitchFamily="34" charset="0"/>
            </a:endParaRPr>
          </a:p>
          <a:p>
            <a:pPr marL="342900" lvl="2" indent="-342900"/>
            <a:r>
              <a:rPr lang="en-US" sz="2800" b="1" dirty="0">
                <a:latin typeface="Arial Narrow" panose="020B0606020202030204" pitchFamily="34" charset="0"/>
              </a:rPr>
              <a:t>Thus,</a:t>
            </a:r>
            <a:r>
              <a:rPr lang="tr-TR" sz="2800" b="1" dirty="0">
                <a:latin typeface="Arial Narrow" panose="020B0606020202030204" pitchFamily="34" charset="0"/>
              </a:rPr>
              <a:t> </a:t>
            </a:r>
            <a:r>
              <a:rPr lang="tr-TR" altLang="en-US" sz="2800" b="1" dirty="0" err="1">
                <a:latin typeface="Arial Narrow" panose="020B0606020202030204" pitchFamily="34" charset="0"/>
              </a:rPr>
              <a:t>Ptp</a:t>
            </a:r>
            <a:r>
              <a:rPr lang="tr-TR" altLang="en-US" sz="2800" b="1" dirty="0">
                <a:latin typeface="Arial Narrow" panose="020B0606020202030204" pitchFamily="34" charset="0"/>
              </a:rPr>
              <a:t> = </a:t>
            </a:r>
            <a:r>
              <a:rPr lang="tr-TR" altLang="en-US" sz="2800" b="1" dirty="0" err="1">
                <a:latin typeface="Arial Narrow" panose="020B0606020202030204" pitchFamily="34" charset="0"/>
              </a:rPr>
              <a:t>Palv-Pip</a:t>
            </a:r>
            <a:endParaRPr lang="en-US" altLang="en-US" sz="2800" b="1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he muscles used in respiration are part of the </a:t>
            </a:r>
            <a:r>
              <a:rPr lang="en-US" i="1" dirty="0">
                <a:latin typeface="Arial Narrow" panose="020B0606020202030204" pitchFamily="34" charset="0"/>
              </a:rPr>
              <a:t>chest wall. </a:t>
            </a:r>
            <a:r>
              <a:rPr lang="en-US" dirty="0">
                <a:latin typeface="Arial Narrow" panose="020B0606020202030204" pitchFamily="34" charset="0"/>
              </a:rPr>
              <a:t>When they contract or relax,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they directly change the dimensions of the </a:t>
            </a:r>
            <a:r>
              <a:rPr lang="en-US" i="1" dirty="0">
                <a:latin typeface="Arial Narrow" panose="020B0606020202030204" pitchFamily="34" charset="0"/>
              </a:rPr>
              <a:t>chest, </a:t>
            </a:r>
            <a:r>
              <a:rPr lang="en-US" dirty="0">
                <a:latin typeface="Arial Narrow" panose="020B0606020202030204" pitchFamily="34" charset="0"/>
              </a:rPr>
              <a:t>which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causes the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 to change. 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CC6687D-54F0-4040-83A6-D1DEADF3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2492896"/>
            <a:ext cx="3546422" cy="23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Transpulmonary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pressure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48879"/>
            <a:ext cx="7202016" cy="4143995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change in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causes a change in </a:t>
            </a:r>
            <a:r>
              <a:rPr lang="en-US" i="1" dirty="0">
                <a:latin typeface="Arial Narrow" panose="020B0606020202030204" pitchFamily="34" charset="0"/>
              </a:rPr>
              <a:t>lung </a:t>
            </a:r>
            <a:r>
              <a:rPr lang="en-US" dirty="0">
                <a:latin typeface="Arial Narrow" panose="020B0606020202030204" pitchFamily="34" charset="0"/>
              </a:rPr>
              <a:t>size, </a:t>
            </a: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which causes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changes in </a:t>
            </a:r>
            <a:r>
              <a:rPr lang="en-US" b="1" dirty="0">
                <a:latin typeface="Arial Narrow" panose="020B0606020202030204" pitchFamily="34" charset="0"/>
              </a:rPr>
              <a:t>alveolar pressure </a:t>
            </a:r>
            <a:r>
              <a:rPr lang="en-US" dirty="0">
                <a:latin typeface="Arial Narrow" panose="020B0606020202030204" pitchFamily="34" charset="0"/>
              </a:rPr>
              <a:t>and, thereby, in the difference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in pressure between the atmosphere and the</a:t>
            </a:r>
            <a:r>
              <a:rPr lang="tr-TR" b="1" dirty="0">
                <a:latin typeface="Arial Narrow" panose="020B0606020202030204" pitchFamily="34" charset="0"/>
              </a:rPr>
              <a:t> a</a:t>
            </a:r>
            <a:r>
              <a:rPr lang="en-US" b="1" dirty="0" err="1">
                <a:latin typeface="Arial Narrow" panose="020B0606020202030204" pitchFamily="34" charset="0"/>
              </a:rPr>
              <a:t>lveoli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It is this difference in pressure that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causes air flow into or out of the lungs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CC6687D-54F0-4040-83A6-D1DEADF3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2492896"/>
            <a:ext cx="3546422" cy="23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The Stable Balance between Breaths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2676" y="1690688"/>
            <a:ext cx="5973404" cy="4514155"/>
          </a:xfrm>
        </p:spPr>
        <p:txBody>
          <a:bodyPr>
            <a:no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Between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breaths when the respiratory muscles are </a:t>
            </a:r>
            <a:r>
              <a:rPr lang="en-US" dirty="0" err="1">
                <a:latin typeface="Arial Narrow" panose="020B0606020202030204" pitchFamily="34" charset="0"/>
              </a:rPr>
              <a:t>relaxe</a:t>
            </a:r>
            <a:r>
              <a:rPr lang="tr-TR" dirty="0">
                <a:latin typeface="Arial Narrow" panose="020B0606020202030204" pitchFamily="34" charset="0"/>
              </a:rPr>
              <a:t>d </a:t>
            </a:r>
            <a:r>
              <a:rPr lang="en-US" dirty="0">
                <a:latin typeface="Arial Narrow" panose="020B0606020202030204" pitchFamily="34" charset="0"/>
              </a:rPr>
              <a:t>and no air is flowing</a:t>
            </a:r>
            <a:r>
              <a:rPr lang="tr-TR" dirty="0">
                <a:latin typeface="Arial Narrow" panose="020B0606020202030204" pitchFamily="34" charset="0"/>
              </a:rPr>
              <a:t>:</a:t>
            </a:r>
          </a:p>
          <a:p>
            <a:r>
              <a:rPr lang="en-US" dirty="0">
                <a:latin typeface="Arial Narrow" panose="020B0606020202030204" pitchFamily="34" charset="0"/>
              </a:rPr>
              <a:t> (</a:t>
            </a:r>
            <a:r>
              <a:rPr lang="en-US" i="1" dirty="0" err="1">
                <a:latin typeface="Arial Narrow" panose="020B0606020202030204" pitchFamily="34" charset="0"/>
              </a:rPr>
              <a:t>P</a:t>
            </a:r>
            <a:r>
              <a:rPr lang="en-US" dirty="0" err="1">
                <a:latin typeface="Arial Narrow" panose="020B0606020202030204" pitchFamily="34" charset="0"/>
              </a:rPr>
              <a:t>alv</a:t>
            </a:r>
            <a:r>
              <a:rPr lang="en-US" dirty="0">
                <a:latin typeface="Arial Narrow" panose="020B0606020202030204" pitchFamily="34" charset="0"/>
              </a:rPr>
              <a:t>) is 0 mmHg; that is, it is the same as atmospheric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pressure.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i="1" dirty="0">
                <a:latin typeface="Arial Narrow" panose="020B0606020202030204" pitchFamily="34" charset="0"/>
              </a:rPr>
              <a:t>P</a:t>
            </a:r>
            <a:r>
              <a:rPr lang="en-US" dirty="0">
                <a:latin typeface="Arial Narrow" panose="020B0606020202030204" pitchFamily="34" charset="0"/>
              </a:rPr>
              <a:t>ip) is approximately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4 mmHg less than atmospheric pressure</a:t>
            </a:r>
            <a:r>
              <a:rPr lang="tr-TR" dirty="0">
                <a:latin typeface="Arial Narrow" panose="020B0606020202030204" pitchFamily="34" charset="0"/>
              </a:rPr>
              <a:t> = (-4 </a:t>
            </a:r>
            <a:r>
              <a:rPr lang="tr-TR" dirty="0" err="1">
                <a:latin typeface="Arial Narrow" panose="020B0606020202030204" pitchFamily="34" charset="0"/>
              </a:rPr>
              <a:t>mmHg</a:t>
            </a:r>
            <a:r>
              <a:rPr lang="tr-TR" dirty="0">
                <a:latin typeface="Arial Narrow" panose="020B0606020202030204" pitchFamily="34" charset="0"/>
              </a:rPr>
              <a:t>)</a:t>
            </a:r>
          </a:p>
          <a:p>
            <a:r>
              <a:rPr lang="en-US" dirty="0">
                <a:latin typeface="Arial Narrow" panose="020B0606020202030204" pitchFamily="34" charset="0"/>
              </a:rPr>
              <a:t>Therefore, the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 4 mmHg. 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6" name="Lungs in Motion - Normal Breathing.mp4">
            <a:hlinkClick r:id="" action="ppaction://media"/>
            <a:extLst>
              <a:ext uri="{FF2B5EF4-FFF2-40B4-BE49-F238E27FC236}">
                <a16:creationId xmlns:a16="http://schemas.microsoft.com/office/drawing/2014/main" id="{8E4B143D-1F34-436C-9E39-3CE01258ED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76120" y="2348880"/>
            <a:ext cx="4545877" cy="27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863</Words>
  <Application>Microsoft Office PowerPoint</Application>
  <PresentationFormat>Geniş ekran</PresentationFormat>
  <Paragraphs>66</Paragraphs>
  <Slides>16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Office Teması</vt:lpstr>
      <vt:lpstr>Ventilation and Lung Mechanics</vt:lpstr>
      <vt:lpstr>Ventilation</vt:lpstr>
      <vt:lpstr>Ventilation</vt:lpstr>
      <vt:lpstr>Ventilation</vt:lpstr>
      <vt:lpstr>Ventilation</vt:lpstr>
      <vt:lpstr>Ventilation</vt:lpstr>
      <vt:lpstr>Transpulmonary pressure</vt:lpstr>
      <vt:lpstr>Transpulmonary pressure</vt:lpstr>
      <vt:lpstr>The Stable Balance between Breaths</vt:lpstr>
      <vt:lpstr>Intrapleural Pressure</vt:lpstr>
      <vt:lpstr>Intrapleural Pressure</vt:lpstr>
      <vt:lpstr>The Stable Balance between Breaths</vt:lpstr>
      <vt:lpstr>Inspiration</vt:lpstr>
      <vt:lpstr>Expiration</vt:lpstr>
      <vt:lpstr>PowerPoint Sunusu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veta</dc:creator>
  <cp:lastModifiedBy>Etkin</cp:lastModifiedBy>
  <cp:revision>63</cp:revision>
  <dcterms:created xsi:type="dcterms:W3CDTF">2017-11-18T06:41:04Z</dcterms:created>
  <dcterms:modified xsi:type="dcterms:W3CDTF">2022-12-19T07:48:46Z</dcterms:modified>
</cp:coreProperties>
</file>