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4269648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61746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508262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20089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242FEE4-CC99-444D-BFE7-B28ADAC380E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501441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242FEE4-CC99-444D-BFE7-B28ADAC380E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60453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242FEE4-CC99-444D-BFE7-B28ADAC380E2}"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282616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242FEE4-CC99-444D-BFE7-B28ADAC380E2}"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532146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42FEE4-CC99-444D-BFE7-B28ADAC380E2}"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747350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42FEE4-CC99-444D-BFE7-B28ADAC380E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2208286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42FEE4-CC99-444D-BFE7-B28ADAC380E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6F46DB-C2C2-453B-A784-AEA879660200}" type="slidenum">
              <a:rPr lang="tr-TR" smtClean="0"/>
              <a:t>‹#›</a:t>
            </a:fld>
            <a:endParaRPr lang="tr-TR"/>
          </a:p>
        </p:txBody>
      </p:sp>
    </p:spTree>
    <p:extLst>
      <p:ext uri="{BB962C8B-B14F-4D97-AF65-F5344CB8AC3E}">
        <p14:creationId xmlns:p14="http://schemas.microsoft.com/office/powerpoint/2010/main" val="1185027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2FEE4-CC99-444D-BFE7-B28ADAC380E2}"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F46DB-C2C2-453B-A784-AEA879660200}" type="slidenum">
              <a:rPr lang="tr-TR" smtClean="0"/>
              <a:t>‹#›</a:t>
            </a:fld>
            <a:endParaRPr lang="tr-TR"/>
          </a:p>
        </p:txBody>
      </p:sp>
    </p:spTree>
    <p:extLst>
      <p:ext uri="{BB962C8B-B14F-4D97-AF65-F5344CB8AC3E}">
        <p14:creationId xmlns:p14="http://schemas.microsoft.com/office/powerpoint/2010/main" val="4266847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ve Teknoloji </a:t>
            </a:r>
            <a:endParaRPr lang="tr-TR" dirty="0"/>
          </a:p>
        </p:txBody>
      </p:sp>
      <p:sp>
        <p:nvSpPr>
          <p:cNvPr id="3" name="Alt Başlık 2"/>
          <p:cNvSpPr>
            <a:spLocks noGrp="1"/>
          </p:cNvSpPr>
          <p:nvPr>
            <p:ph type="subTitle" idx="1"/>
          </p:nvPr>
        </p:nvSpPr>
        <p:spPr/>
        <p:txBody>
          <a:bodyPr>
            <a:normAutofit/>
          </a:bodyPr>
          <a:lstStyle/>
          <a:p>
            <a:r>
              <a:rPr lang="tr-TR" sz="3000" dirty="0" smtClean="0">
                <a:latin typeface="Arial" panose="020B0604020202020204" pitchFamily="34" charset="0"/>
                <a:cs typeface="Arial" panose="020B0604020202020204" pitchFamily="34" charset="0"/>
              </a:rPr>
              <a:t>Değişme ve Teknoloji</a:t>
            </a:r>
            <a:endParaRPr lang="tr-TR"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8573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Değişme ve Teknoloji</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3000" dirty="0">
                <a:latin typeface="Arial" panose="020B0604020202020204" pitchFamily="34" charset="0"/>
                <a:cs typeface="Arial" panose="020B0604020202020204" pitchFamily="34" charset="0"/>
              </a:rPr>
              <a:t>Bu </a:t>
            </a:r>
            <a:r>
              <a:rPr lang="tr-TR" sz="3000" dirty="0" smtClean="0">
                <a:latin typeface="Arial" panose="020B0604020202020204" pitchFamily="34" charset="0"/>
                <a:cs typeface="Arial" panose="020B0604020202020204" pitchFamily="34" charset="0"/>
              </a:rPr>
              <a:t>derste, </a:t>
            </a:r>
            <a:r>
              <a:rPr lang="tr-TR" sz="3000" dirty="0">
                <a:latin typeface="Arial" panose="020B0604020202020204" pitchFamily="34" charset="0"/>
                <a:cs typeface="Arial" panose="020B0604020202020204" pitchFamily="34" charset="0"/>
              </a:rPr>
              <a:t>toplumsal değişme ve teknoloji ilişkisi incelenecektir. Günümüzde teknolojinin her geçen gün artan oranda yaşamamızı etkilemesi teknolojinin toplumdaki rolü ve etkisi konusunun daha çok tartışılmasına neden olmaktadır. </a:t>
            </a:r>
            <a:r>
              <a:rPr lang="tr-TR" sz="3000" dirty="0" smtClean="0">
                <a:latin typeface="Arial" panose="020B0604020202020204" pitchFamily="34" charset="0"/>
                <a:cs typeface="Arial" panose="020B0604020202020204" pitchFamily="34" charset="0"/>
              </a:rPr>
              <a:t> </a:t>
            </a:r>
            <a:r>
              <a:rPr lang="tr-TR" sz="3000" dirty="0">
                <a:latin typeface="Arial" panose="020B0604020202020204" pitchFamily="34" charset="0"/>
                <a:cs typeface="Arial" panose="020B0604020202020204" pitchFamily="34" charset="0"/>
              </a:rPr>
              <a:t>T</a:t>
            </a:r>
            <a:r>
              <a:rPr lang="tr-TR" sz="3000" dirty="0" smtClean="0">
                <a:latin typeface="Arial" panose="020B0604020202020204" pitchFamily="34" charset="0"/>
                <a:cs typeface="Arial" panose="020B0604020202020204" pitchFamily="34" charset="0"/>
              </a:rPr>
              <a:t>oplumsal </a:t>
            </a:r>
            <a:r>
              <a:rPr lang="tr-TR" sz="3000" dirty="0">
                <a:latin typeface="Arial" panose="020B0604020202020204" pitchFamily="34" charset="0"/>
                <a:cs typeface="Arial" panose="020B0604020202020204" pitchFamily="34" charset="0"/>
              </a:rPr>
              <a:t>değişmeyi etkileyen diğer faktörlerle birlikte teknolojinin etkisinin genel bir değerlendirmesi yapılacaktır. </a:t>
            </a:r>
          </a:p>
          <a:p>
            <a:r>
              <a:rPr lang="tr-TR" sz="3000" dirty="0">
                <a:latin typeface="Arial" panose="020B0604020202020204" pitchFamily="34" charset="0"/>
                <a:cs typeface="Arial" panose="020B0604020202020204" pitchFamily="34" charset="0"/>
              </a:rPr>
              <a:t>T</a:t>
            </a:r>
            <a:r>
              <a:rPr lang="tr-TR" sz="3000" dirty="0" smtClean="0">
                <a:latin typeface="Arial" panose="020B0604020202020204" pitchFamily="34" charset="0"/>
                <a:cs typeface="Arial" panose="020B0604020202020204" pitchFamily="34" charset="0"/>
              </a:rPr>
              <a:t>eknolojik </a:t>
            </a:r>
            <a:r>
              <a:rPr lang="tr-TR" sz="3000" dirty="0">
                <a:latin typeface="Arial" panose="020B0604020202020204" pitchFamily="34" charset="0"/>
                <a:cs typeface="Arial" panose="020B0604020202020204" pitchFamily="34" charset="0"/>
              </a:rPr>
              <a:t>determinizmin ne anlama geldiği ve bu konu ile ilgili tartışmalar incelenecektir. </a:t>
            </a:r>
          </a:p>
        </p:txBody>
      </p:sp>
    </p:spTree>
    <p:extLst>
      <p:ext uri="{BB962C8B-B14F-4D97-AF65-F5344CB8AC3E}">
        <p14:creationId xmlns:p14="http://schemas.microsoft.com/office/powerpoint/2010/main" val="513457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Değişme ve Teknoloji</a:t>
            </a:r>
            <a:endParaRPr lang="tr-TR" dirty="0"/>
          </a:p>
        </p:txBody>
      </p:sp>
      <p:sp>
        <p:nvSpPr>
          <p:cNvPr id="3" name="İçerik Yer Tutucusu 2"/>
          <p:cNvSpPr>
            <a:spLocks noGrp="1"/>
          </p:cNvSpPr>
          <p:nvPr>
            <p:ph idx="1"/>
          </p:nvPr>
        </p:nvSpPr>
        <p:spPr/>
        <p:txBody>
          <a:bodyPr>
            <a:normAutofit lnSpcReduction="10000"/>
          </a:bodyPr>
          <a:lstStyle/>
          <a:p>
            <a:r>
              <a:rPr lang="tr-TR" dirty="0"/>
              <a:t>Bu konudaki temel tartışma, teknolojinin toplumu ve toplumsal değişmeyi ne ölçüde belirlediğidir. Diğer bir deyişle teknoloji toplumsal değişmeyi belirleyen bağımsız, kendi kendine yeten tek güç müdür yoksa kendisi de diğer faktörler tarafından şekillendirilmekte midir? </a:t>
            </a:r>
            <a:endParaRPr lang="tr-TR" dirty="0" smtClean="0"/>
          </a:p>
          <a:p>
            <a:r>
              <a:rPr lang="tr-TR" dirty="0"/>
              <a:t>Bu tartışmaların temelinde teknolojinin toplumda rolünün ne olduğu, yani teknoloji bağımsız, kendi kendine yeterli ve toplumu “iyiye” veya “kötüye” dönüştürecek bir faktör olup olmadığı yatmaktadır. Teknolojiye ilişkin sıradan ve biraz da iyimser yaklaşımlar, teknolojiyi toplumu biçimlendiren ona yön veren en önemli etkenlerden biri olarak ele almaktadır. </a:t>
            </a:r>
          </a:p>
        </p:txBody>
      </p:sp>
    </p:spTree>
    <p:extLst>
      <p:ext uri="{BB962C8B-B14F-4D97-AF65-F5344CB8AC3E}">
        <p14:creationId xmlns:p14="http://schemas.microsoft.com/office/powerpoint/2010/main" val="1088300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Değişme ve Teknoloji</a:t>
            </a:r>
            <a:endParaRPr lang="tr-TR" dirty="0"/>
          </a:p>
        </p:txBody>
      </p:sp>
      <p:sp>
        <p:nvSpPr>
          <p:cNvPr id="3" name="İçerik Yer Tutucusu 2"/>
          <p:cNvSpPr>
            <a:spLocks noGrp="1"/>
          </p:cNvSpPr>
          <p:nvPr>
            <p:ph idx="1"/>
          </p:nvPr>
        </p:nvSpPr>
        <p:spPr/>
        <p:txBody>
          <a:bodyPr>
            <a:normAutofit/>
          </a:bodyPr>
          <a:lstStyle/>
          <a:p>
            <a:r>
              <a:rPr lang="tr-TR" sz="3000" dirty="0">
                <a:latin typeface="Arial" panose="020B0604020202020204" pitchFamily="34" charset="0"/>
                <a:cs typeface="Arial" panose="020B0604020202020204" pitchFamily="34" charset="0"/>
              </a:rPr>
              <a:t>Teknolojinin toplumdaki değişmeleri belirleyen bağımsız bir güç olduğu düşüncesi teknolojik determinizm olarak bilinmektedir (</a:t>
            </a:r>
            <a:r>
              <a:rPr lang="tr-TR" sz="3000" dirty="0" err="1">
                <a:latin typeface="Arial" panose="020B0604020202020204" pitchFamily="34" charset="0"/>
                <a:cs typeface="Arial" panose="020B0604020202020204" pitchFamily="34" charset="0"/>
              </a:rPr>
              <a:t>Volti</a:t>
            </a:r>
            <a:r>
              <a:rPr lang="tr-TR" sz="3000" dirty="0">
                <a:latin typeface="Arial" panose="020B0604020202020204" pitchFamily="34" charset="0"/>
                <a:cs typeface="Arial" panose="020B0604020202020204" pitchFamily="34" charset="0"/>
              </a:rPr>
              <a:t>, 1995</a:t>
            </a:r>
            <a:r>
              <a:rPr lang="tr-TR" sz="3000" dirty="0" smtClean="0">
                <a:latin typeface="Arial" panose="020B0604020202020204" pitchFamily="34" charset="0"/>
                <a:cs typeface="Arial" panose="020B0604020202020204" pitchFamily="34" charset="0"/>
              </a:rPr>
              <a:t>).</a:t>
            </a:r>
          </a:p>
          <a:p>
            <a:r>
              <a:rPr lang="tr-TR" sz="3000" dirty="0">
                <a:latin typeface="Arial" panose="020B0604020202020204" pitchFamily="34" charset="0"/>
                <a:cs typeface="Arial" panose="020B0604020202020204" pitchFamily="34" charset="0"/>
              </a:rPr>
              <a:t>Teknolojik </a:t>
            </a:r>
            <a:r>
              <a:rPr lang="tr-TR" sz="3000" dirty="0" smtClean="0">
                <a:latin typeface="Arial" panose="020B0604020202020204" pitchFamily="34" charset="0"/>
                <a:cs typeface="Arial" panose="020B0604020202020204" pitchFamily="34" charset="0"/>
              </a:rPr>
              <a:t>determinizmin </a:t>
            </a:r>
            <a:r>
              <a:rPr lang="tr-TR" sz="3000" dirty="0">
                <a:latin typeface="Arial" panose="020B0604020202020204" pitchFamily="34" charset="0"/>
                <a:cs typeface="Arial" panose="020B0604020202020204" pitchFamily="34" charset="0"/>
              </a:rPr>
              <a:t>en önemli özelliklerinden biri, toplumsal değişmenin en önemli nedeninin teknolojik gelişme olduğudur. Burada teknik değişmenin özerk, “toplumun dışında” olduğu temel varsayımından hareket edilmektedir (</a:t>
            </a:r>
            <a:r>
              <a:rPr lang="tr-TR" sz="3000" dirty="0" err="1">
                <a:latin typeface="Arial" panose="020B0604020202020204" pitchFamily="34" charset="0"/>
                <a:cs typeface="Arial" panose="020B0604020202020204" pitchFamily="34" charset="0"/>
              </a:rPr>
              <a:t>Mackenzie</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and</a:t>
            </a:r>
            <a:r>
              <a:rPr lang="tr-TR" sz="3000" dirty="0">
                <a:latin typeface="Arial" panose="020B0604020202020204" pitchFamily="34" charset="0"/>
                <a:cs typeface="Arial" panose="020B0604020202020204" pitchFamily="34" charset="0"/>
              </a:rPr>
              <a:t> </a:t>
            </a:r>
            <a:r>
              <a:rPr lang="tr-TR" sz="3000" dirty="0" err="1">
                <a:latin typeface="Arial" panose="020B0604020202020204" pitchFamily="34" charset="0"/>
                <a:cs typeface="Arial" panose="020B0604020202020204" pitchFamily="34" charset="0"/>
              </a:rPr>
              <a:t>Wajcman</a:t>
            </a:r>
            <a:r>
              <a:rPr lang="tr-TR" sz="3000" dirty="0">
                <a:latin typeface="Arial" panose="020B0604020202020204" pitchFamily="34" charset="0"/>
                <a:cs typeface="Arial" panose="020B0604020202020204" pitchFamily="34" charset="0"/>
              </a:rPr>
              <a:t>, 1985:4-5). Teknolojik belirlenimcilik</a:t>
            </a:r>
            <a:r>
              <a:rPr lang="tr-TR" sz="3000" dirty="0" smtClean="0">
                <a:latin typeface="Arial" panose="020B0604020202020204" pitchFamily="34" charset="0"/>
                <a:cs typeface="Arial" panose="020B0604020202020204" pitchFamily="34" charset="0"/>
              </a:rPr>
              <a:t>, </a:t>
            </a:r>
            <a:r>
              <a:rPr lang="tr-TR" sz="3000" dirty="0">
                <a:latin typeface="Arial" panose="020B0604020202020204" pitchFamily="34" charset="0"/>
                <a:cs typeface="Arial" panose="020B0604020202020204" pitchFamily="34" charset="0"/>
              </a:rPr>
              <a:t>sosyal olguları belirleyici veya temel bir faktör çerçevesinde açıklama eğilimindedirler. </a:t>
            </a:r>
          </a:p>
        </p:txBody>
      </p:sp>
    </p:spTree>
    <p:extLst>
      <p:ext uri="{BB962C8B-B14F-4D97-AF65-F5344CB8AC3E}">
        <p14:creationId xmlns:p14="http://schemas.microsoft.com/office/powerpoint/2010/main" val="1219472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Değişme ve Teknoloji</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a:latin typeface="Arial" panose="020B0604020202020204" pitchFamily="34" charset="0"/>
                <a:cs typeface="Arial" panose="020B0604020202020204" pitchFamily="34" charset="0"/>
              </a:rPr>
              <a:t>Sigfried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Giedion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Leslie</a:t>
            </a:r>
            <a:r>
              <a:rPr lang="tr-TR" dirty="0">
                <a:latin typeface="Arial" panose="020B0604020202020204" pitchFamily="34" charset="0"/>
                <a:cs typeface="Arial" panose="020B0604020202020204" pitchFamily="34" charset="0"/>
              </a:rPr>
              <a:t> White, </a:t>
            </a:r>
            <a:r>
              <a:rPr lang="tr-TR" dirty="0" err="1">
                <a:latin typeface="Arial" panose="020B0604020202020204" pitchFamily="34" charset="0"/>
                <a:cs typeface="Arial" panose="020B0604020202020204" pitchFamily="34" charset="0"/>
              </a:rPr>
              <a:t>Harold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Innis</a:t>
            </a:r>
            <a:r>
              <a:rPr lang="tr-TR" dirty="0">
                <a:latin typeface="Arial" panose="020B0604020202020204" pitchFamily="34" charset="0"/>
                <a:cs typeface="Arial" panose="020B0604020202020204" pitchFamily="34" charset="0"/>
              </a:rPr>
              <a:t> ve Marshall </a:t>
            </a:r>
            <a:r>
              <a:rPr lang="tr-TR" dirty="0" err="1">
                <a:latin typeface="Arial" panose="020B0604020202020204" pitchFamily="34" charset="0"/>
                <a:cs typeface="Arial" panose="020B0604020202020204" pitchFamily="34" charset="0"/>
              </a:rPr>
              <a:t>McLuhan</a:t>
            </a:r>
            <a:r>
              <a:rPr lang="tr-TR" dirty="0">
                <a:latin typeface="Arial" panose="020B0604020202020204" pitchFamily="34" charset="0"/>
                <a:cs typeface="Arial" panose="020B0604020202020204" pitchFamily="34" charset="0"/>
              </a:rPr>
              <a:t> belirli ölçüde teknolojik belirlenimciliği kabul eden kişiler arasındadırlar. </a:t>
            </a: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Teknolojik determinizmin temel özellikleri şu şekilde belirtilebilir: İndirgemecidir, mekaniktir, tek nedenlidir, teknolojik özerklik, teknolojik zorunluluk, evrensellik, ilerleme olarak teknolojik-evrim, teknolojinin tarafsızlığı. Teknolojik determinizmin bir özelliği de teknolojiyi bağımsız bazen de yarı-bağımsız olarak görmesidir. </a:t>
            </a: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Toplumun bir ürünü veya bir parçası olmaktan çok, teknoloji, bağımsız, kendi kendini kontrol eden, kendini belirleyen, kendi kendine gelişen bir güç olarak görülür. Teknoloji, özerk kabul edilmektedir. </a:t>
            </a:r>
          </a:p>
        </p:txBody>
      </p:sp>
    </p:spTree>
    <p:extLst>
      <p:ext uri="{BB962C8B-B14F-4D97-AF65-F5344CB8AC3E}">
        <p14:creationId xmlns:p14="http://schemas.microsoft.com/office/powerpoint/2010/main" val="4165562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Değişme ve Teknoloji</a:t>
            </a:r>
            <a:endParaRPr lang="tr-TR" dirty="0"/>
          </a:p>
        </p:txBody>
      </p:sp>
      <p:sp>
        <p:nvSpPr>
          <p:cNvPr id="3" name="İçerik Yer Tutucusu 2"/>
          <p:cNvSpPr>
            <a:spLocks noGrp="1"/>
          </p:cNvSpPr>
          <p:nvPr>
            <p:ph idx="1"/>
          </p:nvPr>
        </p:nvSpPr>
        <p:spPr/>
        <p:txBody>
          <a:bodyPr>
            <a:normAutofit/>
          </a:bodyPr>
          <a:lstStyle/>
          <a:p>
            <a:r>
              <a:rPr lang="tr-TR" dirty="0"/>
              <a:t>Thomas Carlyle, R. </a:t>
            </a:r>
            <a:r>
              <a:rPr lang="tr-TR" dirty="0" err="1"/>
              <a:t>Waldo</a:t>
            </a:r>
            <a:r>
              <a:rPr lang="tr-TR" dirty="0"/>
              <a:t> </a:t>
            </a:r>
            <a:r>
              <a:rPr lang="tr-TR" dirty="0" err="1"/>
              <a:t>Emerson</a:t>
            </a:r>
            <a:r>
              <a:rPr lang="tr-TR" dirty="0"/>
              <a:t>, </a:t>
            </a:r>
            <a:r>
              <a:rPr lang="tr-TR" dirty="0" err="1"/>
              <a:t>Nathaniel</a:t>
            </a:r>
            <a:r>
              <a:rPr lang="tr-TR" dirty="0"/>
              <a:t> </a:t>
            </a:r>
            <a:r>
              <a:rPr lang="tr-TR" dirty="0" err="1"/>
              <a:t>Hawthorne</a:t>
            </a:r>
            <a:r>
              <a:rPr lang="tr-TR" dirty="0"/>
              <a:t>, Henry </a:t>
            </a:r>
            <a:r>
              <a:rPr lang="tr-TR" dirty="0" err="1"/>
              <a:t>Thoreau</a:t>
            </a:r>
            <a:r>
              <a:rPr lang="tr-TR" dirty="0"/>
              <a:t>, Henry Adams, John </a:t>
            </a:r>
            <a:r>
              <a:rPr lang="tr-TR" dirty="0" err="1"/>
              <a:t>Ruskin</a:t>
            </a:r>
            <a:r>
              <a:rPr lang="tr-TR" dirty="0"/>
              <a:t>, William Morris, George </a:t>
            </a:r>
            <a:r>
              <a:rPr lang="tr-TR" dirty="0" err="1"/>
              <a:t>Orwell</a:t>
            </a:r>
            <a:r>
              <a:rPr lang="tr-TR" dirty="0"/>
              <a:t>, Kurt </a:t>
            </a:r>
            <a:r>
              <a:rPr lang="tr-TR" dirty="0" err="1"/>
              <a:t>Vonnegut</a:t>
            </a:r>
            <a:r>
              <a:rPr lang="tr-TR" dirty="0"/>
              <a:t> </a:t>
            </a:r>
            <a:r>
              <a:rPr lang="tr-TR" dirty="0" smtClean="0"/>
              <a:t> teknolojinin </a:t>
            </a:r>
            <a:r>
              <a:rPr lang="tr-TR" dirty="0"/>
              <a:t>özerk olduğunu söyleyenler arasındadır </a:t>
            </a:r>
            <a:r>
              <a:rPr lang="tr-TR" dirty="0" smtClean="0"/>
              <a:t>(</a:t>
            </a:r>
            <a:r>
              <a:rPr lang="tr-TR" dirty="0" err="1"/>
              <a:t>Chandler</a:t>
            </a:r>
            <a:r>
              <a:rPr lang="tr-TR" dirty="0"/>
              <a:t>, 1995</a:t>
            </a:r>
            <a:r>
              <a:rPr lang="tr-TR" dirty="0" smtClean="0"/>
              <a:t>).</a:t>
            </a:r>
          </a:p>
          <a:p>
            <a:r>
              <a:rPr lang="tr-TR" dirty="0"/>
              <a:t>İlk olarak cevaplanması gereken soru, teknolojinin kendi başına yeterli ve toplumda değişimi sağlayacak en önemli faktör olup olmadığıdır. Bu aynı zamanda şu soruları da içermektedir: Tarihsel süreç içinde teknolojinin rolü nedir? Toplumsal değişmeyi teknoloji mi belirlemektedir? Teknoloji toplumun üstünde ve ondan bağımsız mıdır? Teknolojiyi ne şekillendirmektedir? </a:t>
            </a:r>
          </a:p>
        </p:txBody>
      </p:sp>
    </p:spTree>
    <p:extLst>
      <p:ext uri="{BB962C8B-B14F-4D97-AF65-F5344CB8AC3E}">
        <p14:creationId xmlns:p14="http://schemas.microsoft.com/office/powerpoint/2010/main" val="558125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Arial" panose="020B0604020202020204" pitchFamily="34" charset="0"/>
                <a:cs typeface="Arial" panose="020B0604020202020204" pitchFamily="34" charset="0"/>
              </a:rPr>
              <a:t>Değişme ve Teknoloji</a:t>
            </a:r>
            <a:endParaRPr lang="tr-TR" dirty="0"/>
          </a:p>
        </p:txBody>
      </p:sp>
      <p:sp>
        <p:nvSpPr>
          <p:cNvPr id="3" name="İçerik Yer Tutucusu 2"/>
          <p:cNvSpPr>
            <a:spLocks noGrp="1"/>
          </p:cNvSpPr>
          <p:nvPr>
            <p:ph idx="1"/>
          </p:nvPr>
        </p:nvSpPr>
        <p:spPr/>
        <p:txBody>
          <a:bodyPr>
            <a:normAutofit lnSpcReduction="10000"/>
          </a:bodyPr>
          <a:lstStyle/>
          <a:p>
            <a:r>
              <a:rPr lang="tr-TR" dirty="0"/>
              <a:t>Bu tartışmaların özünde, teknoloji bağımsız, kendi başına yeterli ve toplumu “iyiye” veya “kötüye” dönüştürecek güce sahip bir faktör olarak kabul edilmektedir. Doğal olarak bu tür yorumlar kompleks sosyal olayların ancak basit bir açıklamasını sunabilir. Her şeyden önce teknolojinin çok önemli sosyal etkilerinin olduğu açıktır. Ancak </a:t>
            </a:r>
            <a:r>
              <a:rPr lang="tr-TR" dirty="0" err="1"/>
              <a:t>O’Connor’ın</a:t>
            </a:r>
            <a:r>
              <a:rPr lang="tr-TR" dirty="0"/>
              <a:t> (1993:3) belirttiği gibi, teknolojinin tasarlanması ve biçimlenmesi toplum, politika ve kültür tarafından şekillendirilir. </a:t>
            </a:r>
            <a:r>
              <a:rPr lang="tr-TR" dirty="0" err="1"/>
              <a:t>O’Connor’a</a:t>
            </a:r>
            <a:r>
              <a:rPr lang="tr-TR" dirty="0"/>
              <a:t> göre, toplumu biçimlendirmek yerine, teknoloji diğer sosyal faktörler/süreçler tarafından biçimlendirilir. </a:t>
            </a:r>
            <a:r>
              <a:rPr lang="tr-TR"/>
              <a:t>Sosyal süreçlerin kompleks yapısı sadece teknolojiye indirgendiğinde, bu hem teknolojinin kendisinin hem de toplumun buna verdiği anlamın yanlış yorumlanmasına yol açabilir. </a:t>
            </a:r>
          </a:p>
        </p:txBody>
      </p:sp>
    </p:spTree>
    <p:extLst>
      <p:ext uri="{BB962C8B-B14F-4D97-AF65-F5344CB8AC3E}">
        <p14:creationId xmlns:p14="http://schemas.microsoft.com/office/powerpoint/2010/main" val="1960251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Teknoloji</a:t>
            </a:r>
            <a:endParaRPr lang="tr-TR" dirty="0"/>
          </a:p>
        </p:txBody>
      </p:sp>
      <p:sp>
        <p:nvSpPr>
          <p:cNvPr id="3" name="İçerik Yer Tutucusu 2"/>
          <p:cNvSpPr>
            <a:spLocks noGrp="1"/>
          </p:cNvSpPr>
          <p:nvPr>
            <p:ph idx="1"/>
          </p:nvPr>
        </p:nvSpPr>
        <p:spPr/>
        <p:txBody>
          <a:bodyPr>
            <a:normAutofit/>
          </a:bodyPr>
          <a:lstStyle/>
          <a:p>
            <a:r>
              <a:rPr lang="tr-TR" dirty="0"/>
              <a:t>Her şeyden önce teknoloji belirli bir sosyal oluşumda yer alan bir insan aktivitesidir. Teknoloji kendini yaratan bir dünyanın içinde kendi kendine var olamaz ve kaçınılmaz olarak onu üreten ve sürdüren toplumdan ve ilişkiler ağından bağımsız düşünülemez. Bu aynı zamanda toplumdaki zıtlıkları da yansıtır. </a:t>
            </a:r>
            <a:endParaRPr lang="tr-TR" dirty="0" smtClean="0"/>
          </a:p>
          <a:p>
            <a:r>
              <a:rPr lang="tr-TR" dirty="0" err="1" smtClean="0"/>
              <a:t>D.F.Noble’ın</a:t>
            </a:r>
            <a:r>
              <a:rPr lang="tr-TR" dirty="0" smtClean="0"/>
              <a:t> </a:t>
            </a:r>
            <a:r>
              <a:rPr lang="tr-TR" dirty="0"/>
              <a:t>(1984:324) belirttiği gibi, eğer tarih kimin ve nasıl yönettiğinin öyküsü ise, teknolojinin tarihi de istisna değildir. Teknolojik </a:t>
            </a:r>
            <a:r>
              <a:rPr lang="tr-TR" dirty="0" smtClean="0"/>
              <a:t>determinizm, </a:t>
            </a:r>
            <a:r>
              <a:rPr lang="tr-TR" dirty="0"/>
              <a:t>insandan çok makinelerin tarihi yaptığı görüşü doğru değildir. </a:t>
            </a:r>
            <a:endParaRPr lang="tr-TR" dirty="0"/>
          </a:p>
        </p:txBody>
      </p:sp>
    </p:spTree>
    <p:extLst>
      <p:ext uri="{BB962C8B-B14F-4D97-AF65-F5344CB8AC3E}">
        <p14:creationId xmlns:p14="http://schemas.microsoft.com/office/powerpoint/2010/main" val="26265947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626</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Sosyal Değişme ve Teknoloji </vt:lpstr>
      <vt:lpstr>Değişme ve Teknoloji</vt:lpstr>
      <vt:lpstr>Değişme ve Teknoloji</vt:lpstr>
      <vt:lpstr>Değişme ve Teknoloji</vt:lpstr>
      <vt:lpstr>Değişme ve Teknoloji</vt:lpstr>
      <vt:lpstr>Değişme ve Teknoloji</vt:lpstr>
      <vt:lpstr>Değişme ve Teknoloji</vt:lpstr>
      <vt:lpstr>Değişme ve Teknoloji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Feryal</dc:creator>
  <cp:lastModifiedBy>Feryal</cp:lastModifiedBy>
  <cp:revision>4</cp:revision>
  <dcterms:created xsi:type="dcterms:W3CDTF">2018-09-16T11:58:46Z</dcterms:created>
  <dcterms:modified xsi:type="dcterms:W3CDTF">2018-09-16T16:09:57Z</dcterms:modified>
</cp:coreProperties>
</file>