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89" r:id="rId3"/>
    <p:sldId id="290" r:id="rId4"/>
    <p:sldId id="291" r:id="rId5"/>
    <p:sldId id="322" r:id="rId6"/>
    <p:sldId id="292" r:id="rId7"/>
    <p:sldId id="293" r:id="rId8"/>
    <p:sldId id="294" r:id="rId9"/>
    <p:sldId id="295" r:id="rId10"/>
    <p:sldId id="296" r:id="rId11"/>
    <p:sldId id="297" r:id="rId12"/>
    <p:sldId id="298" r:id="rId13"/>
    <p:sldId id="299" r:id="rId14"/>
    <p:sldId id="301" r:id="rId15"/>
    <p:sldId id="303" r:id="rId16"/>
    <p:sldId id="305" r:id="rId17"/>
    <p:sldId id="306" r:id="rId18"/>
    <p:sldId id="307" r:id="rId19"/>
    <p:sldId id="308" r:id="rId20"/>
    <p:sldId id="309" r:id="rId21"/>
    <p:sldId id="310" r:id="rId22"/>
    <p:sldId id="311" r:id="rId23"/>
    <p:sldId id="312" r:id="rId24"/>
    <p:sldId id="313" r:id="rId25"/>
    <p:sldId id="318" r:id="rId26"/>
    <p:sldId id="314" r:id="rId27"/>
    <p:sldId id="315" r:id="rId28"/>
    <p:sldId id="316" r:id="rId29"/>
    <p:sldId id="317" r:id="rId30"/>
    <p:sldId id="319" r:id="rId31"/>
    <p:sldId id="320" r:id="rId32"/>
    <p:sldId id="321" r:id="rId33"/>
    <p:sldId id="275" r:id="rId34"/>
    <p:sldId id="287" r:id="rId35"/>
    <p:sldId id="335" r:id="rId36"/>
    <p:sldId id="336" r:id="rId37"/>
    <p:sldId id="337" r:id="rId38"/>
    <p:sldId id="276" r:id="rId39"/>
    <p:sldId id="277" r:id="rId40"/>
    <p:sldId id="279" r:id="rId41"/>
    <p:sldId id="280" r:id="rId42"/>
    <p:sldId id="281" r:id="rId43"/>
    <p:sldId id="282" r:id="rId44"/>
    <p:sldId id="283" r:id="rId45"/>
    <p:sldId id="256" r:id="rId46"/>
    <p:sldId id="257" r:id="rId47"/>
    <p:sldId id="258" r:id="rId48"/>
    <p:sldId id="338" r:id="rId49"/>
    <p:sldId id="259" r:id="rId50"/>
    <p:sldId id="260" r:id="rId51"/>
    <p:sldId id="261" r:id="rId52"/>
    <p:sldId id="262" r:id="rId53"/>
    <p:sldId id="263" r:id="rId54"/>
    <p:sldId id="265" r:id="rId55"/>
    <p:sldId id="264" r:id="rId56"/>
    <p:sldId id="266" r:id="rId57"/>
    <p:sldId id="267" r:id="rId58"/>
    <p:sldId id="268" r:id="rId59"/>
    <p:sldId id="339" r:id="rId60"/>
    <p:sldId id="269" r:id="rId61"/>
    <p:sldId id="270" r:id="rId62"/>
    <p:sldId id="271" r:id="rId63"/>
    <p:sldId id="340" r:id="rId64"/>
    <p:sldId id="272" r:id="rId65"/>
    <p:sldId id="273" r:id="rId66"/>
    <p:sldId id="274"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41" r:id="rId8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390376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6F1B411-32E9-4B6B-A52A-6BDB2480A7FC}"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415013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760326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82992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1210142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2133952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3528225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3364202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4223342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1209679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160745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6F1B411-32E9-4B6B-A52A-6BDB2480A7FC}"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3513771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F1B411-32E9-4B6B-A52A-6BDB2480A7FC}" type="datetimeFigureOut">
              <a:rPr lang="tr-TR" smtClean="0"/>
              <a:t>28.12.2021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753376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7" name="Date Placeholder 2"/>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62981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473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A6F1B411-32E9-4B6B-A52A-6BDB2480A7FC}" type="datetimeFigureOut">
              <a:rPr lang="tr-TR" smtClean="0"/>
              <a:t>28.12.2021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3954369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6F1B411-32E9-4B6B-A52A-6BDB2480A7FC}" type="datetimeFigureOut">
              <a:rPr lang="tr-TR" smtClean="0"/>
              <a:t>28.12.2021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F277D-98B2-4F36-92AF-8BD6820B7BEF}" type="slidenum">
              <a:rPr lang="tr-TR" smtClean="0"/>
              <a:t>‹#›</a:t>
            </a:fld>
            <a:endParaRPr lang="tr-TR"/>
          </a:p>
        </p:txBody>
      </p:sp>
    </p:spTree>
    <p:extLst>
      <p:ext uri="{BB962C8B-B14F-4D97-AF65-F5344CB8AC3E}">
        <p14:creationId xmlns:p14="http://schemas.microsoft.com/office/powerpoint/2010/main" val="91169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6F1B411-32E9-4B6B-A52A-6BDB2480A7FC}" type="datetimeFigureOut">
              <a:rPr lang="tr-TR" smtClean="0"/>
              <a:t>28.12.2021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47F277D-98B2-4F36-92AF-8BD6820B7BEF}" type="slidenum">
              <a:rPr lang="tr-TR" smtClean="0"/>
              <a:t>‹#›</a:t>
            </a:fld>
            <a:endParaRPr lang="tr-TR"/>
          </a:p>
        </p:txBody>
      </p:sp>
    </p:spTree>
    <p:extLst>
      <p:ext uri="{BB962C8B-B14F-4D97-AF65-F5344CB8AC3E}">
        <p14:creationId xmlns:p14="http://schemas.microsoft.com/office/powerpoint/2010/main" val="35256901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4.xml"/><Relationship Id="rId4" Type="http://schemas.openxmlformats.org/officeDocument/2006/relationships/image" Target="../media/image10.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en-GB" b="1" dirty="0"/>
              <a:t>Renal Dysfunction in</a:t>
            </a:r>
            <a:r>
              <a:rPr lang="tr-TR" b="1" dirty="0"/>
              <a:t> </a:t>
            </a:r>
            <a:r>
              <a:rPr lang="tr-TR" b="1" dirty="0" err="1"/>
              <a:t>dog</a:t>
            </a:r>
            <a:r>
              <a:rPr lang="en-GB" b="1" dirty="0"/>
              <a:t>s</a:t>
            </a:r>
            <a:r>
              <a:rPr lang="tr-TR" b="1" dirty="0"/>
              <a:t> </a:t>
            </a:r>
            <a:r>
              <a:rPr lang="tr-TR" b="1" dirty="0" err="1"/>
              <a:t>and</a:t>
            </a:r>
            <a:r>
              <a:rPr lang="tr-TR" b="1" dirty="0"/>
              <a:t> </a:t>
            </a:r>
            <a:r>
              <a:rPr lang="tr-TR" b="1" dirty="0" err="1"/>
              <a:t>cats</a:t>
            </a:r>
            <a:br>
              <a:rPr lang="en-GB" dirty="0"/>
            </a:br>
            <a:endParaRPr lang="en-GB" dirty="0"/>
          </a:p>
        </p:txBody>
      </p:sp>
      <p:sp>
        <p:nvSpPr>
          <p:cNvPr id="5" name="Alt Başlık 4"/>
          <p:cNvSpPr>
            <a:spLocks noGrp="1"/>
          </p:cNvSpPr>
          <p:nvPr>
            <p:ph type="subTitle" idx="1"/>
          </p:nvPr>
        </p:nvSpPr>
        <p:spPr/>
        <p:txBody>
          <a:bodyPr/>
          <a:lstStyle/>
          <a:p>
            <a:r>
              <a:rPr lang="tr-TR" b="1" dirty="0" err="1"/>
              <a:t>Prof.dr</a:t>
            </a:r>
            <a:r>
              <a:rPr lang="tr-TR" b="1" dirty="0"/>
              <a:t>. Aslan </a:t>
            </a:r>
            <a:r>
              <a:rPr lang="tr-TR" b="1" dirty="0" err="1"/>
              <a:t>kalınbacak</a:t>
            </a:r>
            <a:endParaRPr lang="en-GB" b="1" dirty="0"/>
          </a:p>
        </p:txBody>
      </p:sp>
    </p:spTree>
    <p:extLst>
      <p:ext uri="{BB962C8B-B14F-4D97-AF65-F5344CB8AC3E}">
        <p14:creationId xmlns:p14="http://schemas.microsoft.com/office/powerpoint/2010/main" val="3694986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78555"/>
          </a:xfrm>
        </p:spPr>
        <p:txBody>
          <a:bodyPr/>
          <a:lstStyle/>
          <a:p>
            <a:endParaRPr lang="en-GB" dirty="0"/>
          </a:p>
        </p:txBody>
      </p:sp>
      <p:sp>
        <p:nvSpPr>
          <p:cNvPr id="3" name="İçerik Yer Tutucusu 2"/>
          <p:cNvSpPr>
            <a:spLocks noGrp="1"/>
          </p:cNvSpPr>
          <p:nvPr>
            <p:ph idx="1"/>
          </p:nvPr>
        </p:nvSpPr>
        <p:spPr>
          <a:xfrm>
            <a:off x="221673" y="1274618"/>
            <a:ext cx="11623963" cy="5361709"/>
          </a:xfrm>
        </p:spPr>
        <p:txBody>
          <a:bodyPr>
            <a:normAutofit fontScale="92500"/>
          </a:bodyPr>
          <a:lstStyle/>
          <a:p>
            <a:pPr>
              <a:lnSpc>
                <a:spcPct val="107000"/>
              </a:lnSpc>
              <a:spcAft>
                <a:spcPts val="800"/>
              </a:spcAft>
              <a:buClr>
                <a:srgbClr val="1E5155">
                  <a:lumMod val="40000"/>
                  <a:lumOff val="60000"/>
                </a:srgbClr>
              </a:buClr>
            </a:pP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Many causes of chronic, generalized renal disease are associated with progressive </a:t>
            </a:r>
            <a:r>
              <a:rPr lang="en-US" sz="3000" b="1" u="sng" dirty="0">
                <a:solidFill>
                  <a:schemeClr val="accent1">
                    <a:lumMod val="20000"/>
                    <a:lumOff val="80000"/>
                  </a:schemeClr>
                </a:solidFill>
                <a:latin typeface="Calibri Light" panose="020F0302020204030204" pitchFamily="34" charset="0"/>
                <a:ea typeface="Calibri" panose="020F0502020204030204" pitchFamily="34" charset="0"/>
                <a:cs typeface="Times New Roman" panose="02020603050405020304" pitchFamily="18" charset="0"/>
              </a:rPr>
              <a:t>interstitial fibrosis.</a:t>
            </a: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The severity of interstitial fibrosis is positively correlated with </a:t>
            </a:r>
            <a:r>
              <a:rPr lang="en-US" sz="30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dec</a:t>
            </a:r>
            <a:r>
              <a:rPr lang="tr-TR" sz="30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rease</a:t>
            </a: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of GFR and negatively correlated with the prognosis. </a:t>
            </a:r>
            <a:endParaRPr lang="tr-TR"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1E5155">
                  <a:lumMod val="40000"/>
                  <a:lumOff val="60000"/>
                </a:srgbClr>
              </a:buClr>
            </a:pP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The glomerular, </a:t>
            </a:r>
            <a:r>
              <a:rPr lang="en-US" sz="30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tubulointerstitial</a:t>
            </a: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and vascular lesions found in animals with generalized CKD are often similar, regardless of the initiating cause, particularly in Stage 4. </a:t>
            </a:r>
            <a:endParaRPr lang="tr-TR"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1E5155">
                  <a:lumMod val="40000"/>
                  <a:lumOff val="60000"/>
                </a:srgbClr>
              </a:buClr>
            </a:pP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At this point, renal histology may show only marked interstitial fibrosis, which may be called chronic interstitial nephritis or </a:t>
            </a:r>
            <a:r>
              <a:rPr lang="en-US" sz="30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tubulointerstitial</a:t>
            </a:r>
            <a:r>
              <a:rPr lang="en-US" sz="3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fibrosis. This term describes the morphologic appearance of kidneys with end-stage chronic disease of any cause. </a:t>
            </a:r>
            <a:endParaRPr lang="en-GB" sz="3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79687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91173"/>
          </a:xfrm>
        </p:spPr>
        <p:txBody>
          <a:bodyPr/>
          <a:lstStyle/>
          <a:p>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Clinical Findings:</a:t>
            </a:r>
            <a:br>
              <a:rPr lang="en-GB"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249382" y="1343892"/>
            <a:ext cx="11707091" cy="5320144"/>
          </a:xfrm>
        </p:spPr>
        <p:txBody>
          <a:bodyPr>
            <a:noAutofit/>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Generally, no clinical signs are seen as a direct result of disease until ≥75% of nephron function has been impaired (Stages 3 and 4).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Usually, the earliest clinical signs </a:t>
            </a:r>
            <a:r>
              <a:rPr lang="tr-TR" sz="2800" dirty="0">
                <a:latin typeface="Calibri" panose="020F0502020204030204" pitchFamily="34" charset="0"/>
                <a:ea typeface="Calibri" panose="020F0502020204030204" pitchFamily="34" charset="0"/>
                <a:cs typeface="Times New Roman" panose="02020603050405020304" pitchFamily="18" charset="0"/>
              </a:rPr>
              <a:t>of</a:t>
            </a:r>
            <a:r>
              <a:rPr lang="en-US" sz="2800" dirty="0">
                <a:latin typeface="Calibri" panose="020F0502020204030204" pitchFamily="34" charset="0"/>
                <a:ea typeface="Calibri" panose="020F0502020204030204" pitchFamily="34" charset="0"/>
                <a:cs typeface="Times New Roman" panose="02020603050405020304" pitchFamily="18" charset="0"/>
              </a:rPr>
              <a:t> renal dysfunction are </a:t>
            </a:r>
            <a:r>
              <a:rPr lang="en-US" sz="2800" b="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polydipsia and polyuria</a:t>
            </a:r>
            <a:r>
              <a:rPr lang="en-US" sz="2800" dirty="0">
                <a:latin typeface="Calibri" panose="020F0502020204030204" pitchFamily="34" charset="0"/>
                <a:ea typeface="Calibri" panose="020F0502020204030204" pitchFamily="34" charset="0"/>
                <a:cs typeface="Times New Roman" panose="02020603050405020304" pitchFamily="18" charset="0"/>
              </a:rPr>
              <a:t>, which are not seen until the function of approximately two-thirds of the nephrons has been impaired (late Stage 2 or early Stage 3).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Further destruction of renal tissue leads to azotemia without new clinical signs in Stage 2, and finally to the clinically apparent uremic syndrome in Stage 4. </a:t>
            </a:r>
            <a:endParaRPr lang="en-GB" sz="2800" dirty="0"/>
          </a:p>
        </p:txBody>
      </p:sp>
    </p:spTree>
    <p:extLst>
      <p:ext uri="{BB962C8B-B14F-4D97-AF65-F5344CB8AC3E}">
        <p14:creationId xmlns:p14="http://schemas.microsoft.com/office/powerpoint/2010/main" val="3135893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24918"/>
          </a:xfrm>
        </p:spPr>
        <p:txBody>
          <a:bodyPr/>
          <a:lstStyle/>
          <a:p>
            <a:r>
              <a:rPr lang="en-GB" dirty="0" err="1"/>
              <a:t>Uremia</a:t>
            </a:r>
            <a:r>
              <a:rPr lang="en-GB" dirty="0"/>
              <a:t> </a:t>
            </a:r>
          </a:p>
        </p:txBody>
      </p:sp>
      <p:sp>
        <p:nvSpPr>
          <p:cNvPr id="3" name="İçerik Yer Tutucusu 2"/>
          <p:cNvSpPr>
            <a:spLocks noGrp="1"/>
          </p:cNvSpPr>
          <p:nvPr>
            <p:ph idx="1"/>
          </p:nvPr>
        </p:nvSpPr>
        <p:spPr>
          <a:xfrm>
            <a:off x="304800" y="1620982"/>
            <a:ext cx="11554691" cy="5430981"/>
          </a:xfrm>
        </p:spPr>
        <p:txBody>
          <a:bodyPr>
            <a:normAutofit/>
          </a:bodyPr>
          <a:lstStyle/>
          <a:p>
            <a:pPr>
              <a:lnSpc>
                <a:spcPct val="107000"/>
              </a:lnSpc>
              <a:spcAft>
                <a:spcPts val="800"/>
              </a:spcAft>
            </a:pPr>
            <a:r>
              <a:rPr lang="tr-TR" sz="2800" dirty="0">
                <a:latin typeface="Calibri" panose="020F0502020204030204" pitchFamily="34" charset="0"/>
                <a:ea typeface="Calibri" panose="020F0502020204030204" pitchFamily="34" charset="0"/>
                <a:cs typeface="Times New Roman" panose="02020603050405020304" pitchFamily="18" charset="0"/>
              </a:rPr>
              <a:t>Ur</a:t>
            </a:r>
            <a:r>
              <a:rPr lang="en-US" sz="2800" dirty="0" err="1">
                <a:latin typeface="Calibri" panose="020F0502020204030204" pitchFamily="34" charset="0"/>
                <a:ea typeface="Calibri" panose="020F0502020204030204" pitchFamily="34" charset="0"/>
                <a:cs typeface="Times New Roman" panose="02020603050405020304" pitchFamily="18" charset="0"/>
              </a:rPr>
              <a:t>emia</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b="1"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a:t>
            </a:r>
            <a:r>
              <a:rPr lang="en-US" sz="2800" b="1"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nitially</a:t>
            </a:r>
            <a:r>
              <a:rPr lang="en-US" sz="2800" dirty="0">
                <a:latin typeface="Calibri" panose="020F0502020204030204" pitchFamily="34" charset="0"/>
                <a:ea typeface="Calibri" panose="020F0502020204030204" pitchFamily="34" charset="0"/>
                <a:cs typeface="Times New Roman" panose="02020603050405020304" pitchFamily="18" charset="0"/>
              </a:rPr>
              <a:t> is associated with occasional vomiting and lethargy. As the disease progresses within Stages 3 and 4 throughout months (dogs) to years (cats),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anorexia, weight loss, dehydration, oral ulceration, vomiting, and diarrhea</a:t>
            </a:r>
            <a:r>
              <a:rPr lang="en-US" sz="2800" dirty="0">
                <a:latin typeface="Calibri" panose="020F0502020204030204" pitchFamily="34" charset="0"/>
                <a:ea typeface="Calibri" panose="020F0502020204030204" pitchFamily="34" charset="0"/>
                <a:cs typeface="Times New Roman" panose="02020603050405020304" pitchFamily="18" charset="0"/>
              </a:rPr>
              <a:t> become fully manifest.</a:t>
            </a:r>
            <a:r>
              <a:rPr lang="tr-TR" sz="2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Physical examination and imaging studies of animals in Stages 3 and 4 usually reveal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small, irregular kidneys</a:t>
            </a:r>
            <a:r>
              <a:rPr lang="en-US" sz="2800" dirty="0">
                <a:latin typeface="Calibri" panose="020F0502020204030204" pitchFamily="34" charset="0"/>
                <a:ea typeface="Calibri" panose="020F0502020204030204" pitchFamily="34" charset="0"/>
                <a:cs typeface="Times New Roman" panose="02020603050405020304" pitchFamily="18" charset="0"/>
              </a:rPr>
              <a:t>, although normal to large kidneys can be seen in animals with neoplasms, </a:t>
            </a:r>
            <a:r>
              <a:rPr lang="en-US" sz="2800" dirty="0" err="1">
                <a:latin typeface="Calibri" panose="020F0502020204030204" pitchFamily="34" charset="0"/>
                <a:ea typeface="Calibri" panose="020F0502020204030204" pitchFamily="34" charset="0"/>
                <a:cs typeface="Times New Roman" panose="02020603050405020304" pitchFamily="18" charset="0"/>
              </a:rPr>
              <a:t>hydronephrosis</a:t>
            </a:r>
            <a:r>
              <a:rPr lang="en-US" sz="2800" dirty="0">
                <a:latin typeface="Calibri" panose="020F0502020204030204" pitchFamily="34" charset="0"/>
                <a:ea typeface="Calibri" panose="020F0502020204030204" pitchFamily="34" charset="0"/>
                <a:cs typeface="Times New Roman" panose="02020603050405020304" pitchFamily="18" charset="0"/>
              </a:rPr>
              <a:t>, or glomerulonephritis.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Mucous membranes are pale in late Stage 3 and Stage 4, due to the presence of a </a:t>
            </a:r>
            <a:r>
              <a:rPr lang="en-US" sz="2800" dirty="0" err="1">
                <a:latin typeface="Calibri" panose="020F0502020204030204" pitchFamily="34" charset="0"/>
                <a:ea typeface="Calibri" panose="020F0502020204030204" pitchFamily="34" charset="0"/>
                <a:cs typeface="Times New Roman" panose="02020603050405020304" pitchFamily="18" charset="0"/>
              </a:rPr>
              <a:t>nonregenerative</a:t>
            </a:r>
            <a:r>
              <a:rPr lang="en-US" sz="2800" dirty="0">
                <a:latin typeface="Calibri" panose="020F0502020204030204" pitchFamily="34" charset="0"/>
                <a:ea typeface="Calibri" panose="020F0502020204030204" pitchFamily="34" charset="0"/>
                <a:cs typeface="Times New Roman" panose="02020603050405020304" pitchFamily="18" charset="0"/>
              </a:rPr>
              <a:t>, normocytic, normochromic anemia.</a:t>
            </a:r>
            <a:endParaRPr lang="en-GB"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2690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964" y="120209"/>
            <a:ext cx="9404723" cy="697209"/>
          </a:xfrm>
        </p:spPr>
        <p:txBody>
          <a:bodyPr/>
          <a:lstStyle/>
          <a:p>
            <a:r>
              <a:rPr lang="en-US" sz="4400" dirty="0">
                <a:solidFill>
                  <a:schemeClr val="tx1"/>
                </a:solidFill>
                <a:latin typeface="Calibri" panose="020F0502020204030204" pitchFamily="34" charset="0"/>
                <a:ea typeface="Calibri" panose="020F0502020204030204" pitchFamily="34" charset="0"/>
                <a:cs typeface="Times New Roman" panose="02020603050405020304" pitchFamily="18" charset="0"/>
              </a:rPr>
              <a:t>Diagnosis:</a:t>
            </a:r>
            <a:b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193964" y="997527"/>
            <a:ext cx="11776363" cy="5860473"/>
          </a:xfrm>
        </p:spPr>
        <p:txBody>
          <a:bodyPr>
            <a:noAutofit/>
          </a:bodyPr>
          <a:lstStyle/>
          <a:p>
            <a:pPr>
              <a:lnSpc>
                <a:spcPct val="107000"/>
              </a:lnSpc>
              <a:spcAft>
                <a:spcPts val="800"/>
              </a:spcAft>
            </a:pPr>
            <a:r>
              <a:rPr lang="en-US" sz="2800" u="sng" dirty="0">
                <a:latin typeface="Calibri" panose="020F0502020204030204" pitchFamily="34" charset="0"/>
                <a:ea typeface="Calibri" panose="020F0502020204030204" pitchFamily="34" charset="0"/>
                <a:cs typeface="Times New Roman" panose="02020603050405020304" pitchFamily="18" charset="0"/>
              </a:rPr>
              <a:t>In Stages 1 and 2</a:t>
            </a:r>
            <a:r>
              <a:rPr lang="en-US" sz="2800" dirty="0">
                <a:latin typeface="Calibri" panose="020F0502020204030204" pitchFamily="34" charset="0"/>
                <a:ea typeface="Calibri" panose="020F0502020204030204" pitchFamily="34" charset="0"/>
                <a:cs typeface="Times New Roman" panose="02020603050405020304" pitchFamily="18" charset="0"/>
              </a:rPr>
              <a:t>, diagnosis is often </a:t>
            </a:r>
            <a:r>
              <a:rPr lang="en-US" sz="2800" u="sng" dirty="0">
                <a:latin typeface="Calibri" panose="020F0502020204030204" pitchFamily="34" charset="0"/>
                <a:ea typeface="Calibri" panose="020F0502020204030204" pitchFamily="34" charset="0"/>
                <a:cs typeface="Times New Roman" panose="02020603050405020304" pitchFamily="18" charset="0"/>
              </a:rPr>
              <a:t>missed or made incidentally</a:t>
            </a:r>
            <a:r>
              <a:rPr lang="en-US" sz="2800" dirty="0">
                <a:latin typeface="Calibri" panose="020F0502020204030204" pitchFamily="34" charset="0"/>
                <a:ea typeface="Calibri" panose="020F0502020204030204" pitchFamily="34" charset="0"/>
                <a:cs typeface="Times New Roman" panose="02020603050405020304" pitchFamily="18" charset="0"/>
              </a:rPr>
              <a:t> during imaging studies or urinalyses conducted for other purposes.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In Stages 3 and 4, the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BUN, serum creatinine, and inorganic phosphorus concentrations</a:t>
            </a:r>
            <a:r>
              <a:rPr lang="en-US" sz="2800" dirty="0">
                <a:latin typeface="Calibri" panose="020F0502020204030204" pitchFamily="34" charset="0"/>
                <a:ea typeface="Calibri" panose="020F0502020204030204" pitchFamily="34" charset="0"/>
                <a:cs typeface="Times New Roman" panose="02020603050405020304" pitchFamily="18" charset="0"/>
              </a:rPr>
              <a:t> are increased. </a:t>
            </a:r>
            <a:r>
              <a:rPr lang="en-US" sz="2800" u="sng" dirty="0">
                <a:latin typeface="Calibri" panose="020F0502020204030204" pitchFamily="34" charset="0"/>
                <a:ea typeface="Calibri" panose="020F0502020204030204" pitchFamily="34" charset="0"/>
                <a:cs typeface="Times New Roman" panose="02020603050405020304" pitchFamily="18" charset="0"/>
              </a:rPr>
              <a:t>Potassium depletion</a:t>
            </a:r>
            <a:r>
              <a:rPr lang="en-US" sz="2800" dirty="0">
                <a:latin typeface="Calibri" panose="020F0502020204030204" pitchFamily="34" charset="0"/>
                <a:ea typeface="Calibri" panose="020F0502020204030204" pitchFamily="34" charset="0"/>
                <a:cs typeface="Times New Roman" panose="02020603050405020304" pitchFamily="18" charset="0"/>
              </a:rPr>
              <a:t>, is frequently seen in cats and occasionally in dogs.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Hyperkalemia</a:t>
            </a:r>
            <a:r>
              <a:rPr lang="en-US" sz="2800" dirty="0">
                <a:latin typeface="Calibri" panose="020F0502020204030204" pitchFamily="34" charset="0"/>
                <a:ea typeface="Calibri" panose="020F0502020204030204" pitchFamily="34" charset="0"/>
                <a:cs typeface="Times New Roman" panose="02020603050405020304" pitchFamily="18" charset="0"/>
              </a:rPr>
              <a:t> associated with oliguria and anuria may be noted in terminal Stage 4 or whenever marked </a:t>
            </a:r>
            <a:r>
              <a:rPr lang="en-US" sz="2800" dirty="0" err="1">
                <a:latin typeface="Calibri" panose="020F0502020204030204" pitchFamily="34" charset="0"/>
                <a:ea typeface="Calibri" panose="020F0502020204030204" pitchFamily="34" charset="0"/>
                <a:cs typeface="Times New Roman" panose="02020603050405020304" pitchFamily="18" charset="0"/>
              </a:rPr>
              <a:t>prerenal</a:t>
            </a:r>
            <a:r>
              <a:rPr lang="en-US" sz="2800" dirty="0">
                <a:latin typeface="Calibri" panose="020F0502020204030204" pitchFamily="34" charset="0"/>
                <a:ea typeface="Calibri" panose="020F0502020204030204" pitchFamily="34" charset="0"/>
                <a:cs typeface="Times New Roman" panose="02020603050405020304" pitchFamily="18" charset="0"/>
              </a:rPr>
              <a:t> azotemia is concurrent with CKD.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Systemic hypertension </a:t>
            </a:r>
            <a:r>
              <a:rPr lang="en-US" sz="2800" dirty="0">
                <a:latin typeface="Calibri" panose="020F0502020204030204" pitchFamily="34" charset="0"/>
                <a:ea typeface="Calibri" panose="020F0502020204030204" pitchFamily="34" charset="0"/>
                <a:cs typeface="Times New Roman" panose="02020603050405020304" pitchFamily="18" charset="0"/>
              </a:rPr>
              <a:t>and associated complications develop in ~20% of affected cats and dogs and can occur at any stage.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Osteoporosis may be seen radiographically, although this late finding is generally not helpful for diagnosis.</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78943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824460" y="2052918"/>
            <a:ext cx="10568066" cy="4195481"/>
          </a:xfrm>
        </p:spPr>
        <p:txBody>
          <a:bodyPr>
            <a:normAutofit/>
          </a:bodyPr>
          <a:lstStyle/>
          <a:p>
            <a:r>
              <a:rPr lang="en-US" sz="2800" u="sng" dirty="0">
                <a:latin typeface="Calibri" panose="020F0502020204030204" pitchFamily="34" charset="0"/>
                <a:ea typeface="Calibri" panose="020F0502020204030204" pitchFamily="34" charset="0"/>
                <a:cs typeface="Times New Roman" panose="02020603050405020304" pitchFamily="18" charset="0"/>
              </a:rPr>
              <a:t>The polydipsia and polyuria </a:t>
            </a:r>
            <a:r>
              <a:rPr lang="en-US" sz="2800" dirty="0">
                <a:latin typeface="Calibri" panose="020F0502020204030204" pitchFamily="34" charset="0"/>
                <a:ea typeface="Calibri" panose="020F0502020204030204" pitchFamily="34" charset="0"/>
                <a:cs typeface="Times New Roman" panose="02020603050405020304" pitchFamily="18" charset="0"/>
              </a:rPr>
              <a:t>of CKD must be differentiated from </a:t>
            </a:r>
            <a:r>
              <a:rPr lang="tr-TR"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other</a:t>
            </a:r>
            <a:r>
              <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cause</a:t>
            </a:r>
            <a:r>
              <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s</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of</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polydipsia</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and</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polyuria</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lvl="1"/>
            <a:r>
              <a:rPr lang="en-US" sz="2800" dirty="0">
                <a:latin typeface="Calibri" panose="020F0502020204030204" pitchFamily="34" charset="0"/>
                <a:ea typeface="Calibri" panose="020F0502020204030204" pitchFamily="34" charset="0"/>
                <a:cs typeface="Times New Roman" panose="02020603050405020304" pitchFamily="18" charset="0"/>
              </a:rPr>
              <a:t>(</a:t>
            </a:r>
            <a:r>
              <a:rPr lang="tr-TR" sz="2800" dirty="0">
                <a:latin typeface="Calibri" panose="020F0502020204030204" pitchFamily="34" charset="0"/>
                <a:ea typeface="Calibri" panose="020F0502020204030204" pitchFamily="34" charset="0"/>
                <a:cs typeface="Times New Roman" panose="02020603050405020304" pitchFamily="18" charset="0"/>
              </a:rPr>
              <a:t>D</a:t>
            </a:r>
            <a:r>
              <a:rPr lang="en-US" sz="2800" dirty="0" err="1">
                <a:latin typeface="Calibri" panose="020F0502020204030204" pitchFamily="34" charset="0"/>
                <a:ea typeface="Calibri" panose="020F0502020204030204" pitchFamily="34" charset="0"/>
                <a:cs typeface="Times New Roman" panose="02020603050405020304" pitchFamily="18" charset="0"/>
              </a:rPr>
              <a:t>iabetes</a:t>
            </a:r>
            <a:r>
              <a:rPr lang="en-US" sz="2800" dirty="0">
                <a:latin typeface="Calibri" panose="020F0502020204030204" pitchFamily="34" charset="0"/>
                <a:ea typeface="Calibri" panose="020F0502020204030204" pitchFamily="34" charset="0"/>
                <a:cs typeface="Times New Roman" panose="02020603050405020304" pitchFamily="18" charset="0"/>
              </a:rPr>
              <a:t> mellitus, central diabetes insipidus, and nephrogenic diabetes insipidus</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 diuretic administration, </a:t>
            </a:r>
            <a:r>
              <a:rPr lang="tr-TR" sz="2800" dirty="0">
                <a:latin typeface="Calibri" panose="020F0502020204030204" pitchFamily="34" charset="0"/>
                <a:ea typeface="Calibri" panose="020F0502020204030204" pitchFamily="34" charset="0"/>
                <a:cs typeface="Times New Roman" panose="02020603050405020304" pitchFamily="18" charset="0"/>
              </a:rPr>
              <a:t>h</a:t>
            </a:r>
            <a:r>
              <a:rPr lang="en-US" sz="2800" dirty="0" err="1">
                <a:latin typeface="Calibri" panose="020F0502020204030204" pitchFamily="34" charset="0"/>
                <a:ea typeface="Calibri" panose="020F0502020204030204" pitchFamily="34" charset="0"/>
                <a:cs typeface="Times New Roman" panose="02020603050405020304" pitchFamily="18" charset="0"/>
              </a:rPr>
              <a:t>yperadrenocorticism</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hypoadrenokortisizm</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hyperthyroidism</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err="1">
                <a:latin typeface="Calibri" panose="020F0502020204030204" pitchFamily="34" charset="0"/>
                <a:ea typeface="Calibri" panose="020F0502020204030204" pitchFamily="34" charset="0"/>
                <a:cs typeface="Times New Roman" panose="02020603050405020304" pitchFamily="18" charset="0"/>
              </a:rPr>
              <a:t>pyometra</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etc</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p>
        </p:txBody>
      </p:sp>
    </p:spTree>
    <p:extLst>
      <p:ext uri="{BB962C8B-B14F-4D97-AF65-F5344CB8AC3E}">
        <p14:creationId xmlns:p14="http://schemas.microsoft.com/office/powerpoint/2010/main" val="166452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7"/>
            <a:ext cx="9404723" cy="926377"/>
          </a:xfrm>
        </p:spPr>
        <p:txBody>
          <a:bodyPr/>
          <a:lstStyle/>
          <a:p>
            <a:r>
              <a:rPr lang="tr-TR" dirty="0" err="1"/>
              <a:t>In</a:t>
            </a:r>
            <a:r>
              <a:rPr lang="tr-TR" dirty="0"/>
              <a:t> </a:t>
            </a:r>
            <a:r>
              <a:rPr lang="tr-TR" dirty="0" err="1"/>
              <a:t>diagnosis</a:t>
            </a:r>
            <a:endParaRPr lang="en-GB" dirty="0"/>
          </a:p>
        </p:txBody>
      </p:sp>
      <p:sp>
        <p:nvSpPr>
          <p:cNvPr id="3" name="İçerik Yer Tutucusu 2"/>
          <p:cNvSpPr>
            <a:spLocks noGrp="1"/>
          </p:cNvSpPr>
          <p:nvPr>
            <p:ph idx="1"/>
          </p:nvPr>
        </p:nvSpPr>
        <p:spPr>
          <a:xfrm>
            <a:off x="484910" y="2313708"/>
            <a:ext cx="11471564" cy="3934691"/>
          </a:xfrm>
        </p:spPr>
        <p:txBody>
          <a:bodyPr>
            <a:normAutofit/>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Combinations of survey radiography, abdominal ultrasonography, serial clinical pathology tests, including urinalyses and urine cultures, and blood pressure measurements should be performed to evaluate the severity of disease, establish a prognosis, monitor the response to therapy, and identify complicating factors.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Specific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renal function tests </a:t>
            </a:r>
            <a:r>
              <a:rPr lang="en-US" sz="2800" dirty="0">
                <a:latin typeface="Calibri" panose="020F0502020204030204" pitchFamily="34" charset="0"/>
                <a:ea typeface="Calibri" panose="020F0502020204030204" pitchFamily="34" charset="0"/>
                <a:cs typeface="Times New Roman" panose="02020603050405020304" pitchFamily="18" charset="0"/>
              </a:rPr>
              <a:t>and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renal biopsy </a:t>
            </a:r>
            <a:r>
              <a:rPr lang="en-US" sz="2800" dirty="0">
                <a:latin typeface="Calibri" panose="020F0502020204030204" pitchFamily="34" charset="0"/>
                <a:ea typeface="Calibri" panose="020F0502020204030204" pitchFamily="34" charset="0"/>
                <a:cs typeface="Times New Roman" panose="02020603050405020304" pitchFamily="18" charset="0"/>
              </a:rPr>
              <a:t>may be helpful to identify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1015594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4800" y="106354"/>
            <a:ext cx="9404723" cy="821900"/>
          </a:xfrm>
        </p:spPr>
        <p:txBody>
          <a:bodyPr/>
          <a:lstStyle/>
          <a:p>
            <a:r>
              <a:rPr lang="en-US" sz="4400" dirty="0">
                <a:solidFill>
                  <a:schemeClr val="tx1"/>
                </a:solidFill>
                <a:latin typeface="Calibri" panose="020F0502020204030204" pitchFamily="34" charset="0"/>
                <a:ea typeface="Calibri" panose="020F0502020204030204" pitchFamily="34" charset="0"/>
                <a:cs typeface="Times New Roman" panose="02020603050405020304" pitchFamily="18" charset="0"/>
              </a:rPr>
              <a:t>Treatment:</a:t>
            </a:r>
            <a:b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96982" y="845127"/>
            <a:ext cx="12095018" cy="6012873"/>
          </a:xfrm>
        </p:spPr>
        <p:txBody>
          <a:bodyPr>
            <a:noAutofit/>
          </a:bodyPr>
          <a:lstStyle/>
          <a:p>
            <a:r>
              <a:rPr lang="en-US" sz="2600" dirty="0">
                <a:latin typeface="Calibri" panose="020F0502020204030204" pitchFamily="34" charset="0"/>
                <a:ea typeface="Calibri" panose="020F0502020204030204" pitchFamily="34" charset="0"/>
                <a:cs typeface="Times New Roman" panose="02020603050405020304" pitchFamily="18" charset="0"/>
              </a:rPr>
              <a:t>Recommended treatment varies with the stage of the disease. In Stages 1 and 2, animals usually have minimal clinical abnormalities. Efforts to identify and treat the primary cause of the disease should be thorough.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r>
              <a:rPr lang="en-US" sz="2600" dirty="0">
                <a:latin typeface="Calibri" panose="020F0502020204030204" pitchFamily="34" charset="0"/>
                <a:ea typeface="Calibri" panose="020F0502020204030204" pitchFamily="34" charset="0"/>
                <a:cs typeface="Times New Roman" panose="02020603050405020304" pitchFamily="18" charset="0"/>
              </a:rPr>
              <a:t>The systemic hypertension seen in ~20% of animals with CKD may be seen at any stage and is not effectively controlled by feeding a </a:t>
            </a:r>
            <a:r>
              <a:rPr lang="en-US" sz="26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low-salt diet. </a:t>
            </a:r>
            <a:endParaRPr lang="tr-TR" sz="26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endParaRPr>
          </a:p>
          <a:p>
            <a:r>
              <a:rPr lang="en-US" sz="2600" dirty="0">
                <a:latin typeface="Calibri" panose="020F0502020204030204" pitchFamily="34" charset="0"/>
                <a:ea typeface="Calibri" panose="020F0502020204030204" pitchFamily="34" charset="0"/>
                <a:cs typeface="Times New Roman" panose="02020603050405020304" pitchFamily="18" charset="0"/>
              </a:rPr>
              <a:t>The usual antihypertensive medications for blood pressure,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latin typeface="Calibri" panose="020F0502020204030204" pitchFamily="34" charset="0"/>
                <a:ea typeface="Calibri" panose="020F0502020204030204" pitchFamily="34" charset="0"/>
                <a:cs typeface="Times New Roman" panose="02020603050405020304" pitchFamily="18" charset="0"/>
              </a:rPr>
              <a:t>a </a:t>
            </a:r>
            <a:r>
              <a:rPr lang="en-US" sz="24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calcium-channel blocker</a:t>
            </a:r>
            <a:r>
              <a:rPr lang="en-US" sz="2400" dirty="0">
                <a:latin typeface="Calibri" panose="020F0502020204030204" pitchFamily="34" charset="0"/>
                <a:ea typeface="Calibri" panose="020F0502020204030204" pitchFamily="34" charset="0"/>
                <a:cs typeface="Times New Roman" panose="02020603050405020304" pitchFamily="18" charset="0"/>
              </a:rPr>
              <a:t> such as amlodipine </a:t>
            </a:r>
            <a:r>
              <a:rPr lang="en-US" sz="2400" dirty="0" err="1">
                <a:latin typeface="Calibri" panose="020F0502020204030204" pitchFamily="34" charset="0"/>
                <a:ea typeface="Calibri" panose="020F0502020204030204" pitchFamily="34" charset="0"/>
                <a:cs typeface="Times New Roman" panose="02020603050405020304" pitchFamily="18" charset="0"/>
              </a:rPr>
              <a:t>besylate</a:t>
            </a:r>
            <a:r>
              <a:rPr lang="en-US" sz="2400" dirty="0">
                <a:latin typeface="Calibri" panose="020F0502020204030204" pitchFamily="34" charset="0"/>
                <a:ea typeface="Calibri" panose="020F0502020204030204" pitchFamily="34" charset="0"/>
                <a:cs typeface="Times New Roman" panose="02020603050405020304" pitchFamily="18" charset="0"/>
              </a:rPr>
              <a:t> (0.25–0.5 mg/kg/day, PO)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latin typeface="Calibri" panose="020F0502020204030204" pitchFamily="34" charset="0"/>
                <a:ea typeface="Calibri" panose="020F0502020204030204" pitchFamily="34" charset="0"/>
                <a:cs typeface="Times New Roman" panose="02020603050405020304" pitchFamily="18" charset="0"/>
              </a:rPr>
              <a:t>angiotensin-converting enzyme </a:t>
            </a:r>
            <a:r>
              <a:rPr lang="en-US" sz="24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(ACE) </a:t>
            </a:r>
            <a:r>
              <a:rPr lang="en-US" sz="2400" dirty="0">
                <a:latin typeface="Calibri" panose="020F0502020204030204" pitchFamily="34" charset="0"/>
                <a:ea typeface="Calibri" panose="020F0502020204030204" pitchFamily="34" charset="0"/>
                <a:cs typeface="Times New Roman" panose="02020603050405020304" pitchFamily="18" charset="0"/>
              </a:rPr>
              <a:t>inhibitor such as </a:t>
            </a:r>
            <a:r>
              <a:rPr lang="en-US" sz="2400" dirty="0" err="1">
                <a:latin typeface="Calibri" panose="020F0502020204030204" pitchFamily="34" charset="0"/>
                <a:ea typeface="Calibri" panose="020F0502020204030204" pitchFamily="34" charset="0"/>
                <a:cs typeface="Times New Roman" panose="02020603050405020304" pitchFamily="18" charset="0"/>
              </a:rPr>
              <a:t>enalapril</a:t>
            </a:r>
            <a:r>
              <a:rPr lang="en-US" sz="2400" dirty="0">
                <a:latin typeface="Calibri" panose="020F0502020204030204" pitchFamily="34" charset="0"/>
                <a:ea typeface="Calibri" panose="020F0502020204030204" pitchFamily="34" charset="0"/>
                <a:cs typeface="Times New Roman" panose="02020603050405020304" pitchFamily="18" charset="0"/>
              </a:rPr>
              <a:t> or benazepril (0.5 mg/kg, once daily in cats and bid in dogs)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latin typeface="Calibri" panose="020F0502020204030204" pitchFamily="34" charset="0"/>
                <a:ea typeface="Calibri" panose="020F0502020204030204" pitchFamily="34" charset="0"/>
                <a:cs typeface="Times New Roman" panose="02020603050405020304" pitchFamily="18" charset="0"/>
              </a:rPr>
              <a:t> an angiotensin-receptor blocker </a:t>
            </a:r>
            <a:r>
              <a:rPr lang="en-US" sz="24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(ARB) </a:t>
            </a:r>
            <a:r>
              <a:rPr lang="en-US" sz="2400" dirty="0">
                <a:latin typeface="Calibri" panose="020F0502020204030204" pitchFamily="34" charset="0"/>
                <a:ea typeface="Calibri" panose="020F0502020204030204" pitchFamily="34" charset="0"/>
                <a:cs typeface="Times New Roman" panose="02020603050405020304" pitchFamily="18" charset="0"/>
              </a:rPr>
              <a:t>such as </a:t>
            </a:r>
            <a:r>
              <a:rPr lang="en-US" sz="2400" dirty="0" err="1">
                <a:latin typeface="Calibri" panose="020F0502020204030204" pitchFamily="34" charset="0"/>
                <a:ea typeface="Calibri" panose="020F0502020204030204" pitchFamily="34" charset="0"/>
                <a:cs typeface="Times New Roman" panose="02020603050405020304" pitchFamily="18" charset="0"/>
              </a:rPr>
              <a:t>telmisartan</a:t>
            </a:r>
            <a:r>
              <a:rPr lang="en-US" sz="2400" dirty="0">
                <a:latin typeface="Calibri" panose="020F0502020204030204" pitchFamily="34" charset="0"/>
                <a:ea typeface="Calibri" panose="020F0502020204030204" pitchFamily="34" charset="0"/>
                <a:cs typeface="Times New Roman" panose="02020603050405020304" pitchFamily="18" charset="0"/>
              </a:rPr>
              <a:t> (1 mg/kg, once daily in cats and bid in dogs).</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en-US" sz="2600" dirty="0">
                <a:latin typeface="Calibri" panose="020F0502020204030204" pitchFamily="34" charset="0"/>
                <a:ea typeface="Calibri" panose="020F0502020204030204" pitchFamily="34" charset="0"/>
                <a:cs typeface="Times New Roman" panose="02020603050405020304" pitchFamily="18" charset="0"/>
              </a:rPr>
              <a:t> If an ACE inhibitor is used in conjunction with a renal diet, potassium should be carefully monitored. </a:t>
            </a:r>
            <a:endParaRPr lang="en-GB" sz="2600" dirty="0"/>
          </a:p>
        </p:txBody>
      </p:sp>
    </p:spTree>
    <p:extLst>
      <p:ext uri="{BB962C8B-B14F-4D97-AF65-F5344CB8AC3E}">
        <p14:creationId xmlns:p14="http://schemas.microsoft.com/office/powerpoint/2010/main" val="942041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26155"/>
          </a:xfrm>
        </p:spPr>
        <p:txBody>
          <a:bodyPr/>
          <a:lstStyle/>
          <a:p>
            <a:endParaRPr lang="en-GB" dirty="0"/>
          </a:p>
        </p:txBody>
      </p:sp>
      <p:sp>
        <p:nvSpPr>
          <p:cNvPr id="3" name="İçerik Yer Tutucusu 2"/>
          <p:cNvSpPr>
            <a:spLocks noGrp="1"/>
          </p:cNvSpPr>
          <p:nvPr>
            <p:ph idx="1"/>
          </p:nvPr>
        </p:nvSpPr>
        <p:spPr>
          <a:xfrm>
            <a:off x="646111" y="1246910"/>
            <a:ext cx="11351925" cy="5001490"/>
          </a:xfrm>
        </p:spPr>
        <p:txBody>
          <a:bodyPr>
            <a:noAutofit/>
          </a:bodyPr>
          <a:lstStyle/>
          <a:p>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Hyperkalemia</a:t>
            </a:r>
            <a:r>
              <a:rPr lang="en-US" sz="2800" dirty="0">
                <a:latin typeface="Calibri" panose="020F0502020204030204" pitchFamily="34" charset="0"/>
                <a:ea typeface="Calibri" panose="020F0502020204030204" pitchFamily="34" charset="0"/>
                <a:cs typeface="Times New Roman" panose="02020603050405020304" pitchFamily="18" charset="0"/>
              </a:rPr>
              <a:t> may develop, particularly in Stage 4, if serum potassium exceeds 6.5 </a:t>
            </a:r>
            <a:r>
              <a:rPr lang="en-US" sz="2800" dirty="0" err="1">
                <a:latin typeface="Calibri" panose="020F0502020204030204" pitchFamily="34" charset="0"/>
                <a:ea typeface="Calibri" panose="020F0502020204030204" pitchFamily="34" charset="0"/>
                <a:cs typeface="Times New Roman" panose="02020603050405020304" pitchFamily="18" charset="0"/>
              </a:rPr>
              <a:t>mEq</a:t>
            </a:r>
            <a:r>
              <a:rPr lang="en-US" sz="2800" dirty="0">
                <a:latin typeface="Calibri" panose="020F0502020204030204" pitchFamily="34" charset="0"/>
                <a:ea typeface="Calibri" panose="020F0502020204030204" pitchFamily="34" charset="0"/>
                <a:cs typeface="Times New Roman" panose="02020603050405020304" pitchFamily="18" charset="0"/>
              </a:rPr>
              <a:t>/L. dietary change or dosage adjustment should be considered</a:t>
            </a:r>
            <a:r>
              <a:rPr lang="tr-TR" sz="2800" dirty="0">
                <a:latin typeface="Calibri" panose="020F0502020204030204" pitchFamily="34" charset="0"/>
                <a:ea typeface="Calibri" panose="020F0502020204030204" pitchFamily="34" charset="0"/>
                <a:cs typeface="Times New Roman" panose="02020603050405020304" pitchFamily="18" charset="0"/>
              </a:rPr>
              <a:t>.</a:t>
            </a:r>
          </a:p>
          <a:p>
            <a:r>
              <a:rPr lang="tr-TR" sz="2800" dirty="0">
                <a:latin typeface="Calibri" panose="020F0502020204030204" pitchFamily="34" charset="0"/>
                <a:ea typeface="Calibri" panose="020F0502020204030204" pitchFamily="34" charset="0"/>
                <a:cs typeface="Times New Roman" panose="02020603050405020304" pitchFamily="18" charset="0"/>
              </a:rPr>
              <a:t>C</a:t>
            </a:r>
            <a:r>
              <a:rPr lang="en-US" sz="2800" dirty="0" err="1">
                <a:latin typeface="Calibri" panose="020F0502020204030204" pitchFamily="34" charset="0"/>
                <a:ea typeface="Calibri" panose="020F0502020204030204" pitchFamily="34" charset="0"/>
                <a:cs typeface="Times New Roman" panose="02020603050405020304" pitchFamily="18" charset="0"/>
              </a:rPr>
              <a:t>alcium</a:t>
            </a:r>
            <a:r>
              <a:rPr lang="en-US" sz="2800" dirty="0">
                <a:latin typeface="Calibri" panose="020F0502020204030204" pitchFamily="34" charset="0"/>
                <a:ea typeface="Calibri" panose="020F0502020204030204" pitchFamily="34" charset="0"/>
                <a:cs typeface="Times New Roman" panose="02020603050405020304" pitchFamily="18" charset="0"/>
              </a:rPr>
              <a:t>-channel blocker</a:t>
            </a:r>
            <a:r>
              <a:rPr lang="tr-TR" sz="2800" dirty="0">
                <a:latin typeface="Calibri" panose="020F0502020204030204" pitchFamily="34" charset="0"/>
                <a:ea typeface="Calibri" panose="020F0502020204030204" pitchFamily="34" charset="0"/>
                <a:cs typeface="Times New Roman" panose="02020603050405020304" pitchFamily="18" charset="0"/>
              </a:rPr>
              <a:t>s</a:t>
            </a:r>
            <a:r>
              <a:rPr lang="en-US" sz="2800" dirty="0">
                <a:latin typeface="Calibri" panose="020F0502020204030204" pitchFamily="34" charset="0"/>
                <a:ea typeface="Calibri" panose="020F0502020204030204" pitchFamily="34" charset="0"/>
                <a:cs typeface="Times New Roman" panose="02020603050405020304" pitchFamily="18" charset="0"/>
              </a:rPr>
              <a:t> is usually recommended as initial therapy in cats and an ACE inhibitor (or ARB) in dogs. In addition to providing a continuous supply of fresh drinking water and encouraging adequate dietary intake</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 Animals in this stage should be fed standard, commercially available maintenance diets, unless they are markedly </a:t>
            </a:r>
            <a:r>
              <a:rPr lang="en-US" sz="2800" dirty="0" err="1">
                <a:latin typeface="Calibri" panose="020F0502020204030204" pitchFamily="34" charset="0"/>
                <a:ea typeface="Calibri" panose="020F0502020204030204" pitchFamily="34" charset="0"/>
                <a:cs typeface="Times New Roman" panose="02020603050405020304" pitchFamily="18" charset="0"/>
              </a:rPr>
              <a:t>proteinuric</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 All affected animals should be reevaluated every 6–12 </a:t>
            </a:r>
            <a:r>
              <a:rPr lang="en-US" sz="2800" dirty="0" err="1">
                <a:latin typeface="Calibri" panose="020F0502020204030204" pitchFamily="34" charset="0"/>
                <a:ea typeface="Calibri" panose="020F0502020204030204" pitchFamily="34" charset="0"/>
                <a:cs typeface="Times New Roman" panose="02020603050405020304" pitchFamily="18" charset="0"/>
              </a:rPr>
              <a:t>mo</a:t>
            </a:r>
            <a:r>
              <a:rPr lang="en-US" sz="2800" dirty="0">
                <a:latin typeface="Calibri" panose="020F0502020204030204" pitchFamily="34" charset="0"/>
                <a:ea typeface="Calibri" panose="020F0502020204030204" pitchFamily="34" charset="0"/>
                <a:cs typeface="Times New Roman" panose="02020603050405020304" pitchFamily="18" charset="0"/>
              </a:rPr>
              <a:t>, or sooner if problems develop.</a:t>
            </a:r>
            <a:endParaRPr lang="en-GB" sz="2800" dirty="0"/>
          </a:p>
        </p:txBody>
      </p:sp>
    </p:spTree>
    <p:extLst>
      <p:ext uri="{BB962C8B-B14F-4D97-AF65-F5344CB8AC3E}">
        <p14:creationId xmlns:p14="http://schemas.microsoft.com/office/powerpoint/2010/main" val="2425663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81573"/>
          </a:xfrm>
        </p:spPr>
        <p:txBody>
          <a:bodyPr/>
          <a:lstStyle/>
          <a:p>
            <a:endParaRPr lang="en-GB" dirty="0"/>
          </a:p>
        </p:txBody>
      </p:sp>
      <p:sp>
        <p:nvSpPr>
          <p:cNvPr id="3" name="İçerik Yer Tutucusu 2"/>
          <p:cNvSpPr>
            <a:spLocks noGrp="1"/>
          </p:cNvSpPr>
          <p:nvPr>
            <p:ph idx="1"/>
          </p:nvPr>
        </p:nvSpPr>
        <p:spPr>
          <a:xfrm>
            <a:off x="429491" y="1163782"/>
            <a:ext cx="11360727" cy="5250873"/>
          </a:xfrm>
        </p:spPr>
        <p:txBody>
          <a:bodyPr>
            <a:normAutofit/>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Because dogs and cats with CKD are prone to development of bacterial urinary tract infections,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urine culture </a:t>
            </a:r>
            <a:r>
              <a:rPr lang="en-US" sz="2800" dirty="0">
                <a:latin typeface="Calibri" panose="020F0502020204030204" pitchFamily="34" charset="0"/>
                <a:ea typeface="Calibri" panose="020F0502020204030204" pitchFamily="34" charset="0"/>
                <a:cs typeface="Times New Roman" panose="02020603050405020304" pitchFamily="18" charset="0"/>
              </a:rPr>
              <a:t>should be performed annually and any time urinalysis suggests infection.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The progressive nature of this disease produces a </a:t>
            </a:r>
            <a:r>
              <a:rPr lang="tr-TR" sz="2800" dirty="0" err="1">
                <a:latin typeface="Calibri" panose="020F0502020204030204" pitchFamily="34" charset="0"/>
                <a:ea typeface="Calibri" panose="020F0502020204030204" pitchFamily="34" charset="0"/>
                <a:cs typeface="Times New Roman" panose="02020603050405020304" pitchFamily="18" charset="0"/>
              </a:rPr>
              <a:t>serious</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progressive renal destruction. Measures that may slow this progression include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lvl="1"/>
            <a:r>
              <a:rPr lang="en-US" sz="2600" u="sng" dirty="0">
                <a:latin typeface="Calibri" panose="020F0502020204030204" pitchFamily="34" charset="0"/>
                <a:ea typeface="Calibri" panose="020F0502020204030204" pitchFamily="34" charset="0"/>
                <a:cs typeface="Times New Roman" panose="02020603050405020304" pitchFamily="18" charset="0"/>
              </a:rPr>
              <a:t>dietary phosphorus restriction</a:t>
            </a:r>
            <a:r>
              <a:rPr lang="en-US" sz="2600" dirty="0">
                <a:latin typeface="Calibri" panose="020F0502020204030204" pitchFamily="34" charset="0"/>
                <a:ea typeface="Calibri" panose="020F0502020204030204" pitchFamily="34" charset="0"/>
                <a:cs typeface="Times New Roman" panose="02020603050405020304" pitchFamily="18" charset="0"/>
              </a:rPr>
              <a:t>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r>
              <a:rPr lang="en-US" sz="2600" dirty="0">
                <a:latin typeface="Calibri" panose="020F0502020204030204" pitchFamily="34" charset="0"/>
                <a:ea typeface="Calibri" panose="020F0502020204030204" pitchFamily="34" charset="0"/>
                <a:cs typeface="Times New Roman" panose="02020603050405020304" pitchFamily="18" charset="0"/>
              </a:rPr>
              <a:t>dietary fish oil supplementation</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r>
              <a:rPr lang="en-US" sz="2600" dirty="0">
                <a:latin typeface="Calibri" panose="020F0502020204030204" pitchFamily="34" charset="0"/>
                <a:ea typeface="Calibri" panose="020F0502020204030204" pitchFamily="34" charset="0"/>
                <a:cs typeface="Times New Roman" panose="02020603050405020304" pitchFamily="18" charset="0"/>
              </a:rPr>
              <a:t>antihypertensive agents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r>
              <a:rPr lang="en-US" sz="2600" dirty="0">
                <a:latin typeface="Calibri" panose="020F0502020204030204" pitchFamily="34" charset="0"/>
                <a:ea typeface="Calibri" panose="020F0502020204030204" pitchFamily="34" charset="0"/>
                <a:cs typeface="Times New Roman" panose="02020603050405020304" pitchFamily="18" charset="0"/>
              </a:rPr>
              <a:t>administration of </a:t>
            </a:r>
            <a:r>
              <a:rPr lang="en-US" sz="2600" u="sng" dirty="0">
                <a:latin typeface="Calibri" panose="020F0502020204030204" pitchFamily="34" charset="0"/>
                <a:ea typeface="Calibri" panose="020F0502020204030204" pitchFamily="34" charset="0"/>
                <a:cs typeface="Times New Roman" panose="02020603050405020304" pitchFamily="18" charset="0"/>
              </a:rPr>
              <a:t>ACE inhibitors</a:t>
            </a:r>
            <a:r>
              <a:rPr lang="en-US" sz="2600" dirty="0">
                <a:latin typeface="Calibri" panose="020F0502020204030204" pitchFamily="34" charset="0"/>
                <a:ea typeface="Calibri" panose="020F0502020204030204" pitchFamily="34" charset="0"/>
                <a:cs typeface="Times New Roman" panose="02020603050405020304" pitchFamily="18" charset="0"/>
              </a:rPr>
              <a:t> or ARBs</a:t>
            </a:r>
            <a:endParaRPr lang="en-GB" sz="2600" dirty="0"/>
          </a:p>
        </p:txBody>
      </p:sp>
    </p:spTree>
    <p:extLst>
      <p:ext uri="{BB962C8B-B14F-4D97-AF65-F5344CB8AC3E}">
        <p14:creationId xmlns:p14="http://schemas.microsoft.com/office/powerpoint/2010/main" val="4156531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67718"/>
          </a:xfrm>
        </p:spPr>
        <p:txBody>
          <a:bodyPr/>
          <a:lstStyle/>
          <a:p>
            <a:endParaRPr lang="en-GB" dirty="0"/>
          </a:p>
        </p:txBody>
      </p:sp>
      <p:sp>
        <p:nvSpPr>
          <p:cNvPr id="3" name="İçerik Yer Tutucusu 2"/>
          <p:cNvSpPr>
            <a:spLocks noGrp="1"/>
          </p:cNvSpPr>
          <p:nvPr>
            <p:ph idx="1"/>
          </p:nvPr>
        </p:nvSpPr>
        <p:spPr>
          <a:xfrm>
            <a:off x="401782" y="1094509"/>
            <a:ext cx="11430000" cy="5472545"/>
          </a:xfrm>
        </p:spPr>
        <p:txBody>
          <a:bodyPr>
            <a:normAutofit/>
          </a:bodyPr>
          <a:lstStyle/>
          <a:p>
            <a:r>
              <a:rPr lang="en-US" sz="2800" u="sng" dirty="0">
                <a:latin typeface="Calibri" panose="020F0502020204030204" pitchFamily="34" charset="0"/>
                <a:ea typeface="Calibri" panose="020F0502020204030204" pitchFamily="34" charset="0"/>
                <a:cs typeface="Times New Roman" panose="02020603050405020304" pitchFamily="18" charset="0"/>
              </a:rPr>
              <a:t>Dietary restriction of phosphate and acid load</a:t>
            </a:r>
            <a:r>
              <a:rPr lang="en-US" sz="2800" dirty="0">
                <a:latin typeface="Calibri" panose="020F0502020204030204" pitchFamily="34" charset="0"/>
                <a:ea typeface="Calibri" panose="020F0502020204030204" pitchFamily="34" charset="0"/>
                <a:cs typeface="Times New Roman" panose="02020603050405020304" pitchFamily="18" charset="0"/>
              </a:rPr>
              <a:t> is essential, and specialized diets for management of kidney disease should be fed.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Potassium citrate or sodium bicarbonate, given PO, may be indicated if the animal is severely acidotic (plasma bicarbonate &lt;15 </a:t>
            </a:r>
            <a:r>
              <a:rPr lang="en-US" sz="2800" dirty="0" err="1">
                <a:latin typeface="Calibri" panose="020F0502020204030204" pitchFamily="34" charset="0"/>
                <a:ea typeface="Calibri" panose="020F0502020204030204" pitchFamily="34" charset="0"/>
                <a:cs typeface="Times New Roman" panose="02020603050405020304" pitchFamily="18" charset="0"/>
              </a:rPr>
              <a:t>mEq</a:t>
            </a:r>
            <a:r>
              <a:rPr lang="en-US" sz="2800" dirty="0">
                <a:latin typeface="Calibri" panose="020F0502020204030204" pitchFamily="34" charset="0"/>
                <a:ea typeface="Calibri" panose="020F0502020204030204" pitchFamily="34" charset="0"/>
                <a:cs typeface="Times New Roman" panose="02020603050405020304" pitchFamily="18" charset="0"/>
              </a:rPr>
              <a:t>/L)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 If dietary restriction of phosphorus is unsuccessful in maintaining a normal level of serum phosphorus within 2–3 </a:t>
            </a:r>
            <a:r>
              <a:rPr lang="en-US" sz="2800" dirty="0" err="1">
                <a:latin typeface="Calibri" panose="020F0502020204030204" pitchFamily="34" charset="0"/>
                <a:ea typeface="Calibri" panose="020F0502020204030204" pitchFamily="34" charset="0"/>
                <a:cs typeface="Times New Roman" panose="02020603050405020304" pitchFamily="18" charset="0"/>
              </a:rPr>
              <a:t>mo</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phosphate-binding</a:t>
            </a:r>
            <a:r>
              <a:rPr lang="en-US" sz="2800" dirty="0">
                <a:latin typeface="Calibri" panose="020F0502020204030204" pitchFamily="34" charset="0"/>
                <a:ea typeface="Calibri" panose="020F0502020204030204" pitchFamily="34" charset="0"/>
                <a:cs typeface="Times New Roman" panose="02020603050405020304" pitchFamily="18" charset="0"/>
              </a:rPr>
              <a:t> gels containing calcium acetate, calcium carbonate, calcium carbonate plus chitosan, lanthanum carbonate, or aluminum hydroxide should be administered with meals to achieve the desired effect. </a:t>
            </a:r>
            <a:endParaRPr lang="en-GB" sz="2800" dirty="0"/>
          </a:p>
        </p:txBody>
      </p:sp>
    </p:spTree>
    <p:extLst>
      <p:ext uri="{BB962C8B-B14F-4D97-AF65-F5344CB8AC3E}">
        <p14:creationId xmlns:p14="http://schemas.microsoft.com/office/powerpoint/2010/main" val="1699819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normAutofit/>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Failure of the filtration function of the kidneys leads to the development of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azotemia</a:t>
            </a:r>
            <a:r>
              <a:rPr lang="en-US" sz="2800" dirty="0">
                <a:latin typeface="Calibri" panose="020F0502020204030204" pitchFamily="34" charset="0"/>
                <a:ea typeface="Calibri" panose="020F0502020204030204" pitchFamily="34" charset="0"/>
                <a:cs typeface="Times New Roman" panose="02020603050405020304" pitchFamily="18" charset="0"/>
              </a:rPr>
              <a:t> (an excess of nitrogenous compounds in the blood),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2800" dirty="0" err="1">
                <a:latin typeface="Calibri" panose="020F0502020204030204" pitchFamily="34" charset="0"/>
                <a:ea typeface="Calibri" panose="020F0502020204030204" pitchFamily="34" charset="0"/>
                <a:cs typeface="Times New Roman" panose="02020603050405020304" pitchFamily="18" charset="0"/>
              </a:rPr>
              <a:t>Azotemia</a:t>
            </a:r>
            <a:r>
              <a:rPr lang="en-US" sz="2800" dirty="0">
                <a:latin typeface="Calibri" panose="020F0502020204030204" pitchFamily="34" charset="0"/>
                <a:ea typeface="Calibri" panose="020F0502020204030204" pitchFamily="34" charset="0"/>
                <a:cs typeface="Times New Roman" panose="02020603050405020304" pitchFamily="18" charset="0"/>
              </a:rPr>
              <a:t> may be classified as </a:t>
            </a:r>
            <a:r>
              <a:rPr lang="en-US" sz="2800" u="sng" dirty="0" err="1">
                <a:latin typeface="Calibri" panose="020F0502020204030204" pitchFamily="34" charset="0"/>
                <a:ea typeface="Calibri" panose="020F0502020204030204" pitchFamily="34" charset="0"/>
                <a:cs typeface="Times New Roman" panose="02020603050405020304" pitchFamily="18" charset="0"/>
              </a:rPr>
              <a:t>prerenal</a:t>
            </a:r>
            <a:r>
              <a:rPr lang="en-US" sz="2800" u="sng" dirty="0">
                <a:latin typeface="Calibri" panose="020F0502020204030204" pitchFamily="34" charset="0"/>
                <a:ea typeface="Calibri" panose="020F0502020204030204" pitchFamily="34" charset="0"/>
                <a:cs typeface="Times New Roman" panose="02020603050405020304" pitchFamily="18" charset="0"/>
              </a:rPr>
              <a:t>, renal, </a:t>
            </a:r>
            <a:r>
              <a:rPr lang="en-US" sz="2800" u="sng" dirty="0" err="1">
                <a:latin typeface="Calibri" panose="020F0502020204030204" pitchFamily="34" charset="0"/>
                <a:ea typeface="Calibri" panose="020F0502020204030204" pitchFamily="34" charset="0"/>
                <a:cs typeface="Times New Roman" panose="02020603050405020304" pitchFamily="18" charset="0"/>
              </a:rPr>
              <a:t>postrenal</a:t>
            </a:r>
            <a:r>
              <a:rPr lang="en-US" sz="2800" u="sng" dirty="0">
                <a:latin typeface="Calibri" panose="020F0502020204030204" pitchFamily="34" charset="0"/>
                <a:ea typeface="Calibri" panose="020F0502020204030204" pitchFamily="34" charset="0"/>
                <a:cs typeface="Times New Roman" panose="02020603050405020304" pitchFamily="18" charset="0"/>
              </a:rPr>
              <a:t>, or of mixed origin</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2795549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92409"/>
          </a:xfrm>
        </p:spPr>
        <p:txBody>
          <a:bodyPr/>
          <a:lstStyle/>
          <a:p>
            <a:endParaRPr lang="en-GB" dirty="0"/>
          </a:p>
        </p:txBody>
      </p:sp>
      <p:sp>
        <p:nvSpPr>
          <p:cNvPr id="3" name="İçerik Yer Tutucusu 2"/>
          <p:cNvSpPr>
            <a:spLocks noGrp="1"/>
          </p:cNvSpPr>
          <p:nvPr>
            <p:ph idx="1"/>
          </p:nvPr>
        </p:nvSpPr>
        <p:spPr>
          <a:xfrm>
            <a:off x="457200" y="1357745"/>
            <a:ext cx="11055927" cy="5112327"/>
          </a:xfrm>
        </p:spPr>
        <p:txBody>
          <a:bodyPr/>
          <a:lstStyle/>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Dietary restriction of protein </a:t>
            </a:r>
            <a:r>
              <a:rPr lang="en-US" sz="2800" dirty="0">
                <a:latin typeface="Calibri" panose="020F0502020204030204" pitchFamily="34" charset="0"/>
                <a:ea typeface="Calibri" panose="020F0502020204030204" pitchFamily="34" charset="0"/>
                <a:cs typeface="Times New Roman" panose="02020603050405020304" pitchFamily="18" charset="0"/>
              </a:rPr>
              <a:t>may relieve some of the signs of uremia. High-quality protein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egg protein) should be fed at a level of 2–2.8 g/kg/day for dogs and 2.8–3.8 g/kg/day for cats.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Commercial diets formulated for cats and dogs with CKD generally </a:t>
            </a:r>
            <a:r>
              <a:rPr lang="tr-TR" sz="2800" dirty="0">
                <a:latin typeface="Calibri" panose="020F0502020204030204" pitchFamily="34" charset="0"/>
                <a:ea typeface="Calibri" panose="020F0502020204030204" pitchFamily="34" charset="0"/>
                <a:cs typeface="Times New Roman" panose="02020603050405020304" pitchFamily="18" charset="0"/>
              </a:rPr>
              <a:t>can be </a:t>
            </a:r>
            <a:r>
              <a:rPr lang="tr-TR" sz="2800" dirty="0" err="1">
                <a:latin typeface="Calibri" panose="020F0502020204030204" pitchFamily="34" charset="0"/>
                <a:ea typeface="Calibri" panose="020F0502020204030204" pitchFamily="34" charset="0"/>
                <a:cs typeface="Times New Roman" panose="02020603050405020304" pitchFamily="18" charset="0"/>
              </a:rPr>
              <a:t>use</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Administration of a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proton pump inhibitor </a:t>
            </a:r>
            <a:r>
              <a:rPr lang="en-US" sz="2800" dirty="0">
                <a:latin typeface="Calibri" panose="020F0502020204030204" pitchFamily="34" charset="0"/>
                <a:ea typeface="Calibri" panose="020F0502020204030204" pitchFamily="34" charset="0"/>
                <a:cs typeface="Times New Roman" panose="02020603050405020304" pitchFamily="18" charset="0"/>
              </a:rPr>
              <a:t>such as omeprazole (0.5–1 mg/kg/day, PO) or an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H2-receptor antagonist </a:t>
            </a:r>
            <a:r>
              <a:rPr lang="en-US" sz="2800" dirty="0">
                <a:latin typeface="Calibri" panose="020F0502020204030204" pitchFamily="34" charset="0"/>
                <a:ea typeface="Calibri" panose="020F0502020204030204" pitchFamily="34" charset="0"/>
                <a:cs typeface="Times New Roman" panose="02020603050405020304" pitchFamily="18" charset="0"/>
              </a:rPr>
              <a:t>such as famotidine (5 mg/kg, PO, </a:t>
            </a:r>
            <a:r>
              <a:rPr lang="en-US" sz="2800" dirty="0" err="1">
                <a:latin typeface="Calibri" panose="020F0502020204030204" pitchFamily="34" charset="0"/>
                <a:ea typeface="Calibri" panose="020F0502020204030204" pitchFamily="34" charset="0"/>
                <a:cs typeface="Times New Roman" panose="02020603050405020304" pitchFamily="18" charset="0"/>
              </a:rPr>
              <a:t>tid-qid</a:t>
            </a:r>
            <a:r>
              <a:rPr lang="en-US" sz="2800" dirty="0">
                <a:latin typeface="Calibri" panose="020F0502020204030204" pitchFamily="34" charset="0"/>
                <a:ea typeface="Calibri" panose="020F0502020204030204" pitchFamily="34" charset="0"/>
                <a:cs typeface="Times New Roman" panose="02020603050405020304" pitchFamily="18" charset="0"/>
              </a:rPr>
              <a:t>) decreases gastric acidity and vomiting.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27006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64700"/>
          </a:xfrm>
        </p:spPr>
        <p:txBody>
          <a:bodyPr/>
          <a:lstStyle/>
          <a:p>
            <a:endParaRPr lang="en-GB" dirty="0"/>
          </a:p>
        </p:txBody>
      </p:sp>
      <p:sp>
        <p:nvSpPr>
          <p:cNvPr id="3" name="İçerik Yer Tutucusu 2"/>
          <p:cNvSpPr>
            <a:spLocks noGrp="1"/>
          </p:cNvSpPr>
          <p:nvPr>
            <p:ph idx="1"/>
          </p:nvPr>
        </p:nvSpPr>
        <p:spPr>
          <a:xfrm>
            <a:off x="646112" y="1260764"/>
            <a:ext cx="11365780" cy="5320145"/>
          </a:xfrm>
        </p:spPr>
        <p:txBody>
          <a:bodyPr/>
          <a:lstStyle/>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Recombinant erythropoietin </a:t>
            </a:r>
            <a:r>
              <a:rPr lang="en-US" sz="2800" dirty="0">
                <a:latin typeface="Calibri" panose="020F0502020204030204" pitchFamily="34" charset="0"/>
                <a:ea typeface="Calibri" panose="020F0502020204030204" pitchFamily="34" charset="0"/>
                <a:cs typeface="Times New Roman" panose="02020603050405020304" pitchFamily="18" charset="0"/>
              </a:rPr>
              <a:t>and other erythropoiesis-stimulating agents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err="1">
                <a:latin typeface="Calibri" panose="020F0502020204030204" pitchFamily="34" charset="0"/>
                <a:ea typeface="Calibri" panose="020F0502020204030204" pitchFamily="34" charset="0"/>
                <a:cs typeface="Times New Roman" panose="02020603050405020304" pitchFamily="18" charset="0"/>
              </a:rPr>
              <a:t>darbopoietin</a:t>
            </a:r>
            <a:r>
              <a:rPr lang="en-US" sz="2800" dirty="0">
                <a:latin typeface="Calibri" panose="020F0502020204030204" pitchFamily="34" charset="0"/>
                <a:ea typeface="Calibri" panose="020F0502020204030204" pitchFamily="34" charset="0"/>
                <a:cs typeface="Times New Roman" panose="02020603050405020304" pitchFamily="18" charset="0"/>
              </a:rPr>
              <a:t>, continuous erythropoietin receptor activator) may stimulate RBC production, but </a:t>
            </a:r>
            <a:r>
              <a:rPr lang="en-US" sz="2800" dirty="0" err="1">
                <a:latin typeface="Calibri" panose="020F0502020204030204" pitchFamily="34" charset="0"/>
                <a:ea typeface="Calibri" panose="020F0502020204030204" pitchFamily="34" charset="0"/>
                <a:cs typeface="Times New Roman" panose="02020603050405020304" pitchFamily="18" charset="0"/>
              </a:rPr>
              <a:t>antierythropoietin</a:t>
            </a:r>
            <a:r>
              <a:rPr lang="en-US" sz="2800" dirty="0">
                <a:latin typeface="Calibri" panose="020F0502020204030204" pitchFamily="34" charset="0"/>
                <a:ea typeface="Calibri" panose="020F0502020204030204" pitchFamily="34" charset="0"/>
                <a:cs typeface="Times New Roman" panose="02020603050405020304" pitchFamily="18" charset="0"/>
              </a:rPr>
              <a:t> antibodies develop in ~50% of animals treated with the human recombinant erythropoietin,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2800" dirty="0">
                <a:latin typeface="Calibri" panose="020F0502020204030204" pitchFamily="34" charset="0"/>
                <a:ea typeface="Calibri" panose="020F0502020204030204" pitchFamily="34" charset="0"/>
                <a:cs typeface="Times New Roman" panose="02020603050405020304" pitchFamily="18" charset="0"/>
              </a:rPr>
              <a:t>E</a:t>
            </a:r>
            <a:r>
              <a:rPr lang="en-US" sz="2800" dirty="0" err="1">
                <a:latin typeface="Calibri" panose="020F0502020204030204" pitchFamily="34" charset="0"/>
                <a:ea typeface="Calibri" panose="020F0502020204030204" pitchFamily="34" charset="0"/>
                <a:cs typeface="Times New Roman" panose="02020603050405020304" pitchFamily="18" charset="0"/>
              </a:rPr>
              <a:t>rythropoietin</a:t>
            </a:r>
            <a:r>
              <a:rPr lang="en-US" sz="2800" dirty="0">
                <a:latin typeface="Calibri" panose="020F0502020204030204" pitchFamily="34" charset="0"/>
                <a:ea typeface="Calibri" panose="020F0502020204030204" pitchFamily="34" charset="0"/>
                <a:cs typeface="Times New Roman" panose="02020603050405020304" pitchFamily="18" charset="0"/>
              </a:rPr>
              <a:t> administration is now recommended only for animals with clinically apparent signs of anemia which generally occurs at a hematocrit &lt;20%.</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43916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64700"/>
          </a:xfrm>
        </p:spPr>
        <p:txBody>
          <a:bodyPr/>
          <a:lstStyle/>
          <a:p>
            <a:endParaRPr lang="en-GB" dirty="0"/>
          </a:p>
        </p:txBody>
      </p:sp>
      <p:sp>
        <p:nvSpPr>
          <p:cNvPr id="3" name="İçerik Yer Tutucusu 2"/>
          <p:cNvSpPr>
            <a:spLocks noGrp="1"/>
          </p:cNvSpPr>
          <p:nvPr>
            <p:ph idx="1"/>
          </p:nvPr>
        </p:nvSpPr>
        <p:spPr>
          <a:xfrm>
            <a:off x="429491" y="1136073"/>
            <a:ext cx="11457709" cy="5320145"/>
          </a:xfrm>
        </p:spPr>
        <p:txBody>
          <a:bodyPr>
            <a:normAutofit/>
          </a:bodyPr>
          <a:lstStyle/>
          <a:p>
            <a:pPr>
              <a:lnSpc>
                <a:spcPct val="107000"/>
              </a:lnSpc>
              <a:spcAft>
                <a:spcPts val="800"/>
              </a:spcAft>
            </a:pPr>
            <a:r>
              <a:rPr lang="en-US" sz="2800" b="1"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Fluid therapy with </a:t>
            </a:r>
            <a:r>
              <a:rPr lang="en-US" sz="2800" b="1"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polyionic</a:t>
            </a:r>
            <a:r>
              <a:rPr lang="en-US" sz="2800" b="1"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solutions</a:t>
            </a:r>
            <a:r>
              <a:rPr lang="en-US" sz="2800" dirty="0">
                <a:latin typeface="Calibri" panose="020F0502020204030204" pitchFamily="34" charset="0"/>
                <a:ea typeface="Calibri" panose="020F0502020204030204" pitchFamily="34" charset="0"/>
                <a:cs typeface="Times New Roman" panose="02020603050405020304" pitchFamily="18" charset="0"/>
              </a:rPr>
              <a:t>, given IV or SC in the hospital or SC by owners at home, is often beneficial in animals with intermittent signs of uremia. Oral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vitamin D</a:t>
            </a:r>
            <a:r>
              <a:rPr lang="en-US" sz="2800" dirty="0">
                <a:latin typeface="Calibri" panose="020F0502020204030204" pitchFamily="34" charset="0"/>
                <a:ea typeface="Calibri" panose="020F0502020204030204" pitchFamily="34" charset="0"/>
                <a:cs typeface="Times New Roman" panose="02020603050405020304" pitchFamily="18" charset="0"/>
              </a:rPr>
              <a:t> administration may reduce uremic signs and prolong survival, particularly in dogs.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Probiotic medications and certain dietary fibers may enhance gut catabolism of nitrogenous compounds and uremic toxins.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Feeding tubes may help manage chronic anorexia. Euthanasia or renal replacement therapy (renal transplantation and/or dialysis) should be carefully considered if therapy does not improve renal function and alleviate signs of uremia.</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1609126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Acute Kidney Injury</a:t>
            </a:r>
            <a:br>
              <a:rPr lang="en-GB" dirty="0"/>
            </a:br>
            <a:endParaRPr lang="en-GB" dirty="0"/>
          </a:p>
        </p:txBody>
      </p:sp>
      <p:sp>
        <p:nvSpPr>
          <p:cNvPr id="3" name="İçerik Yer Tutucusu 2"/>
          <p:cNvSpPr>
            <a:spLocks noGrp="1"/>
          </p:cNvSpPr>
          <p:nvPr>
            <p:ph idx="1"/>
          </p:nvPr>
        </p:nvSpPr>
        <p:spPr>
          <a:xfrm>
            <a:off x="646111" y="2052918"/>
            <a:ext cx="10991707" cy="4195481"/>
          </a:xfrm>
        </p:spPr>
        <p:txBody>
          <a:bodyPr>
            <a:noAutofit/>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Because not all animals with acute kidney injury (AKI) will be </a:t>
            </a:r>
            <a:r>
              <a:rPr lang="en-US" sz="2800" dirty="0" err="1">
                <a:latin typeface="Calibri" panose="020F0502020204030204" pitchFamily="34" charset="0"/>
                <a:ea typeface="Calibri" panose="020F0502020204030204" pitchFamily="34" charset="0"/>
                <a:cs typeface="Times New Roman" panose="02020603050405020304" pitchFamily="18" charset="0"/>
              </a:rPr>
              <a:t>identifed</a:t>
            </a:r>
            <a:r>
              <a:rPr lang="en-US" sz="2800" dirty="0">
                <a:latin typeface="Calibri" panose="020F0502020204030204" pitchFamily="34" charset="0"/>
                <a:ea typeface="Calibri" panose="020F0502020204030204" pitchFamily="34" charset="0"/>
                <a:cs typeface="Times New Roman" panose="02020603050405020304" pitchFamily="18" charset="0"/>
              </a:rPr>
              <a:t> or exhibit azotemia, AKI has replaced the older term,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acute renal failure</a:t>
            </a:r>
            <a:r>
              <a:rPr lang="en-US" sz="2800" dirty="0">
                <a:latin typeface="Calibri" panose="020F0502020204030204" pitchFamily="34" charset="0"/>
                <a:ea typeface="Calibri" panose="020F0502020204030204" pitchFamily="34" charset="0"/>
                <a:cs typeface="Times New Roman" panose="02020603050405020304" pitchFamily="18" charset="0"/>
              </a:rPr>
              <a:t>. Animals with AKI are most often presented to the veterinarian when a sudden, major insult damages the kidneys.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The principal causes </a:t>
            </a:r>
            <a:r>
              <a:rPr lang="en-US" sz="2800" dirty="0">
                <a:latin typeface="Calibri" panose="020F0502020204030204" pitchFamily="34" charset="0"/>
                <a:ea typeface="Calibri" panose="020F0502020204030204" pitchFamily="34" charset="0"/>
                <a:cs typeface="Times New Roman" panose="02020603050405020304" pitchFamily="18" charset="0"/>
              </a:rPr>
              <a:t>are </a:t>
            </a:r>
            <a:r>
              <a:rPr lang="en-US" sz="2800" i="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toxins</a:t>
            </a:r>
            <a:r>
              <a:rPr lang="en-US" sz="2800" i="1"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ethylene glycol, aminoglycoside antibiotics, hypercalcemia, hemoglobinuria, NSAIDs), </a:t>
            </a:r>
            <a:r>
              <a:rPr lang="en-US" sz="2800" i="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ischemia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embolic showers from disseminated intravascular coagulation or severe prolonged </a:t>
            </a:r>
            <a:r>
              <a:rPr lang="en-US" sz="2800" dirty="0" err="1">
                <a:latin typeface="Calibri" panose="020F0502020204030204" pitchFamily="34" charset="0"/>
                <a:ea typeface="Calibri" panose="020F0502020204030204" pitchFamily="34" charset="0"/>
                <a:cs typeface="Times New Roman" panose="02020603050405020304" pitchFamily="18" charset="0"/>
              </a:rPr>
              <a:t>hypoperfusion</a:t>
            </a:r>
            <a:r>
              <a:rPr lang="en-US" sz="2800" dirty="0">
                <a:latin typeface="Calibri" panose="020F0502020204030204" pitchFamily="34" charset="0"/>
                <a:ea typeface="Calibri" panose="020F0502020204030204" pitchFamily="34" charset="0"/>
                <a:cs typeface="Times New Roman" panose="02020603050405020304" pitchFamily="18" charset="0"/>
              </a:rPr>
              <a:t>), and </a:t>
            </a:r>
            <a:r>
              <a:rPr lang="en-US" sz="2800" i="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infection</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leptospirosis, </a:t>
            </a:r>
            <a:r>
              <a:rPr lang="en-US" sz="2800" dirty="0" err="1">
                <a:latin typeface="Calibri" panose="020F0502020204030204" pitchFamily="34" charset="0"/>
                <a:ea typeface="Calibri" panose="020F0502020204030204" pitchFamily="34" charset="0"/>
                <a:cs typeface="Times New Roman" panose="02020603050405020304" pitchFamily="18" charset="0"/>
              </a:rPr>
              <a:t>borreliosis</a:t>
            </a:r>
            <a:r>
              <a:rPr lang="en-US" sz="2800" dirty="0">
                <a:latin typeface="Calibri" panose="020F0502020204030204" pitchFamily="34" charset="0"/>
                <a:ea typeface="Calibri" panose="020F0502020204030204" pitchFamily="34" charset="0"/>
                <a:cs typeface="Times New Roman" panose="02020603050405020304" pitchFamily="18" charset="0"/>
              </a:rPr>
              <a:t>).</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8887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46591"/>
          </a:xfrm>
        </p:spPr>
        <p:txBody>
          <a:bodyPr/>
          <a:lstStyle/>
          <a:p>
            <a:r>
              <a:rPr lang="en-US" sz="4400" dirty="0">
                <a:solidFill>
                  <a:schemeClr val="tx1"/>
                </a:solidFill>
                <a:latin typeface="Calibri" panose="020F0502020204030204" pitchFamily="34" charset="0"/>
                <a:ea typeface="Calibri" panose="020F0502020204030204" pitchFamily="34" charset="0"/>
                <a:cs typeface="Times New Roman" panose="02020603050405020304" pitchFamily="18" charset="0"/>
              </a:rPr>
              <a:t>Clinical Findings:</a:t>
            </a:r>
            <a:br>
              <a:rPr lang="en-GB"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1103312" y="2052918"/>
            <a:ext cx="10021888" cy="4195481"/>
          </a:xfrm>
        </p:spPr>
        <p:txBody>
          <a:bodyPr>
            <a:normAutofit/>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Mild AKI often goes unrecognized; severe initial or repeated bouts may lead to CKD. Most often, AKI is recognized in advanced stages and is characterized clinically by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anorexia, depression, dehydration, oral ulceration, vomiting and/or diarrhea, or oliguria</a:t>
            </a:r>
            <a:r>
              <a:rPr lang="en-US" sz="2800" dirty="0">
                <a:latin typeface="Calibri" panose="020F0502020204030204" pitchFamily="34" charset="0"/>
                <a:ea typeface="Calibri" panose="020F0502020204030204" pitchFamily="34" charset="0"/>
                <a:cs typeface="Times New Roman" panose="02020603050405020304" pitchFamily="18" charset="0"/>
              </a:rPr>
              <a:t>. Physical examination findings often reveal dehydration but otherwise are usually not remarkable, although pain is occasionally elicited on palpation of the kidneys, which may be normal in size to slightly enlarged.</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3587727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Diagnosis:</a:t>
            </a:r>
            <a:br>
              <a:rPr lang="en-GB" sz="2800"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İçerik Yer Tutucusu 2"/>
          <p:cNvSpPr>
            <a:spLocks noGrp="1"/>
          </p:cNvSpPr>
          <p:nvPr>
            <p:ph idx="1"/>
          </p:nvPr>
        </p:nvSpPr>
        <p:spPr>
          <a:xfrm>
            <a:off x="263236" y="2052918"/>
            <a:ext cx="11540837" cy="4195481"/>
          </a:xfrm>
        </p:spPr>
        <p:txBody>
          <a:bodyPr>
            <a:normAutofit/>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A history of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hypotension, shock</a:t>
            </a:r>
            <a:r>
              <a:rPr lang="en-US" sz="2800" dirty="0">
                <a:latin typeface="Calibri" panose="020F0502020204030204" pitchFamily="34" charset="0"/>
                <a:ea typeface="Calibri" panose="020F0502020204030204" pitchFamily="34" charset="0"/>
                <a:cs typeface="Times New Roman" panose="02020603050405020304" pitchFamily="18" charset="0"/>
              </a:rPr>
              <a:t>, or recent exposure to known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nephrotoxins</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in an animal with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sudden-onset uremia </a:t>
            </a:r>
            <a:r>
              <a:rPr lang="en-US" sz="2800" dirty="0">
                <a:latin typeface="Calibri" panose="020F0502020204030204" pitchFamily="34" charset="0"/>
                <a:ea typeface="Calibri" panose="020F0502020204030204" pitchFamily="34" charset="0"/>
                <a:cs typeface="Times New Roman" panose="02020603050405020304" pitchFamily="18" charset="0"/>
              </a:rPr>
              <a:t>is the typical clinical picture of an animal with acute kidney disease.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The presence of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poorly concentrated </a:t>
            </a:r>
            <a:r>
              <a:rPr lang="en-US" sz="2800" dirty="0">
                <a:latin typeface="Calibri" panose="020F0502020204030204" pitchFamily="34" charset="0"/>
                <a:ea typeface="Calibri" panose="020F0502020204030204" pitchFamily="34" charset="0"/>
                <a:cs typeface="Times New Roman" panose="02020603050405020304" pitchFamily="18" charset="0"/>
              </a:rPr>
              <a:t>urine (specific gravity 1.007–1.030) despite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dehydration and/or azotemia </a:t>
            </a:r>
            <a:r>
              <a:rPr lang="en-US" sz="2800" dirty="0">
                <a:latin typeface="Calibri" panose="020F0502020204030204" pitchFamily="34" charset="0"/>
                <a:ea typeface="Calibri" panose="020F0502020204030204" pitchFamily="34" charset="0"/>
                <a:cs typeface="Times New Roman" panose="02020603050405020304" pitchFamily="18" charset="0"/>
              </a:rPr>
              <a:t>suggests renal dysfunction. Differentiating between chronic and acute kidney disease (and establishing a specific cause in acute kidney disease) is important, because the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prognosis and specific therapy </a:t>
            </a:r>
            <a:r>
              <a:rPr lang="en-US" sz="2800" dirty="0">
                <a:latin typeface="Calibri" panose="020F0502020204030204" pitchFamily="34" charset="0"/>
                <a:ea typeface="Calibri" panose="020F0502020204030204" pitchFamily="34" charset="0"/>
                <a:cs typeface="Times New Roman" panose="02020603050405020304" pitchFamily="18" charset="0"/>
              </a:rPr>
              <a:t>may differ. </a:t>
            </a:r>
            <a:endParaRPr lang="en-GB" sz="2800" dirty="0"/>
          </a:p>
        </p:txBody>
      </p:sp>
    </p:spTree>
    <p:extLst>
      <p:ext uri="{BB962C8B-B14F-4D97-AF65-F5344CB8AC3E}">
        <p14:creationId xmlns:p14="http://schemas.microsoft.com/office/powerpoint/2010/main" val="1167779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101464"/>
          </a:xfrm>
        </p:spPr>
        <p:txBody>
          <a:bodyPr/>
          <a:lstStyle/>
          <a:p>
            <a:endParaRPr lang="en-GB" dirty="0"/>
          </a:p>
        </p:txBody>
      </p:sp>
      <p:sp>
        <p:nvSpPr>
          <p:cNvPr id="3" name="İçerik Yer Tutucusu 2"/>
          <p:cNvSpPr>
            <a:spLocks noGrp="1"/>
          </p:cNvSpPr>
          <p:nvPr>
            <p:ph idx="1"/>
          </p:nvPr>
        </p:nvSpPr>
        <p:spPr>
          <a:xfrm>
            <a:off x="646112" y="2052918"/>
            <a:ext cx="11144106" cy="4652682"/>
          </a:xfrm>
        </p:spPr>
        <p:txBody>
          <a:bodyPr>
            <a:normAutofit lnSpcReduction="10000"/>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Animals with AKI usually have a compatible history and other urinalysis abnormalities;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marked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cylindruria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is a frequent and definitive finding. Other urinalysis findings may include the presence of a large number of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renal epithelial cells </a:t>
            </a:r>
            <a:r>
              <a:rPr lang="en-US" sz="2800" dirty="0">
                <a:latin typeface="Calibri" panose="020F0502020204030204" pitchFamily="34" charset="0"/>
                <a:ea typeface="Calibri" panose="020F0502020204030204" pitchFamily="34" charset="0"/>
                <a:cs typeface="Times New Roman" panose="02020603050405020304" pitchFamily="18" charset="0"/>
              </a:rPr>
              <a:t>and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leukocytes</a:t>
            </a:r>
            <a:r>
              <a:rPr lang="en-US" sz="2800" dirty="0">
                <a:latin typeface="Calibri" panose="020F0502020204030204" pitchFamily="34" charset="0"/>
                <a:ea typeface="Calibri" panose="020F0502020204030204" pitchFamily="34" charset="0"/>
                <a:cs typeface="Times New Roman" panose="02020603050405020304" pitchFamily="18" charset="0"/>
              </a:rPr>
              <a:t> in the urine sediment,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glucosuria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crystalluria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enzymuria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and/or </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myoglobinuria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/hemoglobinuria</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Animals with AKI generally have increased serum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urea nitrogen</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creatinine, and inorganic phosphorus concentrations and metabolic acidosis</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i="1" u="sng" dirty="0">
                <a:latin typeface="Calibri" panose="020F0502020204030204" pitchFamily="34" charset="0"/>
                <a:ea typeface="Calibri" panose="020F0502020204030204" pitchFamily="34" charset="0"/>
                <a:cs typeface="Times New Roman" panose="02020603050405020304" pitchFamily="18" charset="0"/>
              </a:rPr>
              <a:t>Oliguria or anuria after rehydration, which is often associated with hyperkalemia, is a poor prognostic sign; in contrast, </a:t>
            </a:r>
            <a:r>
              <a:rPr lang="en-US" sz="2800" i="1" u="sng" dirty="0" err="1">
                <a:latin typeface="Calibri" panose="020F0502020204030204" pitchFamily="34" charset="0"/>
                <a:ea typeface="Calibri" panose="020F0502020204030204" pitchFamily="34" charset="0"/>
                <a:cs typeface="Times New Roman" panose="02020603050405020304" pitchFamily="18" charset="0"/>
              </a:rPr>
              <a:t>polyuric</a:t>
            </a:r>
            <a:r>
              <a:rPr lang="en-US" sz="2800" i="1" u="sng" dirty="0">
                <a:latin typeface="Calibri" panose="020F0502020204030204" pitchFamily="34" charset="0"/>
                <a:ea typeface="Calibri" panose="020F0502020204030204" pitchFamily="34" charset="0"/>
                <a:cs typeface="Times New Roman" panose="02020603050405020304" pitchFamily="18" charset="0"/>
              </a:rPr>
              <a:t> animals have a better </a:t>
            </a:r>
            <a:r>
              <a:rPr lang="en-US" sz="2800" dirty="0">
                <a:latin typeface="Calibri" panose="020F0502020204030204" pitchFamily="34" charset="0"/>
                <a:ea typeface="Calibri" panose="020F0502020204030204" pitchFamily="34" charset="0"/>
                <a:cs typeface="Times New Roman" panose="02020603050405020304" pitchFamily="18" charset="0"/>
              </a:rPr>
              <a:t>prognosis,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1611071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86731"/>
          </a:xfrm>
        </p:spPr>
        <p:txBody>
          <a:bodyPr/>
          <a:lstStyle/>
          <a:p>
            <a:endParaRPr lang="en-GB" dirty="0"/>
          </a:p>
        </p:txBody>
      </p:sp>
      <p:sp>
        <p:nvSpPr>
          <p:cNvPr id="3" name="İçerik Yer Tutucusu 2"/>
          <p:cNvSpPr>
            <a:spLocks noGrp="1"/>
          </p:cNvSpPr>
          <p:nvPr>
            <p:ph idx="1"/>
          </p:nvPr>
        </p:nvSpPr>
        <p:spPr>
          <a:xfrm>
            <a:off x="1103312" y="1244184"/>
            <a:ext cx="10686906" cy="5502980"/>
          </a:xfrm>
        </p:spPr>
        <p:txBody>
          <a:bodyPr>
            <a:normAutofit lnSpcReduction="10000"/>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AKI be categorized primarily on the basis of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serum creatinine</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level</a:t>
            </a:r>
            <a:r>
              <a:rPr lang="tr-TR" sz="28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Animals with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Grade I AKI </a:t>
            </a:r>
            <a:r>
              <a:rPr lang="en-US" sz="2800" dirty="0">
                <a:latin typeface="Calibri" panose="020F0502020204030204" pitchFamily="34" charset="0"/>
                <a:ea typeface="Calibri" panose="020F0502020204030204" pitchFamily="34" charset="0"/>
                <a:cs typeface="Times New Roman" panose="02020603050405020304" pitchFamily="18" charset="0"/>
              </a:rPr>
              <a:t>have </a:t>
            </a:r>
            <a:r>
              <a:rPr lang="en-US" sz="2800" dirty="0" err="1">
                <a:latin typeface="Calibri" panose="020F0502020204030204" pitchFamily="34" charset="0"/>
                <a:ea typeface="Calibri" panose="020F0502020204030204" pitchFamily="34" charset="0"/>
                <a:cs typeface="Times New Roman" panose="02020603050405020304" pitchFamily="18" charset="0"/>
              </a:rPr>
              <a:t>nonazotemic</a:t>
            </a:r>
            <a:r>
              <a:rPr lang="en-US" sz="2800" dirty="0">
                <a:latin typeface="Calibri" panose="020F0502020204030204" pitchFamily="34" charset="0"/>
                <a:ea typeface="Calibri" panose="020F0502020204030204" pitchFamily="34" charset="0"/>
                <a:cs typeface="Times New Roman" panose="02020603050405020304" pitchFamily="18" charset="0"/>
              </a:rPr>
              <a:t> AKI (serum creatinine ≤1.6 mg/</a:t>
            </a:r>
            <a:r>
              <a:rPr lang="en-US" sz="2800" dirty="0" err="1">
                <a:latin typeface="Calibri" panose="020F0502020204030204" pitchFamily="34" charset="0"/>
                <a:ea typeface="Calibri" panose="020F0502020204030204" pitchFamily="34" charset="0"/>
                <a:cs typeface="Times New Roman" panose="02020603050405020304" pitchFamily="18" charset="0"/>
              </a:rPr>
              <a:t>dL</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Animals with </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Grades II–V AKI</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exhibit varying degrees of azotemia,</a:t>
            </a:r>
            <a:r>
              <a:rPr lang="tr-TR" sz="2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with serum creatinine levels of</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 1.7–2.5 mg/</a:t>
            </a:r>
            <a:r>
              <a:rPr lang="en-US" sz="2600" dirty="0" err="1">
                <a:latin typeface="Calibri" panose="020F0502020204030204" pitchFamily="34" charset="0"/>
                <a:ea typeface="Calibri" panose="020F0502020204030204" pitchFamily="34" charset="0"/>
                <a:cs typeface="Times New Roman" panose="02020603050405020304" pitchFamily="18" charset="0"/>
              </a:rPr>
              <a:t>dL</a:t>
            </a:r>
            <a:r>
              <a:rPr lang="en-US" sz="2600" dirty="0">
                <a:latin typeface="Calibri" panose="020F0502020204030204" pitchFamily="34" charset="0"/>
                <a:ea typeface="Calibri" panose="020F0502020204030204" pitchFamily="34" charset="0"/>
                <a:cs typeface="Times New Roman" panose="02020603050405020304" pitchFamily="18" charset="0"/>
              </a:rPr>
              <a:t> in Grade II,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2.6–5 mg/</a:t>
            </a:r>
            <a:r>
              <a:rPr lang="en-US" sz="2600" dirty="0" err="1">
                <a:latin typeface="Calibri" panose="020F0502020204030204" pitchFamily="34" charset="0"/>
                <a:ea typeface="Calibri" panose="020F0502020204030204" pitchFamily="34" charset="0"/>
                <a:cs typeface="Times New Roman" panose="02020603050405020304" pitchFamily="18" charset="0"/>
              </a:rPr>
              <a:t>dL</a:t>
            </a:r>
            <a:r>
              <a:rPr lang="en-US" sz="2600" dirty="0">
                <a:latin typeface="Calibri" panose="020F0502020204030204" pitchFamily="34" charset="0"/>
                <a:ea typeface="Calibri" panose="020F0502020204030204" pitchFamily="34" charset="0"/>
                <a:cs typeface="Times New Roman" panose="02020603050405020304" pitchFamily="18" charset="0"/>
              </a:rPr>
              <a:t> in Grade III,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5.1–10 mg/</a:t>
            </a:r>
            <a:r>
              <a:rPr lang="en-US" sz="2600" dirty="0" err="1">
                <a:latin typeface="Calibri" panose="020F0502020204030204" pitchFamily="34" charset="0"/>
                <a:ea typeface="Calibri" panose="020F0502020204030204" pitchFamily="34" charset="0"/>
                <a:cs typeface="Times New Roman" panose="02020603050405020304" pitchFamily="18" charset="0"/>
              </a:rPr>
              <a:t>dL</a:t>
            </a:r>
            <a:r>
              <a:rPr lang="en-US" sz="2600" dirty="0">
                <a:latin typeface="Calibri" panose="020F0502020204030204" pitchFamily="34" charset="0"/>
                <a:ea typeface="Calibri" panose="020F0502020204030204" pitchFamily="34" charset="0"/>
                <a:cs typeface="Times New Roman" panose="02020603050405020304" pitchFamily="18" charset="0"/>
              </a:rPr>
              <a:t> in Grade IV, </a:t>
            </a:r>
            <a:endParaRPr lang="tr-TR" sz="26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en-US" sz="2600" dirty="0">
                <a:latin typeface="Calibri" panose="020F0502020204030204" pitchFamily="34" charset="0"/>
                <a:ea typeface="Calibri" panose="020F0502020204030204" pitchFamily="34" charset="0"/>
                <a:cs typeface="Times New Roman" panose="02020603050405020304" pitchFamily="18" charset="0"/>
              </a:rPr>
              <a:t>and &gt;10 mg/</a:t>
            </a:r>
            <a:r>
              <a:rPr lang="en-US" sz="2600" dirty="0" err="1">
                <a:latin typeface="Calibri" panose="020F0502020204030204" pitchFamily="34" charset="0"/>
                <a:ea typeface="Calibri" panose="020F0502020204030204" pitchFamily="34" charset="0"/>
                <a:cs typeface="Times New Roman" panose="02020603050405020304" pitchFamily="18" charset="0"/>
              </a:rPr>
              <a:t>dL</a:t>
            </a:r>
            <a:r>
              <a:rPr lang="en-US" sz="2600" dirty="0">
                <a:latin typeface="Calibri" panose="020F0502020204030204" pitchFamily="34" charset="0"/>
                <a:ea typeface="Calibri" panose="020F0502020204030204" pitchFamily="34" charset="0"/>
                <a:cs typeface="Times New Roman" panose="02020603050405020304" pitchFamily="18" charset="0"/>
              </a:rPr>
              <a:t> in Grade V.</a:t>
            </a:r>
            <a:endParaRPr lang="en-GB" sz="26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1595619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91173"/>
          </a:xfrm>
        </p:spPr>
        <p:txBody>
          <a:bodyPr/>
          <a:lstStyle/>
          <a:p>
            <a:r>
              <a:rPr lang="en-US" sz="4400" dirty="0">
                <a:solidFill>
                  <a:schemeClr val="tx1"/>
                </a:solidFill>
                <a:latin typeface="Calibri" panose="020F0502020204030204" pitchFamily="34" charset="0"/>
                <a:ea typeface="Calibri" panose="020F0502020204030204" pitchFamily="34" charset="0"/>
                <a:cs typeface="Times New Roman" panose="02020603050405020304" pitchFamily="18" charset="0"/>
              </a:rPr>
              <a:t>Treatment:</a:t>
            </a:r>
            <a:br>
              <a:rPr lang="en-GB" sz="20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1103312" y="1607128"/>
            <a:ext cx="10742324" cy="4641272"/>
          </a:xfrm>
        </p:spPr>
        <p:txBody>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Severe AKI that </a:t>
            </a:r>
            <a:r>
              <a:rPr lang="tr-TR" sz="2800" dirty="0" err="1">
                <a:latin typeface="Calibri" panose="020F0502020204030204" pitchFamily="34" charset="0"/>
                <a:ea typeface="Calibri" panose="020F0502020204030204" pitchFamily="34" charset="0"/>
                <a:cs typeface="Times New Roman" panose="02020603050405020304" pitchFamily="18" charset="0"/>
              </a:rPr>
              <a:t>requir</a:t>
            </a:r>
            <a:r>
              <a:rPr lang="en-US" sz="2800" dirty="0" err="1">
                <a:latin typeface="Calibri" panose="020F0502020204030204" pitchFamily="34" charset="0"/>
                <a:ea typeface="Calibri" panose="020F0502020204030204" pitchFamily="34" charset="0"/>
                <a:cs typeface="Times New Roman" panose="02020603050405020304" pitchFamily="18" charset="0"/>
              </a:rPr>
              <a:t>es</a:t>
            </a:r>
            <a:r>
              <a:rPr lang="en-US" sz="2800" dirty="0">
                <a:latin typeface="Calibri" panose="020F0502020204030204" pitchFamily="34" charset="0"/>
                <a:ea typeface="Calibri" panose="020F0502020204030204" pitchFamily="34" charset="0"/>
                <a:cs typeface="Times New Roman" panose="02020603050405020304" pitchFamily="18" charset="0"/>
              </a:rPr>
              <a:t> medical intervention is a serious condition, with a survival rate of ~50%. </a:t>
            </a:r>
            <a:r>
              <a:rPr lang="en-US" sz="2800" u="sng" dirty="0">
                <a:latin typeface="Calibri" panose="020F0502020204030204" pitchFamily="34" charset="0"/>
                <a:ea typeface="Calibri" panose="020F0502020204030204" pitchFamily="34" charset="0"/>
                <a:cs typeface="Times New Roman" panose="02020603050405020304" pitchFamily="18" charset="0"/>
              </a:rPr>
              <a:t>If the cause is known</a:t>
            </a:r>
            <a:r>
              <a:rPr lang="en-US" sz="2800" dirty="0">
                <a:latin typeface="Calibri" panose="020F0502020204030204" pitchFamily="34" charset="0"/>
                <a:ea typeface="Calibri" panose="020F0502020204030204" pitchFamily="34" charset="0"/>
                <a:cs typeface="Times New Roman" panose="02020603050405020304" pitchFamily="18" charset="0"/>
              </a:rPr>
              <a:t>, specific therapy should be instituted,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4-methylpyrazole or </a:t>
            </a:r>
            <a:r>
              <a:rPr lang="en-US" sz="2800" u="sng" dirty="0">
                <a:latin typeface="Calibri" panose="020F0502020204030204" pitchFamily="34" charset="0"/>
                <a:ea typeface="Calibri" panose="020F0502020204030204" pitchFamily="34" charset="0"/>
                <a:cs typeface="Times New Roman" panose="02020603050405020304" pitchFamily="18" charset="0"/>
              </a:rPr>
              <a:t>ethanol for ethylene glycol toxicity in dogs</a:t>
            </a:r>
            <a:r>
              <a:rPr lang="en-US" sz="2800" dirty="0">
                <a:latin typeface="Calibri" panose="020F0502020204030204" pitchFamily="34" charset="0"/>
                <a:ea typeface="Calibri" panose="020F0502020204030204" pitchFamily="34" charset="0"/>
                <a:cs typeface="Times New Roman" panose="02020603050405020304" pitchFamily="18" charset="0"/>
              </a:rPr>
              <a:t>.</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i="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Fluid therapy </a:t>
            </a:r>
            <a:r>
              <a:rPr lang="en-US" sz="2800" dirty="0">
                <a:latin typeface="Calibri" panose="020F0502020204030204" pitchFamily="34" charset="0"/>
                <a:ea typeface="Calibri" panose="020F0502020204030204" pitchFamily="34" charset="0"/>
                <a:cs typeface="Times New Roman" panose="02020603050405020304" pitchFamily="18" charset="0"/>
              </a:rPr>
              <a:t>is indicated for all dehydrated and </a:t>
            </a:r>
            <a:r>
              <a:rPr lang="en-US" sz="2800" dirty="0" err="1">
                <a:latin typeface="Calibri" panose="020F0502020204030204" pitchFamily="34" charset="0"/>
                <a:ea typeface="Calibri" panose="020F0502020204030204" pitchFamily="34" charset="0"/>
                <a:cs typeface="Times New Roman" panose="02020603050405020304" pitchFamily="18" charset="0"/>
              </a:rPr>
              <a:t>inappetant</a:t>
            </a:r>
            <a:r>
              <a:rPr lang="en-US" sz="2800" dirty="0">
                <a:latin typeface="Calibri" panose="020F0502020204030204" pitchFamily="34" charset="0"/>
                <a:ea typeface="Calibri" panose="020F0502020204030204" pitchFamily="34" charset="0"/>
                <a:cs typeface="Times New Roman" panose="02020603050405020304" pitchFamily="18" charset="0"/>
              </a:rPr>
              <a:t> animals. A </a:t>
            </a:r>
            <a:r>
              <a:rPr lang="en-US" sz="2800" dirty="0" err="1">
                <a:latin typeface="Calibri" panose="020F0502020204030204" pitchFamily="34" charset="0"/>
                <a:ea typeface="Calibri" panose="020F0502020204030204" pitchFamily="34" charset="0"/>
                <a:cs typeface="Times New Roman" panose="02020603050405020304" pitchFamily="18" charset="0"/>
              </a:rPr>
              <a:t>polyionic</a:t>
            </a:r>
            <a:r>
              <a:rPr lang="en-US" sz="2800" dirty="0">
                <a:latin typeface="Calibri" panose="020F0502020204030204" pitchFamily="34" charset="0"/>
                <a:ea typeface="Calibri" panose="020F0502020204030204" pitchFamily="34" charset="0"/>
                <a:cs typeface="Times New Roman" panose="02020603050405020304" pitchFamily="18" charset="0"/>
              </a:rPr>
              <a:t> fluid such as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lactated Ringer’s solution </a:t>
            </a:r>
            <a:r>
              <a:rPr lang="en-US" sz="2800" dirty="0">
                <a:latin typeface="Calibri" panose="020F0502020204030204" pitchFamily="34" charset="0"/>
                <a:ea typeface="Calibri" panose="020F0502020204030204" pitchFamily="34" charset="0"/>
                <a:cs typeface="Times New Roman" panose="02020603050405020304" pitchFamily="18" charset="0"/>
              </a:rPr>
              <a:t>is satisfactory unless hyperkalemia is present, in which case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normal saline </a:t>
            </a:r>
            <a:r>
              <a:rPr lang="en-US" sz="2800" dirty="0">
                <a:latin typeface="Calibri" panose="020F0502020204030204" pitchFamily="34" charset="0"/>
                <a:ea typeface="Calibri" panose="020F0502020204030204" pitchFamily="34" charset="0"/>
                <a:cs typeface="Times New Roman" panose="02020603050405020304" pitchFamily="18" charset="0"/>
              </a:rPr>
              <a:t>is recommended. Sodium bicarbonate may be </a:t>
            </a:r>
            <a:r>
              <a:rPr lang="tr-TR" sz="2800" dirty="0" err="1">
                <a:latin typeface="Calibri" panose="020F0502020204030204" pitchFamily="34" charset="0"/>
                <a:ea typeface="Calibri" panose="020F0502020204030204" pitchFamily="34" charset="0"/>
                <a:cs typeface="Times New Roman" panose="02020603050405020304" pitchFamily="18" charset="0"/>
              </a:rPr>
              <a:t>carefully</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added to the fluids to correct acidosis.</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730432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309282"/>
          </a:xfrm>
        </p:spPr>
        <p:txBody>
          <a:bodyPr/>
          <a:lstStyle/>
          <a:p>
            <a:endParaRPr lang="en-GB" dirty="0"/>
          </a:p>
        </p:txBody>
      </p:sp>
      <p:sp>
        <p:nvSpPr>
          <p:cNvPr id="3" name="İçerik Yer Tutucusu 2"/>
          <p:cNvSpPr>
            <a:spLocks noGrp="1"/>
          </p:cNvSpPr>
          <p:nvPr>
            <p:ph idx="1"/>
          </p:nvPr>
        </p:nvSpPr>
        <p:spPr>
          <a:xfrm>
            <a:off x="166254" y="1925782"/>
            <a:ext cx="11610109" cy="4128655"/>
          </a:xfrm>
        </p:spPr>
        <p:txBody>
          <a:bodyPr>
            <a:noAutofit/>
          </a:bodyPr>
          <a:lstStyle/>
          <a:p>
            <a:pPr>
              <a:lnSpc>
                <a:spcPct val="107000"/>
              </a:lnSpc>
              <a:spcAft>
                <a:spcPts val="800"/>
              </a:spcAft>
            </a:pP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In </a:t>
            </a:r>
            <a:r>
              <a:rPr lang="en-US" sz="2800" u="sng"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oliguric</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or </a:t>
            </a:r>
            <a:r>
              <a:rPr lang="en-US" sz="2800" u="sng"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anuric</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animals</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fluid</a:t>
            </a:r>
            <a:r>
              <a:rPr lang="en-US" sz="2800" dirty="0">
                <a:latin typeface="Calibri" panose="020F0502020204030204" pitchFamily="34" charset="0"/>
                <a:ea typeface="Calibri" panose="020F0502020204030204" pitchFamily="34" charset="0"/>
                <a:cs typeface="Times New Roman" panose="02020603050405020304" pitchFamily="18" charset="0"/>
              </a:rPr>
              <a:t> therapy </a:t>
            </a:r>
            <a:r>
              <a:rPr lang="tr-TR" sz="2800" dirty="0" err="1">
                <a:latin typeface="Calibri" panose="020F0502020204030204" pitchFamily="34" charset="0"/>
                <a:ea typeface="Calibri" panose="020F0502020204030204" pitchFamily="34" charset="0"/>
                <a:cs typeface="Times New Roman" panose="02020603050405020304" pitchFamily="18" charset="0"/>
              </a:rPr>
              <a:t>will</a:t>
            </a:r>
            <a:r>
              <a:rPr lang="en-US" sz="2800" dirty="0">
                <a:latin typeface="Calibri" panose="020F0502020204030204" pitchFamily="34" charset="0"/>
                <a:ea typeface="Calibri" panose="020F0502020204030204" pitchFamily="34" charset="0"/>
                <a:cs typeface="Times New Roman" panose="02020603050405020304" pitchFamily="18" charset="0"/>
              </a:rPr>
              <a:t> increase</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renal blood flow</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GFR</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and</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the</a:t>
            </a:r>
            <a:r>
              <a:rPr lang="en-US" sz="2800" dirty="0">
                <a:latin typeface="Calibri" panose="020F0502020204030204" pitchFamily="34" charset="0"/>
                <a:ea typeface="Calibri" panose="020F0502020204030204" pitchFamily="34" charset="0"/>
                <a:cs typeface="Times New Roman" panose="02020603050405020304" pitchFamily="18" charset="0"/>
              </a:rPr>
              <a:t> urine </a:t>
            </a:r>
            <a:r>
              <a:rPr lang="en-US" sz="2800" dirty="0" err="1">
                <a:latin typeface="Calibri" panose="020F0502020204030204" pitchFamily="34" charset="0"/>
                <a:ea typeface="Calibri" panose="020F0502020204030204" pitchFamily="34" charset="0"/>
                <a:cs typeface="Times New Roman" panose="02020603050405020304" pitchFamily="18" charset="0"/>
              </a:rPr>
              <a:t>volüme</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Administration of excess fluid </a:t>
            </a:r>
            <a:r>
              <a:rPr lang="en-US" sz="2800" dirty="0">
                <a:latin typeface="Calibri" panose="020F0502020204030204" pitchFamily="34" charset="0"/>
                <a:ea typeface="Calibri" panose="020F0502020204030204" pitchFamily="34" charset="0"/>
                <a:cs typeface="Times New Roman" panose="02020603050405020304" pitchFamily="18" charset="0"/>
              </a:rPr>
              <a:t>to an animal in the phase of </a:t>
            </a:r>
            <a:r>
              <a:rPr lang="en-US" sz="2800" u="sng" dirty="0" err="1">
                <a:latin typeface="Calibri" panose="020F0502020204030204" pitchFamily="34" charset="0"/>
                <a:ea typeface="Calibri" panose="020F0502020204030204" pitchFamily="34" charset="0"/>
                <a:cs typeface="Times New Roman" panose="02020603050405020304" pitchFamily="18" charset="0"/>
              </a:rPr>
              <a:t>oliguric</a:t>
            </a:r>
            <a:r>
              <a:rPr lang="en-US" sz="2800" u="sng" dirty="0">
                <a:latin typeface="Calibri" panose="020F0502020204030204" pitchFamily="34" charset="0"/>
                <a:ea typeface="Calibri" panose="020F0502020204030204" pitchFamily="34" charset="0"/>
                <a:cs typeface="Times New Roman" panose="02020603050405020304" pitchFamily="18" charset="0"/>
              </a:rPr>
              <a:t> renal failure may result in </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life-threatening pulmonary and cerebral edema.</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 For this </a:t>
            </a:r>
            <a:r>
              <a:rPr lang="tr-TR" sz="2800" dirty="0">
                <a:latin typeface="Calibri" panose="020F0502020204030204" pitchFamily="34" charset="0"/>
                <a:ea typeface="Calibri" panose="020F0502020204030204" pitchFamily="34" charset="0"/>
                <a:cs typeface="Times New Roman" panose="02020603050405020304" pitchFamily="18" charset="0"/>
              </a:rPr>
              <a:t>risk</a:t>
            </a:r>
            <a:r>
              <a:rPr lang="en-US" sz="2800" dirty="0">
                <a:latin typeface="Calibri" panose="020F0502020204030204" pitchFamily="34" charset="0"/>
                <a:ea typeface="Calibri" panose="020F0502020204030204" pitchFamily="34" charset="0"/>
                <a:cs typeface="Times New Roman" panose="02020603050405020304" pitchFamily="18" charset="0"/>
              </a:rPr>
              <a:t>, urine production must be </a:t>
            </a:r>
            <a:r>
              <a:rPr lang="tr-TR" sz="2800" dirty="0" err="1">
                <a:latin typeface="Calibri" panose="020F0502020204030204" pitchFamily="34" charset="0"/>
                <a:ea typeface="Calibri" panose="020F0502020204030204" pitchFamily="34" charset="0"/>
                <a:cs typeface="Times New Roman" panose="02020603050405020304" pitchFamily="18" charset="0"/>
              </a:rPr>
              <a:t>controled</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Urine</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production</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could</a:t>
            </a:r>
            <a:r>
              <a:rPr lang="tr-TR" sz="2800" dirty="0">
                <a:latin typeface="Calibri" panose="020F0502020204030204" pitchFamily="34" charset="0"/>
                <a:ea typeface="Calibri" panose="020F0502020204030204" pitchFamily="34" charset="0"/>
                <a:cs typeface="Times New Roman" panose="02020603050405020304" pitchFamily="18" charset="0"/>
              </a:rPr>
              <a:t> be </a:t>
            </a:r>
            <a:r>
              <a:rPr lang="en-US" sz="2800" dirty="0">
                <a:latin typeface="Calibri" panose="020F0502020204030204" pitchFamily="34" charset="0"/>
                <a:ea typeface="Calibri" panose="020F0502020204030204" pitchFamily="34" charset="0"/>
                <a:cs typeface="Times New Roman" panose="02020603050405020304" pitchFamily="18" charset="0"/>
              </a:rPr>
              <a:t>quantitatively </a:t>
            </a:r>
            <a:r>
              <a:rPr lang="en-US" sz="2800" dirty="0" err="1">
                <a:latin typeface="Calibri" panose="020F0502020204030204" pitchFamily="34" charset="0"/>
                <a:ea typeface="Calibri" panose="020F0502020204030204" pitchFamily="34" charset="0"/>
                <a:cs typeface="Times New Roman" panose="02020603050405020304" pitchFamily="18" charset="0"/>
              </a:rPr>
              <a:t>monitore</a:t>
            </a:r>
            <a:r>
              <a:rPr lang="tr-TR" sz="2800" dirty="0">
                <a:latin typeface="Calibri" panose="020F0502020204030204" pitchFamily="34" charset="0"/>
                <a:ea typeface="Calibri" panose="020F0502020204030204" pitchFamily="34" charset="0"/>
                <a:cs typeface="Times New Roman" panose="02020603050405020304" pitchFamily="18" charset="0"/>
              </a:rPr>
              <a:t>d</a:t>
            </a:r>
            <a:r>
              <a:rPr lang="en-US" sz="2800" dirty="0">
                <a:latin typeface="Calibri" panose="020F0502020204030204" pitchFamily="34" charset="0"/>
                <a:ea typeface="Calibri" panose="020F0502020204030204" pitchFamily="34" charset="0"/>
                <a:cs typeface="Times New Roman" panose="02020603050405020304" pitchFamily="18" charset="0"/>
              </a:rPr>
              <a:t>  via an indwelling urethral catheter. </a:t>
            </a:r>
            <a:r>
              <a:rPr lang="tr-TR" sz="2800" dirty="0" err="1">
                <a:latin typeface="Calibri" panose="020F0502020204030204" pitchFamily="34" charset="0"/>
                <a:ea typeface="Calibri" panose="020F0502020204030204" pitchFamily="34" charset="0"/>
                <a:cs typeface="Times New Roman" panose="02020603050405020304" pitchFamily="18" charset="0"/>
              </a:rPr>
              <a:t>İf</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possible</a:t>
            </a:r>
            <a:r>
              <a:rPr lang="tr-TR" sz="2800" dirty="0">
                <a:latin typeface="Calibri" panose="020F0502020204030204" pitchFamily="34" charset="0"/>
                <a:ea typeface="Calibri" panose="020F0502020204030204" pitchFamily="34" charset="0"/>
                <a:cs typeface="Times New Roman" panose="02020603050405020304" pitchFamily="18" charset="0"/>
              </a:rPr>
              <a:t>, m</a:t>
            </a:r>
            <a:r>
              <a:rPr lang="en-US" sz="2800" dirty="0" err="1">
                <a:latin typeface="Calibri" panose="020F0502020204030204" pitchFamily="34" charset="0"/>
                <a:ea typeface="Calibri" panose="020F0502020204030204" pitchFamily="34" charset="0"/>
                <a:cs typeface="Times New Roman" panose="02020603050405020304" pitchFamily="18" charset="0"/>
              </a:rPr>
              <a:t>onitoring</a:t>
            </a:r>
            <a:r>
              <a:rPr lang="en-US" sz="2800" dirty="0">
                <a:latin typeface="Calibri" panose="020F0502020204030204" pitchFamily="34" charset="0"/>
                <a:ea typeface="Calibri" panose="020F0502020204030204" pitchFamily="34" charset="0"/>
                <a:cs typeface="Times New Roman" panose="02020603050405020304" pitchFamily="18" charset="0"/>
              </a:rPr>
              <a:t> central venous pressure is advised to prevent </a:t>
            </a:r>
            <a:r>
              <a:rPr lang="en-US" sz="2800" dirty="0" err="1">
                <a:latin typeface="Calibri" panose="020F0502020204030204" pitchFamily="34" charset="0"/>
                <a:ea typeface="Calibri" panose="020F0502020204030204" pitchFamily="34" charset="0"/>
                <a:cs typeface="Times New Roman" panose="02020603050405020304" pitchFamily="18" charset="0"/>
              </a:rPr>
              <a:t>overhydration</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800" dirty="0"/>
          </a:p>
        </p:txBody>
      </p:sp>
    </p:spTree>
    <p:extLst>
      <p:ext uri="{BB962C8B-B14F-4D97-AF65-F5344CB8AC3E}">
        <p14:creationId xmlns:p14="http://schemas.microsoft.com/office/powerpoint/2010/main" val="675883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81573"/>
          </a:xfrm>
        </p:spPr>
        <p:txBody>
          <a:bodyPr/>
          <a:lstStyle/>
          <a:p>
            <a:endParaRPr lang="en-GB" dirty="0"/>
          </a:p>
        </p:txBody>
      </p:sp>
      <p:sp>
        <p:nvSpPr>
          <p:cNvPr id="3" name="İçerik Yer Tutucusu 2"/>
          <p:cNvSpPr>
            <a:spLocks noGrp="1"/>
          </p:cNvSpPr>
          <p:nvPr>
            <p:ph idx="1"/>
          </p:nvPr>
        </p:nvSpPr>
        <p:spPr>
          <a:xfrm>
            <a:off x="1103312" y="1302328"/>
            <a:ext cx="10146579" cy="4946072"/>
          </a:xfrm>
        </p:spPr>
        <p:txBody>
          <a:bodyPr>
            <a:normAutofit/>
          </a:bodyPr>
          <a:lstStyle/>
          <a:p>
            <a:pPr>
              <a:lnSpc>
                <a:spcPct val="107000"/>
              </a:lnSpc>
              <a:spcAft>
                <a:spcPts val="800"/>
              </a:spcAft>
            </a:pPr>
            <a:r>
              <a:rPr lang="en-US" sz="2800" b="1" u="sng"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Prerenal</a:t>
            </a:r>
            <a:r>
              <a:rPr lang="en-US" sz="2800"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azotemia develops whenever mean systemic arterial blood pressure declines </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 &lt;60 mmHg </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and/or when dehydration causes plasma protein concentration to increase.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Conditions that may lead to development of </a:t>
            </a:r>
            <a:r>
              <a:rPr lang="en-US" sz="2800" dirty="0" err="1">
                <a:latin typeface="Calibri" panose="020F0502020204030204" pitchFamily="34" charset="0"/>
                <a:ea typeface="Calibri" panose="020F0502020204030204" pitchFamily="34" charset="0"/>
                <a:cs typeface="Times New Roman" panose="02020603050405020304" pitchFamily="18" charset="0"/>
              </a:rPr>
              <a:t>prerenal</a:t>
            </a:r>
            <a:r>
              <a:rPr lang="en-US" sz="2800" dirty="0">
                <a:latin typeface="Calibri" panose="020F0502020204030204" pitchFamily="34" charset="0"/>
                <a:ea typeface="Calibri" panose="020F0502020204030204" pitchFamily="34" charset="0"/>
                <a:cs typeface="Times New Roman" panose="02020603050405020304" pitchFamily="18" charset="0"/>
              </a:rPr>
              <a:t> azotemia include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dehydration, congestive heart failure, and shock</a:t>
            </a: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dirty="0" err="1">
                <a:latin typeface="Calibri" panose="020F0502020204030204" pitchFamily="34" charset="0"/>
                <a:ea typeface="Calibri" panose="020F0502020204030204" pitchFamily="34" charset="0"/>
                <a:cs typeface="Times New Roman" panose="02020603050405020304" pitchFamily="18" charset="0"/>
              </a:rPr>
              <a:t>Prerenal</a:t>
            </a:r>
            <a:r>
              <a:rPr lang="en-US" sz="2800" dirty="0">
                <a:latin typeface="Calibri" panose="020F0502020204030204" pitchFamily="34" charset="0"/>
                <a:ea typeface="Calibri" panose="020F0502020204030204" pitchFamily="34" charset="0"/>
                <a:cs typeface="Times New Roman" panose="02020603050405020304" pitchFamily="18" charset="0"/>
              </a:rPr>
              <a:t> azotemia generally resolves with appropriate treatment, because kidney structure has not been altered, which allows normal function to resume once renal perfusion has been restored.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813734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61682"/>
          </a:xfrm>
        </p:spPr>
        <p:txBody>
          <a:bodyPr/>
          <a:lstStyle/>
          <a:p>
            <a:endParaRPr lang="en-GB" dirty="0"/>
          </a:p>
        </p:txBody>
      </p:sp>
      <p:sp>
        <p:nvSpPr>
          <p:cNvPr id="3" name="İçerik Yer Tutucusu 2"/>
          <p:cNvSpPr>
            <a:spLocks noGrp="1"/>
          </p:cNvSpPr>
          <p:nvPr>
            <p:ph idx="1"/>
          </p:nvPr>
        </p:nvSpPr>
        <p:spPr>
          <a:xfrm>
            <a:off x="646112" y="1219200"/>
            <a:ext cx="11310362" cy="5389418"/>
          </a:xfrm>
        </p:spPr>
        <p:txBody>
          <a:bodyPr>
            <a:normAutofit/>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Approach generally includes an initial test dosage of </a:t>
            </a:r>
            <a:r>
              <a:rPr lang="en-US" sz="2800" u="sng"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polyionic</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solution IV at 50 mL/kg</a:t>
            </a:r>
            <a:r>
              <a:rPr lang="en-US" sz="2800" dirty="0">
                <a:latin typeface="Calibri" panose="020F0502020204030204" pitchFamily="34" charset="0"/>
                <a:ea typeface="Calibri" panose="020F0502020204030204" pitchFamily="34" charset="0"/>
                <a:cs typeface="Times New Roman" panose="02020603050405020304" pitchFamily="18" charset="0"/>
              </a:rPr>
              <a:t>. If this fails to yield adequate urine flow within 3 </a:t>
            </a:r>
            <a:r>
              <a:rPr lang="en-US" sz="2800" dirty="0" err="1">
                <a:latin typeface="Calibri" panose="020F0502020204030204" pitchFamily="34" charset="0"/>
                <a:ea typeface="Calibri" panose="020F0502020204030204" pitchFamily="34" charset="0"/>
                <a:cs typeface="Times New Roman" panose="02020603050405020304" pitchFamily="18" charset="0"/>
              </a:rPr>
              <a:t>hr</a:t>
            </a:r>
            <a:r>
              <a:rPr lang="en-US" sz="2800" dirty="0">
                <a:latin typeface="Calibri" panose="020F0502020204030204" pitchFamily="34" charset="0"/>
                <a:ea typeface="Calibri" panose="020F0502020204030204" pitchFamily="34" charset="0"/>
                <a:cs typeface="Times New Roman" panose="02020603050405020304" pitchFamily="18" charset="0"/>
              </a:rPr>
              <a:t>, further measures include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osmotic diuresis </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en-US" sz="2800" u="sng" dirty="0">
                <a:latin typeface="Calibri" panose="020F0502020204030204" pitchFamily="34" charset="0"/>
                <a:ea typeface="Calibri" panose="020F0502020204030204" pitchFamily="34" charset="0"/>
                <a:cs typeface="Times New Roman" panose="02020603050405020304" pitchFamily="18" charset="0"/>
              </a:rPr>
              <a:t>10% or 20% mannitol or dextrose</a:t>
            </a:r>
            <a:r>
              <a:rPr lang="en-US" sz="2800" dirty="0">
                <a:latin typeface="Calibri" panose="020F0502020204030204" pitchFamily="34" charset="0"/>
                <a:ea typeface="Calibri" panose="020F0502020204030204" pitchFamily="34" charset="0"/>
                <a:cs typeface="Times New Roman" panose="02020603050405020304" pitchFamily="18" charset="0"/>
              </a:rPr>
              <a:t>, 0.5–1 g/kg, IV, alternated with infusion of </a:t>
            </a:r>
            <a:r>
              <a:rPr lang="en-US" sz="2800" u="sng" dirty="0">
                <a:latin typeface="Calibri" panose="020F0502020204030204" pitchFamily="34" charset="0"/>
                <a:ea typeface="Calibri" panose="020F0502020204030204" pitchFamily="34" charset="0"/>
                <a:cs typeface="Times New Roman" panose="02020603050405020304" pitchFamily="18" charset="0"/>
              </a:rPr>
              <a:t>lactated Ringer’s solution</a:t>
            </a:r>
            <a:r>
              <a:rPr lang="en-US" sz="2800" dirty="0">
                <a:latin typeface="Calibri" panose="020F0502020204030204" pitchFamily="34" charset="0"/>
                <a:ea typeface="Calibri" panose="020F0502020204030204" pitchFamily="34" charset="0"/>
                <a:cs typeface="Times New Roman" panose="02020603050405020304" pitchFamily="18" charset="0"/>
              </a:rPr>
              <a:t>, 30 mL/kg, IV, throughout 30 min).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Subsequent measures generally include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furosemide</a:t>
            </a:r>
            <a:r>
              <a:rPr lang="en-US" sz="2800" dirty="0">
                <a:latin typeface="Calibri" panose="020F0502020204030204" pitchFamily="34" charset="0"/>
                <a:ea typeface="Calibri" panose="020F0502020204030204" pitchFamily="34" charset="0"/>
                <a:cs typeface="Times New Roman" panose="02020603050405020304" pitchFamily="18" charset="0"/>
              </a:rPr>
              <a:t> (2 mg/kg, IV, which can be doubled and then tripled at 2-hr intervals if urine production does not increase).</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latin typeface="Calibri" panose="020F0502020204030204" pitchFamily="34" charset="0"/>
                <a:ea typeface="Calibri" panose="020F0502020204030204" pitchFamily="34" charset="0"/>
                <a:cs typeface="Times New Roman" panose="02020603050405020304" pitchFamily="18" charset="0"/>
              </a:rPr>
              <a:t>  furosemide may worsen the severity of AKI caused by aminoglycosides.</a:t>
            </a:r>
            <a:endParaRPr lang="en-GB" sz="2800" dirty="0"/>
          </a:p>
        </p:txBody>
      </p:sp>
    </p:spTree>
    <p:extLst>
      <p:ext uri="{BB962C8B-B14F-4D97-AF65-F5344CB8AC3E}">
        <p14:creationId xmlns:p14="http://schemas.microsoft.com/office/powerpoint/2010/main" val="3351470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1103312" y="2052918"/>
            <a:ext cx="10783888" cy="4195481"/>
          </a:xfrm>
        </p:spPr>
        <p:txBody>
          <a:bodyPr>
            <a:normAutofit lnSpcReduction="10000"/>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Finally,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renal vasodilators </a:t>
            </a:r>
            <a:r>
              <a:rPr lang="en-US" sz="2800" dirty="0">
                <a:latin typeface="Calibri" panose="020F0502020204030204" pitchFamily="34" charset="0"/>
                <a:ea typeface="Calibri" panose="020F0502020204030204" pitchFamily="34" charset="0"/>
                <a:cs typeface="Times New Roman" panose="02020603050405020304" pitchFamily="18" charset="0"/>
              </a:rPr>
              <a:t>(dopamine diluted in 5% dextrose, IV, to provide 1–5 mcg/kg/min) plus furosemide (2 mg/kg, IV) may be tried for 2 hr. Dopamine may lead to ventricular arrhythmias, and high doses of dopamine may cause renal vasoconstriction.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Dopamine produces minimal renal vasodilation in cats and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calcium channel blockade </a:t>
            </a:r>
            <a:r>
              <a:rPr lang="en-US"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amlodipine </a:t>
            </a:r>
            <a:r>
              <a:rPr lang="en-US" sz="2800" dirty="0" err="1">
                <a:latin typeface="Calibri" panose="020F0502020204030204" pitchFamily="34" charset="0"/>
                <a:ea typeface="Calibri" panose="020F0502020204030204" pitchFamily="34" charset="0"/>
                <a:cs typeface="Times New Roman" panose="02020603050405020304" pitchFamily="18" charset="0"/>
              </a:rPr>
              <a:t>besylate</a:t>
            </a:r>
            <a:r>
              <a:rPr lang="en-US" sz="2800" dirty="0">
                <a:latin typeface="Calibri" panose="020F0502020204030204" pitchFamily="34" charset="0"/>
                <a:ea typeface="Calibri" panose="020F0502020204030204" pitchFamily="34" charset="0"/>
                <a:cs typeface="Times New Roman" panose="02020603050405020304" pitchFamily="18" charset="0"/>
              </a:rPr>
              <a:t>, 0.25–0.5 mg/kg, or diltiazem, 1–3 mg/kg) may be preferred. If attempts to restore urine flow fail, aggressive measures should be discontinued to avoid </a:t>
            </a:r>
            <a:r>
              <a:rPr lang="en-US" sz="2800" dirty="0" err="1">
                <a:latin typeface="Calibri" panose="020F0502020204030204" pitchFamily="34" charset="0"/>
                <a:ea typeface="Calibri" panose="020F0502020204030204" pitchFamily="34" charset="0"/>
                <a:cs typeface="Times New Roman" panose="02020603050405020304" pitchFamily="18" charset="0"/>
              </a:rPr>
              <a:t>overhydration</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2996801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26155"/>
          </a:xfrm>
        </p:spPr>
        <p:txBody>
          <a:bodyPr/>
          <a:lstStyle/>
          <a:p>
            <a:endParaRPr lang="en-GB" dirty="0"/>
          </a:p>
        </p:txBody>
      </p:sp>
      <p:sp>
        <p:nvSpPr>
          <p:cNvPr id="3" name="İçerik Yer Tutucusu 2"/>
          <p:cNvSpPr>
            <a:spLocks noGrp="1"/>
          </p:cNvSpPr>
          <p:nvPr>
            <p:ph idx="1"/>
          </p:nvPr>
        </p:nvSpPr>
        <p:spPr>
          <a:xfrm>
            <a:off x="387927" y="1288473"/>
            <a:ext cx="11374582" cy="5306290"/>
          </a:xfrm>
        </p:spPr>
        <p:txBody>
          <a:bodyPr>
            <a:normAutofit/>
          </a:bodyPr>
          <a:lstStyle/>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Daily fluid therapy </a:t>
            </a:r>
            <a:r>
              <a:rPr lang="en-US" sz="2800" dirty="0">
                <a:latin typeface="Calibri" panose="020F0502020204030204" pitchFamily="34" charset="0"/>
                <a:ea typeface="Calibri" panose="020F0502020204030204" pitchFamily="34" charset="0"/>
                <a:cs typeface="Times New Roman" panose="02020603050405020304" pitchFamily="18" charset="0"/>
              </a:rPr>
              <a:t>based on maintenance and rehydration needs is continued until renal function and clinical condition improve.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Feeding tube placement </a:t>
            </a:r>
            <a:r>
              <a:rPr lang="en-US" sz="2800" dirty="0">
                <a:latin typeface="Calibri" panose="020F0502020204030204" pitchFamily="34" charset="0"/>
                <a:ea typeface="Calibri" panose="020F0502020204030204" pitchFamily="34" charset="0"/>
                <a:cs typeface="Times New Roman" panose="02020603050405020304" pitchFamily="18" charset="0"/>
              </a:rPr>
              <a:t>greatly facilitates patient management at this stage and should be </a:t>
            </a:r>
            <a:r>
              <a:rPr lang="tr-TR" sz="2800" dirty="0">
                <a:latin typeface="Calibri" panose="020F0502020204030204" pitchFamily="34" charset="0"/>
                <a:ea typeface="Calibri" panose="020F0502020204030204" pitchFamily="34" charset="0"/>
                <a:cs typeface="Times New Roman" panose="02020603050405020304" pitchFamily="18" charset="0"/>
              </a:rPr>
              <a:t>us</a:t>
            </a:r>
            <a:r>
              <a:rPr lang="en-US" sz="2800" dirty="0" err="1">
                <a:latin typeface="Calibri" panose="020F0502020204030204" pitchFamily="34" charset="0"/>
                <a:ea typeface="Calibri" panose="020F0502020204030204" pitchFamily="34" charset="0"/>
                <a:cs typeface="Times New Roman" panose="02020603050405020304" pitchFamily="18" charset="0"/>
              </a:rPr>
              <a:t>ed</a:t>
            </a:r>
            <a:r>
              <a:rPr lang="en-US" sz="2800" dirty="0">
                <a:latin typeface="Calibri" panose="020F0502020204030204" pitchFamily="34" charset="0"/>
                <a:ea typeface="Calibri" panose="020F0502020204030204" pitchFamily="34" charset="0"/>
                <a:cs typeface="Times New Roman" panose="02020603050405020304" pitchFamily="18" charset="0"/>
              </a:rPr>
              <a:t> for any animal with marked renal azotemia (serum creatinine &gt;10 mg/</a:t>
            </a:r>
            <a:r>
              <a:rPr lang="en-US" sz="2800" dirty="0" err="1">
                <a:latin typeface="Calibri" panose="020F0502020204030204" pitchFamily="34" charset="0"/>
                <a:ea typeface="Calibri" panose="020F0502020204030204" pitchFamily="34" charset="0"/>
                <a:cs typeface="Times New Roman" panose="02020603050405020304" pitchFamily="18" charset="0"/>
              </a:rPr>
              <a:t>dL</a:t>
            </a:r>
            <a:r>
              <a:rPr lang="en-US" sz="2800" dirty="0">
                <a:latin typeface="Calibri" panose="020F0502020204030204" pitchFamily="34" charset="0"/>
                <a:ea typeface="Calibri" panose="020F0502020204030204" pitchFamily="34" charset="0"/>
                <a:cs typeface="Times New Roman" panose="02020603050405020304" pitchFamily="18" charset="0"/>
              </a:rPr>
              <a:t> after rehydration).</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Peritoneal dialysis or hemodialysis may be necessary if none of the above measures restores urine production.</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59220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en-GB" b="1" dirty="0"/>
              <a:t>Bacterial Urinary Tract Infections</a:t>
            </a:r>
            <a:endParaRPr lang="en-GB" dirty="0"/>
          </a:p>
        </p:txBody>
      </p:sp>
      <p:sp>
        <p:nvSpPr>
          <p:cNvPr id="5" name="Alt Başlık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6817163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61682"/>
          </a:xfrm>
        </p:spPr>
        <p:txBody>
          <a:bodyPr/>
          <a:lstStyle/>
          <a:p>
            <a:endParaRPr lang="en-GB" dirty="0"/>
          </a:p>
        </p:txBody>
      </p:sp>
      <p:sp>
        <p:nvSpPr>
          <p:cNvPr id="3" name="İçerik Yer Tutucusu 2"/>
          <p:cNvSpPr>
            <a:spLocks noGrp="1"/>
          </p:cNvSpPr>
          <p:nvPr>
            <p:ph idx="1"/>
          </p:nvPr>
        </p:nvSpPr>
        <p:spPr>
          <a:xfrm>
            <a:off x="303836" y="1648918"/>
            <a:ext cx="10936288" cy="4781862"/>
          </a:xfrm>
        </p:spPr>
        <p:txBody>
          <a:bodyPr>
            <a:noAutofit/>
          </a:bodyPr>
          <a:lstStyle/>
          <a:p>
            <a:r>
              <a:rPr lang="en-GB" sz="2400" dirty="0"/>
              <a:t>Bacterial urinary tract infections (UTIs) typically result from normal skin and GI tract flora ascending the urinary tract and overcoming the normal urinary tract defences</a:t>
            </a:r>
            <a:endParaRPr lang="tr-TR" sz="2400" dirty="0"/>
          </a:p>
          <a:p>
            <a:r>
              <a:rPr lang="en-GB" sz="2400" dirty="0"/>
              <a:t>Bacterial UTI is the most common infectious disease of dogs, affecting 14% of all dogs during their lifetime. </a:t>
            </a:r>
            <a:endParaRPr lang="tr-TR" sz="2400" dirty="0"/>
          </a:p>
          <a:p>
            <a:r>
              <a:rPr lang="en-GB" sz="2400" dirty="0"/>
              <a:t>UTIs are uncommon in cats, </a:t>
            </a:r>
            <a:endParaRPr lang="tr-TR" sz="2400" dirty="0"/>
          </a:p>
          <a:p>
            <a:r>
              <a:rPr lang="tr-TR" sz="2400" dirty="0"/>
              <a:t>T</a:t>
            </a:r>
            <a:r>
              <a:rPr lang="en-GB" sz="2400" dirty="0"/>
              <a:t>he incidence of UTI is  higher in older</a:t>
            </a:r>
            <a:r>
              <a:rPr lang="tr-TR" sz="2400" dirty="0"/>
              <a:t> </a:t>
            </a:r>
            <a:r>
              <a:rPr lang="tr-TR" sz="2400" dirty="0" err="1"/>
              <a:t>than</a:t>
            </a:r>
            <a:r>
              <a:rPr lang="tr-TR" sz="2400" dirty="0"/>
              <a:t> </a:t>
            </a:r>
            <a:r>
              <a:rPr lang="tr-TR" sz="2400" dirty="0" err="1"/>
              <a:t>young</a:t>
            </a:r>
            <a:endParaRPr lang="tr-TR" sz="2400" dirty="0"/>
          </a:p>
          <a:p>
            <a:pPr lvl="1"/>
            <a:r>
              <a:rPr lang="en-GB" sz="2400" dirty="0"/>
              <a:t> </a:t>
            </a:r>
            <a:r>
              <a:rPr lang="tr-TR" sz="2400" dirty="0" err="1"/>
              <a:t>It</a:t>
            </a:r>
            <a:r>
              <a:rPr lang="en-GB" sz="2400" dirty="0"/>
              <a:t> may be more susceptible to infection because of diminished host </a:t>
            </a:r>
            <a:r>
              <a:rPr lang="en-GB" sz="2400" dirty="0" err="1"/>
              <a:t>defenses</a:t>
            </a:r>
            <a:r>
              <a:rPr lang="en-GB" sz="2400" dirty="0"/>
              <a:t> </a:t>
            </a:r>
            <a:r>
              <a:rPr lang="tr-TR" sz="2400" dirty="0" err="1"/>
              <a:t>relate</a:t>
            </a:r>
            <a:r>
              <a:rPr lang="en-GB" sz="2400" dirty="0"/>
              <a:t> to aging or concomitant disease (such as diabetes mellitus, renal failure, or hyperthyroidism). </a:t>
            </a:r>
          </a:p>
        </p:txBody>
      </p:sp>
    </p:spTree>
    <p:extLst>
      <p:ext uri="{BB962C8B-B14F-4D97-AF65-F5344CB8AC3E}">
        <p14:creationId xmlns:p14="http://schemas.microsoft.com/office/powerpoint/2010/main" val="4770774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176869"/>
          </a:xfrm>
        </p:spPr>
        <p:txBody>
          <a:bodyPr/>
          <a:lstStyle/>
          <a:p>
            <a:endParaRPr lang="tr-TR" dirty="0"/>
          </a:p>
        </p:txBody>
      </p:sp>
      <p:sp>
        <p:nvSpPr>
          <p:cNvPr id="3" name="İçerik Yer Tutucusu 2"/>
          <p:cNvSpPr>
            <a:spLocks noGrp="1"/>
          </p:cNvSpPr>
          <p:nvPr>
            <p:ph idx="1"/>
          </p:nvPr>
        </p:nvSpPr>
        <p:spPr>
          <a:xfrm>
            <a:off x="1103312" y="1409076"/>
            <a:ext cx="8946541" cy="4839324"/>
          </a:xfrm>
        </p:spPr>
        <p:txBody>
          <a:bodyPr>
            <a:normAutofit/>
          </a:bodyPr>
          <a:lstStyle/>
          <a:p>
            <a:r>
              <a:rPr lang="tr-TR" sz="2400" dirty="0"/>
              <a:t>İt is </a:t>
            </a:r>
            <a:r>
              <a:rPr lang="tr-TR" sz="2400" dirty="0" err="1"/>
              <a:t>categorized</a:t>
            </a:r>
            <a:r>
              <a:rPr lang="tr-TR" sz="2400" dirty="0"/>
              <a:t> </a:t>
            </a:r>
            <a:r>
              <a:rPr lang="tr-TR" sz="2400" dirty="0" err="1"/>
              <a:t>according</a:t>
            </a:r>
            <a:r>
              <a:rPr lang="tr-TR" sz="2400" dirty="0"/>
              <a:t> </a:t>
            </a:r>
            <a:r>
              <a:rPr lang="tr-TR" sz="2400" dirty="0" err="1"/>
              <a:t>to</a:t>
            </a:r>
            <a:r>
              <a:rPr lang="tr-TR" sz="2400" dirty="0"/>
              <a:t> </a:t>
            </a:r>
            <a:r>
              <a:rPr lang="tr-TR" sz="2400" dirty="0" err="1"/>
              <a:t>the</a:t>
            </a:r>
            <a:r>
              <a:rPr lang="tr-TR" sz="2400" dirty="0"/>
              <a:t> site of </a:t>
            </a:r>
            <a:r>
              <a:rPr lang="tr-TR" sz="2400" dirty="0" err="1"/>
              <a:t>involvement</a:t>
            </a:r>
            <a:endParaRPr lang="tr-TR" sz="2400" dirty="0"/>
          </a:p>
          <a:p>
            <a:pPr lvl="1"/>
            <a:r>
              <a:rPr lang="tr-TR" sz="2400" b="1" dirty="0" err="1"/>
              <a:t>Cystitis</a:t>
            </a:r>
            <a:r>
              <a:rPr lang="tr-TR" sz="2400" dirty="0"/>
              <a:t>, is </a:t>
            </a:r>
            <a:r>
              <a:rPr lang="tr-TR" sz="2400" dirty="0" err="1"/>
              <a:t>colonization</a:t>
            </a:r>
            <a:r>
              <a:rPr lang="tr-TR" sz="2400" dirty="0"/>
              <a:t> of </a:t>
            </a:r>
            <a:r>
              <a:rPr lang="tr-TR" sz="2400" dirty="0" err="1"/>
              <a:t>bladder</a:t>
            </a:r>
            <a:r>
              <a:rPr lang="tr-TR" sz="2400" dirty="0"/>
              <a:t>,</a:t>
            </a:r>
          </a:p>
          <a:p>
            <a:pPr lvl="1"/>
            <a:r>
              <a:rPr lang="tr-TR" sz="2400" b="1" dirty="0" err="1"/>
              <a:t>Urethritis</a:t>
            </a:r>
            <a:r>
              <a:rPr lang="tr-TR" sz="2400" dirty="0"/>
              <a:t> is </a:t>
            </a:r>
            <a:r>
              <a:rPr lang="tr-TR" sz="2400" dirty="0" err="1"/>
              <a:t>colonization</a:t>
            </a:r>
            <a:r>
              <a:rPr lang="tr-TR" sz="2400" dirty="0"/>
              <a:t> of </a:t>
            </a:r>
            <a:r>
              <a:rPr lang="tr-TR" sz="2400" dirty="0" err="1"/>
              <a:t>the</a:t>
            </a:r>
            <a:r>
              <a:rPr lang="tr-TR" sz="2400" dirty="0"/>
              <a:t> </a:t>
            </a:r>
            <a:r>
              <a:rPr lang="tr-TR" sz="2400" dirty="0" err="1"/>
              <a:t>urethra</a:t>
            </a:r>
            <a:endParaRPr lang="tr-TR" sz="2400" dirty="0"/>
          </a:p>
          <a:p>
            <a:pPr lvl="1"/>
            <a:r>
              <a:rPr lang="tr-TR" sz="2400" b="1" dirty="0" err="1"/>
              <a:t>Pyelonephritis</a:t>
            </a:r>
            <a:r>
              <a:rPr lang="tr-TR" sz="2400" dirty="0"/>
              <a:t> is </a:t>
            </a:r>
            <a:r>
              <a:rPr lang="tr-TR" sz="2400" dirty="0" err="1"/>
              <a:t>colonization</a:t>
            </a:r>
            <a:r>
              <a:rPr lang="tr-TR" sz="2400" dirty="0"/>
              <a:t> of </a:t>
            </a:r>
            <a:r>
              <a:rPr lang="tr-TR" sz="2400" dirty="0" err="1"/>
              <a:t>the</a:t>
            </a:r>
            <a:r>
              <a:rPr lang="tr-TR" sz="2400" dirty="0"/>
              <a:t> </a:t>
            </a:r>
            <a:r>
              <a:rPr lang="tr-TR" sz="2400" dirty="0" err="1"/>
              <a:t>kidney</a:t>
            </a:r>
            <a:endParaRPr lang="tr-TR" sz="2400" dirty="0"/>
          </a:p>
          <a:p>
            <a:pPr lvl="1"/>
            <a:r>
              <a:rPr lang="tr-TR" sz="2400" b="1" dirty="0" err="1"/>
              <a:t>Prostatitis</a:t>
            </a:r>
            <a:r>
              <a:rPr lang="tr-TR" sz="2400" dirty="0"/>
              <a:t> is </a:t>
            </a:r>
            <a:r>
              <a:rPr lang="tr-TR" sz="2400" dirty="0" err="1"/>
              <a:t>colonization</a:t>
            </a:r>
            <a:r>
              <a:rPr lang="tr-TR" sz="2400" dirty="0"/>
              <a:t> of </a:t>
            </a:r>
            <a:r>
              <a:rPr lang="tr-TR" sz="2400" dirty="0" err="1"/>
              <a:t>prostate</a:t>
            </a:r>
            <a:endParaRPr lang="tr-TR" sz="2400" dirty="0"/>
          </a:p>
        </p:txBody>
      </p:sp>
    </p:spTree>
    <p:extLst>
      <p:ext uri="{BB962C8B-B14F-4D97-AF65-F5344CB8AC3E}">
        <p14:creationId xmlns:p14="http://schemas.microsoft.com/office/powerpoint/2010/main" val="39025240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86338"/>
          </a:xfrm>
        </p:spPr>
        <p:txBody>
          <a:bodyPr/>
          <a:lstStyle/>
          <a:p>
            <a:r>
              <a:rPr lang="tr-TR" dirty="0" err="1"/>
              <a:t>Clinical</a:t>
            </a:r>
            <a:r>
              <a:rPr lang="tr-TR" dirty="0"/>
              <a:t> </a:t>
            </a:r>
            <a:r>
              <a:rPr lang="tr-TR" dirty="0" err="1"/>
              <a:t>findings</a:t>
            </a:r>
            <a:endParaRPr lang="tr-TR" dirty="0"/>
          </a:p>
        </p:txBody>
      </p:sp>
      <p:sp>
        <p:nvSpPr>
          <p:cNvPr id="3" name="İçerik Yer Tutucusu 2"/>
          <p:cNvSpPr>
            <a:spLocks noGrp="1"/>
          </p:cNvSpPr>
          <p:nvPr>
            <p:ph idx="1"/>
          </p:nvPr>
        </p:nvSpPr>
        <p:spPr>
          <a:xfrm>
            <a:off x="1103312" y="1439056"/>
            <a:ext cx="9929449" cy="4809343"/>
          </a:xfrm>
        </p:spPr>
        <p:txBody>
          <a:bodyPr>
            <a:normAutofit/>
          </a:bodyPr>
          <a:lstStyle/>
          <a:p>
            <a:r>
              <a:rPr lang="tr-TR" sz="2400" b="1" dirty="0"/>
              <a:t>1. </a:t>
            </a:r>
            <a:r>
              <a:rPr lang="tr-TR" sz="2400" b="1" dirty="0" err="1"/>
              <a:t>lower</a:t>
            </a:r>
            <a:r>
              <a:rPr lang="tr-TR" sz="2400" b="1" dirty="0"/>
              <a:t> UTI</a:t>
            </a:r>
            <a:r>
              <a:rPr lang="tr-TR" sz="2400" dirty="0"/>
              <a:t>: </a:t>
            </a:r>
          </a:p>
          <a:p>
            <a:pPr lvl="1"/>
            <a:r>
              <a:rPr lang="tr-TR" sz="2200" dirty="0" err="1"/>
              <a:t>Clinical</a:t>
            </a:r>
            <a:r>
              <a:rPr lang="tr-TR" sz="2200" dirty="0"/>
              <a:t> </a:t>
            </a:r>
            <a:r>
              <a:rPr lang="tr-TR" sz="2200" dirty="0" err="1"/>
              <a:t>signs</a:t>
            </a:r>
            <a:r>
              <a:rPr lang="tr-TR" sz="2200" dirty="0"/>
              <a:t> </a:t>
            </a:r>
            <a:r>
              <a:rPr lang="tr-TR" sz="2200" dirty="0" err="1"/>
              <a:t>include</a:t>
            </a:r>
            <a:r>
              <a:rPr lang="tr-TR" sz="2200" dirty="0"/>
              <a:t> </a:t>
            </a:r>
            <a:r>
              <a:rPr lang="tr-TR" sz="2200" dirty="0" err="1"/>
              <a:t>hematuria</a:t>
            </a:r>
            <a:r>
              <a:rPr lang="tr-TR" sz="2200" dirty="0"/>
              <a:t>, </a:t>
            </a:r>
            <a:r>
              <a:rPr lang="tr-TR" sz="2200" dirty="0" err="1"/>
              <a:t>dysuria</a:t>
            </a:r>
            <a:r>
              <a:rPr lang="tr-TR" sz="2200" dirty="0"/>
              <a:t>, </a:t>
            </a:r>
            <a:r>
              <a:rPr lang="tr-TR" sz="2200" dirty="0" err="1"/>
              <a:t>pollakuria</a:t>
            </a:r>
            <a:r>
              <a:rPr lang="tr-TR" sz="2200" dirty="0"/>
              <a:t>, </a:t>
            </a:r>
            <a:r>
              <a:rPr lang="tr-TR" sz="2200" dirty="0" err="1"/>
              <a:t>and</a:t>
            </a:r>
            <a:r>
              <a:rPr lang="tr-TR" sz="2200" dirty="0"/>
              <a:t> </a:t>
            </a:r>
            <a:r>
              <a:rPr lang="tr-TR" sz="2200" dirty="0" err="1"/>
              <a:t>stranguria</a:t>
            </a:r>
            <a:r>
              <a:rPr lang="tr-TR" sz="2200" dirty="0"/>
              <a:t>, </a:t>
            </a:r>
          </a:p>
          <a:p>
            <a:pPr lvl="1"/>
            <a:r>
              <a:rPr lang="tr-TR" sz="2200" dirty="0" err="1"/>
              <a:t>systemic</a:t>
            </a:r>
            <a:r>
              <a:rPr lang="tr-TR" sz="2200" dirty="0"/>
              <a:t> </a:t>
            </a:r>
            <a:r>
              <a:rPr lang="tr-TR" sz="2200" dirty="0" err="1"/>
              <a:t>signs</a:t>
            </a:r>
            <a:r>
              <a:rPr lang="tr-TR" sz="2200" dirty="0"/>
              <a:t> of </a:t>
            </a:r>
            <a:r>
              <a:rPr lang="tr-TR" sz="2200" dirty="0" err="1"/>
              <a:t>illness</a:t>
            </a:r>
            <a:r>
              <a:rPr lang="tr-TR" sz="2200" dirty="0"/>
              <a:t> </a:t>
            </a:r>
            <a:r>
              <a:rPr lang="tr-TR" sz="2200" dirty="0" err="1"/>
              <a:t>are</a:t>
            </a:r>
            <a:r>
              <a:rPr lang="tr-TR" sz="2200" dirty="0"/>
              <a:t> </a:t>
            </a:r>
            <a:r>
              <a:rPr lang="tr-TR" sz="2200" dirty="0" err="1"/>
              <a:t>uncommon</a:t>
            </a:r>
            <a:r>
              <a:rPr lang="tr-TR" sz="2200" dirty="0"/>
              <a:t>(</a:t>
            </a:r>
            <a:r>
              <a:rPr lang="tr-TR" sz="2200" dirty="0" err="1"/>
              <a:t>except</a:t>
            </a:r>
            <a:r>
              <a:rPr lang="tr-TR" sz="2200" dirty="0"/>
              <a:t> </a:t>
            </a:r>
            <a:r>
              <a:rPr lang="tr-TR" sz="2200" dirty="0" err="1"/>
              <a:t>acute</a:t>
            </a:r>
            <a:r>
              <a:rPr lang="tr-TR" sz="2200" dirty="0"/>
              <a:t> </a:t>
            </a:r>
            <a:r>
              <a:rPr lang="tr-TR" sz="2200" dirty="0" err="1"/>
              <a:t>prostatitis</a:t>
            </a:r>
            <a:r>
              <a:rPr lang="tr-TR" sz="2200" dirty="0"/>
              <a:t>).</a:t>
            </a:r>
          </a:p>
          <a:p>
            <a:pPr lvl="1"/>
            <a:r>
              <a:rPr lang="tr-TR" sz="2200" dirty="0"/>
              <a:t> </a:t>
            </a:r>
            <a:r>
              <a:rPr lang="tr-TR" sz="2200" dirty="0" err="1"/>
              <a:t>Asymptomatic</a:t>
            </a:r>
            <a:r>
              <a:rPr lang="tr-TR" sz="2200" dirty="0"/>
              <a:t> </a:t>
            </a:r>
            <a:r>
              <a:rPr lang="tr-TR" sz="2200" dirty="0" err="1"/>
              <a:t>lower</a:t>
            </a:r>
            <a:r>
              <a:rPr lang="tr-TR" sz="2200" dirty="0"/>
              <a:t> UTI can ocur.</a:t>
            </a:r>
          </a:p>
          <a:p>
            <a:r>
              <a:rPr lang="tr-TR" sz="2400" b="1" dirty="0"/>
              <a:t>2. </a:t>
            </a:r>
            <a:r>
              <a:rPr lang="tr-TR" sz="2400" b="1" dirty="0" err="1"/>
              <a:t>Upper</a:t>
            </a:r>
            <a:r>
              <a:rPr lang="tr-TR" sz="2400" b="1" dirty="0"/>
              <a:t> UTI :</a:t>
            </a:r>
          </a:p>
          <a:p>
            <a:pPr lvl="1"/>
            <a:r>
              <a:rPr lang="tr-TR" sz="2200" b="1" dirty="0"/>
              <a:t> </a:t>
            </a:r>
            <a:r>
              <a:rPr lang="tr-TR" sz="2200" dirty="0" err="1"/>
              <a:t>Acute</a:t>
            </a:r>
            <a:r>
              <a:rPr lang="tr-TR" sz="2200" dirty="0"/>
              <a:t> </a:t>
            </a:r>
            <a:r>
              <a:rPr lang="tr-TR" sz="2200" dirty="0" err="1"/>
              <a:t>pyelonefritis</a:t>
            </a:r>
            <a:r>
              <a:rPr lang="tr-TR" sz="2200" dirty="0"/>
              <a:t> </a:t>
            </a:r>
            <a:r>
              <a:rPr lang="tr-TR" sz="2200" dirty="0" err="1"/>
              <a:t>may</a:t>
            </a:r>
            <a:r>
              <a:rPr lang="tr-TR" sz="2200" dirty="0"/>
              <a:t> be </a:t>
            </a:r>
            <a:r>
              <a:rPr lang="tr-TR" sz="2200" dirty="0" err="1"/>
              <a:t>associated</a:t>
            </a:r>
            <a:r>
              <a:rPr lang="tr-TR" sz="2200" dirty="0"/>
              <a:t> </a:t>
            </a:r>
            <a:r>
              <a:rPr lang="tr-TR" sz="2200" dirty="0" err="1"/>
              <a:t>with</a:t>
            </a:r>
            <a:r>
              <a:rPr lang="tr-TR" sz="2200" dirty="0"/>
              <a:t> </a:t>
            </a:r>
            <a:r>
              <a:rPr lang="tr-TR" sz="2200" dirty="0" err="1"/>
              <a:t>systemic</a:t>
            </a:r>
            <a:r>
              <a:rPr lang="tr-TR" sz="2200" dirty="0"/>
              <a:t> </a:t>
            </a:r>
            <a:r>
              <a:rPr lang="tr-TR" sz="2200" dirty="0" err="1"/>
              <a:t>illness</a:t>
            </a:r>
            <a:r>
              <a:rPr lang="tr-TR" sz="2200" dirty="0"/>
              <a:t> (</a:t>
            </a:r>
            <a:r>
              <a:rPr lang="tr-TR" sz="2200" dirty="0" err="1"/>
              <a:t>fever</a:t>
            </a:r>
            <a:r>
              <a:rPr lang="tr-TR" sz="2200" dirty="0"/>
              <a:t>, </a:t>
            </a:r>
            <a:r>
              <a:rPr lang="tr-TR" sz="2200" dirty="0" err="1"/>
              <a:t>lethargy</a:t>
            </a:r>
            <a:r>
              <a:rPr lang="tr-TR" sz="2200" dirty="0"/>
              <a:t>, </a:t>
            </a:r>
            <a:r>
              <a:rPr lang="tr-TR" sz="2200" dirty="0" err="1"/>
              <a:t>anorexia</a:t>
            </a:r>
            <a:r>
              <a:rPr lang="tr-TR" sz="2200" dirty="0"/>
              <a:t>, </a:t>
            </a:r>
            <a:r>
              <a:rPr lang="tr-TR" sz="2200" dirty="0" err="1"/>
              <a:t>lumbar</a:t>
            </a:r>
            <a:r>
              <a:rPr lang="tr-TR" sz="2200" dirty="0"/>
              <a:t> </a:t>
            </a:r>
            <a:r>
              <a:rPr lang="tr-TR" sz="2200" dirty="0" err="1"/>
              <a:t>pain</a:t>
            </a:r>
            <a:r>
              <a:rPr lang="tr-TR" sz="2200" dirty="0"/>
              <a:t>, </a:t>
            </a:r>
            <a:r>
              <a:rPr lang="tr-TR" sz="2200" dirty="0" err="1"/>
              <a:t>polydipsia</a:t>
            </a:r>
            <a:r>
              <a:rPr lang="tr-TR" sz="2200" dirty="0"/>
              <a:t>, </a:t>
            </a:r>
            <a:r>
              <a:rPr lang="tr-TR" sz="2200" dirty="0" err="1"/>
              <a:t>polyuria</a:t>
            </a:r>
            <a:r>
              <a:rPr lang="tr-TR" sz="2200" dirty="0"/>
              <a:t>, </a:t>
            </a:r>
            <a:r>
              <a:rPr lang="tr-TR" sz="2200" dirty="0" err="1"/>
              <a:t>signs</a:t>
            </a:r>
            <a:r>
              <a:rPr lang="tr-TR" sz="2200" dirty="0"/>
              <a:t> of </a:t>
            </a:r>
            <a:r>
              <a:rPr lang="tr-TR" sz="2200" dirty="0" err="1"/>
              <a:t>renal</a:t>
            </a:r>
            <a:r>
              <a:rPr lang="tr-TR" sz="2200" dirty="0"/>
              <a:t> </a:t>
            </a:r>
            <a:r>
              <a:rPr lang="tr-TR" sz="2200" dirty="0" err="1"/>
              <a:t>failure</a:t>
            </a:r>
            <a:r>
              <a:rPr lang="tr-TR" sz="2200" dirty="0"/>
              <a:t>).</a:t>
            </a:r>
          </a:p>
          <a:p>
            <a:pPr lvl="1"/>
            <a:r>
              <a:rPr lang="tr-TR" sz="2200" dirty="0"/>
              <a:t> </a:t>
            </a:r>
            <a:r>
              <a:rPr lang="tr-TR" sz="2200" dirty="0" err="1"/>
              <a:t>Chronic</a:t>
            </a:r>
            <a:r>
              <a:rPr lang="tr-TR" sz="2200" dirty="0"/>
              <a:t> </a:t>
            </a:r>
            <a:r>
              <a:rPr lang="tr-TR" sz="2200" dirty="0" err="1"/>
              <a:t>pyelonephritis</a:t>
            </a:r>
            <a:r>
              <a:rPr lang="tr-TR" sz="2200" dirty="0"/>
              <a:t> </a:t>
            </a:r>
            <a:r>
              <a:rPr lang="tr-TR" sz="2200" dirty="0" err="1"/>
              <a:t>may</a:t>
            </a:r>
            <a:r>
              <a:rPr lang="tr-TR" sz="2200" dirty="0"/>
              <a:t> be </a:t>
            </a:r>
            <a:r>
              <a:rPr lang="tr-TR" sz="2200" dirty="0" err="1"/>
              <a:t>asymptomatic</a:t>
            </a:r>
            <a:endParaRPr lang="tr-TR" sz="2200" dirty="0"/>
          </a:p>
        </p:txBody>
      </p:sp>
    </p:spTree>
    <p:extLst>
      <p:ext uri="{BB962C8B-B14F-4D97-AF65-F5344CB8AC3E}">
        <p14:creationId xmlns:p14="http://schemas.microsoft.com/office/powerpoint/2010/main" val="20823219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Laboratory</a:t>
            </a:r>
            <a:r>
              <a:rPr lang="tr-TR" dirty="0"/>
              <a:t> </a:t>
            </a:r>
            <a:r>
              <a:rPr lang="tr-TR" dirty="0" err="1"/>
              <a:t>findings</a:t>
            </a:r>
            <a:endParaRPr lang="tr-TR" dirty="0"/>
          </a:p>
        </p:txBody>
      </p:sp>
      <p:sp>
        <p:nvSpPr>
          <p:cNvPr id="3" name="İçerik Yer Tutucusu 2"/>
          <p:cNvSpPr>
            <a:spLocks noGrp="1"/>
          </p:cNvSpPr>
          <p:nvPr>
            <p:ph idx="1"/>
          </p:nvPr>
        </p:nvSpPr>
        <p:spPr>
          <a:xfrm>
            <a:off x="479686" y="1409075"/>
            <a:ext cx="10957810" cy="5261547"/>
          </a:xfrm>
        </p:spPr>
        <p:txBody>
          <a:bodyPr>
            <a:normAutofit lnSpcReduction="10000"/>
          </a:bodyPr>
          <a:lstStyle/>
          <a:p>
            <a:r>
              <a:rPr lang="tr-TR" sz="2400" b="1" dirty="0"/>
              <a:t>1. </a:t>
            </a:r>
            <a:r>
              <a:rPr lang="tr-TR" sz="2400" b="1" dirty="0" err="1"/>
              <a:t>Lower</a:t>
            </a:r>
            <a:r>
              <a:rPr lang="tr-TR" sz="2400" b="1" dirty="0"/>
              <a:t> UTI: </a:t>
            </a:r>
          </a:p>
          <a:p>
            <a:pPr marL="0" indent="0">
              <a:buNone/>
            </a:pPr>
            <a:r>
              <a:rPr lang="tr-TR" sz="2400" dirty="0" err="1">
                <a:solidFill>
                  <a:schemeClr val="accent1">
                    <a:lumMod val="20000"/>
                    <a:lumOff val="80000"/>
                  </a:schemeClr>
                </a:solidFill>
              </a:rPr>
              <a:t>Hemogram</a:t>
            </a:r>
            <a:r>
              <a:rPr lang="tr-TR" sz="2400" dirty="0"/>
              <a:t> </a:t>
            </a:r>
            <a:r>
              <a:rPr lang="tr-TR" sz="2400" dirty="0" err="1"/>
              <a:t>or</a:t>
            </a:r>
            <a:r>
              <a:rPr lang="tr-TR" sz="2400" dirty="0"/>
              <a:t> serum </a:t>
            </a:r>
            <a:r>
              <a:rPr lang="tr-TR" sz="2400" dirty="0" err="1">
                <a:solidFill>
                  <a:schemeClr val="accent1">
                    <a:lumMod val="20000"/>
                    <a:lumOff val="80000"/>
                  </a:schemeClr>
                </a:solidFill>
              </a:rPr>
              <a:t>biochemical</a:t>
            </a:r>
            <a:r>
              <a:rPr lang="tr-TR" sz="2400" dirty="0">
                <a:solidFill>
                  <a:schemeClr val="accent1">
                    <a:lumMod val="20000"/>
                    <a:lumOff val="80000"/>
                  </a:schemeClr>
                </a:solidFill>
              </a:rPr>
              <a:t> </a:t>
            </a:r>
            <a:r>
              <a:rPr lang="tr-TR" sz="2400" dirty="0" err="1">
                <a:solidFill>
                  <a:schemeClr val="accent1">
                    <a:lumMod val="20000"/>
                    <a:lumOff val="80000"/>
                  </a:schemeClr>
                </a:solidFill>
              </a:rPr>
              <a:t>profiles</a:t>
            </a:r>
            <a:r>
              <a:rPr lang="tr-TR" sz="2400" dirty="0">
                <a:solidFill>
                  <a:schemeClr val="accent1">
                    <a:lumMod val="20000"/>
                    <a:lumOff val="80000"/>
                  </a:schemeClr>
                </a:solidFill>
              </a:rPr>
              <a:t> </a:t>
            </a:r>
            <a:r>
              <a:rPr lang="tr-TR" sz="2400" dirty="0" err="1"/>
              <a:t>are</a:t>
            </a:r>
            <a:r>
              <a:rPr lang="tr-TR" sz="2400" dirty="0"/>
              <a:t> </a:t>
            </a:r>
            <a:r>
              <a:rPr lang="tr-TR" sz="2400" dirty="0" err="1"/>
              <a:t>usually</a:t>
            </a:r>
            <a:r>
              <a:rPr lang="tr-TR" sz="2400" dirty="0"/>
              <a:t> </a:t>
            </a:r>
            <a:r>
              <a:rPr lang="tr-TR" sz="2400" dirty="0" err="1"/>
              <a:t>unchanged</a:t>
            </a:r>
            <a:endParaRPr lang="tr-TR" sz="2400" dirty="0"/>
          </a:p>
          <a:p>
            <a:pPr marL="0" indent="0">
              <a:buNone/>
            </a:pPr>
            <a:r>
              <a:rPr lang="tr-TR" sz="2400" dirty="0" err="1">
                <a:solidFill>
                  <a:schemeClr val="accent1">
                    <a:lumMod val="20000"/>
                    <a:lumOff val="80000"/>
                  </a:schemeClr>
                </a:solidFill>
              </a:rPr>
              <a:t>Urinalysis</a:t>
            </a:r>
            <a:r>
              <a:rPr lang="tr-TR" sz="2400" dirty="0"/>
              <a:t> </a:t>
            </a:r>
            <a:r>
              <a:rPr lang="tr-TR" sz="2400" dirty="0" err="1"/>
              <a:t>usually</a:t>
            </a:r>
            <a:r>
              <a:rPr lang="tr-TR" sz="2400" dirty="0"/>
              <a:t> </a:t>
            </a:r>
            <a:r>
              <a:rPr lang="tr-TR" sz="2400" dirty="0" err="1"/>
              <a:t>reveals</a:t>
            </a:r>
            <a:r>
              <a:rPr lang="tr-TR" sz="2400" dirty="0"/>
              <a:t> </a:t>
            </a:r>
            <a:r>
              <a:rPr lang="tr-TR" sz="2400" dirty="0" err="1"/>
              <a:t>pyuria</a:t>
            </a:r>
            <a:r>
              <a:rPr lang="tr-TR" sz="2400" dirty="0"/>
              <a:t>, </a:t>
            </a:r>
            <a:r>
              <a:rPr lang="tr-TR" sz="2400" dirty="0" err="1"/>
              <a:t>hematuria</a:t>
            </a:r>
            <a:r>
              <a:rPr lang="tr-TR" sz="2400" dirty="0"/>
              <a:t>, </a:t>
            </a:r>
            <a:r>
              <a:rPr lang="tr-TR" sz="2400" dirty="0" err="1"/>
              <a:t>proteinuria</a:t>
            </a:r>
            <a:r>
              <a:rPr lang="tr-TR" sz="2400" dirty="0"/>
              <a:t> </a:t>
            </a:r>
            <a:r>
              <a:rPr lang="tr-TR" sz="2400" dirty="0" err="1"/>
              <a:t>and</a:t>
            </a:r>
            <a:r>
              <a:rPr lang="tr-TR" sz="2400" dirty="0"/>
              <a:t> </a:t>
            </a:r>
            <a:r>
              <a:rPr lang="tr-TR" sz="2400" dirty="0" err="1"/>
              <a:t>bacteriuria</a:t>
            </a:r>
            <a:r>
              <a:rPr lang="tr-TR" sz="2400" dirty="0"/>
              <a:t>. </a:t>
            </a:r>
            <a:r>
              <a:rPr lang="tr-TR" sz="2400" dirty="0" err="1"/>
              <a:t>Urine</a:t>
            </a:r>
            <a:r>
              <a:rPr lang="tr-TR" sz="2400" dirty="0"/>
              <a:t> </a:t>
            </a:r>
            <a:r>
              <a:rPr lang="tr-TR" sz="2400" dirty="0" err="1"/>
              <a:t>may</a:t>
            </a:r>
            <a:r>
              <a:rPr lang="tr-TR" sz="2400" dirty="0"/>
              <a:t> be alkaline </a:t>
            </a:r>
            <a:r>
              <a:rPr lang="tr-TR" sz="2400" dirty="0" err="1"/>
              <a:t>if</a:t>
            </a:r>
            <a:r>
              <a:rPr lang="tr-TR" sz="2400" dirty="0"/>
              <a:t> </a:t>
            </a:r>
            <a:r>
              <a:rPr lang="tr-TR" sz="2400" dirty="0" err="1"/>
              <a:t>infection</a:t>
            </a:r>
            <a:r>
              <a:rPr lang="tr-TR" sz="2400" dirty="0"/>
              <a:t> is </a:t>
            </a:r>
            <a:r>
              <a:rPr lang="tr-TR" sz="2400" dirty="0" err="1"/>
              <a:t>caused</a:t>
            </a:r>
            <a:r>
              <a:rPr lang="tr-TR" sz="2400" dirty="0"/>
              <a:t> </a:t>
            </a:r>
            <a:r>
              <a:rPr lang="tr-TR" sz="2400" dirty="0" err="1"/>
              <a:t>by</a:t>
            </a:r>
            <a:r>
              <a:rPr lang="tr-TR" sz="2400" dirty="0"/>
              <a:t> a </a:t>
            </a:r>
            <a:r>
              <a:rPr lang="tr-TR" sz="2400" dirty="0" err="1"/>
              <a:t>urease-producing</a:t>
            </a:r>
            <a:r>
              <a:rPr lang="tr-TR" sz="2400" dirty="0"/>
              <a:t> </a:t>
            </a:r>
            <a:r>
              <a:rPr lang="tr-TR" sz="2400" dirty="0" err="1"/>
              <a:t>bacteria</a:t>
            </a:r>
            <a:r>
              <a:rPr lang="tr-TR" sz="2400" dirty="0"/>
              <a:t> ( </a:t>
            </a:r>
            <a:r>
              <a:rPr lang="tr-TR" sz="2400" dirty="0" err="1"/>
              <a:t>e.g</a:t>
            </a:r>
            <a:r>
              <a:rPr lang="tr-TR" sz="2400" dirty="0"/>
              <a:t> </a:t>
            </a:r>
            <a:r>
              <a:rPr lang="tr-TR" sz="2400" dirty="0" err="1"/>
              <a:t>staphylococcus</a:t>
            </a:r>
            <a:r>
              <a:rPr lang="tr-TR" sz="2400" dirty="0"/>
              <a:t>, </a:t>
            </a:r>
            <a:r>
              <a:rPr lang="tr-TR" sz="2400" dirty="0" err="1"/>
              <a:t>proteus</a:t>
            </a:r>
            <a:r>
              <a:rPr lang="tr-TR" sz="2400" dirty="0"/>
              <a:t>)</a:t>
            </a:r>
          </a:p>
          <a:p>
            <a:pPr marL="0" indent="0">
              <a:buNone/>
            </a:pPr>
            <a:r>
              <a:rPr lang="tr-TR" sz="2400" dirty="0" err="1"/>
              <a:t>Occasionally</a:t>
            </a:r>
            <a:r>
              <a:rPr lang="tr-TR" sz="2400" dirty="0"/>
              <a:t> </a:t>
            </a:r>
            <a:r>
              <a:rPr lang="tr-TR" sz="2400" dirty="0" err="1"/>
              <a:t>bacteriuria</a:t>
            </a:r>
            <a:r>
              <a:rPr lang="tr-TR" sz="2400" dirty="0"/>
              <a:t> is </a:t>
            </a:r>
            <a:r>
              <a:rPr lang="tr-TR" sz="2400" dirty="0" err="1"/>
              <a:t>the</a:t>
            </a:r>
            <a:r>
              <a:rPr lang="tr-TR" sz="2400" dirty="0"/>
              <a:t> </a:t>
            </a:r>
            <a:r>
              <a:rPr lang="tr-TR" sz="2400" dirty="0" err="1"/>
              <a:t>only</a:t>
            </a:r>
            <a:r>
              <a:rPr lang="tr-TR" sz="2400" dirty="0"/>
              <a:t> </a:t>
            </a:r>
            <a:r>
              <a:rPr lang="tr-TR" sz="2400" dirty="0" err="1"/>
              <a:t>abnormality</a:t>
            </a:r>
            <a:endParaRPr lang="tr-TR" sz="2400" dirty="0"/>
          </a:p>
          <a:p>
            <a:pPr marL="0" indent="0">
              <a:buNone/>
            </a:pPr>
            <a:r>
              <a:rPr lang="tr-TR" sz="2400" dirty="0" err="1"/>
              <a:t>Urine</a:t>
            </a:r>
            <a:r>
              <a:rPr lang="tr-TR" sz="2400" dirty="0"/>
              <a:t> </a:t>
            </a:r>
            <a:r>
              <a:rPr lang="tr-TR" sz="2400" dirty="0" err="1"/>
              <a:t>culture</a:t>
            </a:r>
            <a:r>
              <a:rPr lang="tr-TR" sz="2400" dirty="0"/>
              <a:t> is </a:t>
            </a:r>
            <a:r>
              <a:rPr lang="tr-TR" sz="2400" dirty="0" err="1"/>
              <a:t>necessary</a:t>
            </a:r>
            <a:r>
              <a:rPr lang="tr-TR" sz="2400" dirty="0"/>
              <a:t> </a:t>
            </a:r>
            <a:r>
              <a:rPr lang="tr-TR" sz="2400" dirty="0" err="1"/>
              <a:t>for</a:t>
            </a:r>
            <a:r>
              <a:rPr lang="tr-TR" sz="2400" dirty="0"/>
              <a:t> </a:t>
            </a:r>
            <a:r>
              <a:rPr lang="tr-TR" sz="2400" dirty="0" err="1"/>
              <a:t>definitive</a:t>
            </a:r>
            <a:r>
              <a:rPr lang="tr-TR" sz="2400" dirty="0"/>
              <a:t> </a:t>
            </a:r>
            <a:r>
              <a:rPr lang="tr-TR" sz="2400" dirty="0" err="1"/>
              <a:t>diagnosis</a:t>
            </a:r>
            <a:endParaRPr lang="tr-TR" sz="2400" dirty="0"/>
          </a:p>
          <a:p>
            <a:r>
              <a:rPr lang="tr-TR" sz="2400" b="1" dirty="0"/>
              <a:t>2. </a:t>
            </a:r>
            <a:r>
              <a:rPr lang="tr-TR" sz="2400" b="1" dirty="0" err="1"/>
              <a:t>Upper</a:t>
            </a:r>
            <a:r>
              <a:rPr lang="tr-TR" sz="2400" b="1" dirty="0"/>
              <a:t> UTI: </a:t>
            </a:r>
          </a:p>
          <a:p>
            <a:pPr marL="0" indent="0">
              <a:buNone/>
            </a:pPr>
            <a:r>
              <a:rPr lang="tr-TR" sz="2400" dirty="0" err="1"/>
              <a:t>Pyelonephritis</a:t>
            </a:r>
            <a:r>
              <a:rPr lang="tr-TR" sz="2400" dirty="0"/>
              <a:t> </a:t>
            </a:r>
            <a:r>
              <a:rPr lang="tr-TR" sz="2400" dirty="0" err="1"/>
              <a:t>may</a:t>
            </a:r>
            <a:r>
              <a:rPr lang="tr-TR" sz="2400" dirty="0"/>
              <a:t> be </a:t>
            </a:r>
            <a:r>
              <a:rPr lang="tr-TR" sz="2400" dirty="0" err="1"/>
              <a:t>associated</a:t>
            </a:r>
            <a:r>
              <a:rPr lang="tr-TR" sz="2400" dirty="0"/>
              <a:t> </a:t>
            </a:r>
            <a:r>
              <a:rPr lang="tr-TR" sz="2400" dirty="0" err="1"/>
              <a:t>with</a:t>
            </a:r>
            <a:r>
              <a:rPr lang="tr-TR" sz="2400" dirty="0"/>
              <a:t> </a:t>
            </a:r>
            <a:r>
              <a:rPr lang="tr-TR" sz="2400" dirty="0" err="1"/>
              <a:t>leucocytosis</a:t>
            </a:r>
            <a:r>
              <a:rPr lang="tr-TR" sz="2400" dirty="0"/>
              <a:t>, </a:t>
            </a:r>
            <a:r>
              <a:rPr lang="tr-TR" sz="2400" dirty="0" err="1"/>
              <a:t>renal</a:t>
            </a:r>
            <a:r>
              <a:rPr lang="tr-TR" sz="2400" dirty="0"/>
              <a:t> </a:t>
            </a:r>
            <a:r>
              <a:rPr lang="tr-TR" sz="2400" dirty="0" err="1"/>
              <a:t>failure</a:t>
            </a:r>
            <a:r>
              <a:rPr lang="tr-TR" sz="2400" dirty="0"/>
              <a:t>, </a:t>
            </a:r>
            <a:r>
              <a:rPr lang="tr-TR" sz="2400" dirty="0" err="1"/>
              <a:t>hematuria</a:t>
            </a:r>
            <a:r>
              <a:rPr lang="tr-TR" sz="2400" dirty="0"/>
              <a:t>, </a:t>
            </a:r>
            <a:r>
              <a:rPr lang="tr-TR" sz="2400" dirty="0" err="1"/>
              <a:t>pyuria</a:t>
            </a:r>
            <a:r>
              <a:rPr lang="tr-TR" sz="2400" dirty="0"/>
              <a:t>, </a:t>
            </a:r>
            <a:r>
              <a:rPr lang="tr-TR" sz="2400" dirty="0" err="1"/>
              <a:t>cylinduria</a:t>
            </a:r>
            <a:r>
              <a:rPr lang="tr-TR" sz="2400" dirty="0"/>
              <a:t>( </a:t>
            </a:r>
            <a:r>
              <a:rPr lang="tr-TR" sz="2400" dirty="0" err="1"/>
              <a:t>especially</a:t>
            </a:r>
            <a:r>
              <a:rPr lang="tr-TR" sz="2400" dirty="0"/>
              <a:t> </a:t>
            </a:r>
            <a:r>
              <a:rPr lang="tr-TR" sz="2400" dirty="0" err="1"/>
              <a:t>increased</a:t>
            </a:r>
            <a:r>
              <a:rPr lang="tr-TR" sz="2400" dirty="0"/>
              <a:t> </a:t>
            </a:r>
            <a:r>
              <a:rPr lang="tr-TR" sz="2400" dirty="0" err="1"/>
              <a:t>number</a:t>
            </a:r>
            <a:r>
              <a:rPr lang="tr-TR" sz="2400" dirty="0"/>
              <a:t> of WBC </a:t>
            </a:r>
            <a:r>
              <a:rPr lang="tr-TR" sz="2400" dirty="0" err="1"/>
              <a:t>casts</a:t>
            </a:r>
            <a:r>
              <a:rPr lang="tr-TR" sz="2400" dirty="0"/>
              <a:t>) </a:t>
            </a:r>
            <a:r>
              <a:rPr lang="tr-TR" sz="2400" dirty="0" err="1"/>
              <a:t>and</a:t>
            </a:r>
            <a:r>
              <a:rPr lang="tr-TR" sz="2400" dirty="0"/>
              <a:t> </a:t>
            </a:r>
            <a:r>
              <a:rPr lang="tr-TR" sz="2400" dirty="0" err="1"/>
              <a:t>bacteriuria</a:t>
            </a:r>
            <a:r>
              <a:rPr lang="tr-TR" sz="2400" dirty="0"/>
              <a:t>. </a:t>
            </a:r>
          </a:p>
          <a:p>
            <a:pPr marL="0" indent="0">
              <a:buNone/>
            </a:pPr>
            <a:r>
              <a:rPr lang="tr-TR" sz="2400" dirty="0"/>
              <a:t>A </a:t>
            </a:r>
            <a:r>
              <a:rPr lang="tr-TR" sz="2400" dirty="0" err="1"/>
              <a:t>positive</a:t>
            </a:r>
            <a:r>
              <a:rPr lang="tr-TR" sz="2400" dirty="0"/>
              <a:t> </a:t>
            </a:r>
            <a:r>
              <a:rPr lang="tr-TR" sz="2400" dirty="0" err="1"/>
              <a:t>urine</a:t>
            </a:r>
            <a:r>
              <a:rPr lang="tr-TR" sz="2400" dirty="0"/>
              <a:t> </a:t>
            </a:r>
            <a:r>
              <a:rPr lang="tr-TR" sz="2400" dirty="0" err="1"/>
              <a:t>culture</a:t>
            </a:r>
            <a:r>
              <a:rPr lang="tr-TR" sz="2400" dirty="0"/>
              <a:t> is </a:t>
            </a:r>
            <a:r>
              <a:rPr lang="tr-TR" sz="2400" dirty="0" err="1"/>
              <a:t>required</a:t>
            </a:r>
            <a:r>
              <a:rPr lang="tr-TR" sz="2400" dirty="0"/>
              <a:t> </a:t>
            </a:r>
            <a:r>
              <a:rPr lang="tr-TR" sz="2400" dirty="0" err="1"/>
              <a:t>for</a:t>
            </a:r>
            <a:r>
              <a:rPr lang="tr-TR" sz="2400" dirty="0"/>
              <a:t> </a:t>
            </a:r>
            <a:r>
              <a:rPr lang="tr-TR" sz="2400" dirty="0" err="1"/>
              <a:t>the</a:t>
            </a:r>
            <a:r>
              <a:rPr lang="tr-TR" sz="2400" dirty="0"/>
              <a:t> </a:t>
            </a:r>
            <a:r>
              <a:rPr lang="tr-TR" sz="2400" dirty="0" err="1"/>
              <a:t>diagnosis</a:t>
            </a:r>
            <a:r>
              <a:rPr lang="tr-TR" sz="2400" dirty="0"/>
              <a:t> of UTI</a:t>
            </a:r>
          </a:p>
        </p:txBody>
      </p:sp>
    </p:spTree>
    <p:extLst>
      <p:ext uri="{BB962C8B-B14F-4D97-AF65-F5344CB8AC3E}">
        <p14:creationId xmlns:p14="http://schemas.microsoft.com/office/powerpoint/2010/main" val="33085240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en-GB" sz="2400" dirty="0"/>
              <a:t>Studies have documented the </a:t>
            </a:r>
            <a:r>
              <a:rPr lang="en-GB" sz="2400" dirty="0">
                <a:solidFill>
                  <a:schemeClr val="accent1">
                    <a:lumMod val="20000"/>
                    <a:lumOff val="80000"/>
                  </a:schemeClr>
                </a:solidFill>
              </a:rPr>
              <a:t>most common species</a:t>
            </a:r>
            <a:r>
              <a:rPr lang="en-GB" sz="2400" dirty="0"/>
              <a:t> of </a:t>
            </a:r>
            <a:r>
              <a:rPr lang="en-GB" sz="2400" dirty="0" err="1"/>
              <a:t>uropathogens</a:t>
            </a:r>
            <a:r>
              <a:rPr lang="en-GB" sz="2400" dirty="0"/>
              <a:t> in dogs and cats, </a:t>
            </a:r>
            <a:endParaRPr lang="tr-TR" sz="2400" dirty="0"/>
          </a:p>
          <a:p>
            <a:pPr lvl="1"/>
            <a:r>
              <a:rPr lang="en-GB" sz="2400" dirty="0"/>
              <a:t> </a:t>
            </a:r>
            <a:r>
              <a:rPr lang="en-GB" sz="2400" dirty="0">
                <a:solidFill>
                  <a:schemeClr val="accent1">
                    <a:lumMod val="20000"/>
                    <a:lumOff val="80000"/>
                  </a:schemeClr>
                </a:solidFill>
              </a:rPr>
              <a:t>Escherichia coli </a:t>
            </a:r>
            <a:r>
              <a:rPr lang="en-GB" sz="2400" dirty="0"/>
              <a:t>being the single most common pathogen in both acute and recurrent UTIs. </a:t>
            </a:r>
            <a:endParaRPr lang="tr-TR" sz="2400" dirty="0"/>
          </a:p>
          <a:p>
            <a:pPr lvl="1"/>
            <a:r>
              <a:rPr lang="en-GB" sz="2400" dirty="0"/>
              <a:t>The other common pathogens include </a:t>
            </a:r>
            <a:r>
              <a:rPr lang="en-GB" sz="2400" dirty="0">
                <a:solidFill>
                  <a:schemeClr val="accent1">
                    <a:lumMod val="20000"/>
                    <a:lumOff val="80000"/>
                  </a:schemeClr>
                </a:solidFill>
              </a:rPr>
              <a:t>Staphylococcus, Proteus, Streptococcus, </a:t>
            </a:r>
            <a:r>
              <a:rPr lang="en-GB" sz="2400" dirty="0" err="1">
                <a:solidFill>
                  <a:schemeClr val="accent1">
                    <a:lumMod val="20000"/>
                    <a:lumOff val="80000"/>
                  </a:schemeClr>
                </a:solidFill>
              </a:rPr>
              <a:t>Klebsiella</a:t>
            </a:r>
            <a:r>
              <a:rPr lang="en-GB" sz="2400" dirty="0">
                <a:solidFill>
                  <a:schemeClr val="accent1">
                    <a:lumMod val="20000"/>
                    <a:lumOff val="80000"/>
                  </a:schemeClr>
                </a:solidFill>
              </a:rPr>
              <a:t>, and Pseudomonas spp.</a:t>
            </a:r>
          </a:p>
          <a:p>
            <a:endParaRPr lang="en-GB" sz="2400" dirty="0">
              <a:solidFill>
                <a:schemeClr val="accent1">
                  <a:lumMod val="20000"/>
                  <a:lumOff val="80000"/>
                </a:schemeClr>
              </a:solidFill>
            </a:endParaRPr>
          </a:p>
          <a:p>
            <a:endParaRPr lang="en-GB" sz="2400" dirty="0"/>
          </a:p>
          <a:p>
            <a:endParaRPr lang="en-GB" dirty="0"/>
          </a:p>
          <a:p>
            <a:endParaRPr lang="en-GB" dirty="0"/>
          </a:p>
          <a:p>
            <a:endParaRPr lang="en-GB" dirty="0"/>
          </a:p>
        </p:txBody>
      </p:sp>
    </p:spTree>
    <p:extLst>
      <p:ext uri="{BB962C8B-B14F-4D97-AF65-F5344CB8AC3E}">
        <p14:creationId xmlns:p14="http://schemas.microsoft.com/office/powerpoint/2010/main" val="1541848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4006849896"/>
              </p:ext>
            </p:extLst>
          </p:nvPr>
        </p:nvGraphicFramePr>
        <p:xfrm>
          <a:off x="900545" y="452719"/>
          <a:ext cx="9684328" cy="5906517"/>
        </p:xfrm>
        <a:graphic>
          <a:graphicData uri="http://schemas.openxmlformats.org/drawingml/2006/table">
            <a:tbl>
              <a:tblPr firstRow="1" firstCol="1" bandRow="1">
                <a:tableStyleId>{5C22544A-7EE6-4342-B048-85BDC9FD1C3A}</a:tableStyleId>
              </a:tblPr>
              <a:tblGrid>
                <a:gridCol w="2568208">
                  <a:extLst>
                    <a:ext uri="{9D8B030D-6E8A-4147-A177-3AD203B41FA5}">
                      <a16:colId xmlns:a16="http://schemas.microsoft.com/office/drawing/2014/main" val="2946527052"/>
                    </a:ext>
                  </a:extLst>
                </a:gridCol>
                <a:gridCol w="1951578">
                  <a:extLst>
                    <a:ext uri="{9D8B030D-6E8A-4147-A177-3AD203B41FA5}">
                      <a16:colId xmlns:a16="http://schemas.microsoft.com/office/drawing/2014/main" val="1788041471"/>
                    </a:ext>
                  </a:extLst>
                </a:gridCol>
                <a:gridCol w="5164542">
                  <a:extLst>
                    <a:ext uri="{9D8B030D-6E8A-4147-A177-3AD203B41FA5}">
                      <a16:colId xmlns:a16="http://schemas.microsoft.com/office/drawing/2014/main" val="2065381996"/>
                    </a:ext>
                  </a:extLst>
                </a:gridCol>
              </a:tblGrid>
              <a:tr h="1107505">
                <a:tc>
                  <a:txBody>
                    <a:bodyPr/>
                    <a:lstStyle/>
                    <a:p>
                      <a:pPr>
                        <a:lnSpc>
                          <a:spcPct val="107000"/>
                        </a:lnSpc>
                        <a:spcAft>
                          <a:spcPts val="800"/>
                        </a:spcAft>
                      </a:pPr>
                      <a:r>
                        <a:rPr lang="en-GB" sz="1400" dirty="0">
                          <a:effectLst/>
                        </a:rPr>
                        <a:t>Drug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Suggested Dosage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Typical Antimicrobial Activity</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68846602"/>
                  </a:ext>
                </a:extLst>
              </a:tr>
              <a:tr h="1107765">
                <a:tc>
                  <a:txBody>
                    <a:bodyPr/>
                    <a:lstStyle/>
                    <a:p>
                      <a:pPr>
                        <a:lnSpc>
                          <a:spcPct val="107000"/>
                        </a:lnSpc>
                        <a:spcAft>
                          <a:spcPts val="800"/>
                        </a:spcAft>
                      </a:pPr>
                      <a:r>
                        <a:rPr lang="en-GB" sz="1400" dirty="0">
                          <a:effectLst/>
                        </a:rPr>
                        <a:t>Amoxicillin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11 mg/kg, PO, bid-</a:t>
                      </a:r>
                      <a:r>
                        <a:rPr lang="en-GB" sz="1400" dirty="0" err="1">
                          <a:effectLst/>
                        </a:rPr>
                        <a:t>tid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Staphylococci, streptococci, enterococci, Proteus, some E coli</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647065013"/>
                  </a:ext>
                </a:extLst>
              </a:tr>
              <a:tr h="1107765">
                <a:tc>
                  <a:txBody>
                    <a:bodyPr/>
                    <a:lstStyle/>
                    <a:p>
                      <a:pPr>
                        <a:lnSpc>
                          <a:spcPct val="107000"/>
                        </a:lnSpc>
                        <a:spcAft>
                          <a:spcPts val="800"/>
                        </a:spcAft>
                      </a:pPr>
                      <a:r>
                        <a:rPr lang="en-GB" sz="1400">
                          <a:effectLst/>
                        </a:rPr>
                        <a:t>Ampicillin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25 mg/kg, PO, tid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streptococci, enterococci, Proteus, some E coli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668859294"/>
                  </a:ext>
                </a:extLst>
              </a:tr>
              <a:tr h="1107765">
                <a:tc>
                  <a:txBody>
                    <a:bodyPr/>
                    <a:lstStyle/>
                    <a:p>
                      <a:pPr>
                        <a:lnSpc>
                          <a:spcPct val="107000"/>
                        </a:lnSpc>
                        <a:spcAft>
                          <a:spcPts val="800"/>
                        </a:spcAft>
                      </a:pPr>
                      <a:r>
                        <a:rPr lang="en-GB" sz="1400">
                          <a:effectLst/>
                        </a:rPr>
                        <a:t>Amoxicillin-clavulanic acid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25 mg/kg, PO, tid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streptococci, enterococci, Proteus, some E coli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633758256"/>
                  </a:ext>
                </a:extLst>
              </a:tr>
              <a:tr h="1475717">
                <a:tc>
                  <a:txBody>
                    <a:bodyPr/>
                    <a:lstStyle/>
                    <a:p>
                      <a:pPr>
                        <a:lnSpc>
                          <a:spcPct val="107000"/>
                        </a:lnSpc>
                        <a:spcAft>
                          <a:spcPts val="800"/>
                        </a:spcAft>
                      </a:pPr>
                      <a:r>
                        <a:rPr lang="en-GB" sz="1400">
                          <a:effectLst/>
                        </a:rPr>
                        <a:t>Cephalexin/cefadroxil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20–30 mg/kg, PO, bid-tid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streptococci, Proteus, E coli, </a:t>
                      </a:r>
                      <a:r>
                        <a:rPr lang="en-GB" sz="1400" dirty="0" err="1">
                          <a:effectLst/>
                        </a:rPr>
                        <a:t>Klebsiella</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1406594696"/>
                  </a:ext>
                </a:extLst>
              </a:tr>
            </a:tbl>
          </a:graphicData>
        </a:graphic>
      </p:graphicFrame>
    </p:spTree>
    <p:extLst>
      <p:ext uri="{BB962C8B-B14F-4D97-AF65-F5344CB8AC3E}">
        <p14:creationId xmlns:p14="http://schemas.microsoft.com/office/powerpoint/2010/main" val="414056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1103312" y="2052918"/>
            <a:ext cx="10257415" cy="4195481"/>
          </a:xfrm>
        </p:spPr>
        <p:txBody>
          <a:bodyPr/>
          <a:lstStyle/>
          <a:p>
            <a:pPr>
              <a:lnSpc>
                <a:spcPct val="107000"/>
              </a:lnSpc>
              <a:spcAft>
                <a:spcPts val="800"/>
              </a:spcAft>
            </a:pPr>
            <a:r>
              <a:rPr lang="en-US" sz="2800" b="1"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Renal </a:t>
            </a:r>
            <a:r>
              <a:rPr lang="en-US" sz="2800" dirty="0">
                <a:latin typeface="Calibri" panose="020F0502020204030204" pitchFamily="34" charset="0"/>
                <a:ea typeface="Calibri" panose="020F0502020204030204" pitchFamily="34" charset="0"/>
                <a:cs typeface="Times New Roman" panose="02020603050405020304" pitchFamily="18" charset="0"/>
              </a:rPr>
              <a:t>azotemia refers to a reduction in glomerular filtration rate (GFR) of ~75% during acute or chronic primary renal diseases.</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 </a:t>
            </a:r>
            <a:r>
              <a:rPr lang="en-US" sz="2800" b="1" u="sng"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Postrenal</a:t>
            </a:r>
            <a:r>
              <a:rPr lang="en-US" sz="2800" dirty="0">
                <a:latin typeface="Calibri" panose="020F0502020204030204" pitchFamily="34" charset="0"/>
                <a:ea typeface="Calibri" panose="020F0502020204030204" pitchFamily="34" charset="0"/>
                <a:cs typeface="Times New Roman" panose="02020603050405020304" pitchFamily="18" charset="0"/>
              </a:rPr>
              <a:t> azotemia develops when the integrity of the urinary tract is disrupted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bladder rupture) or urine outflow is obstructed (</a:t>
            </a:r>
            <a:r>
              <a:rPr lang="en-US" sz="2800" dirty="0" err="1">
                <a:latin typeface="Calibri" panose="020F0502020204030204" pitchFamily="34" charset="0"/>
                <a:ea typeface="Calibri" panose="020F0502020204030204" pitchFamily="34" charset="0"/>
                <a:cs typeface="Times New Roman" panose="02020603050405020304" pitchFamily="18" charset="0"/>
              </a:rPr>
              <a:t>eg</a:t>
            </a:r>
            <a:r>
              <a:rPr lang="en-US" sz="2800" dirty="0">
                <a:latin typeface="Calibri" panose="020F0502020204030204" pitchFamily="34" charset="0"/>
                <a:ea typeface="Calibri" panose="020F0502020204030204" pitchFamily="34" charset="0"/>
                <a:cs typeface="Times New Roman" panose="02020603050405020304" pitchFamily="18" charset="0"/>
              </a:rPr>
              <a:t>, urethral or bilateral ureteral obstruction). Once adequate urine flow is restored, </a:t>
            </a:r>
            <a:r>
              <a:rPr lang="en-US" sz="2800" dirty="0" err="1">
                <a:latin typeface="Calibri" panose="020F0502020204030204" pitchFamily="34" charset="0"/>
                <a:ea typeface="Calibri" panose="020F0502020204030204" pitchFamily="34" charset="0"/>
                <a:cs typeface="Times New Roman" panose="02020603050405020304" pitchFamily="18" charset="0"/>
              </a:rPr>
              <a:t>postrenal</a:t>
            </a:r>
            <a:r>
              <a:rPr lang="en-US" sz="2800" dirty="0">
                <a:latin typeface="Calibri" panose="020F0502020204030204" pitchFamily="34" charset="0"/>
                <a:ea typeface="Calibri" panose="020F0502020204030204" pitchFamily="34" charset="0"/>
                <a:cs typeface="Times New Roman" panose="02020603050405020304" pitchFamily="18" charset="0"/>
              </a:rPr>
              <a:t> azotemia will resolve.</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795622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61759249"/>
              </p:ext>
            </p:extLst>
          </p:nvPr>
        </p:nvGraphicFramePr>
        <p:xfrm>
          <a:off x="1149928" y="277091"/>
          <a:ext cx="9892145" cy="6345381"/>
        </p:xfrm>
        <a:graphic>
          <a:graphicData uri="http://schemas.openxmlformats.org/drawingml/2006/table">
            <a:tbl>
              <a:tblPr firstRow="1" firstCol="1" bandRow="1">
                <a:tableStyleId>{5C22544A-7EE6-4342-B048-85BDC9FD1C3A}</a:tableStyleId>
              </a:tblPr>
              <a:tblGrid>
                <a:gridCol w="3573709">
                  <a:extLst>
                    <a:ext uri="{9D8B030D-6E8A-4147-A177-3AD203B41FA5}">
                      <a16:colId xmlns:a16="http://schemas.microsoft.com/office/drawing/2014/main" val="3626885662"/>
                    </a:ext>
                  </a:extLst>
                </a:gridCol>
                <a:gridCol w="1732815">
                  <a:extLst>
                    <a:ext uri="{9D8B030D-6E8A-4147-A177-3AD203B41FA5}">
                      <a16:colId xmlns:a16="http://schemas.microsoft.com/office/drawing/2014/main" val="1441100414"/>
                    </a:ext>
                  </a:extLst>
                </a:gridCol>
                <a:gridCol w="4585621">
                  <a:extLst>
                    <a:ext uri="{9D8B030D-6E8A-4147-A177-3AD203B41FA5}">
                      <a16:colId xmlns:a16="http://schemas.microsoft.com/office/drawing/2014/main" val="2153122077"/>
                    </a:ext>
                  </a:extLst>
                </a:gridCol>
              </a:tblGrid>
              <a:tr h="1124925">
                <a:tc>
                  <a:txBody>
                    <a:bodyPr/>
                    <a:lstStyle/>
                    <a:p>
                      <a:pPr>
                        <a:lnSpc>
                          <a:spcPct val="107000"/>
                        </a:lnSpc>
                        <a:spcAft>
                          <a:spcPts val="800"/>
                        </a:spcAft>
                      </a:pPr>
                      <a:r>
                        <a:rPr lang="en-GB" sz="1400" dirty="0" err="1">
                          <a:effectLst/>
                        </a:rPr>
                        <a:t>Cefovecin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8 mg/kg, SC, every 14 days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Proteus, E coli</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2101834001"/>
                  </a:ext>
                </a:extLst>
              </a:tr>
              <a:tr h="1125124">
                <a:tc>
                  <a:txBody>
                    <a:bodyPr/>
                    <a:lstStyle/>
                    <a:p>
                      <a:pPr>
                        <a:lnSpc>
                          <a:spcPct val="107000"/>
                        </a:lnSpc>
                        <a:spcAft>
                          <a:spcPts val="800"/>
                        </a:spcAft>
                      </a:pPr>
                      <a:r>
                        <a:rPr lang="en-GB" sz="1400" dirty="0" err="1">
                          <a:effectLst/>
                        </a:rPr>
                        <a:t>Cefpodoxime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5–10 mg/kg/day, PO</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Proteus, E coli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163140447"/>
                  </a:ext>
                </a:extLst>
              </a:tr>
              <a:tr h="844588">
                <a:tc>
                  <a:txBody>
                    <a:bodyPr/>
                    <a:lstStyle/>
                    <a:p>
                      <a:pPr>
                        <a:lnSpc>
                          <a:spcPct val="107000"/>
                        </a:lnSpc>
                        <a:spcAft>
                          <a:spcPts val="800"/>
                        </a:spcAft>
                      </a:pPr>
                      <a:r>
                        <a:rPr lang="en-GB" sz="1400">
                          <a:effectLst/>
                        </a:rPr>
                        <a:t>Ceftiofur</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2mg/kg/day, SC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Proteus, E coli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617684694"/>
                  </a:ext>
                </a:extLst>
              </a:tr>
              <a:tr h="2125620">
                <a:tc>
                  <a:txBody>
                    <a:bodyPr/>
                    <a:lstStyle/>
                    <a:p>
                      <a:pPr>
                        <a:lnSpc>
                          <a:spcPct val="107000"/>
                        </a:lnSpc>
                        <a:spcAft>
                          <a:spcPts val="800"/>
                        </a:spcAft>
                      </a:pPr>
                      <a:r>
                        <a:rPr lang="en-GB" sz="1400">
                          <a:effectLst/>
                        </a:rPr>
                        <a:t>Choramphenicol</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Dogs: 25–50 mg/kg, PO, bid-</a:t>
                      </a:r>
                      <a:r>
                        <a:rPr lang="en-GB" sz="1400" dirty="0" err="1">
                          <a:effectLst/>
                        </a:rPr>
                        <a:t>tid</a:t>
                      </a:r>
                      <a:endParaRPr lang="en-GB" sz="1400" dirty="0">
                        <a:effectLst/>
                      </a:endParaRPr>
                    </a:p>
                    <a:p>
                      <a:pPr>
                        <a:lnSpc>
                          <a:spcPct val="107000"/>
                        </a:lnSpc>
                        <a:spcAft>
                          <a:spcPts val="800"/>
                        </a:spcAft>
                      </a:pPr>
                      <a:r>
                        <a:rPr lang="en-GB" sz="1400" dirty="0">
                          <a:effectLst/>
                        </a:rPr>
                        <a:t>Cats: 50 mg/kg, PO, bid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streptococci, enterococci, E coli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544037250"/>
                  </a:ext>
                </a:extLst>
              </a:tr>
              <a:tr h="1125124">
                <a:tc>
                  <a:txBody>
                    <a:bodyPr/>
                    <a:lstStyle/>
                    <a:p>
                      <a:pPr>
                        <a:lnSpc>
                          <a:spcPct val="107000"/>
                        </a:lnSpc>
                        <a:spcAft>
                          <a:spcPts val="800"/>
                        </a:spcAft>
                      </a:pPr>
                      <a:r>
                        <a:rPr lang="en-GB" sz="1400">
                          <a:effectLst/>
                        </a:rPr>
                        <a:t>Doxycycline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5 mg/kg, PO, bid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Streptococci, some activity against E coli, staphylococci, and enterococci at high urine concentrations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061638018"/>
                  </a:ext>
                </a:extLst>
              </a:tr>
            </a:tbl>
          </a:graphicData>
        </a:graphic>
      </p:graphicFrame>
    </p:spTree>
    <p:extLst>
      <p:ext uri="{BB962C8B-B14F-4D97-AF65-F5344CB8AC3E}">
        <p14:creationId xmlns:p14="http://schemas.microsoft.com/office/powerpoint/2010/main" val="28700524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816730375"/>
              </p:ext>
            </p:extLst>
          </p:nvPr>
        </p:nvGraphicFramePr>
        <p:xfrm>
          <a:off x="1482437" y="221673"/>
          <a:ext cx="9573492" cy="6442361"/>
        </p:xfrm>
        <a:graphic>
          <a:graphicData uri="http://schemas.openxmlformats.org/drawingml/2006/table">
            <a:tbl>
              <a:tblPr firstRow="1" firstCol="1" bandRow="1">
                <a:tableStyleId>{5C22544A-7EE6-4342-B048-85BDC9FD1C3A}</a:tableStyleId>
              </a:tblPr>
              <a:tblGrid>
                <a:gridCol w="2538814">
                  <a:extLst>
                    <a:ext uri="{9D8B030D-6E8A-4147-A177-3AD203B41FA5}">
                      <a16:colId xmlns:a16="http://schemas.microsoft.com/office/drawing/2014/main" val="3400077536"/>
                    </a:ext>
                  </a:extLst>
                </a:gridCol>
                <a:gridCol w="1929243">
                  <a:extLst>
                    <a:ext uri="{9D8B030D-6E8A-4147-A177-3AD203B41FA5}">
                      <a16:colId xmlns:a16="http://schemas.microsoft.com/office/drawing/2014/main" val="2241194969"/>
                    </a:ext>
                  </a:extLst>
                </a:gridCol>
                <a:gridCol w="5105435">
                  <a:extLst>
                    <a:ext uri="{9D8B030D-6E8A-4147-A177-3AD203B41FA5}">
                      <a16:colId xmlns:a16="http://schemas.microsoft.com/office/drawing/2014/main" val="1996002368"/>
                    </a:ext>
                  </a:extLst>
                </a:gridCol>
              </a:tblGrid>
              <a:tr h="1679566">
                <a:tc>
                  <a:txBody>
                    <a:bodyPr/>
                    <a:lstStyle/>
                    <a:p>
                      <a:pPr>
                        <a:lnSpc>
                          <a:spcPct val="107000"/>
                        </a:lnSpc>
                        <a:spcAft>
                          <a:spcPts val="800"/>
                        </a:spcAft>
                      </a:pPr>
                      <a:r>
                        <a:rPr lang="en-GB" sz="1400" dirty="0" err="1">
                          <a:effectLst/>
                        </a:rPr>
                        <a:t>Enrofloxacin</a:t>
                      </a:r>
                      <a:r>
                        <a:rPr lang="en-GB" sz="1400" dirty="0">
                          <a:effectLst/>
                        </a:rPr>
                        <a:t>, </a:t>
                      </a:r>
                      <a:r>
                        <a:rPr lang="en-GB" sz="1400" dirty="0" err="1">
                          <a:effectLst/>
                        </a:rPr>
                        <a:t>orbifloxacin</a:t>
                      </a:r>
                      <a:r>
                        <a:rPr lang="en-GB" sz="1400" dirty="0">
                          <a:effectLst/>
                        </a:rPr>
                        <a:t>, </a:t>
                      </a:r>
                      <a:r>
                        <a:rPr lang="en-GB" sz="1400" dirty="0" err="1">
                          <a:effectLst/>
                        </a:rPr>
                        <a:t>marbofloxacin</a:t>
                      </a:r>
                      <a:r>
                        <a:rPr lang="en-GB" sz="1400" dirty="0">
                          <a:effectLst/>
                        </a:rPr>
                        <a:t>, </a:t>
                      </a:r>
                      <a:r>
                        <a:rPr lang="en-GB" sz="1400" dirty="0" err="1">
                          <a:effectLst/>
                        </a:rPr>
                        <a:t>pradofloxacin</a:t>
                      </a:r>
                      <a:r>
                        <a:rPr lang="en-GB" sz="1400" dirty="0">
                          <a:effectLst/>
                        </a:rPr>
                        <a:t> (cats only)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2.5–10 mg/kg/day, PO</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Staphylococci, E coli, Proteus, Klebsiella, Pseudomonas, Enterobacter</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486724810"/>
                  </a:ext>
                </a:extLst>
              </a:tr>
              <a:tr h="1400299">
                <a:tc>
                  <a:txBody>
                    <a:bodyPr/>
                    <a:lstStyle/>
                    <a:p>
                      <a:pPr>
                        <a:lnSpc>
                          <a:spcPct val="107000"/>
                        </a:lnSpc>
                        <a:spcAft>
                          <a:spcPts val="800"/>
                        </a:spcAft>
                      </a:pPr>
                      <a:r>
                        <a:rPr lang="en-GB" sz="1400">
                          <a:effectLst/>
                        </a:rPr>
                        <a:t>Gentamicin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4–6 mg/kg/day, SC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some streptococci, some enterococci, E coli, Proteus, </a:t>
                      </a:r>
                      <a:r>
                        <a:rPr lang="en-GB" sz="1400" dirty="0" err="1">
                          <a:effectLst/>
                        </a:rPr>
                        <a:t>Klebsiella</a:t>
                      </a:r>
                      <a:r>
                        <a:rPr lang="en-GB" sz="1400" dirty="0">
                          <a:effectLst/>
                        </a:rPr>
                        <a:t>, Pseudomonas, </a:t>
                      </a:r>
                      <a:r>
                        <a:rPr lang="en-GB" sz="1400" dirty="0" err="1">
                          <a:effectLst/>
                        </a:rPr>
                        <a:t>Enterobacter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1044571155"/>
                  </a:ext>
                </a:extLst>
              </a:tr>
              <a:tr h="1120832">
                <a:tc>
                  <a:txBody>
                    <a:bodyPr/>
                    <a:lstStyle/>
                    <a:p>
                      <a:pPr>
                        <a:lnSpc>
                          <a:spcPct val="107000"/>
                        </a:lnSpc>
                        <a:spcAft>
                          <a:spcPts val="800"/>
                        </a:spcAft>
                      </a:pPr>
                      <a:r>
                        <a:rPr lang="en-GB" sz="1400">
                          <a:effectLst/>
                        </a:rPr>
                        <a:t>Nitrofurantoin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5 mg/kg, PO, tid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Staphylococci, some streptococci, enterococci, E coli, </a:t>
                      </a:r>
                      <a:r>
                        <a:rPr lang="en-GB" sz="1400" dirty="0" err="1">
                          <a:effectLst/>
                        </a:rPr>
                        <a:t>Klebsiella</a:t>
                      </a:r>
                      <a:r>
                        <a:rPr lang="en-GB" sz="1400" dirty="0">
                          <a:effectLst/>
                        </a:rPr>
                        <a:t>, </a:t>
                      </a:r>
                      <a:r>
                        <a:rPr lang="en-GB" sz="1400" dirty="0" err="1">
                          <a:effectLst/>
                        </a:rPr>
                        <a:t>Enterobacter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6598421"/>
                  </a:ext>
                </a:extLst>
              </a:tr>
              <a:tr h="1120832">
                <a:tc>
                  <a:txBody>
                    <a:bodyPr/>
                    <a:lstStyle/>
                    <a:p>
                      <a:pPr>
                        <a:lnSpc>
                          <a:spcPct val="107000"/>
                        </a:lnSpc>
                        <a:spcAft>
                          <a:spcPts val="800"/>
                        </a:spcAft>
                      </a:pPr>
                      <a:r>
                        <a:rPr lang="en-GB" sz="1400">
                          <a:effectLst/>
                        </a:rPr>
                        <a:t>Tetracycline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18 mg/kg, PO, tid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Streptococci, some activity against E coli, staphylococci, and enterococci at high urine concentrations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3967036602"/>
                  </a:ext>
                </a:extLst>
              </a:tr>
              <a:tr h="1120832">
                <a:tc>
                  <a:txBody>
                    <a:bodyPr/>
                    <a:lstStyle/>
                    <a:p>
                      <a:pPr>
                        <a:lnSpc>
                          <a:spcPct val="107000"/>
                        </a:lnSpc>
                        <a:spcAft>
                          <a:spcPts val="800"/>
                        </a:spcAft>
                      </a:pPr>
                      <a:r>
                        <a:rPr lang="en-GB" sz="1400">
                          <a:effectLst/>
                        </a:rPr>
                        <a:t>Trimethoprim-sulfa</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a:effectLst/>
                        </a:rPr>
                        <a:t>15 mg/kg, PO, bid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tc>
                  <a:txBody>
                    <a:bodyPr/>
                    <a:lstStyle/>
                    <a:p>
                      <a:pPr>
                        <a:lnSpc>
                          <a:spcPct val="107000"/>
                        </a:lnSpc>
                        <a:spcAft>
                          <a:spcPts val="800"/>
                        </a:spcAft>
                      </a:pPr>
                      <a:r>
                        <a:rPr lang="en-GB" sz="1400" dirty="0">
                          <a:effectLst/>
                        </a:rPr>
                        <a:t>Streptococci, staphylococci, E coli, Proteus, some activity against </a:t>
                      </a:r>
                      <a:r>
                        <a:rPr lang="en-GB" sz="1400" dirty="0" err="1">
                          <a:effectLst/>
                        </a:rPr>
                        <a:t>Klebsiella</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52400" marR="152400" marT="95250" marB="95250" anchor="ctr"/>
                </a:tc>
                <a:extLst>
                  <a:ext uri="{0D108BD9-81ED-4DB2-BD59-A6C34878D82A}">
                    <a16:rowId xmlns:a16="http://schemas.microsoft.com/office/drawing/2014/main" val="1966310031"/>
                  </a:ext>
                </a:extLst>
              </a:tr>
            </a:tbl>
          </a:graphicData>
        </a:graphic>
      </p:graphicFrame>
    </p:spTree>
    <p:extLst>
      <p:ext uri="{BB962C8B-B14F-4D97-AF65-F5344CB8AC3E}">
        <p14:creationId xmlns:p14="http://schemas.microsoft.com/office/powerpoint/2010/main" val="24483940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Dosage Regimens for UTI:</a:t>
            </a:r>
            <a:br>
              <a:rPr lang="en-GB" dirty="0"/>
            </a:br>
            <a:endParaRPr lang="en-GB" dirty="0"/>
          </a:p>
        </p:txBody>
      </p:sp>
      <p:sp>
        <p:nvSpPr>
          <p:cNvPr id="3" name="İçerik Yer Tutucusu 2"/>
          <p:cNvSpPr>
            <a:spLocks noGrp="1"/>
          </p:cNvSpPr>
          <p:nvPr>
            <p:ph idx="1"/>
          </p:nvPr>
        </p:nvSpPr>
        <p:spPr>
          <a:xfrm>
            <a:off x="1103312" y="2052918"/>
            <a:ext cx="10132724" cy="4195481"/>
          </a:xfrm>
        </p:spPr>
        <p:txBody>
          <a:bodyPr>
            <a:normAutofit/>
          </a:bodyPr>
          <a:lstStyle/>
          <a:p>
            <a:r>
              <a:rPr lang="en-GB" sz="2400" dirty="0"/>
              <a:t>Currently, the duration of therapy for UTI is controversial. Although animals are routinely treated with antimicrobial drugs </a:t>
            </a:r>
            <a:r>
              <a:rPr lang="en-GB" sz="2400" dirty="0">
                <a:solidFill>
                  <a:schemeClr val="accent1">
                    <a:lumMod val="20000"/>
                    <a:lumOff val="80000"/>
                  </a:schemeClr>
                </a:solidFill>
              </a:rPr>
              <a:t>for 10–14 days</a:t>
            </a:r>
            <a:r>
              <a:rPr lang="en-GB" sz="2400" dirty="0"/>
              <a:t>, </a:t>
            </a:r>
            <a:endParaRPr lang="tr-TR" sz="2400" dirty="0"/>
          </a:p>
          <a:p>
            <a:r>
              <a:rPr lang="en-GB" sz="2400" dirty="0"/>
              <a:t>shorter duration antimicrobial regimens are routinely prescribed in human patients, </a:t>
            </a:r>
            <a:endParaRPr lang="tr-TR" sz="2400" dirty="0"/>
          </a:p>
          <a:p>
            <a:pPr lvl="1"/>
            <a:r>
              <a:rPr lang="en-GB" sz="2200" dirty="0"/>
              <a:t>single-dose fluoroquinolone therapy. </a:t>
            </a:r>
            <a:endParaRPr lang="tr-TR" sz="2200" dirty="0"/>
          </a:p>
          <a:p>
            <a:pPr lvl="1"/>
            <a:r>
              <a:rPr lang="en-GB" sz="2200" dirty="0"/>
              <a:t>3 days of therapy with a once-daily high dose of </a:t>
            </a:r>
            <a:r>
              <a:rPr lang="en-GB" sz="2200" dirty="0" err="1"/>
              <a:t>enrofloxacin</a:t>
            </a:r>
            <a:r>
              <a:rPr lang="en-GB" sz="2200" dirty="0"/>
              <a:t> </a:t>
            </a:r>
            <a:endParaRPr lang="tr-TR" sz="2200" dirty="0"/>
          </a:p>
          <a:p>
            <a:pPr marL="457200" lvl="1" indent="0">
              <a:buNone/>
            </a:pPr>
            <a:r>
              <a:rPr lang="en-GB" sz="2200" dirty="0"/>
              <a:t>2 </a:t>
            </a:r>
            <a:r>
              <a:rPr lang="en-GB" sz="2200" dirty="0" err="1"/>
              <a:t>wk</a:t>
            </a:r>
            <a:r>
              <a:rPr lang="en-GB" sz="2200" dirty="0"/>
              <a:t> of twice daily amoxicillin-clavulanic acid showed equivalence in the treatment of simple UTI in dogs.</a:t>
            </a:r>
          </a:p>
          <a:p>
            <a:endParaRPr lang="en-GB" sz="2400" dirty="0"/>
          </a:p>
        </p:txBody>
      </p:sp>
    </p:spTree>
    <p:extLst>
      <p:ext uri="{BB962C8B-B14F-4D97-AF65-F5344CB8AC3E}">
        <p14:creationId xmlns:p14="http://schemas.microsoft.com/office/powerpoint/2010/main" val="35488257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1103312" y="2052918"/>
            <a:ext cx="10035743" cy="4195481"/>
          </a:xfrm>
        </p:spPr>
        <p:txBody>
          <a:bodyPr/>
          <a:lstStyle/>
          <a:p>
            <a:r>
              <a:rPr lang="en-GB" sz="2400" dirty="0"/>
              <a:t>Animals with complicated UTI may require </a:t>
            </a:r>
            <a:r>
              <a:rPr lang="en-GB" sz="2400" dirty="0">
                <a:solidFill>
                  <a:schemeClr val="accent1">
                    <a:lumMod val="20000"/>
                    <a:lumOff val="80000"/>
                  </a:schemeClr>
                </a:solidFill>
              </a:rPr>
              <a:t>longer courses </a:t>
            </a:r>
            <a:r>
              <a:rPr lang="en-GB" sz="2400" dirty="0"/>
              <a:t>of therapy, and underlying pathology must be addressed. </a:t>
            </a:r>
            <a:endParaRPr lang="tr-TR" sz="2400" dirty="0"/>
          </a:p>
          <a:p>
            <a:r>
              <a:rPr lang="en-GB" sz="2400" dirty="0"/>
              <a:t>Chronic complicated cases of UTI, pyelonephritis, and prostatitis may require antimicrobial treatment for 4–6 </a:t>
            </a:r>
            <a:r>
              <a:rPr lang="en-GB" sz="2400" dirty="0" err="1"/>
              <a:t>wk</a:t>
            </a:r>
            <a:r>
              <a:rPr lang="en-GB" sz="2400" dirty="0"/>
              <a:t>, </a:t>
            </a:r>
            <a:r>
              <a:rPr lang="tr-TR" sz="2400" dirty="0"/>
              <a:t>(</a:t>
            </a:r>
            <a:r>
              <a:rPr lang="en-GB" sz="2400" dirty="0"/>
              <a:t>with the risk of  antimicrobial resistance</a:t>
            </a:r>
            <a:r>
              <a:rPr lang="tr-TR" sz="2400" dirty="0"/>
              <a:t>)</a:t>
            </a:r>
          </a:p>
          <a:p>
            <a:r>
              <a:rPr lang="en-GB" sz="2400" dirty="0"/>
              <a:t>A follow-up urine culture should be performed after 4–7 days of therapy to determine efficacy</a:t>
            </a:r>
            <a:r>
              <a:rPr lang="en-GB" dirty="0"/>
              <a:t>.</a:t>
            </a:r>
          </a:p>
        </p:txBody>
      </p:sp>
    </p:spTree>
    <p:extLst>
      <p:ext uri="{BB962C8B-B14F-4D97-AF65-F5344CB8AC3E}">
        <p14:creationId xmlns:p14="http://schemas.microsoft.com/office/powerpoint/2010/main" val="14376987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Therapeutic Failures:</a:t>
            </a:r>
            <a:br>
              <a:rPr lang="en-GB" dirty="0"/>
            </a:br>
            <a:endParaRPr lang="en-GB" dirty="0"/>
          </a:p>
        </p:txBody>
      </p:sp>
      <p:sp>
        <p:nvSpPr>
          <p:cNvPr id="3" name="İçerik Yer Tutucusu 2"/>
          <p:cNvSpPr>
            <a:spLocks noGrp="1"/>
          </p:cNvSpPr>
          <p:nvPr>
            <p:ph idx="1"/>
          </p:nvPr>
        </p:nvSpPr>
        <p:spPr>
          <a:xfrm>
            <a:off x="1103312" y="2052918"/>
            <a:ext cx="9633961" cy="4195481"/>
          </a:xfrm>
        </p:spPr>
        <p:txBody>
          <a:bodyPr/>
          <a:lstStyle/>
          <a:p>
            <a:r>
              <a:rPr lang="en-GB" sz="2400" dirty="0"/>
              <a:t>Treatment failures may be due to </a:t>
            </a:r>
            <a:endParaRPr lang="tr-TR" sz="2400" dirty="0"/>
          </a:p>
          <a:p>
            <a:pPr lvl="1"/>
            <a:r>
              <a:rPr lang="en-GB" sz="2400" dirty="0"/>
              <a:t>poor owner </a:t>
            </a:r>
            <a:r>
              <a:rPr lang="tr-TR" sz="2400" dirty="0" err="1"/>
              <a:t>attention</a:t>
            </a:r>
            <a:r>
              <a:rPr lang="en-GB" sz="2400" dirty="0"/>
              <a:t>, </a:t>
            </a:r>
            <a:endParaRPr lang="tr-TR" sz="2400" dirty="0"/>
          </a:p>
          <a:p>
            <a:pPr lvl="1"/>
            <a:r>
              <a:rPr lang="en-GB" sz="2400" dirty="0"/>
              <a:t>inappropriate choice of antimicrobials,</a:t>
            </a:r>
            <a:endParaRPr lang="tr-TR" sz="2400" dirty="0"/>
          </a:p>
          <a:p>
            <a:pPr lvl="1"/>
            <a:r>
              <a:rPr lang="en-GB" sz="2400" dirty="0"/>
              <a:t>inappropriate dose or duration of treatment, </a:t>
            </a:r>
            <a:endParaRPr lang="tr-TR" sz="2400" dirty="0"/>
          </a:p>
          <a:p>
            <a:pPr lvl="1"/>
            <a:r>
              <a:rPr lang="en-GB" sz="2400" dirty="0"/>
              <a:t>antimicrobial resistance, </a:t>
            </a:r>
            <a:endParaRPr lang="tr-TR" sz="2400" dirty="0"/>
          </a:p>
          <a:p>
            <a:pPr lvl="1"/>
            <a:r>
              <a:rPr lang="en-GB" sz="2400" dirty="0"/>
              <a:t>superinfection, or an underlying predisposing cause (</a:t>
            </a:r>
            <a:r>
              <a:rPr lang="en-GB" sz="2400" dirty="0" err="1"/>
              <a:t>eg</a:t>
            </a:r>
            <a:r>
              <a:rPr lang="en-GB" sz="2400" dirty="0"/>
              <a:t>, urolithiasis, neoplasia</a:t>
            </a:r>
            <a:r>
              <a:rPr lang="tr-TR" sz="2400" dirty="0"/>
              <a:t> </a:t>
            </a:r>
            <a:r>
              <a:rPr lang="tr-TR" sz="2400" dirty="0" err="1"/>
              <a:t>or</a:t>
            </a:r>
            <a:r>
              <a:rPr lang="tr-TR" sz="2400" dirty="0"/>
              <a:t> </a:t>
            </a:r>
            <a:r>
              <a:rPr lang="tr-TR" sz="2400" dirty="0" err="1"/>
              <a:t>any</a:t>
            </a:r>
            <a:r>
              <a:rPr lang="tr-TR" sz="2400" dirty="0"/>
              <a:t> </a:t>
            </a:r>
            <a:r>
              <a:rPr lang="tr-TR" sz="2400" dirty="0" err="1"/>
              <a:t>anatomic</a:t>
            </a:r>
            <a:r>
              <a:rPr lang="tr-TR" sz="2400" dirty="0"/>
              <a:t> </a:t>
            </a:r>
            <a:r>
              <a:rPr lang="tr-TR" sz="2400" dirty="0" err="1"/>
              <a:t>disorders</a:t>
            </a:r>
            <a:r>
              <a:rPr lang="en-GB" sz="2400" dirty="0"/>
              <a:t>).</a:t>
            </a:r>
          </a:p>
          <a:p>
            <a:endParaRPr lang="en-GB" sz="2400" dirty="0"/>
          </a:p>
          <a:p>
            <a:endParaRPr lang="en-GB" dirty="0"/>
          </a:p>
        </p:txBody>
      </p:sp>
    </p:spTree>
    <p:extLst>
      <p:ext uri="{BB962C8B-B14F-4D97-AF65-F5344CB8AC3E}">
        <p14:creationId xmlns:p14="http://schemas.microsoft.com/office/powerpoint/2010/main" val="16853181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a:t>Urolithiasis</a:t>
            </a:r>
            <a:r>
              <a:rPr lang="tr-TR" dirty="0"/>
              <a:t> in Small Animals</a:t>
            </a:r>
          </a:p>
        </p:txBody>
      </p:sp>
      <p:sp>
        <p:nvSpPr>
          <p:cNvPr id="3" name="Alt Başlık 2"/>
          <p:cNvSpPr>
            <a:spLocks noGrp="1"/>
          </p:cNvSpPr>
          <p:nvPr>
            <p:ph type="subTitle" idx="1"/>
          </p:nvPr>
        </p:nvSpPr>
        <p:spPr/>
        <p:txBody>
          <a:bodyPr/>
          <a:lstStyle/>
          <a:p>
            <a:r>
              <a:rPr lang="tr-TR" dirty="0"/>
              <a:t>Prof. Dr. Aslan </a:t>
            </a:r>
            <a:r>
              <a:rPr lang="tr-TR" dirty="0" err="1"/>
              <a:t>kalınbacak</a:t>
            </a:r>
            <a:endParaRPr lang="tr-TR" dirty="0"/>
          </a:p>
        </p:txBody>
      </p:sp>
    </p:spTree>
    <p:extLst>
      <p:ext uri="{BB962C8B-B14F-4D97-AF65-F5344CB8AC3E}">
        <p14:creationId xmlns:p14="http://schemas.microsoft.com/office/powerpoint/2010/main" val="28742241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Uroliths</a:t>
            </a:r>
            <a:r>
              <a:rPr lang="tr-TR" dirty="0"/>
              <a:t> (</a:t>
            </a:r>
            <a:r>
              <a:rPr lang="tr-TR" dirty="0" err="1"/>
              <a:t>calculi</a:t>
            </a:r>
            <a:r>
              <a:rPr lang="tr-TR" dirty="0"/>
              <a:t> </a:t>
            </a:r>
            <a:r>
              <a:rPr lang="tr-TR" dirty="0" err="1"/>
              <a:t>or</a:t>
            </a:r>
            <a:r>
              <a:rPr lang="tr-TR" dirty="0"/>
              <a:t> </a:t>
            </a:r>
            <a:r>
              <a:rPr lang="tr-TR" dirty="0" err="1"/>
              <a:t>stones</a:t>
            </a:r>
            <a:r>
              <a:rPr lang="tr-TR" dirty="0"/>
              <a:t>)</a:t>
            </a:r>
          </a:p>
        </p:txBody>
      </p:sp>
      <p:sp>
        <p:nvSpPr>
          <p:cNvPr id="3" name="İçerik Yer Tutucusu 2"/>
          <p:cNvSpPr>
            <a:spLocks noGrp="1"/>
          </p:cNvSpPr>
          <p:nvPr>
            <p:ph idx="1"/>
          </p:nvPr>
        </p:nvSpPr>
        <p:spPr>
          <a:xfrm>
            <a:off x="134912" y="1304144"/>
            <a:ext cx="11902190" cy="5396459"/>
          </a:xfrm>
        </p:spPr>
        <p:txBody>
          <a:bodyPr>
            <a:noAutofit/>
          </a:bodyPr>
          <a:lstStyle/>
          <a:p>
            <a:r>
              <a:rPr lang="en-US" sz="2400" dirty="0"/>
              <a:t>Some mineral solutes precipitate to form crystals in urine; these crystals may aggregate and grow to macroscopic size, at which time they are known as </a:t>
            </a:r>
            <a:r>
              <a:rPr lang="en-US" sz="2400" b="1" dirty="0" err="1"/>
              <a:t>uroliths</a:t>
            </a:r>
            <a:r>
              <a:rPr lang="en-US" sz="2400" dirty="0"/>
              <a:t> (calculi or stones).</a:t>
            </a:r>
            <a:endParaRPr lang="tr-TR" sz="2400" dirty="0"/>
          </a:p>
          <a:p>
            <a:pPr marL="0" indent="0">
              <a:buNone/>
            </a:pPr>
            <a:endParaRPr lang="tr-TR" sz="2400" dirty="0"/>
          </a:p>
          <a:p>
            <a:r>
              <a:rPr lang="en-US" sz="2400" dirty="0" err="1"/>
              <a:t>Uroliths</a:t>
            </a:r>
            <a:r>
              <a:rPr lang="en-US" sz="2400" dirty="0"/>
              <a:t> generally contain an </a:t>
            </a:r>
            <a:r>
              <a:rPr lang="en-US" sz="2400" b="1" dirty="0"/>
              <a:t>organic matrix </a:t>
            </a:r>
            <a:r>
              <a:rPr lang="en-US" sz="2400" dirty="0"/>
              <a:t>that is believed to vary minimally among </a:t>
            </a:r>
            <a:r>
              <a:rPr lang="en-US" sz="2400" dirty="0" err="1"/>
              <a:t>uroliths</a:t>
            </a:r>
            <a:r>
              <a:rPr lang="en-US" sz="2400" dirty="0"/>
              <a:t> and that constitutes ~2–10% of the stone’s chemical composition. The remaining 90–98% of the </a:t>
            </a:r>
            <a:r>
              <a:rPr lang="en-US" sz="2400" dirty="0" err="1"/>
              <a:t>urolith</a:t>
            </a:r>
            <a:r>
              <a:rPr lang="en-US" sz="2400" dirty="0"/>
              <a:t> is composed of </a:t>
            </a:r>
            <a:r>
              <a:rPr lang="en-US" sz="2400" b="1" dirty="0"/>
              <a:t>minerals</a:t>
            </a:r>
            <a:r>
              <a:rPr lang="en-US" sz="2400" dirty="0"/>
              <a:t> that vary depending on the type of </a:t>
            </a:r>
            <a:r>
              <a:rPr lang="en-US" sz="2400" dirty="0" err="1"/>
              <a:t>urolith</a:t>
            </a:r>
            <a:r>
              <a:rPr lang="en-US" sz="2400" dirty="0"/>
              <a:t>.</a:t>
            </a:r>
            <a:endParaRPr lang="tr-TR" sz="2400" dirty="0"/>
          </a:p>
          <a:p>
            <a:pPr marL="0" indent="0">
              <a:buNone/>
            </a:pPr>
            <a:endParaRPr lang="tr-TR" sz="2400" dirty="0"/>
          </a:p>
          <a:p>
            <a:r>
              <a:rPr lang="en-US" sz="2400" dirty="0"/>
              <a:t> </a:t>
            </a:r>
            <a:r>
              <a:rPr lang="en-US" sz="2400" b="1" dirty="0" err="1"/>
              <a:t>Urolithiasis</a:t>
            </a:r>
            <a:r>
              <a:rPr lang="en-US" sz="2400" dirty="0"/>
              <a:t> is a general term referring to stones located anywhere within the urinary tract. </a:t>
            </a:r>
            <a:r>
              <a:rPr lang="en-US" sz="2400" dirty="0" err="1"/>
              <a:t>Uroliths</a:t>
            </a:r>
            <a:r>
              <a:rPr lang="en-US" sz="2400" dirty="0"/>
              <a:t> can develop in </a:t>
            </a:r>
            <a:r>
              <a:rPr lang="en-US" sz="2400" dirty="0">
                <a:solidFill>
                  <a:schemeClr val="accent1">
                    <a:lumMod val="20000"/>
                    <a:lumOff val="80000"/>
                  </a:schemeClr>
                </a:solidFill>
              </a:rPr>
              <a:t>the kidney, ureter, bladder, or urethra</a:t>
            </a:r>
            <a:r>
              <a:rPr lang="en-US" sz="2400" dirty="0"/>
              <a:t> and are referred to as </a:t>
            </a:r>
            <a:r>
              <a:rPr lang="en-US" sz="2400" dirty="0" err="1"/>
              <a:t>nephroliths</a:t>
            </a:r>
            <a:r>
              <a:rPr lang="en-US" sz="2400" dirty="0"/>
              <a:t>, </a:t>
            </a:r>
            <a:r>
              <a:rPr lang="en-US" sz="2400" dirty="0" err="1"/>
              <a:t>ureteroliths</a:t>
            </a:r>
            <a:r>
              <a:rPr lang="en-US" sz="2400" dirty="0"/>
              <a:t>, </a:t>
            </a:r>
            <a:r>
              <a:rPr lang="en-US" sz="2400" dirty="0" err="1"/>
              <a:t>urocystoliths</a:t>
            </a:r>
            <a:r>
              <a:rPr lang="en-US" sz="2400" dirty="0"/>
              <a:t>, and </a:t>
            </a:r>
            <a:r>
              <a:rPr lang="en-US" sz="2400" dirty="0" err="1"/>
              <a:t>urethroliths</a:t>
            </a:r>
            <a:r>
              <a:rPr lang="en-US" sz="2400" dirty="0"/>
              <a:t>, respectively.</a:t>
            </a:r>
            <a:endParaRPr lang="tr-TR" sz="2400" dirty="0"/>
          </a:p>
        </p:txBody>
      </p:sp>
    </p:spTree>
    <p:extLst>
      <p:ext uri="{BB962C8B-B14F-4D97-AF65-F5344CB8AC3E}">
        <p14:creationId xmlns:p14="http://schemas.microsoft.com/office/powerpoint/2010/main" val="32205384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o 7"/>
          <p:cNvGraphicFramePr>
            <a:graphicFrameLocks noGrp="1"/>
          </p:cNvGraphicFramePr>
          <p:nvPr>
            <p:extLst>
              <p:ext uri="{D42A27DB-BD31-4B8C-83A1-F6EECF244321}">
                <p14:modId xmlns:p14="http://schemas.microsoft.com/office/powerpoint/2010/main" val="3817688513"/>
              </p:ext>
            </p:extLst>
          </p:nvPr>
        </p:nvGraphicFramePr>
        <p:xfrm>
          <a:off x="526472" y="1149926"/>
          <a:ext cx="11305310" cy="4117413"/>
        </p:xfrm>
        <a:graphic>
          <a:graphicData uri="http://schemas.openxmlformats.org/drawingml/2006/table">
            <a:tbl>
              <a:tblPr/>
              <a:tblGrid>
                <a:gridCol w="3749964">
                  <a:extLst>
                    <a:ext uri="{9D8B030D-6E8A-4147-A177-3AD203B41FA5}">
                      <a16:colId xmlns:a16="http://schemas.microsoft.com/office/drawing/2014/main" val="2675213296"/>
                    </a:ext>
                  </a:extLst>
                </a:gridCol>
                <a:gridCol w="3777673">
                  <a:extLst>
                    <a:ext uri="{9D8B030D-6E8A-4147-A177-3AD203B41FA5}">
                      <a16:colId xmlns:a16="http://schemas.microsoft.com/office/drawing/2014/main" val="4054170660"/>
                    </a:ext>
                  </a:extLst>
                </a:gridCol>
                <a:gridCol w="3777673">
                  <a:extLst>
                    <a:ext uri="{9D8B030D-6E8A-4147-A177-3AD203B41FA5}">
                      <a16:colId xmlns:a16="http://schemas.microsoft.com/office/drawing/2014/main" val="157634451"/>
                    </a:ext>
                  </a:extLst>
                </a:gridCol>
              </a:tblGrid>
              <a:tr h="343223">
                <a:tc>
                  <a:txBody>
                    <a:bodyPr/>
                    <a:lstStyle/>
                    <a:p>
                      <a:r>
                        <a:rPr lang="tr-TR" sz="2000" dirty="0">
                          <a:solidFill>
                            <a:schemeClr val="bg1"/>
                          </a:solidFill>
                          <a:effectLst/>
                          <a:latin typeface="Open Sans"/>
                        </a:rPr>
                        <a:t>Mineral Name</a:t>
                      </a:r>
                    </a:p>
                  </a:txBody>
                  <a:tcPr marL="102963" marR="102963" marT="64352" marB="64352" anchor="ctr">
                    <a:lnL>
                      <a:noFill/>
                    </a:lnL>
                    <a:lnR>
                      <a:noFill/>
                    </a:lnR>
                    <a:lnT>
                      <a:noFill/>
                    </a:lnT>
                    <a:lnB w="9525" cap="flat" cmpd="sng" algn="ctr">
                      <a:solidFill>
                        <a:srgbClr val="666666"/>
                      </a:solidFill>
                      <a:prstDash val="solid"/>
                      <a:round/>
                      <a:headEnd type="none" w="med" len="med"/>
                      <a:tailEnd type="none" w="med" len="med"/>
                    </a:lnB>
                    <a:solidFill>
                      <a:srgbClr val="F1F1F1"/>
                    </a:solidFill>
                  </a:tcPr>
                </a:tc>
                <a:tc>
                  <a:txBody>
                    <a:bodyPr/>
                    <a:lstStyle/>
                    <a:p>
                      <a:r>
                        <a:rPr lang="tr-TR" sz="2000" dirty="0" err="1">
                          <a:solidFill>
                            <a:schemeClr val="bg1"/>
                          </a:solidFill>
                          <a:effectLst/>
                          <a:latin typeface="Open Sans"/>
                        </a:rPr>
                        <a:t>Chemical</a:t>
                      </a:r>
                      <a:r>
                        <a:rPr lang="tr-TR" sz="2000" dirty="0">
                          <a:solidFill>
                            <a:schemeClr val="bg1"/>
                          </a:solidFill>
                          <a:effectLst/>
                          <a:latin typeface="Open Sans"/>
                        </a:rPr>
                        <a:t> Formula</a:t>
                      </a:r>
                    </a:p>
                  </a:txBody>
                  <a:tcPr marL="102963" marR="102963" marT="64352" marB="64352" anchor="ctr">
                    <a:lnL>
                      <a:noFill/>
                    </a:lnL>
                    <a:lnR>
                      <a:noFill/>
                    </a:lnR>
                    <a:lnT>
                      <a:noFill/>
                    </a:lnT>
                    <a:lnB w="9525" cap="flat" cmpd="sng" algn="ctr">
                      <a:solidFill>
                        <a:srgbClr val="666666"/>
                      </a:solidFill>
                      <a:prstDash val="solid"/>
                      <a:round/>
                      <a:headEnd type="none" w="med" len="med"/>
                      <a:tailEnd type="none" w="med" len="med"/>
                    </a:lnB>
                    <a:solidFill>
                      <a:srgbClr val="F1F1F1"/>
                    </a:solidFill>
                  </a:tcPr>
                </a:tc>
                <a:tc>
                  <a:txBody>
                    <a:bodyPr/>
                    <a:lstStyle/>
                    <a:p>
                      <a:r>
                        <a:rPr lang="tr-TR" sz="2000" dirty="0" err="1">
                          <a:solidFill>
                            <a:schemeClr val="bg1"/>
                          </a:solidFill>
                          <a:effectLst/>
                          <a:latin typeface="Open Sans"/>
                        </a:rPr>
                        <a:t>Chemical</a:t>
                      </a:r>
                      <a:r>
                        <a:rPr lang="tr-TR" sz="2000" dirty="0">
                          <a:solidFill>
                            <a:schemeClr val="bg1"/>
                          </a:solidFill>
                          <a:effectLst/>
                          <a:latin typeface="Open Sans"/>
                        </a:rPr>
                        <a:t> Name</a:t>
                      </a:r>
                    </a:p>
                  </a:txBody>
                  <a:tcPr marL="102963" marR="102963" marT="64352" marB="64352" anchor="ctr">
                    <a:lnL>
                      <a:noFill/>
                    </a:lnL>
                    <a:lnR>
                      <a:noFill/>
                    </a:lnR>
                    <a:lnT>
                      <a:noFill/>
                    </a:lnT>
                    <a:lnB w="9525" cap="flat" cmpd="sng" algn="ctr">
                      <a:solidFill>
                        <a:srgbClr val="666666"/>
                      </a:solidFill>
                      <a:prstDash val="solid"/>
                      <a:round/>
                      <a:headEnd type="none" w="med" len="med"/>
                      <a:tailEnd type="none" w="med" len="med"/>
                    </a:lnB>
                    <a:solidFill>
                      <a:srgbClr val="F1F1F1"/>
                    </a:solidFill>
                  </a:tcPr>
                </a:tc>
                <a:extLst>
                  <a:ext uri="{0D108BD9-81ED-4DB2-BD59-A6C34878D82A}">
                    <a16:rowId xmlns:a16="http://schemas.microsoft.com/office/drawing/2014/main" val="4204397444"/>
                  </a:ext>
                </a:extLst>
              </a:tr>
              <a:tr h="536281">
                <a:tc>
                  <a:txBody>
                    <a:bodyPr/>
                    <a:lstStyle/>
                    <a:p>
                      <a:r>
                        <a:rPr lang="tr-TR" sz="1800" b="1" dirty="0" err="1">
                          <a:effectLst/>
                          <a:latin typeface="Open Sans"/>
                        </a:rPr>
                        <a:t>Struvite</a:t>
                      </a:r>
                      <a:endParaRPr lang="tr-TR" sz="1800" b="1"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MgNH</a:t>
                      </a:r>
                      <a:r>
                        <a:rPr lang="tr-TR" sz="1800" baseline="-25000" dirty="0">
                          <a:effectLst/>
                          <a:latin typeface="Open Sans"/>
                        </a:rPr>
                        <a:t>4</a:t>
                      </a:r>
                      <a:r>
                        <a:rPr lang="tr-TR" sz="1800" dirty="0">
                          <a:effectLst/>
                          <a:latin typeface="Open Sans"/>
                        </a:rPr>
                        <a:t>PO</a:t>
                      </a:r>
                      <a:r>
                        <a:rPr lang="tr-TR" sz="1800" baseline="-25000" dirty="0">
                          <a:effectLst/>
                          <a:latin typeface="Open Sans"/>
                        </a:rPr>
                        <a:t>4</a:t>
                      </a:r>
                      <a:r>
                        <a:rPr lang="tr-TR" sz="1800" dirty="0">
                          <a:effectLst/>
                          <a:latin typeface="Open Sans"/>
                        </a:rPr>
                        <a:t> • 6H</a:t>
                      </a:r>
                      <a:r>
                        <a:rPr lang="tr-TR" sz="1800" baseline="-25000" dirty="0">
                          <a:effectLst/>
                          <a:latin typeface="Open Sans"/>
                        </a:rPr>
                        <a:t>2</a:t>
                      </a:r>
                      <a:r>
                        <a:rPr lang="tr-TR" sz="1800" dirty="0">
                          <a:effectLst/>
                          <a:latin typeface="Open Sans"/>
                        </a:rPr>
                        <a:t>0</a:t>
                      </a: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a:effectLst/>
                          <a:latin typeface="Open Sans"/>
                        </a:rPr>
                        <a:t>Magnesium ammonium phosphate hexahydrate</a:t>
                      </a: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1711373355"/>
                  </a:ext>
                </a:extLst>
              </a:tr>
              <a:tr h="514381">
                <a:tc>
                  <a:txBody>
                    <a:bodyPr/>
                    <a:lstStyle/>
                    <a:p>
                      <a:r>
                        <a:rPr lang="tr-TR" sz="1800" dirty="0" err="1">
                          <a:effectLst/>
                          <a:latin typeface="Open Sans"/>
                        </a:rPr>
                        <a:t>Whewellite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CaC</a:t>
                      </a:r>
                      <a:r>
                        <a:rPr lang="tr-TR" sz="1800" baseline="-25000" dirty="0">
                          <a:effectLst/>
                          <a:latin typeface="Open Sans"/>
                        </a:rPr>
                        <a:t>2</a:t>
                      </a:r>
                      <a:r>
                        <a:rPr lang="tr-TR" sz="1800" dirty="0">
                          <a:effectLst/>
                          <a:latin typeface="Open Sans"/>
                        </a:rPr>
                        <a:t>O</a:t>
                      </a:r>
                      <a:r>
                        <a:rPr lang="tr-TR" sz="1800" baseline="-25000" dirty="0">
                          <a:effectLst/>
                          <a:latin typeface="Open Sans"/>
                        </a:rPr>
                        <a:t>4</a:t>
                      </a:r>
                      <a:r>
                        <a:rPr lang="tr-TR" sz="1800" dirty="0">
                          <a:effectLst/>
                          <a:latin typeface="Open Sans"/>
                        </a:rPr>
                        <a:t> • H</a:t>
                      </a:r>
                      <a:r>
                        <a:rPr lang="tr-TR" sz="1800" baseline="-25000" dirty="0">
                          <a:effectLst/>
                          <a:latin typeface="Open Sans"/>
                        </a:rPr>
                        <a:t>2</a:t>
                      </a:r>
                      <a:r>
                        <a:rPr lang="tr-TR" sz="1800" dirty="0">
                          <a:effectLst/>
                          <a:latin typeface="Open Sans"/>
                        </a:rPr>
                        <a:t>0</a:t>
                      </a: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err="1">
                          <a:effectLst/>
                          <a:latin typeface="Open Sans"/>
                        </a:rPr>
                        <a:t>Calcium</a:t>
                      </a:r>
                      <a:r>
                        <a:rPr lang="tr-TR" sz="1800" dirty="0">
                          <a:effectLst/>
                          <a:latin typeface="Open Sans"/>
                        </a:rPr>
                        <a:t> </a:t>
                      </a:r>
                      <a:r>
                        <a:rPr lang="tr-TR" sz="1800" b="1" dirty="0" err="1">
                          <a:effectLst/>
                          <a:latin typeface="Open Sans"/>
                        </a:rPr>
                        <a:t>oxalate</a:t>
                      </a:r>
                      <a:r>
                        <a:rPr lang="tr-TR" sz="1800" dirty="0">
                          <a:effectLst/>
                          <a:latin typeface="Open Sans"/>
                        </a:rPr>
                        <a:t> </a:t>
                      </a:r>
                      <a:r>
                        <a:rPr lang="tr-TR" sz="1800" dirty="0" err="1">
                          <a:effectLst/>
                          <a:latin typeface="Open Sans"/>
                        </a:rPr>
                        <a:t>monohydrate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2914596081"/>
                  </a:ext>
                </a:extLst>
              </a:tr>
              <a:tr h="323478">
                <a:tc>
                  <a:txBody>
                    <a:bodyPr/>
                    <a:lstStyle/>
                    <a:p>
                      <a:r>
                        <a:rPr lang="tr-TR" sz="1800" dirty="0" err="1">
                          <a:effectLst/>
                          <a:latin typeface="Open Sans"/>
                        </a:rPr>
                        <a:t>Weddellite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CaC</a:t>
                      </a:r>
                      <a:r>
                        <a:rPr lang="tr-TR" sz="1800" baseline="-25000" dirty="0">
                          <a:effectLst/>
                          <a:latin typeface="Open Sans"/>
                        </a:rPr>
                        <a:t>2</a:t>
                      </a:r>
                      <a:r>
                        <a:rPr lang="tr-TR" sz="1800" dirty="0">
                          <a:effectLst/>
                          <a:latin typeface="Open Sans"/>
                        </a:rPr>
                        <a:t>O</a:t>
                      </a:r>
                      <a:r>
                        <a:rPr lang="tr-TR" sz="1800" baseline="-25000" dirty="0">
                          <a:effectLst/>
                          <a:latin typeface="Open Sans"/>
                        </a:rPr>
                        <a:t>4</a:t>
                      </a:r>
                      <a:r>
                        <a:rPr lang="tr-TR" sz="1800" dirty="0">
                          <a:effectLst/>
                          <a:latin typeface="Open Sans"/>
                        </a:rPr>
                        <a:t> • 2H</a:t>
                      </a:r>
                      <a:r>
                        <a:rPr lang="tr-TR" sz="1800" baseline="-25000" dirty="0">
                          <a:effectLst/>
                          <a:latin typeface="Open Sans"/>
                        </a:rPr>
                        <a:t>2</a:t>
                      </a:r>
                      <a:r>
                        <a:rPr lang="tr-TR" sz="1800" dirty="0">
                          <a:effectLst/>
                          <a:latin typeface="Open Sans"/>
                        </a:rPr>
                        <a:t>0</a:t>
                      </a: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err="1">
                          <a:effectLst/>
                          <a:latin typeface="Open Sans"/>
                        </a:rPr>
                        <a:t>Calcium</a:t>
                      </a:r>
                      <a:r>
                        <a:rPr lang="tr-TR" sz="1800" dirty="0">
                          <a:effectLst/>
                          <a:latin typeface="Open Sans"/>
                        </a:rPr>
                        <a:t> </a:t>
                      </a:r>
                      <a:r>
                        <a:rPr lang="tr-TR" sz="1800" b="1" dirty="0" err="1">
                          <a:effectLst/>
                          <a:latin typeface="Open Sans"/>
                        </a:rPr>
                        <a:t>oxalate</a:t>
                      </a:r>
                      <a:r>
                        <a:rPr lang="tr-TR" sz="1800" dirty="0">
                          <a:effectLst/>
                          <a:latin typeface="Open Sans"/>
                        </a:rPr>
                        <a:t> </a:t>
                      </a:r>
                      <a:r>
                        <a:rPr lang="tr-TR" sz="1800" dirty="0" err="1">
                          <a:effectLst/>
                          <a:latin typeface="Open Sans"/>
                        </a:rPr>
                        <a:t>dihydrate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1472990879"/>
                  </a:ext>
                </a:extLst>
              </a:tr>
              <a:tr h="494411">
                <a:tc>
                  <a:txBody>
                    <a:bodyPr/>
                    <a:lstStyle/>
                    <a:p>
                      <a:r>
                        <a:rPr lang="tr-TR" sz="1800" dirty="0" err="1">
                          <a:effectLst/>
                          <a:latin typeface="Open Sans"/>
                        </a:rPr>
                        <a:t>Urate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C</a:t>
                      </a:r>
                      <a:r>
                        <a:rPr lang="tr-TR" sz="1800" baseline="-25000" dirty="0">
                          <a:effectLst/>
                          <a:latin typeface="Open Sans"/>
                        </a:rPr>
                        <a:t>5</a:t>
                      </a:r>
                      <a:r>
                        <a:rPr lang="tr-TR" sz="1800" dirty="0">
                          <a:effectLst/>
                          <a:latin typeface="Open Sans"/>
                        </a:rPr>
                        <a:t>H</a:t>
                      </a:r>
                      <a:r>
                        <a:rPr lang="tr-TR" sz="1800" baseline="-25000" dirty="0">
                          <a:effectLst/>
                          <a:latin typeface="Open Sans"/>
                        </a:rPr>
                        <a:t>4</a:t>
                      </a:r>
                      <a:r>
                        <a:rPr lang="tr-TR" sz="1800" dirty="0">
                          <a:effectLst/>
                          <a:latin typeface="Open Sans"/>
                        </a:rPr>
                        <a:t>N</a:t>
                      </a:r>
                      <a:r>
                        <a:rPr lang="tr-TR" sz="1800" baseline="-25000" dirty="0">
                          <a:effectLst/>
                          <a:latin typeface="Open Sans"/>
                        </a:rPr>
                        <a:t>4</a:t>
                      </a:r>
                      <a:r>
                        <a:rPr lang="tr-TR" sz="1800" dirty="0">
                          <a:effectLst/>
                          <a:latin typeface="Open Sans"/>
                        </a:rPr>
                        <a:t>O</a:t>
                      </a:r>
                      <a:r>
                        <a:rPr lang="tr-TR" sz="1800" baseline="-25000" dirty="0">
                          <a:effectLst/>
                          <a:latin typeface="Open Sans"/>
                        </a:rPr>
                        <a:t>3</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b="1" dirty="0" err="1">
                          <a:effectLst/>
                          <a:latin typeface="Open Sans"/>
                        </a:rPr>
                        <a:t>Urate</a:t>
                      </a:r>
                      <a:endParaRPr lang="tr-TR" sz="1800" b="1"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1594625112"/>
                  </a:ext>
                </a:extLst>
              </a:tr>
              <a:tr h="519676">
                <a:tc>
                  <a:txBody>
                    <a:bodyPr/>
                    <a:lstStyle/>
                    <a:p>
                      <a:r>
                        <a:rPr lang="tr-TR" sz="1800" dirty="0" err="1">
                          <a:effectLst/>
                          <a:latin typeface="Open Sans"/>
                        </a:rPr>
                        <a:t>Ammonium</a:t>
                      </a:r>
                      <a:r>
                        <a:rPr lang="tr-TR" sz="1800" dirty="0">
                          <a:effectLst/>
                          <a:latin typeface="Open Sans"/>
                        </a:rPr>
                        <a:t> </a:t>
                      </a:r>
                      <a:r>
                        <a:rPr lang="tr-TR" sz="1800" dirty="0" err="1">
                          <a:effectLst/>
                          <a:latin typeface="Open Sans"/>
                        </a:rPr>
                        <a:t>urate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NH</a:t>
                      </a:r>
                      <a:r>
                        <a:rPr lang="tr-TR" sz="1800" baseline="-25000" dirty="0">
                          <a:effectLst/>
                          <a:latin typeface="Open Sans"/>
                        </a:rPr>
                        <a:t>4</a:t>
                      </a:r>
                      <a:r>
                        <a:rPr lang="tr-TR" sz="1800" dirty="0">
                          <a:effectLst/>
                          <a:latin typeface="Open Sans"/>
                        </a:rPr>
                        <a:t> • C</a:t>
                      </a:r>
                      <a:r>
                        <a:rPr lang="tr-TR" sz="1800" baseline="-25000" dirty="0">
                          <a:effectLst/>
                          <a:latin typeface="Open Sans"/>
                        </a:rPr>
                        <a:t>5</a:t>
                      </a:r>
                      <a:r>
                        <a:rPr lang="tr-TR" sz="1800" dirty="0">
                          <a:effectLst/>
                          <a:latin typeface="Open Sans"/>
                        </a:rPr>
                        <a:t>H</a:t>
                      </a:r>
                      <a:r>
                        <a:rPr lang="tr-TR" sz="1800" baseline="-25000" dirty="0">
                          <a:effectLst/>
                          <a:latin typeface="Open Sans"/>
                        </a:rPr>
                        <a:t>4</a:t>
                      </a:r>
                      <a:r>
                        <a:rPr lang="tr-TR" sz="1800" dirty="0">
                          <a:effectLst/>
                          <a:latin typeface="Open Sans"/>
                        </a:rPr>
                        <a:t>N</a:t>
                      </a:r>
                      <a:r>
                        <a:rPr lang="tr-TR" sz="1800" baseline="-25000" dirty="0">
                          <a:effectLst/>
                          <a:latin typeface="Open Sans"/>
                        </a:rPr>
                        <a:t>4</a:t>
                      </a:r>
                      <a:r>
                        <a:rPr lang="tr-TR" sz="1800" dirty="0">
                          <a:effectLst/>
                          <a:latin typeface="Open Sans"/>
                        </a:rPr>
                        <a:t>O</a:t>
                      </a:r>
                      <a:r>
                        <a:rPr lang="tr-TR" sz="1800" baseline="-25000" dirty="0">
                          <a:effectLst/>
                          <a:latin typeface="Open Sans"/>
                        </a:rPr>
                        <a:t>3</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tr-TR" sz="1800" dirty="0" err="1">
                          <a:effectLst/>
                          <a:latin typeface="Open Sans"/>
                        </a:rPr>
                        <a:t>Ammonium</a:t>
                      </a:r>
                      <a:r>
                        <a:rPr lang="tr-TR" sz="1800" dirty="0">
                          <a:effectLst/>
                          <a:latin typeface="Open Sans"/>
                        </a:rPr>
                        <a:t> </a:t>
                      </a:r>
                      <a:r>
                        <a:rPr lang="tr-TR" sz="1800" dirty="0" err="1">
                          <a:effectLst/>
                          <a:latin typeface="Open Sans"/>
                        </a:rPr>
                        <a:t>urate</a:t>
                      </a:r>
                      <a:endParaRPr lang="tr-TR" sz="1800" dirty="0">
                        <a:effectLst/>
                        <a:latin typeface="Open Sans"/>
                      </a:endParaRPr>
                    </a:p>
                    <a:p>
                      <a:endParaRPr lang="tr-TR" dirty="0"/>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3376030542"/>
                  </a:ext>
                </a:extLst>
              </a:tr>
              <a:tr h="323478">
                <a:tc>
                  <a:txBody>
                    <a:bodyPr/>
                    <a:lstStyle/>
                    <a:p>
                      <a:r>
                        <a:rPr lang="tr-TR" sz="1800" dirty="0" err="1">
                          <a:effectLst/>
                          <a:latin typeface="Open Sans"/>
                        </a:rPr>
                        <a:t>Cystine</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(SCH</a:t>
                      </a:r>
                      <a:r>
                        <a:rPr lang="tr-TR" sz="1800" baseline="-25000" dirty="0">
                          <a:effectLst/>
                          <a:latin typeface="Open Sans"/>
                        </a:rPr>
                        <a:t>2</a:t>
                      </a:r>
                      <a:r>
                        <a:rPr lang="tr-TR" sz="1800" dirty="0">
                          <a:effectLst/>
                          <a:latin typeface="Open Sans"/>
                        </a:rPr>
                        <a:t>CHNH</a:t>
                      </a:r>
                      <a:r>
                        <a:rPr lang="tr-TR" sz="1800" baseline="-25000" dirty="0">
                          <a:effectLst/>
                          <a:latin typeface="Open Sans"/>
                        </a:rPr>
                        <a:t>2</a:t>
                      </a:r>
                      <a:r>
                        <a:rPr lang="tr-TR" sz="1800" dirty="0">
                          <a:effectLst/>
                          <a:latin typeface="Open Sans"/>
                        </a:rPr>
                        <a:t>COOH)</a:t>
                      </a:r>
                      <a:r>
                        <a:rPr lang="tr-TR" sz="1800" baseline="-25000" dirty="0">
                          <a:effectLst/>
                          <a:latin typeface="Open Sans"/>
                        </a:rPr>
                        <a:t>2</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b="1" dirty="0" err="1">
                          <a:effectLst/>
                          <a:latin typeface="Open Sans"/>
                        </a:rPr>
                        <a:t>Cystine</a:t>
                      </a:r>
                      <a:endParaRPr lang="tr-TR" sz="1800" b="1"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2684818001"/>
                  </a:ext>
                </a:extLst>
              </a:tr>
              <a:tr h="514381">
                <a:tc>
                  <a:txBody>
                    <a:bodyPr/>
                    <a:lstStyle/>
                    <a:p>
                      <a:r>
                        <a:rPr lang="tr-TR" sz="1800" dirty="0" err="1">
                          <a:effectLst/>
                          <a:latin typeface="Open Sans"/>
                        </a:rPr>
                        <a:t>Silica</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dirty="0">
                          <a:effectLst/>
                          <a:latin typeface="Open Sans"/>
                        </a:rPr>
                        <a:t>SiO</a:t>
                      </a:r>
                      <a:r>
                        <a:rPr lang="tr-TR" sz="1800" baseline="-25000" dirty="0">
                          <a:effectLst/>
                          <a:latin typeface="Open Sans"/>
                        </a:rPr>
                        <a:t>2</a:t>
                      </a:r>
                      <a:endParaRPr lang="tr-TR" sz="1800"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tc>
                  <a:txBody>
                    <a:bodyPr/>
                    <a:lstStyle/>
                    <a:p>
                      <a:r>
                        <a:rPr lang="tr-TR" sz="1800" b="1" dirty="0" err="1">
                          <a:effectLst/>
                          <a:latin typeface="Open Sans"/>
                        </a:rPr>
                        <a:t>Silica</a:t>
                      </a:r>
                      <a:endParaRPr lang="tr-TR" sz="1800" b="1" dirty="0">
                        <a:effectLst/>
                        <a:latin typeface="Open Sans"/>
                      </a:endParaRPr>
                    </a:p>
                  </a:txBody>
                  <a:tcPr marL="102963" marR="102963" marT="64352" marB="64352" anchor="ctr">
                    <a:lnL>
                      <a:noFill/>
                    </a:lnL>
                    <a:lnR>
                      <a:noFill/>
                    </a:lnR>
                    <a:lnT w="9525" cap="flat" cmpd="sng" algn="ctr">
                      <a:solidFill>
                        <a:srgbClr val="666666"/>
                      </a:solidFill>
                      <a:prstDash val="solid"/>
                      <a:round/>
                      <a:headEnd type="none" w="med" len="med"/>
                      <a:tailEnd type="none" w="med" len="med"/>
                    </a:lnT>
                    <a:lnB w="9525"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3887513252"/>
                  </a:ext>
                </a:extLst>
              </a:tr>
            </a:tbl>
          </a:graphicData>
        </a:graphic>
      </p:graphicFrame>
      <p:sp>
        <p:nvSpPr>
          <p:cNvPr id="9" name="Rectangle 3"/>
          <p:cNvSpPr>
            <a:spLocks noChangeArrowheads="1"/>
          </p:cNvSpPr>
          <p:nvPr/>
        </p:nvSpPr>
        <p:spPr bwMode="auto">
          <a:xfrm>
            <a:off x="2554288" y="1914139"/>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11" name="Dikdörtgen 10"/>
          <p:cNvSpPr/>
          <p:nvPr/>
        </p:nvSpPr>
        <p:spPr>
          <a:xfrm>
            <a:off x="3893127" y="484909"/>
            <a:ext cx="2673928" cy="461665"/>
          </a:xfrm>
          <a:prstGeom prst="rect">
            <a:avLst/>
          </a:prstGeom>
        </p:spPr>
        <p:txBody>
          <a:bodyPr wrap="square">
            <a:spAutoFit/>
          </a:bodyPr>
          <a:lstStyle/>
          <a:p>
            <a:pPr lvl="0" defTabSz="914400" eaLnBrk="0" fontAlgn="base" hangingPunct="0">
              <a:spcBef>
                <a:spcPct val="0"/>
              </a:spcBef>
              <a:spcAft>
                <a:spcPct val="0"/>
              </a:spcAft>
            </a:pPr>
            <a:r>
              <a:rPr lang="tr-TR" altLang="tr-TR" sz="2400" b="1" dirty="0" err="1">
                <a:latin typeface="Open Sans"/>
              </a:rPr>
              <a:t>Urolith</a:t>
            </a:r>
            <a:r>
              <a:rPr lang="tr-TR" altLang="tr-TR" sz="2400" b="1" dirty="0">
                <a:latin typeface="Open Sans"/>
              </a:rPr>
              <a:t> </a:t>
            </a:r>
            <a:r>
              <a:rPr lang="tr-TR" altLang="tr-TR" sz="2400" b="1" dirty="0" err="1">
                <a:latin typeface="Open Sans"/>
              </a:rPr>
              <a:t>Names</a:t>
            </a:r>
            <a:endParaRPr lang="tr-TR" altLang="tr-TR" sz="2400" dirty="0"/>
          </a:p>
        </p:txBody>
      </p:sp>
    </p:spTree>
    <p:extLst>
      <p:ext uri="{BB962C8B-B14F-4D97-AF65-F5344CB8AC3E}">
        <p14:creationId xmlns:p14="http://schemas.microsoft.com/office/powerpoint/2010/main" val="13919518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51820"/>
          </a:xfrm>
        </p:spPr>
        <p:txBody>
          <a:bodyPr/>
          <a:lstStyle/>
          <a:p>
            <a:endParaRPr lang="tr-TR" dirty="0"/>
          </a:p>
        </p:txBody>
      </p:sp>
      <p:sp>
        <p:nvSpPr>
          <p:cNvPr id="3" name="İçerik Yer Tutucusu 2"/>
          <p:cNvSpPr>
            <a:spLocks noGrp="1"/>
          </p:cNvSpPr>
          <p:nvPr>
            <p:ph idx="1"/>
          </p:nvPr>
        </p:nvSpPr>
        <p:spPr>
          <a:xfrm>
            <a:off x="593575" y="2113613"/>
            <a:ext cx="11218674" cy="4089816"/>
          </a:xfrm>
        </p:spPr>
        <p:txBody>
          <a:bodyPr>
            <a:normAutofit/>
          </a:bodyPr>
          <a:lstStyle/>
          <a:p>
            <a:r>
              <a:rPr lang="tr-TR" sz="2400" dirty="0" err="1"/>
              <a:t>Struvite</a:t>
            </a:r>
            <a:r>
              <a:rPr lang="tr-TR" sz="2400" dirty="0"/>
              <a:t> -- 54% (</a:t>
            </a:r>
            <a:r>
              <a:rPr lang="tr-TR" sz="2400" dirty="0" err="1"/>
              <a:t>dog</a:t>
            </a:r>
            <a:r>
              <a:rPr lang="tr-TR" sz="2400" dirty="0"/>
              <a:t> </a:t>
            </a:r>
            <a:r>
              <a:rPr lang="tr-TR" sz="2400" dirty="0" err="1"/>
              <a:t>and</a:t>
            </a:r>
            <a:r>
              <a:rPr lang="tr-TR" sz="2400" dirty="0"/>
              <a:t> </a:t>
            </a:r>
            <a:r>
              <a:rPr lang="tr-TR" sz="2400" dirty="0" err="1"/>
              <a:t>cats</a:t>
            </a:r>
            <a:r>
              <a:rPr lang="tr-TR" sz="2400" dirty="0"/>
              <a:t>) of </a:t>
            </a:r>
            <a:r>
              <a:rPr lang="tr-TR" sz="2400" dirty="0" err="1"/>
              <a:t>uroliths</a:t>
            </a:r>
            <a:endParaRPr lang="tr-TR" sz="2400" dirty="0"/>
          </a:p>
          <a:p>
            <a:r>
              <a:rPr lang="tr-TR" sz="2400" dirty="0" err="1"/>
              <a:t>Calcium</a:t>
            </a:r>
            <a:r>
              <a:rPr lang="tr-TR" sz="2400" dirty="0"/>
              <a:t> </a:t>
            </a:r>
            <a:r>
              <a:rPr lang="tr-TR" sz="2400" dirty="0" err="1"/>
              <a:t>oxalate</a:t>
            </a:r>
            <a:r>
              <a:rPr lang="tr-TR" sz="2400" dirty="0"/>
              <a:t> – 28% (</a:t>
            </a:r>
            <a:r>
              <a:rPr lang="tr-TR" sz="2400" dirty="0" err="1"/>
              <a:t>dogs</a:t>
            </a:r>
            <a:r>
              <a:rPr lang="tr-TR" sz="2400" dirty="0"/>
              <a:t>) </a:t>
            </a:r>
            <a:r>
              <a:rPr lang="tr-TR" sz="2400" dirty="0" err="1"/>
              <a:t>and</a:t>
            </a:r>
            <a:r>
              <a:rPr lang="tr-TR" sz="2400" dirty="0"/>
              <a:t> 37% (</a:t>
            </a:r>
            <a:r>
              <a:rPr lang="tr-TR" sz="2400" dirty="0" err="1"/>
              <a:t>cats</a:t>
            </a:r>
            <a:r>
              <a:rPr lang="tr-TR" sz="2400" dirty="0"/>
              <a:t>) of </a:t>
            </a:r>
            <a:r>
              <a:rPr lang="tr-TR" sz="2400" dirty="0" err="1"/>
              <a:t>uroliths</a:t>
            </a:r>
            <a:endParaRPr lang="tr-TR" sz="2400" dirty="0"/>
          </a:p>
          <a:p>
            <a:r>
              <a:rPr lang="tr-TR" sz="2400" dirty="0" err="1"/>
              <a:t>Urate</a:t>
            </a:r>
            <a:r>
              <a:rPr lang="tr-TR" sz="2400" dirty="0"/>
              <a:t> – 7% (</a:t>
            </a:r>
            <a:r>
              <a:rPr lang="tr-TR" sz="2400" dirty="0" err="1"/>
              <a:t>dogs</a:t>
            </a:r>
            <a:r>
              <a:rPr lang="tr-TR" sz="2400" dirty="0"/>
              <a:t> </a:t>
            </a:r>
            <a:r>
              <a:rPr lang="tr-TR" sz="2400" dirty="0" err="1"/>
              <a:t>and</a:t>
            </a:r>
            <a:r>
              <a:rPr lang="tr-TR" sz="2400" dirty="0"/>
              <a:t> </a:t>
            </a:r>
            <a:r>
              <a:rPr lang="tr-TR" sz="2400" dirty="0" err="1"/>
              <a:t>cats</a:t>
            </a:r>
            <a:r>
              <a:rPr lang="tr-TR" sz="2400" dirty="0"/>
              <a:t>) of </a:t>
            </a:r>
            <a:r>
              <a:rPr lang="tr-TR" sz="2400" dirty="0" err="1"/>
              <a:t>uroliths</a:t>
            </a:r>
            <a:endParaRPr lang="tr-TR" sz="2400" dirty="0"/>
          </a:p>
          <a:p>
            <a:r>
              <a:rPr lang="tr-TR" sz="2400" dirty="0" err="1"/>
              <a:t>Cystine</a:t>
            </a:r>
            <a:r>
              <a:rPr lang="tr-TR" sz="2400" dirty="0"/>
              <a:t> –1.3% (</a:t>
            </a:r>
            <a:r>
              <a:rPr lang="tr-TR" sz="2400" dirty="0" err="1"/>
              <a:t>dogs</a:t>
            </a:r>
            <a:r>
              <a:rPr lang="tr-TR" sz="2400" dirty="0"/>
              <a:t>) </a:t>
            </a:r>
            <a:r>
              <a:rPr lang="tr-TR" sz="2400" dirty="0" err="1"/>
              <a:t>and</a:t>
            </a:r>
            <a:r>
              <a:rPr lang="tr-TR" sz="2400" dirty="0"/>
              <a:t> 0.3% (</a:t>
            </a:r>
            <a:r>
              <a:rPr lang="tr-TR" sz="2400" dirty="0" err="1"/>
              <a:t>cats</a:t>
            </a:r>
            <a:r>
              <a:rPr lang="tr-TR" sz="2400" dirty="0"/>
              <a:t>) of </a:t>
            </a:r>
            <a:r>
              <a:rPr lang="tr-TR" sz="2400" dirty="0" err="1"/>
              <a:t>uroliths</a:t>
            </a:r>
            <a:endParaRPr lang="tr-TR" sz="2400" dirty="0"/>
          </a:p>
          <a:p>
            <a:r>
              <a:rPr lang="tr-TR" sz="2400" dirty="0" err="1"/>
              <a:t>Silica</a:t>
            </a:r>
            <a:r>
              <a:rPr lang="tr-TR" sz="2400" dirty="0"/>
              <a:t> </a:t>
            </a:r>
            <a:r>
              <a:rPr lang="tr-TR" sz="2400" dirty="0" err="1"/>
              <a:t>and</a:t>
            </a:r>
            <a:r>
              <a:rPr lang="tr-TR" sz="2400" dirty="0"/>
              <a:t> </a:t>
            </a:r>
            <a:r>
              <a:rPr lang="tr-TR" sz="2400" dirty="0" err="1"/>
              <a:t>Calcium</a:t>
            </a:r>
            <a:r>
              <a:rPr lang="tr-TR" sz="2400" dirty="0"/>
              <a:t> </a:t>
            </a:r>
            <a:r>
              <a:rPr lang="tr-TR" sz="2400" dirty="0" err="1"/>
              <a:t>phosphate</a:t>
            </a:r>
            <a:r>
              <a:rPr lang="tr-TR" sz="2400" dirty="0"/>
              <a:t> – </a:t>
            </a:r>
            <a:r>
              <a:rPr lang="tr-TR" sz="2400" dirty="0" err="1"/>
              <a:t>less</a:t>
            </a:r>
            <a:r>
              <a:rPr lang="tr-TR" sz="2400" dirty="0"/>
              <a:t> </a:t>
            </a:r>
            <a:r>
              <a:rPr lang="tr-TR" sz="2400" dirty="0" err="1"/>
              <a:t>than</a:t>
            </a:r>
            <a:r>
              <a:rPr lang="tr-TR" sz="2400" dirty="0"/>
              <a:t> 1% of </a:t>
            </a:r>
            <a:r>
              <a:rPr lang="tr-TR" sz="2400" dirty="0" err="1"/>
              <a:t>uroliths</a:t>
            </a:r>
            <a:endParaRPr lang="tr-TR" sz="2400" dirty="0"/>
          </a:p>
          <a:p>
            <a:r>
              <a:rPr lang="tr-TR" sz="2400" dirty="0"/>
              <a:t>Mixed mineral </a:t>
            </a:r>
            <a:r>
              <a:rPr lang="tr-TR" sz="2400" dirty="0" err="1"/>
              <a:t>composition</a:t>
            </a:r>
            <a:r>
              <a:rPr lang="tr-TR" sz="2400" dirty="0"/>
              <a:t>  -- 2% of </a:t>
            </a:r>
            <a:r>
              <a:rPr lang="tr-TR" sz="2400" dirty="0" err="1"/>
              <a:t>uroliths</a:t>
            </a:r>
            <a:endParaRPr lang="tr-TR" sz="2400" dirty="0"/>
          </a:p>
        </p:txBody>
      </p:sp>
    </p:spTree>
    <p:extLst>
      <p:ext uri="{BB962C8B-B14F-4D97-AF65-F5344CB8AC3E}">
        <p14:creationId xmlns:p14="http://schemas.microsoft.com/office/powerpoint/2010/main" val="35447033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88155"/>
          </a:xfrm>
        </p:spPr>
        <p:txBody>
          <a:bodyPr/>
          <a:lstStyle/>
          <a:p>
            <a:r>
              <a:rPr lang="tr-TR" dirty="0" err="1"/>
              <a:t>Urolith</a:t>
            </a:r>
            <a:r>
              <a:rPr lang="tr-TR" dirty="0"/>
              <a:t> </a:t>
            </a:r>
            <a:r>
              <a:rPr lang="tr-TR" dirty="0" err="1"/>
              <a:t>formation</a:t>
            </a:r>
            <a:endParaRPr lang="tr-TR" dirty="0"/>
          </a:p>
        </p:txBody>
      </p:sp>
      <p:sp>
        <p:nvSpPr>
          <p:cNvPr id="3" name="İçerik Yer Tutucusu 2"/>
          <p:cNvSpPr>
            <a:spLocks noGrp="1"/>
          </p:cNvSpPr>
          <p:nvPr>
            <p:ph idx="1"/>
          </p:nvPr>
        </p:nvSpPr>
        <p:spPr>
          <a:xfrm>
            <a:off x="254833" y="1620982"/>
            <a:ext cx="11737297" cy="5237018"/>
          </a:xfrm>
        </p:spPr>
        <p:txBody>
          <a:bodyPr>
            <a:noAutofit/>
          </a:bodyPr>
          <a:lstStyle/>
          <a:p>
            <a:r>
              <a:rPr lang="en-US" sz="2400" dirty="0"/>
              <a:t> </a:t>
            </a:r>
            <a:r>
              <a:rPr lang="tr-TR" sz="2400" dirty="0" err="1"/>
              <a:t>if</a:t>
            </a:r>
            <a:r>
              <a:rPr lang="tr-TR" sz="2400" dirty="0"/>
              <a:t> </a:t>
            </a:r>
            <a:r>
              <a:rPr lang="en-US" sz="2400" dirty="0" err="1"/>
              <a:t>uroliths</a:t>
            </a:r>
            <a:r>
              <a:rPr lang="en-US" sz="2400" dirty="0"/>
              <a:t> are</a:t>
            </a:r>
            <a:r>
              <a:rPr lang="tr-TR" sz="2400" dirty="0"/>
              <a:t> </a:t>
            </a:r>
            <a:r>
              <a:rPr lang="en-US" sz="2400" dirty="0"/>
              <a:t>produced</a:t>
            </a:r>
            <a:endParaRPr lang="tr-TR" sz="2400" dirty="0"/>
          </a:p>
          <a:p>
            <a:pPr lvl="2"/>
            <a:r>
              <a:rPr lang="en-US" sz="2400" dirty="0" err="1"/>
              <a:t>urolith</a:t>
            </a:r>
            <a:r>
              <a:rPr lang="en-US" sz="2400" dirty="0"/>
              <a:t>-forming constituents sufficiently high concentrations</a:t>
            </a:r>
            <a:r>
              <a:rPr lang="tr-TR" sz="2400" dirty="0"/>
              <a:t> in </a:t>
            </a:r>
            <a:r>
              <a:rPr lang="en-US" sz="2400" dirty="0"/>
              <a:t>urine</a:t>
            </a:r>
            <a:endParaRPr lang="tr-TR" sz="2400" dirty="0"/>
          </a:p>
          <a:p>
            <a:pPr lvl="2"/>
            <a:r>
              <a:rPr lang="en-US" sz="2400" dirty="0"/>
              <a:t>Prolonged</a:t>
            </a:r>
            <a:r>
              <a:rPr lang="tr-TR" sz="2400" dirty="0"/>
              <a:t> </a:t>
            </a:r>
            <a:r>
              <a:rPr lang="en-US" sz="2400" dirty="0"/>
              <a:t>transit time of crystals within the urinary tract  </a:t>
            </a:r>
            <a:endParaRPr lang="tr-TR" sz="2400" dirty="0"/>
          </a:p>
        </p:txBody>
      </p:sp>
    </p:spTree>
    <p:extLst>
      <p:ext uri="{BB962C8B-B14F-4D97-AF65-F5344CB8AC3E}">
        <p14:creationId xmlns:p14="http://schemas.microsoft.com/office/powerpoint/2010/main" val="310768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Renal</a:t>
            </a:r>
            <a:r>
              <a:rPr lang="tr-TR" dirty="0"/>
              <a:t> </a:t>
            </a:r>
            <a:r>
              <a:rPr lang="tr-TR" dirty="0" err="1"/>
              <a:t>dysfunctions</a:t>
            </a:r>
            <a:endParaRPr lang="en-GB" dirty="0"/>
          </a:p>
        </p:txBody>
      </p:sp>
      <p:sp>
        <p:nvSpPr>
          <p:cNvPr id="3" name="İçerik Yer Tutucusu 2"/>
          <p:cNvSpPr>
            <a:spLocks noGrp="1"/>
          </p:cNvSpPr>
          <p:nvPr>
            <p:ph idx="1"/>
          </p:nvPr>
        </p:nvSpPr>
        <p:spPr>
          <a:xfrm>
            <a:off x="1103312" y="2052919"/>
            <a:ext cx="8946541" cy="1493846"/>
          </a:xfrm>
        </p:spPr>
        <p:txBody>
          <a:bodyPr>
            <a:normAutofit/>
          </a:bodyPr>
          <a:lstStyle/>
          <a:p>
            <a:pPr marL="457200" indent="-457200">
              <a:buFont typeface="+mj-lt"/>
              <a:buAutoNum type="arabicPeriod"/>
            </a:pPr>
            <a:r>
              <a:rPr lang="tr-TR" sz="2800" dirty="0" err="1"/>
              <a:t>Chronic</a:t>
            </a:r>
            <a:r>
              <a:rPr lang="tr-TR" sz="2800" dirty="0"/>
              <a:t> </a:t>
            </a:r>
            <a:r>
              <a:rPr lang="tr-TR" sz="2800" dirty="0" err="1"/>
              <a:t>kidney</a:t>
            </a:r>
            <a:r>
              <a:rPr lang="tr-TR" sz="2800" dirty="0"/>
              <a:t> </a:t>
            </a:r>
            <a:r>
              <a:rPr lang="tr-TR" sz="2800" dirty="0" err="1"/>
              <a:t>disease</a:t>
            </a:r>
            <a:r>
              <a:rPr lang="tr-TR" sz="2800" dirty="0"/>
              <a:t> (</a:t>
            </a:r>
            <a:r>
              <a:rPr lang="tr-TR" sz="2800" dirty="0" err="1"/>
              <a:t>chronic</a:t>
            </a:r>
            <a:r>
              <a:rPr lang="tr-TR" sz="2800" dirty="0"/>
              <a:t> </a:t>
            </a:r>
            <a:r>
              <a:rPr lang="tr-TR" sz="2800" dirty="0" err="1"/>
              <a:t>renal</a:t>
            </a:r>
            <a:r>
              <a:rPr lang="tr-TR" sz="2800" dirty="0"/>
              <a:t> </a:t>
            </a:r>
            <a:r>
              <a:rPr lang="tr-TR" sz="2800" dirty="0" err="1"/>
              <a:t>failure</a:t>
            </a:r>
            <a:r>
              <a:rPr lang="tr-TR" sz="2800" dirty="0"/>
              <a:t> )</a:t>
            </a:r>
          </a:p>
          <a:p>
            <a:pPr marL="457200" indent="-457200">
              <a:buFont typeface="+mj-lt"/>
              <a:buAutoNum type="arabicPeriod"/>
            </a:pPr>
            <a:r>
              <a:rPr lang="tr-TR" sz="2800" dirty="0" err="1"/>
              <a:t>Acute</a:t>
            </a:r>
            <a:r>
              <a:rPr lang="tr-TR" sz="2800" dirty="0"/>
              <a:t> </a:t>
            </a:r>
            <a:r>
              <a:rPr lang="tr-TR" sz="2800" dirty="0" err="1"/>
              <a:t>kidney</a:t>
            </a:r>
            <a:r>
              <a:rPr lang="tr-TR" sz="2800" dirty="0"/>
              <a:t> </a:t>
            </a:r>
            <a:r>
              <a:rPr lang="tr-TR" sz="2800" dirty="0" err="1"/>
              <a:t>injury</a:t>
            </a:r>
            <a:r>
              <a:rPr lang="tr-TR" sz="2800" dirty="0"/>
              <a:t> ( </a:t>
            </a:r>
            <a:r>
              <a:rPr lang="tr-TR" sz="2800" dirty="0" err="1"/>
              <a:t>acute</a:t>
            </a:r>
            <a:r>
              <a:rPr lang="tr-TR" sz="2800" dirty="0"/>
              <a:t> </a:t>
            </a:r>
            <a:r>
              <a:rPr lang="tr-TR" sz="2800" dirty="0" err="1"/>
              <a:t>renal</a:t>
            </a:r>
            <a:r>
              <a:rPr lang="tr-TR" sz="2800" dirty="0"/>
              <a:t> </a:t>
            </a:r>
            <a:r>
              <a:rPr lang="tr-TR" sz="2800" dirty="0" err="1"/>
              <a:t>failure</a:t>
            </a:r>
            <a:r>
              <a:rPr lang="tr-TR" sz="2800" dirty="0"/>
              <a:t>)</a:t>
            </a:r>
            <a:endParaRPr lang="en-GB" sz="2800" dirty="0"/>
          </a:p>
        </p:txBody>
      </p:sp>
    </p:spTree>
    <p:extLst>
      <p:ext uri="{BB962C8B-B14F-4D97-AF65-F5344CB8AC3E}">
        <p14:creationId xmlns:p14="http://schemas.microsoft.com/office/powerpoint/2010/main" val="14539736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251820"/>
          </a:xfrm>
        </p:spPr>
        <p:txBody>
          <a:bodyPr/>
          <a:lstStyle/>
          <a:p>
            <a:endParaRPr lang="tr-TR" dirty="0"/>
          </a:p>
        </p:txBody>
      </p:sp>
      <p:sp>
        <p:nvSpPr>
          <p:cNvPr id="3" name="İçerik Yer Tutucusu 2"/>
          <p:cNvSpPr>
            <a:spLocks noGrp="1"/>
          </p:cNvSpPr>
          <p:nvPr>
            <p:ph idx="1"/>
          </p:nvPr>
        </p:nvSpPr>
        <p:spPr>
          <a:xfrm>
            <a:off x="1103312" y="1244184"/>
            <a:ext cx="10326688" cy="5004215"/>
          </a:xfrm>
        </p:spPr>
        <p:txBody>
          <a:bodyPr>
            <a:normAutofit/>
          </a:bodyPr>
          <a:lstStyle/>
          <a:p>
            <a:r>
              <a:rPr lang="tr-TR" sz="2400" dirty="0" err="1"/>
              <a:t>For</a:t>
            </a:r>
            <a:r>
              <a:rPr lang="tr-TR" sz="2400" dirty="0"/>
              <a:t> </a:t>
            </a:r>
            <a:r>
              <a:rPr lang="tr-TR" sz="2400" dirty="0" err="1"/>
              <a:t>crystallization</a:t>
            </a:r>
            <a:r>
              <a:rPr lang="tr-TR" sz="2400" dirty="0"/>
              <a:t> of </a:t>
            </a:r>
            <a:r>
              <a:rPr lang="tr-TR" sz="2400" dirty="0" err="1"/>
              <a:t>some</a:t>
            </a:r>
            <a:r>
              <a:rPr lang="tr-TR" sz="2400" dirty="0"/>
              <a:t> </a:t>
            </a:r>
            <a:r>
              <a:rPr lang="tr-TR" sz="2400" dirty="0" err="1"/>
              <a:t>stones</a:t>
            </a:r>
            <a:r>
              <a:rPr lang="tr-TR" sz="2400" dirty="0"/>
              <a:t> (</a:t>
            </a:r>
            <a:r>
              <a:rPr lang="tr-TR" sz="2400" dirty="0" err="1"/>
              <a:t>eg</a:t>
            </a:r>
            <a:r>
              <a:rPr lang="tr-TR" sz="2400" dirty="0"/>
              <a:t>, </a:t>
            </a:r>
            <a:r>
              <a:rPr lang="tr-TR" sz="2400" dirty="0" err="1"/>
              <a:t>struvite</a:t>
            </a:r>
            <a:r>
              <a:rPr lang="tr-TR" sz="2400" dirty="0"/>
              <a:t>, </a:t>
            </a:r>
            <a:r>
              <a:rPr lang="tr-TR" sz="2400" dirty="0" err="1"/>
              <a:t>cystine</a:t>
            </a:r>
            <a:r>
              <a:rPr lang="tr-TR" sz="2400" dirty="0"/>
              <a:t>, </a:t>
            </a:r>
            <a:r>
              <a:rPr lang="tr-TR" sz="2400" dirty="0" err="1"/>
              <a:t>urate</a:t>
            </a:r>
            <a:r>
              <a:rPr lang="tr-TR" sz="2400" dirty="0"/>
              <a:t>) </a:t>
            </a:r>
            <a:r>
              <a:rPr lang="tr-TR" sz="2400" dirty="0" err="1"/>
              <a:t>other</a:t>
            </a:r>
            <a:r>
              <a:rPr lang="tr-TR" sz="2400" dirty="0"/>
              <a:t> </a:t>
            </a:r>
            <a:r>
              <a:rPr lang="tr-TR" sz="2400" dirty="0" err="1"/>
              <a:t>favorable</a:t>
            </a:r>
            <a:r>
              <a:rPr lang="tr-TR" sz="2400" dirty="0"/>
              <a:t> </a:t>
            </a:r>
            <a:r>
              <a:rPr lang="tr-TR" sz="2400" dirty="0" err="1"/>
              <a:t>conditions</a:t>
            </a:r>
            <a:r>
              <a:rPr lang="tr-TR" sz="2400" dirty="0"/>
              <a:t> (</a:t>
            </a:r>
            <a:r>
              <a:rPr lang="tr-TR" sz="2400" dirty="0" err="1"/>
              <a:t>eg</a:t>
            </a:r>
            <a:r>
              <a:rPr lang="tr-TR" sz="2400" b="1" dirty="0"/>
              <a:t>, </a:t>
            </a:r>
            <a:r>
              <a:rPr lang="tr-TR" sz="2400" b="1" dirty="0" err="1"/>
              <a:t>proper</a:t>
            </a:r>
            <a:r>
              <a:rPr lang="tr-TR" sz="2400" b="1" dirty="0"/>
              <a:t> </a:t>
            </a:r>
            <a:r>
              <a:rPr lang="tr-TR" sz="2400" b="1" dirty="0" err="1"/>
              <a:t>pH</a:t>
            </a:r>
            <a:r>
              <a:rPr lang="tr-TR" sz="2400" dirty="0"/>
              <a:t>) </a:t>
            </a:r>
            <a:r>
              <a:rPr lang="tr-TR" sz="2400" dirty="0" err="1"/>
              <a:t>must</a:t>
            </a:r>
            <a:r>
              <a:rPr lang="tr-TR" sz="2400" dirty="0"/>
              <a:t> </a:t>
            </a:r>
            <a:r>
              <a:rPr lang="tr-TR" sz="2400" dirty="0" err="1"/>
              <a:t>also</a:t>
            </a:r>
            <a:r>
              <a:rPr lang="tr-TR" sz="2400" dirty="0"/>
              <a:t> </a:t>
            </a:r>
            <a:r>
              <a:rPr lang="tr-TR" sz="2400" dirty="0" err="1"/>
              <a:t>exist</a:t>
            </a:r>
            <a:r>
              <a:rPr lang="tr-TR" sz="2400" dirty="0"/>
              <a:t>. </a:t>
            </a:r>
          </a:p>
          <a:p>
            <a:r>
              <a:rPr lang="tr-TR" sz="2400" dirty="0"/>
              <a:t> İn </a:t>
            </a:r>
            <a:r>
              <a:rPr lang="tr-TR" sz="2400" dirty="0" err="1"/>
              <a:t>wide</a:t>
            </a:r>
            <a:r>
              <a:rPr lang="tr-TR" sz="2400" dirty="0"/>
              <a:t> </a:t>
            </a:r>
            <a:r>
              <a:rPr lang="tr-TR" sz="2400" dirty="0" err="1"/>
              <a:t>aspect</a:t>
            </a:r>
            <a:r>
              <a:rPr lang="tr-TR" sz="2400" dirty="0"/>
              <a:t>, </a:t>
            </a:r>
            <a:r>
              <a:rPr lang="tr-TR" sz="2400" dirty="0" err="1"/>
              <a:t>Crystallization</a:t>
            </a:r>
            <a:r>
              <a:rPr lang="tr-TR" sz="2400" dirty="0"/>
              <a:t> can be </a:t>
            </a:r>
            <a:r>
              <a:rPr lang="tr-TR" sz="2400" dirty="0" err="1"/>
              <a:t>affected</a:t>
            </a:r>
            <a:r>
              <a:rPr lang="tr-TR" sz="2400" dirty="0"/>
              <a:t> </a:t>
            </a:r>
            <a:r>
              <a:rPr lang="tr-TR" sz="2400" dirty="0" err="1"/>
              <a:t>by</a:t>
            </a:r>
            <a:r>
              <a:rPr lang="tr-TR" sz="2400" dirty="0"/>
              <a:t> </a:t>
            </a:r>
          </a:p>
          <a:p>
            <a:pPr lvl="1"/>
            <a:r>
              <a:rPr lang="tr-TR" sz="2400" dirty="0" err="1"/>
              <a:t>urinary</a:t>
            </a:r>
            <a:r>
              <a:rPr lang="tr-TR" sz="2400" dirty="0"/>
              <a:t> </a:t>
            </a:r>
            <a:r>
              <a:rPr lang="tr-TR" sz="2400" dirty="0" err="1"/>
              <a:t>tract</a:t>
            </a:r>
            <a:r>
              <a:rPr lang="tr-TR" sz="2400" dirty="0"/>
              <a:t> </a:t>
            </a:r>
            <a:r>
              <a:rPr lang="tr-TR" sz="2400" dirty="0" err="1"/>
              <a:t>infection</a:t>
            </a:r>
            <a:r>
              <a:rPr lang="tr-TR" sz="2400" dirty="0"/>
              <a:t>, </a:t>
            </a:r>
          </a:p>
          <a:p>
            <a:pPr lvl="1"/>
            <a:r>
              <a:rPr lang="tr-TR" sz="2400" dirty="0" err="1"/>
              <a:t>diet</a:t>
            </a:r>
            <a:r>
              <a:rPr lang="tr-TR" sz="2400" dirty="0"/>
              <a:t>, </a:t>
            </a:r>
          </a:p>
          <a:p>
            <a:pPr lvl="1"/>
            <a:r>
              <a:rPr lang="tr-TR" sz="2400" dirty="0" err="1"/>
              <a:t>intestinal</a:t>
            </a:r>
            <a:r>
              <a:rPr lang="tr-TR" sz="2400" dirty="0"/>
              <a:t> </a:t>
            </a:r>
            <a:r>
              <a:rPr lang="tr-TR" sz="2400" dirty="0" err="1"/>
              <a:t>absorption</a:t>
            </a:r>
            <a:r>
              <a:rPr lang="tr-TR" sz="2400" dirty="0"/>
              <a:t>, </a:t>
            </a:r>
          </a:p>
          <a:p>
            <a:pPr lvl="1"/>
            <a:r>
              <a:rPr lang="tr-TR" sz="2400" dirty="0" err="1"/>
              <a:t>urine</a:t>
            </a:r>
            <a:r>
              <a:rPr lang="tr-TR" sz="2400" dirty="0"/>
              <a:t> </a:t>
            </a:r>
            <a:r>
              <a:rPr lang="tr-TR" sz="2400" dirty="0" err="1"/>
              <a:t>volume</a:t>
            </a:r>
            <a:r>
              <a:rPr lang="tr-TR" sz="2400" dirty="0"/>
              <a:t>, </a:t>
            </a:r>
          </a:p>
          <a:p>
            <a:pPr lvl="1"/>
            <a:r>
              <a:rPr lang="tr-TR" sz="2400" dirty="0" err="1"/>
              <a:t>frequency</a:t>
            </a:r>
            <a:r>
              <a:rPr lang="tr-TR" sz="2400" dirty="0"/>
              <a:t> of </a:t>
            </a:r>
            <a:r>
              <a:rPr lang="tr-TR" sz="2400" dirty="0" err="1"/>
              <a:t>urination</a:t>
            </a:r>
            <a:r>
              <a:rPr lang="tr-TR" sz="2400" dirty="0"/>
              <a:t>, </a:t>
            </a:r>
          </a:p>
          <a:p>
            <a:pPr lvl="1"/>
            <a:r>
              <a:rPr lang="tr-TR" sz="2400" dirty="0" err="1"/>
              <a:t>therapeutic</a:t>
            </a:r>
            <a:r>
              <a:rPr lang="tr-TR" sz="2400" dirty="0"/>
              <a:t> </a:t>
            </a:r>
            <a:r>
              <a:rPr lang="tr-TR" sz="2400" dirty="0" err="1"/>
              <a:t>agents</a:t>
            </a:r>
            <a:r>
              <a:rPr lang="tr-TR" sz="2400" dirty="0"/>
              <a:t>, </a:t>
            </a:r>
          </a:p>
          <a:p>
            <a:pPr lvl="1"/>
            <a:r>
              <a:rPr lang="tr-TR" sz="2400" dirty="0" err="1"/>
              <a:t>genetics</a:t>
            </a:r>
            <a:r>
              <a:rPr lang="tr-TR" sz="2400" dirty="0"/>
              <a:t>.</a:t>
            </a:r>
          </a:p>
        </p:txBody>
      </p:sp>
    </p:spTree>
    <p:extLst>
      <p:ext uri="{BB962C8B-B14F-4D97-AF65-F5344CB8AC3E}">
        <p14:creationId xmlns:p14="http://schemas.microsoft.com/office/powerpoint/2010/main" val="37727786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77092" y="2052918"/>
            <a:ext cx="11637818" cy="4195481"/>
          </a:xfrm>
        </p:spPr>
        <p:txBody>
          <a:bodyPr>
            <a:normAutofit/>
          </a:bodyPr>
          <a:lstStyle/>
          <a:p>
            <a:r>
              <a:rPr lang="tr-TR" sz="2400" dirty="0"/>
              <a:t>M</a:t>
            </a:r>
            <a:r>
              <a:rPr lang="en-US" sz="2400" dirty="0" err="1"/>
              <a:t>icroscopic</a:t>
            </a:r>
            <a:r>
              <a:rPr lang="en-US" sz="2400" dirty="0"/>
              <a:t> crystals</a:t>
            </a:r>
            <a:r>
              <a:rPr lang="tr-TR" sz="2400" dirty="0"/>
              <a:t> </a:t>
            </a:r>
            <a:r>
              <a:rPr lang="en-US" sz="2400" dirty="0"/>
              <a:t>are seldom caused </a:t>
            </a:r>
            <a:r>
              <a:rPr lang="tr-TR" sz="2400" dirty="0"/>
              <a:t>c</a:t>
            </a:r>
            <a:r>
              <a:rPr lang="en-US" sz="2400" dirty="0" err="1"/>
              <a:t>linical</a:t>
            </a:r>
            <a:r>
              <a:rPr lang="en-US" sz="2400" dirty="0"/>
              <a:t> signs associated with </a:t>
            </a:r>
            <a:r>
              <a:rPr lang="en-US" sz="2400" dirty="0" err="1"/>
              <a:t>urolithiasis</a:t>
            </a:r>
            <a:r>
              <a:rPr lang="en-US" sz="2400" dirty="0"/>
              <a:t>. </a:t>
            </a:r>
            <a:endParaRPr lang="tr-TR" sz="2400" dirty="0"/>
          </a:p>
          <a:p>
            <a:endParaRPr lang="tr-TR" sz="2400" dirty="0"/>
          </a:p>
          <a:p>
            <a:r>
              <a:rPr lang="tr-TR" sz="2400" dirty="0" err="1"/>
              <a:t>Two</a:t>
            </a:r>
            <a:r>
              <a:rPr lang="tr-TR" sz="2400" dirty="0"/>
              <a:t> </a:t>
            </a:r>
            <a:r>
              <a:rPr lang="tr-TR" sz="2400" dirty="0" err="1"/>
              <a:t>factor</a:t>
            </a:r>
            <a:r>
              <a:rPr lang="tr-TR" sz="2400" dirty="0"/>
              <a:t> </a:t>
            </a:r>
            <a:r>
              <a:rPr lang="tr-TR" sz="2400" dirty="0" err="1"/>
              <a:t>are</a:t>
            </a:r>
            <a:r>
              <a:rPr lang="tr-TR" sz="2400" dirty="0"/>
              <a:t> </a:t>
            </a:r>
            <a:r>
              <a:rPr lang="tr-TR" sz="2400" dirty="0" err="1"/>
              <a:t>important</a:t>
            </a:r>
            <a:r>
              <a:rPr lang="tr-TR" sz="2400" dirty="0"/>
              <a:t> </a:t>
            </a:r>
            <a:r>
              <a:rPr lang="tr-TR" sz="2400" dirty="0" err="1"/>
              <a:t>the</a:t>
            </a:r>
            <a:r>
              <a:rPr lang="tr-TR" sz="2400" dirty="0"/>
              <a:t> </a:t>
            </a:r>
            <a:r>
              <a:rPr lang="tr-TR" sz="2400" dirty="0" err="1"/>
              <a:t>formation</a:t>
            </a:r>
            <a:r>
              <a:rPr lang="tr-TR" sz="2400" dirty="0"/>
              <a:t> </a:t>
            </a:r>
            <a:r>
              <a:rPr lang="tr-TR" sz="2400" dirty="0" err="1"/>
              <a:t>macroscopic</a:t>
            </a:r>
            <a:r>
              <a:rPr lang="tr-TR" sz="2400" dirty="0"/>
              <a:t> </a:t>
            </a:r>
            <a:r>
              <a:rPr lang="tr-TR" sz="2400" dirty="0" err="1"/>
              <a:t>urolith</a:t>
            </a:r>
            <a:r>
              <a:rPr lang="tr-TR" sz="2400" dirty="0"/>
              <a:t> in </a:t>
            </a:r>
            <a:r>
              <a:rPr lang="tr-TR" sz="2400" dirty="0" err="1"/>
              <a:t>the</a:t>
            </a:r>
            <a:r>
              <a:rPr lang="tr-TR" sz="2400" dirty="0"/>
              <a:t> </a:t>
            </a:r>
            <a:r>
              <a:rPr lang="tr-TR" sz="2400" dirty="0" err="1"/>
              <a:t>lower</a:t>
            </a:r>
            <a:r>
              <a:rPr lang="tr-TR" sz="2400" dirty="0"/>
              <a:t> </a:t>
            </a:r>
            <a:r>
              <a:rPr lang="tr-TR" sz="2400" dirty="0" err="1"/>
              <a:t>urinary</a:t>
            </a:r>
            <a:r>
              <a:rPr lang="tr-TR" sz="2400" dirty="0"/>
              <a:t> </a:t>
            </a:r>
            <a:r>
              <a:rPr lang="tr-TR" sz="2400" dirty="0" err="1"/>
              <a:t>track</a:t>
            </a:r>
            <a:endParaRPr lang="tr-TR" sz="2400" dirty="0"/>
          </a:p>
          <a:p>
            <a:pPr lvl="1"/>
            <a:r>
              <a:rPr lang="tr-TR" sz="2400" dirty="0"/>
              <a:t> </a:t>
            </a:r>
            <a:r>
              <a:rPr lang="tr-TR" sz="2400" b="1" u="sng" dirty="0" err="1"/>
              <a:t>interfering</a:t>
            </a:r>
            <a:r>
              <a:rPr lang="tr-TR" sz="2400" b="1" u="sng" dirty="0"/>
              <a:t> </a:t>
            </a:r>
            <a:r>
              <a:rPr lang="en-US" sz="2400" b="1" u="sng" dirty="0"/>
              <a:t>urine</a:t>
            </a:r>
            <a:r>
              <a:rPr lang="tr-TR" sz="2400" b="1" u="sng" dirty="0"/>
              <a:t> </a:t>
            </a:r>
            <a:r>
              <a:rPr lang="en-US" sz="2400" b="1" u="sng" dirty="0"/>
              <a:t>flow</a:t>
            </a:r>
            <a:endParaRPr lang="tr-TR" sz="2400" b="1" u="sng" dirty="0"/>
          </a:p>
          <a:p>
            <a:pPr lvl="1"/>
            <a:r>
              <a:rPr lang="en-US" sz="2400" b="1" u="sng" dirty="0" err="1"/>
              <a:t>irritat</a:t>
            </a:r>
            <a:r>
              <a:rPr lang="tr-TR" sz="2400" b="1" u="sng" dirty="0" err="1"/>
              <a:t>ing</a:t>
            </a:r>
            <a:r>
              <a:rPr lang="en-US" sz="2400" b="1" u="sng" dirty="0"/>
              <a:t> the mucosal surface </a:t>
            </a:r>
            <a:r>
              <a:rPr lang="tr-TR" sz="2400" b="1" u="sng" dirty="0"/>
              <a:t>(</a:t>
            </a:r>
            <a:r>
              <a:rPr lang="en-US" sz="2400" dirty="0"/>
              <a:t>often results in dysuria, hematuria, and </a:t>
            </a:r>
            <a:r>
              <a:rPr lang="en-US" sz="2400" dirty="0" err="1"/>
              <a:t>stranguria</a:t>
            </a:r>
            <a:r>
              <a:rPr lang="tr-TR" sz="2400" dirty="0"/>
              <a:t>)</a:t>
            </a:r>
          </a:p>
        </p:txBody>
      </p:sp>
    </p:spTree>
    <p:extLst>
      <p:ext uri="{BB962C8B-B14F-4D97-AF65-F5344CB8AC3E}">
        <p14:creationId xmlns:p14="http://schemas.microsoft.com/office/powerpoint/2010/main" val="27145847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5" name="İçerik Yer Tutucusu 4"/>
          <p:cNvSpPr>
            <a:spLocks noGrp="1"/>
          </p:cNvSpPr>
          <p:nvPr>
            <p:ph sz="half" idx="1"/>
          </p:nvPr>
        </p:nvSpPr>
        <p:spPr>
          <a:xfrm>
            <a:off x="1258154" y="2226829"/>
            <a:ext cx="4396339" cy="4195763"/>
          </a:xfrm>
        </p:spPr>
        <p:txBody>
          <a:bodyPr/>
          <a:lstStyle/>
          <a:p>
            <a:r>
              <a:rPr lang="tr-TR" dirty="0" err="1"/>
              <a:t>Struvite</a:t>
            </a:r>
            <a:r>
              <a:rPr lang="tr-TR" dirty="0"/>
              <a:t> </a:t>
            </a:r>
            <a:r>
              <a:rPr lang="tr-TR" dirty="0" err="1"/>
              <a:t>bladder</a:t>
            </a:r>
            <a:r>
              <a:rPr lang="tr-TR" dirty="0"/>
              <a:t> </a:t>
            </a:r>
            <a:r>
              <a:rPr lang="tr-TR" dirty="0" err="1"/>
              <a:t>stones</a:t>
            </a:r>
            <a:endParaRPr lang="tr-TR" dirty="0"/>
          </a:p>
        </p:txBody>
      </p:sp>
      <p:sp>
        <p:nvSpPr>
          <p:cNvPr id="6" name="İçerik Yer Tutucusu 5"/>
          <p:cNvSpPr>
            <a:spLocks noGrp="1"/>
          </p:cNvSpPr>
          <p:nvPr>
            <p:ph sz="half" idx="2"/>
          </p:nvPr>
        </p:nvSpPr>
        <p:spPr/>
        <p:txBody>
          <a:bodyPr/>
          <a:lstStyle/>
          <a:p>
            <a:r>
              <a:rPr lang="tr-TR" dirty="0" err="1"/>
              <a:t>Renal</a:t>
            </a:r>
            <a:r>
              <a:rPr lang="tr-TR" dirty="0"/>
              <a:t> </a:t>
            </a:r>
            <a:r>
              <a:rPr lang="tr-TR" dirty="0" err="1"/>
              <a:t>calculi</a:t>
            </a:r>
            <a:r>
              <a:rPr lang="tr-TR" dirty="0"/>
              <a:t>,</a:t>
            </a:r>
          </a:p>
        </p:txBody>
      </p:sp>
      <p:pic>
        <p:nvPicPr>
          <p:cNvPr id="3073" name="Picture 1" descr="Struvite bladder stones, Dachshund, radio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954" y="2886866"/>
            <a:ext cx="4384102" cy="301019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a:spLocks noChangeArrowheads="1"/>
          </p:cNvSpPr>
          <p:nvPr/>
        </p:nvSpPr>
        <p:spPr bwMode="auto">
          <a:xfrm>
            <a:off x="154842" y="166254"/>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rgbClr val="000000"/>
                </a:solidFill>
                <a:effectLst/>
                <a:latin typeface="Open Sans"/>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pic>
        <p:nvPicPr>
          <p:cNvPr id="3079" name="Picture 7" descr="Renal calculi, radiograp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8486" y="2886866"/>
            <a:ext cx="3838754" cy="253869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8"/>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rgbClr val="000000"/>
                </a:solidFill>
                <a:effectLst/>
                <a:latin typeface="Open Sans"/>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59355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646111" y="452718"/>
            <a:ext cx="9404723" cy="403896"/>
          </a:xfrm>
        </p:spPr>
        <p:txBody>
          <a:bodyPr/>
          <a:lstStyle/>
          <a:p>
            <a:endParaRPr lang="tr-TR" dirty="0"/>
          </a:p>
        </p:txBody>
      </p:sp>
      <p:sp>
        <p:nvSpPr>
          <p:cNvPr id="5" name="Metin Yer Tutucusu 4"/>
          <p:cNvSpPr>
            <a:spLocks noGrp="1"/>
          </p:cNvSpPr>
          <p:nvPr>
            <p:ph type="body" idx="1"/>
          </p:nvPr>
        </p:nvSpPr>
        <p:spPr/>
        <p:txBody>
          <a:bodyPr/>
          <a:lstStyle/>
          <a:p>
            <a:r>
              <a:rPr lang="tr-TR" dirty="0" err="1"/>
              <a:t>Renal</a:t>
            </a:r>
            <a:r>
              <a:rPr lang="tr-TR" dirty="0"/>
              <a:t> </a:t>
            </a:r>
            <a:r>
              <a:rPr lang="tr-TR" dirty="0" err="1"/>
              <a:t>calculus</a:t>
            </a:r>
            <a:endParaRPr lang="tr-TR" dirty="0"/>
          </a:p>
        </p:txBody>
      </p:sp>
      <p:sp>
        <p:nvSpPr>
          <p:cNvPr id="8" name="Metin Yer Tutucusu 7"/>
          <p:cNvSpPr>
            <a:spLocks noGrp="1"/>
          </p:cNvSpPr>
          <p:nvPr>
            <p:ph type="body" sz="half" idx="15"/>
          </p:nvPr>
        </p:nvSpPr>
        <p:spPr/>
        <p:txBody>
          <a:bodyPr/>
          <a:lstStyle/>
          <a:p>
            <a:endParaRPr lang="tr-TR" dirty="0"/>
          </a:p>
        </p:txBody>
      </p:sp>
      <p:sp>
        <p:nvSpPr>
          <p:cNvPr id="6" name="Metin Yer Tutucusu 5"/>
          <p:cNvSpPr>
            <a:spLocks noGrp="1"/>
          </p:cNvSpPr>
          <p:nvPr>
            <p:ph type="body" sz="quarter" idx="3"/>
          </p:nvPr>
        </p:nvSpPr>
        <p:spPr>
          <a:xfrm>
            <a:off x="3827534" y="1810387"/>
            <a:ext cx="3695483" cy="899475"/>
          </a:xfrm>
        </p:spPr>
        <p:txBody>
          <a:bodyPr/>
          <a:lstStyle/>
          <a:p>
            <a:r>
              <a:rPr lang="tr-TR" dirty="0" err="1"/>
              <a:t>Struvite</a:t>
            </a:r>
            <a:r>
              <a:rPr lang="tr-TR" dirty="0"/>
              <a:t> </a:t>
            </a:r>
            <a:r>
              <a:rPr lang="tr-TR" dirty="0" err="1"/>
              <a:t>calculi</a:t>
            </a:r>
            <a:r>
              <a:rPr lang="tr-TR" dirty="0"/>
              <a:t> </a:t>
            </a:r>
            <a:r>
              <a:rPr lang="tr-TR" dirty="0" err="1"/>
              <a:t>removed</a:t>
            </a:r>
            <a:r>
              <a:rPr lang="tr-TR" dirty="0"/>
              <a:t> </a:t>
            </a:r>
            <a:r>
              <a:rPr lang="tr-TR" dirty="0" err="1"/>
              <a:t>from</a:t>
            </a:r>
            <a:r>
              <a:rPr lang="tr-TR" dirty="0"/>
              <a:t> </a:t>
            </a:r>
            <a:r>
              <a:rPr lang="tr-TR" dirty="0" err="1"/>
              <a:t>bladder</a:t>
            </a:r>
            <a:endParaRPr lang="tr-TR" dirty="0"/>
          </a:p>
        </p:txBody>
      </p:sp>
      <p:sp>
        <p:nvSpPr>
          <p:cNvPr id="9" name="Metin Yer Tutucusu 8"/>
          <p:cNvSpPr>
            <a:spLocks noGrp="1"/>
          </p:cNvSpPr>
          <p:nvPr>
            <p:ph type="body" sz="half" idx="16"/>
          </p:nvPr>
        </p:nvSpPr>
        <p:spPr>
          <a:xfrm>
            <a:off x="3963033" y="2709862"/>
            <a:ext cx="2946794" cy="3589338"/>
          </a:xfrm>
        </p:spPr>
        <p:txBody>
          <a:bodyPr/>
          <a:lstStyle/>
          <a:p>
            <a:endParaRPr lang="tr-TR" dirty="0"/>
          </a:p>
        </p:txBody>
      </p:sp>
      <p:sp>
        <p:nvSpPr>
          <p:cNvPr id="7" name="Metin Yer Tutucusu 6"/>
          <p:cNvSpPr>
            <a:spLocks noGrp="1"/>
          </p:cNvSpPr>
          <p:nvPr>
            <p:ph type="body" sz="quarter" idx="13"/>
          </p:nvPr>
        </p:nvSpPr>
        <p:spPr>
          <a:xfrm>
            <a:off x="8150854" y="1685984"/>
            <a:ext cx="3191759" cy="999430"/>
          </a:xfrm>
        </p:spPr>
        <p:txBody>
          <a:bodyPr/>
          <a:lstStyle/>
          <a:p>
            <a:r>
              <a:rPr lang="tr-TR" dirty="0" err="1"/>
              <a:t>Urate</a:t>
            </a:r>
            <a:r>
              <a:rPr lang="tr-TR" dirty="0"/>
              <a:t> </a:t>
            </a:r>
            <a:r>
              <a:rPr lang="tr-TR" dirty="0" err="1"/>
              <a:t>bladder</a:t>
            </a:r>
            <a:r>
              <a:rPr lang="tr-TR" dirty="0"/>
              <a:t> </a:t>
            </a:r>
            <a:r>
              <a:rPr lang="tr-TR" dirty="0" err="1"/>
              <a:t>stones</a:t>
            </a:r>
            <a:r>
              <a:rPr lang="tr-TR" dirty="0"/>
              <a:t>, </a:t>
            </a:r>
            <a:r>
              <a:rPr lang="tr-TR" dirty="0" err="1"/>
              <a:t>Dalmatian</a:t>
            </a:r>
            <a:endParaRPr lang="tr-TR" dirty="0"/>
          </a:p>
        </p:txBody>
      </p:sp>
      <p:sp>
        <p:nvSpPr>
          <p:cNvPr id="10" name="Metin Yer Tutucusu 9"/>
          <p:cNvSpPr>
            <a:spLocks noGrp="1"/>
          </p:cNvSpPr>
          <p:nvPr>
            <p:ph type="body" sz="half" idx="17"/>
          </p:nvPr>
        </p:nvSpPr>
        <p:spPr/>
        <p:txBody>
          <a:bodyPr/>
          <a:lstStyle/>
          <a:p>
            <a:endParaRPr lang="tr-TR" dirty="0"/>
          </a:p>
        </p:txBody>
      </p:sp>
      <p:pic>
        <p:nvPicPr>
          <p:cNvPr id="4097" name="Picture 1" descr="Renal calculus, Samoy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463" y="2685414"/>
            <a:ext cx="2946867" cy="23622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2"/>
          <p:cNvSpPr>
            <a:spLocks noChangeArrowheads="1"/>
          </p:cNvSpPr>
          <p:nvPr/>
        </p:nvSpPr>
        <p:spPr bwMode="auto">
          <a:xfrm>
            <a:off x="0" y="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rgbClr val="000000"/>
                </a:solidFill>
                <a:effectLst/>
                <a:latin typeface="Open Sans"/>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pic>
        <p:nvPicPr>
          <p:cNvPr id="4099" name="Picture 3" descr="Struvite calculi removed from bladd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3033" y="2709862"/>
            <a:ext cx="3026168" cy="2337752"/>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4"/>
          <p:cNvSpPr>
            <a:spLocks noChangeArrowheads="1"/>
          </p:cNvSpPr>
          <p:nvPr/>
        </p:nvSpPr>
        <p:spPr bwMode="auto">
          <a:xfrm>
            <a:off x="242327" y="195262"/>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rgbClr val="000000"/>
                </a:solidFill>
                <a:effectLst/>
                <a:latin typeface="Open Sans"/>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pic>
        <p:nvPicPr>
          <p:cNvPr id="4101" name="Picture 5" descr="Urate bladder stones, Dalmati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0738" y="2709862"/>
            <a:ext cx="3571875" cy="2362200"/>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6"/>
          <p:cNvSpPr>
            <a:spLocks noChangeArrowheads="1"/>
          </p:cNvSpPr>
          <p:nvPr/>
        </p:nvSpPr>
        <p:spPr bwMode="auto">
          <a:xfrm>
            <a:off x="152400" y="1524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rgbClr val="000000"/>
                </a:solidFill>
                <a:effectLst/>
                <a:latin typeface="Open Sans"/>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985972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314173"/>
            <a:ext cx="9404723" cy="683355"/>
          </a:xfrm>
        </p:spPr>
        <p:txBody>
          <a:bodyPr/>
          <a:lstStyle/>
          <a:p>
            <a:endParaRPr lang="tr-TR" dirty="0"/>
          </a:p>
        </p:txBody>
      </p:sp>
      <p:sp>
        <p:nvSpPr>
          <p:cNvPr id="3" name="İçerik Yer Tutucusu 2"/>
          <p:cNvSpPr>
            <a:spLocks noGrp="1"/>
          </p:cNvSpPr>
          <p:nvPr>
            <p:ph idx="1"/>
          </p:nvPr>
        </p:nvSpPr>
        <p:spPr>
          <a:xfrm>
            <a:off x="646111" y="1967346"/>
            <a:ext cx="11296507" cy="4017818"/>
          </a:xfrm>
        </p:spPr>
        <p:txBody>
          <a:bodyPr>
            <a:noAutofit/>
          </a:bodyPr>
          <a:lstStyle/>
          <a:p>
            <a:r>
              <a:rPr lang="en-US" sz="2400" b="1" dirty="0"/>
              <a:t>Nephroliths</a:t>
            </a:r>
            <a:r>
              <a:rPr lang="en-US" sz="2400" dirty="0"/>
              <a:t> often are asymptomatic unless pyelonephritis exists concurrently or they pass into the ureter. </a:t>
            </a:r>
            <a:endParaRPr lang="tr-TR" sz="2400" dirty="0"/>
          </a:p>
          <a:p>
            <a:r>
              <a:rPr lang="en-US" sz="2400" b="1" dirty="0"/>
              <a:t>Ureteral obstruction </a:t>
            </a:r>
            <a:r>
              <a:rPr lang="en-US" sz="2400" dirty="0"/>
              <a:t>may produce signs of </a:t>
            </a:r>
            <a:r>
              <a:rPr lang="en-US" sz="2400" dirty="0">
                <a:solidFill>
                  <a:schemeClr val="accent1">
                    <a:lumMod val="40000"/>
                    <a:lumOff val="60000"/>
                  </a:schemeClr>
                </a:solidFill>
              </a:rPr>
              <a:t>vomiting, lethargy, and/or flank and renal pain</a:t>
            </a:r>
            <a:r>
              <a:rPr lang="en-US" sz="2400" dirty="0"/>
              <a:t>, particularly if there is acute total obstruction with distention of the renal capsule. The only clinical sign associated with </a:t>
            </a:r>
            <a:r>
              <a:rPr lang="en-US" sz="2400" dirty="0">
                <a:solidFill>
                  <a:schemeClr val="accent1">
                    <a:lumMod val="40000"/>
                    <a:lumOff val="60000"/>
                  </a:schemeClr>
                </a:solidFill>
              </a:rPr>
              <a:t>unilateral </a:t>
            </a:r>
            <a:r>
              <a:rPr lang="en-US" sz="2400" dirty="0" err="1">
                <a:solidFill>
                  <a:schemeClr val="accent1">
                    <a:lumMod val="40000"/>
                    <a:lumOff val="60000"/>
                  </a:schemeClr>
                </a:solidFill>
              </a:rPr>
              <a:t>uret</a:t>
            </a:r>
            <a:r>
              <a:rPr lang="tr-TR" sz="2400" dirty="0">
                <a:solidFill>
                  <a:schemeClr val="accent1">
                    <a:lumMod val="40000"/>
                    <a:lumOff val="60000"/>
                  </a:schemeClr>
                </a:solidFill>
              </a:rPr>
              <a:t>e</a:t>
            </a:r>
            <a:r>
              <a:rPr lang="en-US" sz="2400" dirty="0" err="1">
                <a:solidFill>
                  <a:schemeClr val="accent1">
                    <a:lumMod val="40000"/>
                    <a:lumOff val="60000"/>
                  </a:schemeClr>
                </a:solidFill>
              </a:rPr>
              <a:t>hroliths</a:t>
            </a:r>
            <a:r>
              <a:rPr lang="en-US" sz="2400" dirty="0"/>
              <a:t> may be pain, which can be difficult to detect in dogs and cats.</a:t>
            </a:r>
            <a:endParaRPr lang="tr-TR" sz="2400" dirty="0"/>
          </a:p>
          <a:p>
            <a:r>
              <a:rPr lang="en-US" sz="2400" dirty="0"/>
              <a:t>unilateral ureteral obstruction may result in </a:t>
            </a:r>
            <a:r>
              <a:rPr lang="en-US" sz="2400" dirty="0" err="1"/>
              <a:t>hydronephrosis</a:t>
            </a:r>
            <a:r>
              <a:rPr lang="en-US" sz="2400" dirty="0"/>
              <a:t> with loss of function of the ipsilateral kidney. </a:t>
            </a:r>
            <a:endParaRPr lang="tr-TR" sz="2400" dirty="0"/>
          </a:p>
        </p:txBody>
      </p:sp>
    </p:spTree>
    <p:extLst>
      <p:ext uri="{BB962C8B-B14F-4D97-AF65-F5344CB8AC3E}">
        <p14:creationId xmlns:p14="http://schemas.microsoft.com/office/powerpoint/2010/main" val="22617500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a:xfrm>
            <a:off x="646111" y="452718"/>
            <a:ext cx="9404723" cy="489391"/>
          </a:xfrm>
        </p:spPr>
        <p:txBody>
          <a:bodyPr/>
          <a:lstStyle/>
          <a:p>
            <a:endParaRPr lang="tr-TR" dirty="0"/>
          </a:p>
        </p:txBody>
      </p:sp>
      <p:sp>
        <p:nvSpPr>
          <p:cNvPr id="10" name="İçerik Yer Tutucusu 9"/>
          <p:cNvSpPr>
            <a:spLocks noGrp="1"/>
          </p:cNvSpPr>
          <p:nvPr>
            <p:ph idx="1"/>
          </p:nvPr>
        </p:nvSpPr>
        <p:spPr>
          <a:xfrm>
            <a:off x="427219" y="1214883"/>
            <a:ext cx="11402292" cy="5380789"/>
          </a:xfrm>
        </p:spPr>
        <p:txBody>
          <a:bodyPr>
            <a:noAutofit/>
          </a:bodyPr>
          <a:lstStyle/>
          <a:p>
            <a:r>
              <a:rPr lang="en-US" sz="2400" dirty="0"/>
              <a:t>Abdominal palpation can help detect </a:t>
            </a:r>
            <a:r>
              <a:rPr lang="en-US" sz="2400" dirty="0" err="1"/>
              <a:t>urocystoliths</a:t>
            </a:r>
            <a:r>
              <a:rPr lang="en-US" sz="2400" dirty="0"/>
              <a:t>; the bladder wall may be thickened, and a grating sensation may be felt when the bladder is palpated.</a:t>
            </a:r>
            <a:endParaRPr lang="tr-TR" sz="2400" dirty="0"/>
          </a:p>
          <a:p>
            <a:r>
              <a:rPr lang="en-US" sz="2400" dirty="0"/>
              <a:t>palpation may reveal a single large </a:t>
            </a:r>
            <a:r>
              <a:rPr lang="en-US" sz="2400" dirty="0" err="1"/>
              <a:t>urolith</a:t>
            </a:r>
            <a:r>
              <a:rPr lang="en-US" sz="2400" dirty="0"/>
              <a:t> or multiple </a:t>
            </a:r>
            <a:r>
              <a:rPr lang="en-US" sz="2400" dirty="0" err="1"/>
              <a:t>uroliths</a:t>
            </a:r>
            <a:r>
              <a:rPr lang="en-US" sz="2400" dirty="0"/>
              <a:t> by their crepitation</a:t>
            </a:r>
            <a:endParaRPr lang="tr-TR" sz="2400" dirty="0"/>
          </a:p>
          <a:p>
            <a:r>
              <a:rPr lang="en-US" sz="2400" dirty="0"/>
              <a:t>complete radiographic examination of the tract is indicated; </a:t>
            </a:r>
            <a:r>
              <a:rPr lang="en-US" sz="2400" dirty="0" err="1"/>
              <a:t>radiodense</a:t>
            </a:r>
            <a:r>
              <a:rPr lang="en-US" sz="2400" dirty="0"/>
              <a:t> calculi &gt;3 mm in diameter are usually visible on radiographs. </a:t>
            </a:r>
            <a:endParaRPr lang="tr-TR" sz="2400" dirty="0"/>
          </a:p>
          <a:p>
            <a:r>
              <a:rPr lang="en-US" sz="2400" dirty="0"/>
              <a:t>Urate, and occasionally </a:t>
            </a:r>
            <a:r>
              <a:rPr lang="en-US" sz="2400" dirty="0" err="1"/>
              <a:t>cystine</a:t>
            </a:r>
            <a:r>
              <a:rPr lang="en-US" sz="2400" dirty="0"/>
              <a:t>, </a:t>
            </a:r>
            <a:r>
              <a:rPr lang="en-US" sz="2400" dirty="0" err="1"/>
              <a:t>uroliths</a:t>
            </a:r>
            <a:r>
              <a:rPr lang="en-US" sz="2400" dirty="0"/>
              <a:t> may be </a:t>
            </a:r>
            <a:r>
              <a:rPr lang="en-US" sz="2400" dirty="0">
                <a:solidFill>
                  <a:schemeClr val="accent1">
                    <a:lumMod val="40000"/>
                    <a:lumOff val="60000"/>
                  </a:schemeClr>
                </a:solidFill>
              </a:rPr>
              <a:t>radiolucent</a:t>
            </a:r>
            <a:r>
              <a:rPr lang="en-US" sz="2400" dirty="0"/>
              <a:t>, requiring contrast radiography or ultrasonography to confirm their presence. </a:t>
            </a:r>
            <a:endParaRPr lang="tr-TR" sz="2400" dirty="0"/>
          </a:p>
          <a:p>
            <a:r>
              <a:rPr lang="en-US" sz="2400" dirty="0"/>
              <a:t>Urinalysis, including </a:t>
            </a:r>
            <a:r>
              <a:rPr lang="en-US" sz="2400" dirty="0">
                <a:solidFill>
                  <a:schemeClr val="accent1">
                    <a:lumMod val="40000"/>
                    <a:lumOff val="60000"/>
                  </a:schemeClr>
                </a:solidFill>
              </a:rPr>
              <a:t>identification of crystals </a:t>
            </a:r>
            <a:r>
              <a:rPr lang="en-US" sz="2400" dirty="0"/>
              <a:t>on microscopic examination of fresh urine</a:t>
            </a:r>
            <a:r>
              <a:rPr lang="tr-TR" sz="2400" dirty="0"/>
              <a:t> is </a:t>
            </a:r>
            <a:r>
              <a:rPr lang="tr-TR" sz="2400" dirty="0" err="1"/>
              <a:t>requıre</a:t>
            </a:r>
            <a:r>
              <a:rPr lang="tr-TR" sz="2400" dirty="0"/>
              <a:t>.</a:t>
            </a:r>
          </a:p>
        </p:txBody>
      </p:sp>
    </p:spTree>
    <p:extLst>
      <p:ext uri="{BB962C8B-B14F-4D97-AF65-F5344CB8AC3E}">
        <p14:creationId xmlns:p14="http://schemas.microsoft.com/office/powerpoint/2010/main" val="28773961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91173"/>
          </a:xfrm>
        </p:spPr>
        <p:txBody>
          <a:bodyPr/>
          <a:lstStyle/>
          <a:p>
            <a:r>
              <a:rPr lang="tr-TR" b="1" dirty="0" err="1"/>
              <a:t>Urethral</a:t>
            </a:r>
            <a:r>
              <a:rPr lang="tr-TR" b="1" dirty="0"/>
              <a:t> </a:t>
            </a:r>
            <a:r>
              <a:rPr lang="tr-TR" b="1" dirty="0" err="1"/>
              <a:t>Obstruction</a:t>
            </a:r>
            <a:br>
              <a:rPr lang="tr-TR" b="1" dirty="0"/>
            </a:br>
            <a:endParaRPr lang="tr-TR" dirty="0"/>
          </a:p>
        </p:txBody>
      </p:sp>
      <p:sp>
        <p:nvSpPr>
          <p:cNvPr id="3" name="İçerik Yer Tutucusu 2"/>
          <p:cNvSpPr>
            <a:spLocks noGrp="1"/>
          </p:cNvSpPr>
          <p:nvPr>
            <p:ph idx="1"/>
          </p:nvPr>
        </p:nvSpPr>
        <p:spPr>
          <a:xfrm>
            <a:off x="494675" y="1662545"/>
            <a:ext cx="11347555" cy="5008077"/>
          </a:xfrm>
        </p:spPr>
        <p:txBody>
          <a:bodyPr>
            <a:noAutofit/>
          </a:bodyPr>
          <a:lstStyle/>
          <a:p>
            <a:r>
              <a:rPr lang="en-US" sz="2400" dirty="0"/>
              <a:t>Urethral obstruction is common in male dogs and cats. </a:t>
            </a:r>
            <a:endParaRPr lang="tr-TR" sz="2400" dirty="0"/>
          </a:p>
          <a:p>
            <a:r>
              <a:rPr lang="en-US" sz="2400" dirty="0"/>
              <a:t>It may occur </a:t>
            </a:r>
            <a:r>
              <a:rPr lang="en-US" sz="2400" dirty="0">
                <a:solidFill>
                  <a:schemeClr val="accent1">
                    <a:lumMod val="20000"/>
                    <a:lumOff val="80000"/>
                  </a:schemeClr>
                </a:solidFill>
              </a:rPr>
              <a:t>suddenly</a:t>
            </a:r>
            <a:r>
              <a:rPr lang="en-US" sz="2400" dirty="0"/>
              <a:t> or may develop </a:t>
            </a:r>
            <a:r>
              <a:rPr lang="tr-TR" sz="2400" dirty="0" err="1">
                <a:solidFill>
                  <a:schemeClr val="accent1">
                    <a:lumMod val="20000"/>
                    <a:lumOff val="80000"/>
                  </a:schemeClr>
                </a:solidFill>
              </a:rPr>
              <a:t>during</a:t>
            </a:r>
            <a:r>
              <a:rPr lang="en-US" sz="2400" dirty="0">
                <a:solidFill>
                  <a:schemeClr val="accent1">
                    <a:lumMod val="20000"/>
                    <a:lumOff val="80000"/>
                  </a:schemeClr>
                </a:solidFill>
              </a:rPr>
              <a:t> days or weeks</a:t>
            </a:r>
            <a:r>
              <a:rPr lang="en-US" sz="2400" dirty="0"/>
              <a:t>.</a:t>
            </a:r>
            <a:endParaRPr lang="tr-TR" sz="2400" dirty="0"/>
          </a:p>
          <a:p>
            <a:r>
              <a:rPr lang="en-US" sz="2400" dirty="0"/>
              <a:t> </a:t>
            </a:r>
            <a:r>
              <a:rPr lang="en-US" sz="2400" b="1" dirty="0"/>
              <a:t>Initially</a:t>
            </a:r>
            <a:r>
              <a:rPr lang="en-US" sz="2400" dirty="0"/>
              <a:t>, the animal may frequently attempt to urinate and produce only a fine stream, a few drops, or nothing. Animals may also exhibit extreme pain manifested by crying out when attempting to urinate. </a:t>
            </a:r>
            <a:endParaRPr lang="tr-TR" sz="2400" dirty="0"/>
          </a:p>
          <a:p>
            <a:r>
              <a:rPr lang="en-US" sz="2400" b="1" dirty="0"/>
              <a:t>Complete obstruction </a:t>
            </a:r>
            <a:r>
              <a:rPr lang="en-US" sz="2400" dirty="0"/>
              <a:t>causes uremia within 36–48 </a:t>
            </a:r>
            <a:r>
              <a:rPr lang="en-US" sz="2400" dirty="0" err="1"/>
              <a:t>hr</a:t>
            </a:r>
            <a:r>
              <a:rPr lang="en-US" sz="2400" dirty="0"/>
              <a:t>, which leads to depression, anorexia, vomiting, diarrhea, dehydration, coma, and death within ~72 hr. </a:t>
            </a:r>
            <a:endParaRPr lang="tr-TR" sz="2400" dirty="0"/>
          </a:p>
          <a:p>
            <a:r>
              <a:rPr lang="en-US" sz="2400" dirty="0"/>
              <a:t>Urethral obstruction is an </a:t>
            </a:r>
            <a:r>
              <a:rPr lang="en-US" sz="2400" dirty="0">
                <a:solidFill>
                  <a:schemeClr val="accent1">
                    <a:lumMod val="40000"/>
                    <a:lumOff val="60000"/>
                  </a:schemeClr>
                </a:solidFill>
              </a:rPr>
              <a:t>emergency </a:t>
            </a:r>
            <a:r>
              <a:rPr lang="en-US" sz="2400" dirty="0"/>
              <a:t>condition, and treatment should begin immediately.</a:t>
            </a:r>
            <a:endParaRPr lang="tr-TR" sz="2400" dirty="0"/>
          </a:p>
        </p:txBody>
      </p:sp>
    </p:spTree>
    <p:extLst>
      <p:ext uri="{BB962C8B-B14F-4D97-AF65-F5344CB8AC3E}">
        <p14:creationId xmlns:p14="http://schemas.microsoft.com/office/powerpoint/2010/main" val="31979940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566613"/>
          </a:xfrm>
        </p:spPr>
        <p:txBody>
          <a:bodyPr/>
          <a:lstStyle/>
          <a:p>
            <a:endParaRPr lang="tr-TR" dirty="0"/>
          </a:p>
        </p:txBody>
      </p:sp>
      <p:sp>
        <p:nvSpPr>
          <p:cNvPr id="3" name="İçerik Yer Tutucusu 2"/>
          <p:cNvSpPr>
            <a:spLocks noGrp="1"/>
          </p:cNvSpPr>
          <p:nvPr>
            <p:ph idx="1"/>
          </p:nvPr>
        </p:nvSpPr>
        <p:spPr>
          <a:xfrm>
            <a:off x="540327" y="1394085"/>
            <a:ext cx="11301903" cy="5171607"/>
          </a:xfrm>
        </p:spPr>
        <p:txBody>
          <a:bodyPr>
            <a:noAutofit/>
          </a:bodyPr>
          <a:lstStyle/>
          <a:p>
            <a:r>
              <a:rPr lang="en-US" sz="2400" dirty="0"/>
              <a:t>If the bladder is intact</a:t>
            </a:r>
            <a:r>
              <a:rPr lang="tr-TR" sz="2400" dirty="0"/>
              <a:t>(not </a:t>
            </a:r>
            <a:r>
              <a:rPr lang="tr-TR" sz="2400" dirty="0" err="1"/>
              <a:t>ruptured</a:t>
            </a:r>
            <a:r>
              <a:rPr lang="tr-TR" sz="2400" dirty="0"/>
              <a:t>)</a:t>
            </a:r>
            <a:r>
              <a:rPr lang="en-US" sz="2400" dirty="0"/>
              <a:t>, it is distended, hard, and painful; care should be used when palpating the bladder to avoid iatrogenic rupture.</a:t>
            </a:r>
            <a:endParaRPr lang="tr-TR" sz="2400" dirty="0"/>
          </a:p>
          <a:p>
            <a:r>
              <a:rPr lang="en-US" sz="2400" dirty="0"/>
              <a:t> If the bladder has ruptured, it cannot be palpated and urine can sometimes</a:t>
            </a:r>
            <a:r>
              <a:rPr lang="tr-TR" sz="2400" dirty="0"/>
              <a:t> (</a:t>
            </a:r>
            <a:r>
              <a:rPr lang="en-US" sz="2400" dirty="0"/>
              <a:t>but not always</a:t>
            </a:r>
            <a:r>
              <a:rPr lang="tr-TR" sz="2400" dirty="0"/>
              <a:t>)</a:t>
            </a:r>
            <a:r>
              <a:rPr lang="en-US" sz="2400" dirty="0"/>
              <a:t> be obtained from the abdominal cavity by paracentesis. </a:t>
            </a:r>
            <a:endParaRPr lang="tr-TR" sz="2400" dirty="0"/>
          </a:p>
          <a:p>
            <a:r>
              <a:rPr lang="en-US" sz="2400" dirty="0"/>
              <a:t>Animals with spontaneous bladder rupture may appear temporarily improved because the pain associated with bladder distention has been relieved; </a:t>
            </a:r>
            <a:r>
              <a:rPr lang="tr-TR" sz="2400" dirty="0" err="1"/>
              <a:t>then</a:t>
            </a:r>
            <a:r>
              <a:rPr lang="en-US" sz="2400" dirty="0"/>
              <a:t>, peritonitis and absorption of uremic toxins and potassium occur rapidly and lead to depression, abdominal distention, cardiac arrhythmias, and death.</a:t>
            </a:r>
            <a:endParaRPr lang="tr-TR" sz="2400" dirty="0"/>
          </a:p>
        </p:txBody>
      </p:sp>
    </p:spTree>
    <p:extLst>
      <p:ext uri="{BB962C8B-B14F-4D97-AF65-F5344CB8AC3E}">
        <p14:creationId xmlns:p14="http://schemas.microsoft.com/office/powerpoint/2010/main" val="3541001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406264"/>
          </a:xfrm>
        </p:spPr>
        <p:txBody>
          <a:bodyPr/>
          <a:lstStyle/>
          <a:p>
            <a:endParaRPr lang="tr-TR" dirty="0"/>
          </a:p>
        </p:txBody>
      </p:sp>
      <p:sp>
        <p:nvSpPr>
          <p:cNvPr id="3" name="İçerik Yer Tutucusu 2"/>
          <p:cNvSpPr>
            <a:spLocks noGrp="1"/>
          </p:cNvSpPr>
          <p:nvPr>
            <p:ph idx="1"/>
          </p:nvPr>
        </p:nvSpPr>
        <p:spPr>
          <a:xfrm>
            <a:off x="623453" y="2413415"/>
            <a:ext cx="11568547" cy="4222911"/>
          </a:xfrm>
        </p:spPr>
        <p:txBody>
          <a:bodyPr>
            <a:noAutofit/>
          </a:bodyPr>
          <a:lstStyle/>
          <a:p>
            <a:r>
              <a:rPr lang="en-US" sz="2400" dirty="0"/>
              <a:t>Hyperkalemia and metabolic acidosis are </a:t>
            </a:r>
            <a:r>
              <a:rPr lang="en-US" sz="2400" dirty="0">
                <a:solidFill>
                  <a:schemeClr val="accent1">
                    <a:lumMod val="20000"/>
                    <a:lumOff val="80000"/>
                  </a:schemeClr>
                </a:solidFill>
              </a:rPr>
              <a:t>life-threatening</a:t>
            </a:r>
            <a:r>
              <a:rPr lang="en-US" sz="2400" dirty="0"/>
              <a:t> complications of urethral obstruction. An ECG (to record cardiac rhythm and rate) and a serum potassium</a:t>
            </a:r>
            <a:r>
              <a:rPr lang="tr-TR" sz="2400" dirty="0"/>
              <a:t> </a:t>
            </a:r>
            <a:r>
              <a:rPr lang="tr-TR" sz="2400" dirty="0" err="1"/>
              <a:t>measurement</a:t>
            </a:r>
            <a:r>
              <a:rPr lang="en-US" sz="2400" dirty="0"/>
              <a:t> are indicated.</a:t>
            </a:r>
            <a:endParaRPr lang="tr-TR" sz="2400" dirty="0"/>
          </a:p>
          <a:p>
            <a:r>
              <a:rPr lang="en-US" sz="2400" dirty="0"/>
              <a:t> Initial emergency care involves immediate </a:t>
            </a:r>
            <a:r>
              <a:rPr lang="en-US" sz="2400" dirty="0">
                <a:solidFill>
                  <a:schemeClr val="accent1">
                    <a:lumMod val="20000"/>
                    <a:lumOff val="80000"/>
                  </a:schemeClr>
                </a:solidFill>
              </a:rPr>
              <a:t>relief of obstruction </a:t>
            </a:r>
            <a:r>
              <a:rPr lang="en-US" sz="2400" dirty="0"/>
              <a:t>by catheterization and </a:t>
            </a:r>
            <a:r>
              <a:rPr lang="en-US" sz="2400" dirty="0">
                <a:solidFill>
                  <a:schemeClr val="accent1">
                    <a:lumMod val="20000"/>
                    <a:lumOff val="80000"/>
                  </a:schemeClr>
                </a:solidFill>
              </a:rPr>
              <a:t>fluid therapy </a:t>
            </a:r>
            <a:r>
              <a:rPr lang="en-US" sz="2400" dirty="0"/>
              <a:t>with normal saline. </a:t>
            </a:r>
            <a:endParaRPr lang="tr-TR" sz="2400" dirty="0"/>
          </a:p>
          <a:p>
            <a:r>
              <a:rPr lang="en-US" sz="2400" dirty="0"/>
              <a:t>Occasionally, an obstruction at the external urethral orifice can be dislodged by gentle massage. Sometimes, when a portion of the urethra is dilated with fluid under pressure and then suddenly released, urethral calculi can be flushed out. </a:t>
            </a:r>
            <a:endParaRPr lang="tr-TR" sz="2400" dirty="0"/>
          </a:p>
        </p:txBody>
      </p:sp>
    </p:spTree>
    <p:extLst>
      <p:ext uri="{BB962C8B-B14F-4D97-AF65-F5344CB8AC3E}">
        <p14:creationId xmlns:p14="http://schemas.microsoft.com/office/powerpoint/2010/main" val="40738338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8"/>
            <a:ext cx="9884478" cy="4195481"/>
          </a:xfrm>
        </p:spPr>
        <p:txBody>
          <a:bodyPr>
            <a:normAutofit/>
          </a:bodyPr>
          <a:lstStyle/>
          <a:p>
            <a:r>
              <a:rPr lang="en-US" sz="2400" dirty="0"/>
              <a:t>The </a:t>
            </a:r>
            <a:r>
              <a:rPr lang="en-US" sz="2400" dirty="0" err="1"/>
              <a:t>urolith</a:t>
            </a:r>
            <a:r>
              <a:rPr lang="en-US" sz="2400" dirty="0"/>
              <a:t> nearly always can be flushed back into the bladder by using the largest catheter that can be easily passed to the calculus, </a:t>
            </a:r>
            <a:r>
              <a:rPr lang="en-US" sz="2400" dirty="0">
                <a:solidFill>
                  <a:schemeClr val="accent1">
                    <a:lumMod val="20000"/>
                    <a:lumOff val="80000"/>
                  </a:schemeClr>
                </a:solidFill>
              </a:rPr>
              <a:t>occluding the distal end </a:t>
            </a:r>
            <a:r>
              <a:rPr lang="en-US" sz="2400" dirty="0"/>
              <a:t>of the urethral lumen around the catheter, and infusing a sterile mixture of equal parts of isotonic saline solution and an aqueous lubricant.</a:t>
            </a:r>
          </a:p>
          <a:p>
            <a:r>
              <a:rPr lang="en-US" sz="2400" dirty="0"/>
              <a:t> If the </a:t>
            </a:r>
            <a:r>
              <a:rPr lang="en-US" sz="2400" dirty="0" err="1"/>
              <a:t>urethrolith</a:t>
            </a:r>
            <a:r>
              <a:rPr lang="en-US" sz="2400" dirty="0"/>
              <a:t> cannot be flushed back into the bladder, a </a:t>
            </a:r>
            <a:r>
              <a:rPr lang="en-US" sz="2400" dirty="0" err="1"/>
              <a:t>urethrotomy</a:t>
            </a:r>
            <a:r>
              <a:rPr lang="en-US" sz="2400" dirty="0"/>
              <a:t> should be performed </a:t>
            </a:r>
          </a:p>
          <a:p>
            <a:r>
              <a:rPr lang="en-US" sz="2400" dirty="0"/>
              <a:t>The stone should be sent for </a:t>
            </a:r>
            <a:r>
              <a:rPr lang="en-US" sz="2400" dirty="0">
                <a:solidFill>
                  <a:schemeClr val="accent1">
                    <a:lumMod val="20000"/>
                    <a:lumOff val="80000"/>
                  </a:schemeClr>
                </a:solidFill>
              </a:rPr>
              <a:t>quantitative analysis</a:t>
            </a:r>
            <a:r>
              <a:rPr lang="en-US" sz="2400" dirty="0"/>
              <a:t>, with the animal managed medically to prevent stone recurrence based on the results.</a:t>
            </a:r>
          </a:p>
          <a:p>
            <a:endParaRPr lang="tr-TR" sz="2400" dirty="0"/>
          </a:p>
        </p:txBody>
      </p:sp>
    </p:spTree>
    <p:extLst>
      <p:ext uri="{BB962C8B-B14F-4D97-AF65-F5344CB8AC3E}">
        <p14:creationId xmlns:p14="http://schemas.microsoft.com/office/powerpoint/2010/main" val="9070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a:t>Chronic Kidney Disease</a:t>
            </a:r>
            <a:br>
              <a:rPr lang="en-GB" dirty="0"/>
            </a:br>
            <a:endParaRPr lang="en-GB" dirty="0"/>
          </a:p>
        </p:txBody>
      </p:sp>
      <p:sp>
        <p:nvSpPr>
          <p:cNvPr id="3" name="İçerik Yer Tutucusu 2"/>
          <p:cNvSpPr>
            <a:spLocks noGrp="1"/>
          </p:cNvSpPr>
          <p:nvPr>
            <p:ph idx="1"/>
          </p:nvPr>
        </p:nvSpPr>
        <p:spPr>
          <a:xfrm>
            <a:off x="743094" y="1343890"/>
            <a:ext cx="10783888" cy="5320145"/>
          </a:xfrm>
        </p:spPr>
        <p:txBody>
          <a:bodyPr>
            <a:noAutofit/>
          </a:bodyPr>
          <a:lstStyle/>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Chronic kidney disease (CKD) involves a loss of functional renal tissue due to a prolonged (≥2 </a:t>
            </a:r>
            <a:r>
              <a:rPr lang="en-US" sz="2800" dirty="0" err="1">
                <a:latin typeface="Calibri" panose="020F0502020204030204" pitchFamily="34" charset="0"/>
                <a:ea typeface="Calibri" panose="020F0502020204030204" pitchFamily="34" charset="0"/>
                <a:cs typeface="Times New Roman" panose="02020603050405020304" pitchFamily="18" charset="0"/>
              </a:rPr>
              <a:t>mo</a:t>
            </a:r>
            <a:r>
              <a:rPr lang="en-US" sz="2800" dirty="0">
                <a:latin typeface="Calibri" panose="020F0502020204030204" pitchFamily="34" charset="0"/>
                <a:ea typeface="Calibri" panose="020F0502020204030204" pitchFamily="34" charset="0"/>
                <a:cs typeface="Times New Roman" panose="02020603050405020304" pitchFamily="18" charset="0"/>
              </a:rPr>
              <a:t>), usually progressive, process.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Dramatic changes in renal structure may be seen, </a:t>
            </a:r>
            <a:r>
              <a:rPr lang="tr-TR" sz="2800" dirty="0" err="1">
                <a:latin typeface="Calibri" panose="020F0502020204030204" pitchFamily="34" charset="0"/>
                <a:ea typeface="Calibri" panose="020F0502020204030204" pitchFamily="34" charset="0"/>
                <a:cs typeface="Times New Roman" panose="02020603050405020304" pitchFamily="18" charset="0"/>
              </a:rPr>
              <a:t>there</a:t>
            </a:r>
            <a:r>
              <a:rPr lang="tr-TR" sz="2800" dirty="0">
                <a:latin typeface="Calibri" panose="020F0502020204030204" pitchFamily="34" charset="0"/>
                <a:ea typeface="Calibri" panose="020F0502020204030204" pitchFamily="34" charset="0"/>
                <a:cs typeface="Times New Roman" panose="02020603050405020304" pitchFamily="18" charset="0"/>
              </a:rPr>
              <a:t> </a:t>
            </a:r>
            <a:r>
              <a:rPr lang="tr-TR" sz="2800" dirty="0" err="1">
                <a:latin typeface="Calibri" panose="020F0502020204030204" pitchFamily="34" charset="0"/>
                <a:ea typeface="Calibri" panose="020F0502020204030204" pitchFamily="34" charset="0"/>
                <a:cs typeface="Times New Roman" panose="02020603050405020304" pitchFamily="18" charset="0"/>
              </a:rPr>
              <a:t>are</a:t>
            </a:r>
            <a:r>
              <a:rPr lang="en-US" sz="2800" dirty="0">
                <a:latin typeface="Calibri" panose="020F0502020204030204" pitchFamily="34" charset="0"/>
                <a:ea typeface="Calibri" panose="020F0502020204030204" pitchFamily="34" charset="0"/>
                <a:cs typeface="Times New Roman" panose="02020603050405020304" pitchFamily="18" charset="0"/>
              </a:rPr>
              <a:t> structural and functional changes in the kidney. </a:t>
            </a:r>
            <a:r>
              <a:rPr lang="en-US" sz="2800" u="sng" dirty="0">
                <a:latin typeface="Calibri" panose="020F0502020204030204" pitchFamily="34" charset="0"/>
                <a:ea typeface="Calibri" panose="020F0502020204030204" pitchFamily="34" charset="0"/>
                <a:cs typeface="Times New Roman" panose="02020603050405020304" pitchFamily="18" charset="0"/>
              </a:rPr>
              <a:t>CKD often smolders for </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many months</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2800" u="sng"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or years </a:t>
            </a:r>
            <a:r>
              <a:rPr lang="en-US" sz="2800" u="sng" dirty="0">
                <a:latin typeface="Calibri" panose="020F0502020204030204" pitchFamily="34" charset="0"/>
                <a:ea typeface="Calibri" panose="020F0502020204030204" pitchFamily="34" charset="0"/>
                <a:cs typeface="Times New Roman" panose="02020603050405020304" pitchFamily="18" charset="0"/>
              </a:rPr>
              <a:t>before it becomes clinically apparent</a:t>
            </a:r>
            <a:r>
              <a:rPr lang="en-US" sz="2800" dirty="0">
                <a:latin typeface="Calibri" panose="020F0502020204030204" pitchFamily="34" charset="0"/>
                <a:ea typeface="Calibri" panose="020F0502020204030204" pitchFamily="34" charset="0"/>
                <a:cs typeface="Times New Roman" panose="02020603050405020304" pitchFamily="18" charset="0"/>
              </a:rPr>
              <a:t>, and it is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invariably irreversible </a:t>
            </a:r>
            <a:r>
              <a:rPr lang="en-US" sz="2800" dirty="0">
                <a:latin typeface="Calibri" panose="020F0502020204030204" pitchFamily="34" charset="0"/>
                <a:ea typeface="Calibri" panose="020F0502020204030204" pitchFamily="34" charset="0"/>
                <a:cs typeface="Times New Roman" panose="02020603050405020304" pitchFamily="18" charset="0"/>
              </a:rPr>
              <a:t>and frequently </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progressive</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2800" dirty="0">
                <a:latin typeface="Calibri" panose="020F0502020204030204" pitchFamily="34" charset="0"/>
                <a:ea typeface="Calibri" panose="020F0502020204030204" pitchFamily="34" charset="0"/>
                <a:cs typeface="Times New Roman" panose="02020603050405020304" pitchFamily="18" charset="0"/>
              </a:rPr>
              <a:t>T</a:t>
            </a:r>
            <a:r>
              <a:rPr lang="en-US" sz="2800" dirty="0">
                <a:latin typeface="Calibri" panose="020F0502020204030204" pitchFamily="34" charset="0"/>
                <a:ea typeface="Calibri" panose="020F0502020204030204" pitchFamily="34" charset="0"/>
                <a:cs typeface="Times New Roman" panose="02020603050405020304" pitchFamily="18" charset="0"/>
              </a:rPr>
              <a:t>he prevalence increases with </a:t>
            </a:r>
            <a:r>
              <a:rPr lang="en-US" sz="2800" u="sng" dirty="0">
                <a:latin typeface="Calibri" panose="020F0502020204030204" pitchFamily="34" charset="0"/>
                <a:ea typeface="Calibri" panose="020F0502020204030204" pitchFamily="34" charset="0"/>
                <a:cs typeface="Times New Roman" panose="02020603050405020304" pitchFamily="18" charset="0"/>
              </a:rPr>
              <a:t>advancing age from 5–6 yr.</a:t>
            </a: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In geriatric populations</a:t>
            </a:r>
            <a:r>
              <a:rPr lang="tr-TR" sz="2800" dirty="0">
                <a:latin typeface="Calibri" panose="020F0502020204030204" pitchFamily="34" charset="0"/>
                <a:ea typeface="Calibri" panose="020F0502020204030204" pitchFamily="34" charset="0"/>
                <a:cs typeface="Times New Roman" panose="02020603050405020304" pitchFamily="18" charset="0"/>
              </a:rPr>
              <a:t>,</a:t>
            </a:r>
            <a:r>
              <a:rPr lang="en-US" sz="2800" dirty="0">
                <a:latin typeface="Calibri" panose="020F0502020204030204" pitchFamily="34" charset="0"/>
                <a:ea typeface="Calibri" panose="020F0502020204030204" pitchFamily="34" charset="0"/>
                <a:cs typeface="Times New Roman" panose="02020603050405020304" pitchFamily="18" charset="0"/>
              </a:rPr>
              <a:t> CKD affects as many as 10% of dogs and 35% of cats. There is no apparent breed or sex predisposition for </a:t>
            </a:r>
            <a:r>
              <a:rPr lang="en-US" sz="2800" dirty="0" err="1">
                <a:latin typeface="Calibri" panose="020F0502020204030204" pitchFamily="34" charset="0"/>
                <a:ea typeface="Calibri" panose="020F0502020204030204" pitchFamily="34" charset="0"/>
                <a:cs typeface="Times New Roman" panose="02020603050405020304" pitchFamily="18" charset="0"/>
              </a:rPr>
              <a:t>nonheritable</a:t>
            </a:r>
            <a:r>
              <a:rPr lang="en-US" sz="2800" dirty="0">
                <a:latin typeface="Calibri" panose="020F0502020204030204" pitchFamily="34" charset="0"/>
                <a:ea typeface="Calibri" panose="020F0502020204030204" pitchFamily="34" charset="0"/>
                <a:cs typeface="Times New Roman" panose="02020603050405020304" pitchFamily="18" charset="0"/>
              </a:rPr>
              <a:t> CKD in dogs or cats.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80175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974300"/>
          </a:xfrm>
        </p:spPr>
        <p:txBody>
          <a:bodyPr/>
          <a:lstStyle/>
          <a:p>
            <a:r>
              <a:rPr lang="tr-TR" b="1" dirty="0"/>
              <a:t>Canine </a:t>
            </a:r>
            <a:r>
              <a:rPr lang="tr-TR" b="1" dirty="0" err="1"/>
              <a:t>Urolithiasis</a:t>
            </a:r>
            <a:br>
              <a:rPr lang="tr-TR" b="1" dirty="0"/>
            </a:br>
            <a:endParaRPr lang="tr-TR" dirty="0"/>
          </a:p>
        </p:txBody>
      </p:sp>
      <p:sp>
        <p:nvSpPr>
          <p:cNvPr id="3" name="İçerik Yer Tutucusu 2"/>
          <p:cNvSpPr>
            <a:spLocks noGrp="1"/>
          </p:cNvSpPr>
          <p:nvPr>
            <p:ph idx="1"/>
          </p:nvPr>
        </p:nvSpPr>
        <p:spPr>
          <a:xfrm>
            <a:off x="1103312" y="2052918"/>
            <a:ext cx="10853161" cy="4195481"/>
          </a:xfrm>
        </p:spPr>
        <p:txBody>
          <a:bodyPr>
            <a:normAutofit/>
          </a:bodyPr>
          <a:lstStyle/>
          <a:p>
            <a:r>
              <a:rPr lang="en-US" sz="2400" dirty="0"/>
              <a:t>The most common canine </a:t>
            </a:r>
            <a:r>
              <a:rPr lang="en-US" sz="2400" dirty="0" err="1"/>
              <a:t>uroliths</a:t>
            </a:r>
            <a:r>
              <a:rPr lang="en-US" sz="2400" dirty="0"/>
              <a:t> are </a:t>
            </a:r>
            <a:r>
              <a:rPr lang="en-US" sz="2400" dirty="0">
                <a:solidFill>
                  <a:schemeClr val="accent1">
                    <a:lumMod val="40000"/>
                    <a:lumOff val="60000"/>
                  </a:schemeClr>
                </a:solidFill>
              </a:rPr>
              <a:t>magnesium ammonium phosphate</a:t>
            </a:r>
            <a:r>
              <a:rPr lang="tr-TR" sz="2400" dirty="0">
                <a:solidFill>
                  <a:schemeClr val="accent1">
                    <a:lumMod val="40000"/>
                    <a:lumOff val="60000"/>
                  </a:schemeClr>
                </a:solidFill>
              </a:rPr>
              <a:t>(</a:t>
            </a:r>
            <a:r>
              <a:rPr lang="tr-TR" sz="2400" dirty="0" err="1">
                <a:solidFill>
                  <a:schemeClr val="accent1">
                    <a:lumMod val="40000"/>
                    <a:lumOff val="60000"/>
                  </a:schemeClr>
                </a:solidFill>
              </a:rPr>
              <a:t>struvit</a:t>
            </a:r>
            <a:r>
              <a:rPr lang="tr-TR" sz="2400" dirty="0">
                <a:solidFill>
                  <a:schemeClr val="accent1">
                    <a:lumMod val="40000"/>
                    <a:lumOff val="60000"/>
                  </a:schemeClr>
                </a:solidFill>
              </a:rPr>
              <a:t>)</a:t>
            </a:r>
            <a:r>
              <a:rPr lang="en-US" sz="2400" dirty="0">
                <a:solidFill>
                  <a:schemeClr val="accent1">
                    <a:lumMod val="40000"/>
                    <a:lumOff val="60000"/>
                  </a:schemeClr>
                </a:solidFill>
              </a:rPr>
              <a:t>, calcium oxalate, or urate</a:t>
            </a:r>
            <a:r>
              <a:rPr lang="en-US" sz="2400" dirty="0"/>
              <a:t>; less common </a:t>
            </a:r>
            <a:r>
              <a:rPr lang="en-US" sz="2400" dirty="0" err="1"/>
              <a:t>uroliths</a:t>
            </a:r>
            <a:r>
              <a:rPr lang="en-US" sz="2400" dirty="0"/>
              <a:t> include </a:t>
            </a:r>
            <a:r>
              <a:rPr lang="en-US" sz="2400" dirty="0" err="1"/>
              <a:t>cystine</a:t>
            </a:r>
            <a:r>
              <a:rPr lang="en-US" sz="2400" dirty="0"/>
              <a:t>, silica, calcium phosphate, and xanthine. </a:t>
            </a:r>
            <a:endParaRPr lang="tr-TR" sz="2400" dirty="0"/>
          </a:p>
          <a:p>
            <a:r>
              <a:rPr lang="en-US" sz="2400" dirty="0"/>
              <a:t>While general management includes </a:t>
            </a:r>
            <a:r>
              <a:rPr lang="en-US" sz="2400" b="1" dirty="0"/>
              <a:t>surgical removal </a:t>
            </a:r>
            <a:r>
              <a:rPr lang="en-US" sz="2400" dirty="0"/>
              <a:t>and </a:t>
            </a:r>
            <a:r>
              <a:rPr lang="en-US" sz="2400" b="1" dirty="0"/>
              <a:t>medical management</a:t>
            </a:r>
            <a:r>
              <a:rPr lang="en-US" sz="2400" dirty="0"/>
              <a:t>, the appropriate treatment protocol depends on the </a:t>
            </a:r>
            <a:r>
              <a:rPr lang="en-US" sz="2400" dirty="0">
                <a:solidFill>
                  <a:schemeClr val="accent1">
                    <a:lumMod val="40000"/>
                    <a:lumOff val="60000"/>
                  </a:schemeClr>
                </a:solidFill>
              </a:rPr>
              <a:t>location of the </a:t>
            </a:r>
            <a:r>
              <a:rPr lang="en-US" sz="2400" dirty="0" err="1">
                <a:solidFill>
                  <a:schemeClr val="accent1">
                    <a:lumMod val="40000"/>
                    <a:lumOff val="60000"/>
                  </a:schemeClr>
                </a:solidFill>
              </a:rPr>
              <a:t>urolith</a:t>
            </a:r>
            <a:r>
              <a:rPr lang="en-US" sz="2400" dirty="0">
                <a:solidFill>
                  <a:schemeClr val="accent1">
                    <a:lumMod val="40000"/>
                    <a:lumOff val="60000"/>
                  </a:schemeClr>
                </a:solidFill>
              </a:rPr>
              <a:t> </a:t>
            </a:r>
            <a:r>
              <a:rPr lang="en-US" sz="2400" dirty="0"/>
              <a:t>and its chemical composition, as well as on patient-specific factors. </a:t>
            </a:r>
            <a:endParaRPr lang="tr-TR" sz="2400" dirty="0"/>
          </a:p>
          <a:p>
            <a:r>
              <a:rPr lang="en-US" sz="2400" dirty="0"/>
              <a:t>Nephrolithiasis is generally not associated with an increase in the rate of progression of kidney injury; thus, it is recommended that animals with nephrolithiasis be managed </a:t>
            </a:r>
            <a:r>
              <a:rPr lang="en-US" sz="2400" dirty="0">
                <a:solidFill>
                  <a:schemeClr val="accent1">
                    <a:lumMod val="40000"/>
                    <a:lumOff val="60000"/>
                  </a:schemeClr>
                </a:solidFill>
              </a:rPr>
              <a:t>without surgery </a:t>
            </a:r>
            <a:r>
              <a:rPr lang="en-US" sz="2400" dirty="0"/>
              <a:t>in most cases.</a:t>
            </a:r>
            <a:endParaRPr lang="tr-TR" sz="2400" dirty="0"/>
          </a:p>
        </p:txBody>
      </p:sp>
    </p:spTree>
    <p:extLst>
      <p:ext uri="{BB962C8B-B14F-4D97-AF65-F5344CB8AC3E}">
        <p14:creationId xmlns:p14="http://schemas.microsoft.com/office/powerpoint/2010/main" val="33707811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66482"/>
          </a:xfrm>
        </p:spPr>
        <p:txBody>
          <a:bodyPr/>
          <a:lstStyle/>
          <a:p>
            <a:r>
              <a:rPr lang="tr-TR" dirty="0" err="1"/>
              <a:t>Struvite</a:t>
            </a:r>
            <a:r>
              <a:rPr lang="tr-TR" dirty="0"/>
              <a:t> Stones</a:t>
            </a:r>
          </a:p>
        </p:txBody>
      </p:sp>
      <p:sp>
        <p:nvSpPr>
          <p:cNvPr id="3" name="İçerik Yer Tutucusu 2"/>
          <p:cNvSpPr>
            <a:spLocks noGrp="1"/>
          </p:cNvSpPr>
          <p:nvPr>
            <p:ph idx="1"/>
          </p:nvPr>
        </p:nvSpPr>
        <p:spPr>
          <a:xfrm>
            <a:off x="209862" y="1316182"/>
            <a:ext cx="11782269" cy="5354441"/>
          </a:xfrm>
        </p:spPr>
        <p:txBody>
          <a:bodyPr>
            <a:noAutofit/>
          </a:bodyPr>
          <a:lstStyle/>
          <a:p>
            <a:r>
              <a:rPr lang="en-US" sz="2400" dirty="0"/>
              <a:t>The most common urinary stones in dogs are composed of </a:t>
            </a:r>
            <a:r>
              <a:rPr lang="en-US" sz="2400" dirty="0" err="1"/>
              <a:t>struvite</a:t>
            </a:r>
            <a:r>
              <a:rPr lang="en-US" sz="2400" dirty="0"/>
              <a:t>. </a:t>
            </a:r>
            <a:endParaRPr lang="tr-TR" sz="2400" dirty="0"/>
          </a:p>
          <a:p>
            <a:r>
              <a:rPr lang="en-US" sz="2400" dirty="0"/>
              <a:t>In most cases, </a:t>
            </a:r>
            <a:r>
              <a:rPr lang="en-US" sz="2400" dirty="0" err="1"/>
              <a:t>struvite</a:t>
            </a:r>
            <a:r>
              <a:rPr lang="en-US" sz="2400" dirty="0"/>
              <a:t> </a:t>
            </a:r>
            <a:r>
              <a:rPr lang="en-US" sz="2400" dirty="0" err="1"/>
              <a:t>uroliths</a:t>
            </a:r>
            <a:r>
              <a:rPr lang="en-US" sz="2400" dirty="0"/>
              <a:t> form in association with urinary tract infections with urease-producing </a:t>
            </a:r>
            <a:r>
              <a:rPr lang="en-US" sz="2400" i="1" dirty="0"/>
              <a:t>Staphylococcus</a:t>
            </a:r>
            <a:r>
              <a:rPr lang="en-US" sz="2400" dirty="0"/>
              <a:t> or </a:t>
            </a:r>
            <a:r>
              <a:rPr lang="en-US" sz="2400" i="1" dirty="0"/>
              <a:t>Proteus</a:t>
            </a:r>
            <a:r>
              <a:rPr lang="en-US" sz="2400" dirty="0"/>
              <a:t> spp. Although they are frequent in cats, sterile </a:t>
            </a:r>
            <a:r>
              <a:rPr lang="en-US" sz="2400" dirty="0" err="1"/>
              <a:t>struvite</a:t>
            </a:r>
            <a:r>
              <a:rPr lang="en-US" sz="2400" dirty="0"/>
              <a:t> </a:t>
            </a:r>
            <a:r>
              <a:rPr lang="en-US" sz="2400" dirty="0" err="1"/>
              <a:t>uroliths</a:t>
            </a:r>
            <a:r>
              <a:rPr lang="en-US" sz="2400" dirty="0"/>
              <a:t> rarely form in dogs.</a:t>
            </a:r>
            <a:endParaRPr lang="tr-TR" sz="2400" dirty="0"/>
          </a:p>
          <a:p>
            <a:r>
              <a:rPr lang="en-US" sz="2400" dirty="0"/>
              <a:t>Medical management involves dissolution and prevention of stone formation. In both instances, the aim of treatment is to reduce the concentrations of NH</a:t>
            </a:r>
            <a:r>
              <a:rPr lang="en-US" sz="2400" baseline="-25000" dirty="0"/>
              <a:t>4</a:t>
            </a:r>
            <a:r>
              <a:rPr lang="en-US" sz="2400" baseline="30000" dirty="0"/>
              <a:t>+</a:t>
            </a:r>
            <a:r>
              <a:rPr lang="en-US" sz="2400" dirty="0"/>
              <a:t>, Mg</a:t>
            </a:r>
            <a:r>
              <a:rPr lang="en-US" sz="2400" baseline="30000" dirty="0"/>
              <a:t>2+</a:t>
            </a:r>
            <a:r>
              <a:rPr lang="en-US" sz="2400" dirty="0"/>
              <a:t>, and PO</a:t>
            </a:r>
            <a:r>
              <a:rPr lang="en-US" sz="2400" baseline="-25000" dirty="0"/>
              <a:t>4</a:t>
            </a:r>
            <a:r>
              <a:rPr lang="en-US" sz="2400" baseline="30000" dirty="0"/>
              <a:t>-3</a:t>
            </a:r>
            <a:r>
              <a:rPr lang="en-US" sz="2400" dirty="0"/>
              <a:t> in urine.</a:t>
            </a:r>
            <a:endParaRPr lang="tr-TR" sz="2400" dirty="0"/>
          </a:p>
          <a:p>
            <a:r>
              <a:rPr lang="en-US" sz="2400" dirty="0"/>
              <a:t>The choice between surgery, lithotripsy, and medical treatment may not be easy. Owner compliance, the animal’s acceptance of the diet, availability of lithotripsy, If stone dissolution is prolonged or fails, it may be more costly than surgical treatment. </a:t>
            </a:r>
            <a:endParaRPr lang="tr-TR" sz="2400" dirty="0"/>
          </a:p>
          <a:p>
            <a:r>
              <a:rPr lang="en-US" sz="2400" dirty="0"/>
              <a:t>Surgical removal of </a:t>
            </a:r>
            <a:r>
              <a:rPr lang="en-US" sz="2400" dirty="0" err="1"/>
              <a:t>uroliths</a:t>
            </a:r>
            <a:r>
              <a:rPr lang="en-US" sz="2400" dirty="0"/>
              <a:t> is often incomplete, with small, hidden </a:t>
            </a:r>
            <a:r>
              <a:rPr lang="en-US" sz="2400" dirty="0" err="1"/>
              <a:t>uroliths</a:t>
            </a:r>
            <a:r>
              <a:rPr lang="en-US" sz="2400" dirty="0"/>
              <a:t> often inadvertently left in the urinary tract serving as a nidus for recurrence.</a:t>
            </a:r>
            <a:endParaRPr lang="tr-TR" sz="2400" dirty="0"/>
          </a:p>
        </p:txBody>
      </p:sp>
    </p:spTree>
    <p:extLst>
      <p:ext uri="{BB962C8B-B14F-4D97-AF65-F5344CB8AC3E}">
        <p14:creationId xmlns:p14="http://schemas.microsoft.com/office/powerpoint/2010/main" val="38253398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648969"/>
          </a:xfrm>
        </p:spPr>
        <p:txBody>
          <a:bodyPr/>
          <a:lstStyle/>
          <a:p>
            <a:r>
              <a:rPr lang="tr-TR" dirty="0"/>
              <a:t> </a:t>
            </a:r>
            <a:r>
              <a:rPr lang="tr-TR" b="1" u="sng" dirty="0" err="1"/>
              <a:t>Dissolution</a:t>
            </a:r>
            <a:r>
              <a:rPr lang="tr-TR" b="1" u="sng" dirty="0"/>
              <a:t> Protocol:</a:t>
            </a:r>
            <a:br>
              <a:rPr lang="tr-TR" b="1" u="sng" dirty="0"/>
            </a:br>
            <a:endParaRPr lang="tr-TR" dirty="0"/>
          </a:p>
        </p:txBody>
      </p:sp>
      <p:sp>
        <p:nvSpPr>
          <p:cNvPr id="3" name="İçerik Yer Tutucusu 2"/>
          <p:cNvSpPr>
            <a:spLocks noGrp="1"/>
          </p:cNvSpPr>
          <p:nvPr>
            <p:ph idx="1"/>
          </p:nvPr>
        </p:nvSpPr>
        <p:spPr>
          <a:xfrm>
            <a:off x="1103312" y="1410159"/>
            <a:ext cx="10124321" cy="5255045"/>
          </a:xfrm>
        </p:spPr>
        <p:txBody>
          <a:bodyPr>
            <a:normAutofit/>
          </a:bodyPr>
          <a:lstStyle/>
          <a:p>
            <a:r>
              <a:rPr lang="en-US" sz="2400" dirty="0"/>
              <a:t>While the use of urinary acidification to reduce urine pH to </a:t>
            </a:r>
            <a:r>
              <a:rPr lang="en-US" sz="2400" dirty="0">
                <a:solidFill>
                  <a:schemeClr val="accent1">
                    <a:lumMod val="40000"/>
                    <a:lumOff val="60000"/>
                  </a:schemeClr>
                </a:solidFill>
              </a:rPr>
              <a:t>&lt;6 </a:t>
            </a:r>
            <a:r>
              <a:rPr lang="en-US" sz="2400" dirty="0"/>
              <a:t>Dogs fed rations generally have </a:t>
            </a:r>
            <a:r>
              <a:rPr lang="en-US" sz="2400" dirty="0">
                <a:solidFill>
                  <a:schemeClr val="accent1">
                    <a:lumMod val="40000"/>
                    <a:lumOff val="60000"/>
                  </a:schemeClr>
                </a:solidFill>
              </a:rPr>
              <a:t>reduced intake of protein</a:t>
            </a:r>
            <a:r>
              <a:rPr lang="en-US" sz="2400" dirty="0"/>
              <a:t>, </a:t>
            </a:r>
            <a:r>
              <a:rPr lang="en-US" sz="2400" dirty="0">
                <a:solidFill>
                  <a:schemeClr val="accent1">
                    <a:lumMod val="40000"/>
                    <a:lumOff val="60000"/>
                  </a:schemeClr>
                </a:solidFill>
              </a:rPr>
              <a:t>phosphate, and magnesium </a:t>
            </a:r>
            <a:r>
              <a:rPr lang="en-US" sz="2400" dirty="0"/>
              <a:t>and a high intake of </a:t>
            </a:r>
            <a:r>
              <a:rPr lang="en-US" sz="2400" b="1" dirty="0"/>
              <a:t>sodium</a:t>
            </a:r>
            <a:r>
              <a:rPr lang="en-US" sz="2400" dirty="0"/>
              <a:t>. </a:t>
            </a:r>
            <a:endParaRPr lang="tr-TR" sz="2400" dirty="0"/>
          </a:p>
          <a:p>
            <a:r>
              <a:rPr lang="en-US" sz="2400" dirty="0"/>
              <a:t>This results in osmotic diuresis, reduced daily urea output, and enhanced urine volume. </a:t>
            </a:r>
            <a:endParaRPr lang="tr-TR" sz="2400" dirty="0"/>
          </a:p>
          <a:p>
            <a:r>
              <a:rPr lang="en-US" sz="2400" dirty="0"/>
              <a:t>The </a:t>
            </a:r>
            <a:r>
              <a:rPr lang="en-US" sz="2400" dirty="0">
                <a:solidFill>
                  <a:schemeClr val="accent1">
                    <a:lumMod val="20000"/>
                    <a:lumOff val="80000"/>
                  </a:schemeClr>
                </a:solidFill>
              </a:rPr>
              <a:t>low urinary urea concentration </a:t>
            </a:r>
            <a:r>
              <a:rPr lang="en-US" sz="2400" dirty="0"/>
              <a:t>is one of the most important features of such diets and also reduces ammonia production by the action of urease-producing bacteria. </a:t>
            </a:r>
            <a:endParaRPr lang="tr-TR" sz="2400" dirty="0"/>
          </a:p>
          <a:p>
            <a:r>
              <a:rPr lang="en-US" sz="2400" dirty="0"/>
              <a:t>No other food should be fed, and adequate fresh water should be available at all times.</a:t>
            </a:r>
          </a:p>
          <a:p>
            <a:endParaRPr lang="tr-TR" sz="2400" b="1" u="sng" dirty="0"/>
          </a:p>
        </p:txBody>
      </p:sp>
    </p:spTree>
    <p:extLst>
      <p:ext uri="{BB962C8B-B14F-4D97-AF65-F5344CB8AC3E}">
        <p14:creationId xmlns:p14="http://schemas.microsoft.com/office/powerpoint/2010/main" val="32931342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sz="2400" dirty="0"/>
              <a:t>Urease-producing urinary tract infections must be treated. </a:t>
            </a:r>
            <a:endParaRPr lang="tr-TR" sz="2400" dirty="0"/>
          </a:p>
          <a:p>
            <a:r>
              <a:rPr lang="en-US" sz="2400" dirty="0"/>
              <a:t>The choice of antibacterial should be based on sensitivity testing when possible. Most Staphylococcus and Proteus infections are sensitive to levels of amoxicillin or ampicillin </a:t>
            </a:r>
          </a:p>
          <a:p>
            <a:r>
              <a:rPr lang="en-US" sz="2400" dirty="0">
                <a:solidFill>
                  <a:schemeClr val="accent1">
                    <a:lumMod val="20000"/>
                    <a:lumOff val="80000"/>
                  </a:schemeClr>
                </a:solidFill>
              </a:rPr>
              <a:t>Contraindications </a:t>
            </a:r>
            <a:r>
              <a:rPr lang="en-US" sz="2400" dirty="0"/>
              <a:t>to stone dissolution include heart failure, edema, ascites, pleural effusion, hypertension, hepatic failure, renal failure, and hypoalbuminemia.</a:t>
            </a:r>
          </a:p>
          <a:p>
            <a:endParaRPr lang="tr-TR" dirty="0"/>
          </a:p>
        </p:txBody>
      </p:sp>
    </p:spTree>
    <p:extLst>
      <p:ext uri="{BB962C8B-B14F-4D97-AF65-F5344CB8AC3E}">
        <p14:creationId xmlns:p14="http://schemas.microsoft.com/office/powerpoint/2010/main" val="3190493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8"/>
            <a:ext cx="9869488" cy="4195481"/>
          </a:xfrm>
        </p:spPr>
        <p:txBody>
          <a:bodyPr>
            <a:noAutofit/>
          </a:bodyPr>
          <a:lstStyle/>
          <a:p>
            <a:r>
              <a:rPr lang="en-US" sz="2400" dirty="0"/>
              <a:t>After ~4 </a:t>
            </a:r>
            <a:r>
              <a:rPr lang="en-US" sz="2400" dirty="0" err="1"/>
              <a:t>wk</a:t>
            </a:r>
            <a:r>
              <a:rPr lang="en-US" sz="2400" dirty="0"/>
              <a:t> of treatment, a physical examination, serum chemistry profile, urinalysis, and abdominal radiographs or ultrasonography should be repeated. </a:t>
            </a:r>
            <a:endParaRPr lang="tr-TR" sz="2400" dirty="0"/>
          </a:p>
          <a:p>
            <a:r>
              <a:rPr lang="en-US" sz="2400" dirty="0"/>
              <a:t> Routine testing should be repeated </a:t>
            </a:r>
            <a:r>
              <a:rPr lang="en-US" sz="2400" dirty="0">
                <a:solidFill>
                  <a:schemeClr val="accent1">
                    <a:lumMod val="40000"/>
                    <a:lumOff val="60000"/>
                  </a:schemeClr>
                </a:solidFill>
              </a:rPr>
              <a:t>every 4 </a:t>
            </a:r>
            <a:r>
              <a:rPr lang="en-US" sz="2400" dirty="0" err="1">
                <a:solidFill>
                  <a:schemeClr val="accent1">
                    <a:lumMod val="40000"/>
                    <a:lumOff val="60000"/>
                  </a:schemeClr>
                </a:solidFill>
              </a:rPr>
              <a:t>wk</a:t>
            </a:r>
            <a:r>
              <a:rPr lang="en-US" sz="2400" dirty="0">
                <a:solidFill>
                  <a:schemeClr val="accent1">
                    <a:lumMod val="40000"/>
                    <a:lumOff val="60000"/>
                  </a:schemeClr>
                </a:solidFill>
              </a:rPr>
              <a:t> </a:t>
            </a:r>
            <a:r>
              <a:rPr lang="en-US" sz="2400" dirty="0"/>
              <a:t>until 4 </a:t>
            </a:r>
            <a:r>
              <a:rPr lang="en-US" sz="2400" dirty="0" err="1"/>
              <a:t>wk</a:t>
            </a:r>
            <a:r>
              <a:rPr lang="en-US" sz="2400" dirty="0"/>
              <a:t> after the stone is no longer visible radiographically; this generally takes 8–12 </a:t>
            </a:r>
            <a:r>
              <a:rPr lang="en-US" sz="2400" dirty="0" err="1"/>
              <a:t>wk</a:t>
            </a:r>
            <a:r>
              <a:rPr lang="en-US" sz="2400" dirty="0"/>
              <a:t> but may take as long as 20 wk. Stones that fail to reduce in size after 8 </a:t>
            </a:r>
            <a:r>
              <a:rPr lang="en-US" sz="2400" dirty="0" err="1"/>
              <a:t>wk</a:t>
            </a:r>
            <a:r>
              <a:rPr lang="en-US" sz="2400" dirty="0"/>
              <a:t> of treatment are probably not composed of struvite and should be treated another way, </a:t>
            </a:r>
            <a:endParaRPr lang="tr-TR" sz="2400" dirty="0"/>
          </a:p>
          <a:p>
            <a:r>
              <a:rPr lang="en-US" sz="2400" dirty="0">
                <a:solidFill>
                  <a:schemeClr val="accent1">
                    <a:lumMod val="40000"/>
                    <a:lumOff val="60000"/>
                  </a:schemeClr>
                </a:solidFill>
              </a:rPr>
              <a:t>Renal stones </a:t>
            </a:r>
            <a:r>
              <a:rPr lang="en-US" sz="2400" dirty="0"/>
              <a:t>tend to dissolve more slowly than bladder stones.</a:t>
            </a:r>
            <a:endParaRPr lang="tr-TR" sz="2400" dirty="0"/>
          </a:p>
        </p:txBody>
      </p:sp>
    </p:spTree>
    <p:extLst>
      <p:ext uri="{BB962C8B-B14F-4D97-AF65-F5344CB8AC3E}">
        <p14:creationId xmlns:p14="http://schemas.microsoft.com/office/powerpoint/2010/main" val="353870468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59137"/>
          </a:xfrm>
        </p:spPr>
        <p:txBody>
          <a:bodyPr/>
          <a:lstStyle/>
          <a:p>
            <a:r>
              <a:rPr lang="en-US" dirty="0"/>
              <a:t>Prevention Protocol:</a:t>
            </a:r>
            <a:br>
              <a:rPr lang="en-US" dirty="0"/>
            </a:br>
            <a:endParaRPr lang="tr-TR" dirty="0"/>
          </a:p>
        </p:txBody>
      </p:sp>
      <p:sp>
        <p:nvSpPr>
          <p:cNvPr id="3" name="İçerik Yer Tutucusu 2"/>
          <p:cNvSpPr>
            <a:spLocks noGrp="1"/>
          </p:cNvSpPr>
          <p:nvPr>
            <p:ph idx="1"/>
          </p:nvPr>
        </p:nvSpPr>
        <p:spPr>
          <a:xfrm>
            <a:off x="284814" y="1333042"/>
            <a:ext cx="11707318" cy="4915358"/>
          </a:xfrm>
        </p:spPr>
        <p:txBody>
          <a:bodyPr>
            <a:noAutofit/>
          </a:bodyPr>
          <a:lstStyle/>
          <a:p>
            <a:r>
              <a:rPr lang="en-US" sz="2400" dirty="0"/>
              <a:t>The key to prevention of recurrence in animals with a struvite stone associated with infection is to achieve and maintain </a:t>
            </a:r>
            <a:r>
              <a:rPr lang="en-US" sz="2400" dirty="0">
                <a:solidFill>
                  <a:schemeClr val="accent1">
                    <a:lumMod val="40000"/>
                    <a:lumOff val="60000"/>
                  </a:schemeClr>
                </a:solidFill>
              </a:rPr>
              <a:t>sterile urine</a:t>
            </a:r>
            <a:r>
              <a:rPr lang="en-US" sz="2400" dirty="0"/>
              <a:t>. Routine testing of urine pH by the owner is important. If fresh urine is alkaline, a urinalysis and culture should be done</a:t>
            </a:r>
          </a:p>
          <a:p>
            <a:r>
              <a:rPr lang="en-US" sz="2400" dirty="0"/>
              <a:t>Once stone dissolution is completed, a prevention program can be considered. </a:t>
            </a:r>
            <a:r>
              <a:rPr lang="en-US" sz="2400" dirty="0">
                <a:solidFill>
                  <a:schemeClr val="accent1">
                    <a:lumMod val="40000"/>
                    <a:lumOff val="60000"/>
                  </a:schemeClr>
                </a:solidFill>
              </a:rPr>
              <a:t>The aim is to prevent urinary tract infections with urease-producing microbes</a:t>
            </a:r>
            <a:r>
              <a:rPr lang="en-US" sz="2400" dirty="0"/>
              <a:t>. The concentration of major struvite solutes in urine should also </a:t>
            </a:r>
            <a:r>
              <a:rPr lang="en-US" sz="2400" dirty="0">
                <a:solidFill>
                  <a:schemeClr val="accent1">
                    <a:lumMod val="40000"/>
                    <a:lumOff val="60000"/>
                  </a:schemeClr>
                </a:solidFill>
              </a:rPr>
              <a:t>be reduced</a:t>
            </a:r>
            <a:r>
              <a:rPr lang="en-US" sz="2400" dirty="0"/>
              <a:t>. A commercially available diet may be fed to lower </a:t>
            </a:r>
            <a:r>
              <a:rPr lang="en-US" sz="2400" dirty="0">
                <a:solidFill>
                  <a:schemeClr val="accent1">
                    <a:lumMod val="40000"/>
                    <a:lumOff val="60000"/>
                  </a:schemeClr>
                </a:solidFill>
              </a:rPr>
              <a:t>urinary phosphate and magnesium and to maintain an acidic urine</a:t>
            </a:r>
            <a:r>
              <a:rPr lang="en-US" sz="2400" dirty="0"/>
              <a:t>. Urease-producing infections should be eliminated, in most dogs on a normal diet, the urine will be acidic. Checking urine pH weekly is sufficient.</a:t>
            </a:r>
          </a:p>
          <a:p>
            <a:endParaRPr lang="tr-TR" sz="2400" dirty="0"/>
          </a:p>
        </p:txBody>
      </p:sp>
    </p:spTree>
    <p:extLst>
      <p:ext uri="{BB962C8B-B14F-4D97-AF65-F5344CB8AC3E}">
        <p14:creationId xmlns:p14="http://schemas.microsoft.com/office/powerpoint/2010/main" val="765804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36255"/>
          </a:xfrm>
        </p:spPr>
        <p:txBody>
          <a:bodyPr/>
          <a:lstStyle/>
          <a:p>
            <a:r>
              <a:rPr lang="en-US" dirty="0"/>
              <a:t>Calcium Oxalate Stones:</a:t>
            </a:r>
            <a:endParaRPr lang="tr-TR" dirty="0"/>
          </a:p>
        </p:txBody>
      </p:sp>
      <p:sp>
        <p:nvSpPr>
          <p:cNvPr id="3" name="İçerik Yer Tutucusu 2"/>
          <p:cNvSpPr>
            <a:spLocks noGrp="1"/>
          </p:cNvSpPr>
          <p:nvPr>
            <p:ph idx="1"/>
          </p:nvPr>
        </p:nvSpPr>
        <p:spPr>
          <a:xfrm>
            <a:off x="509666" y="2052918"/>
            <a:ext cx="11317573" cy="4632695"/>
          </a:xfrm>
        </p:spPr>
        <p:txBody>
          <a:bodyPr>
            <a:noAutofit/>
          </a:bodyPr>
          <a:lstStyle/>
          <a:p>
            <a:r>
              <a:rPr lang="en-US" sz="2400" dirty="0"/>
              <a:t>Calcium oxalate </a:t>
            </a:r>
            <a:r>
              <a:rPr lang="en-US" sz="2400" dirty="0" err="1"/>
              <a:t>uroliths</a:t>
            </a:r>
            <a:r>
              <a:rPr lang="en-US" sz="2400" dirty="0"/>
              <a:t> have been increasing in frequency in dogs. </a:t>
            </a:r>
            <a:endParaRPr lang="tr-TR" sz="2400" dirty="0"/>
          </a:p>
          <a:p>
            <a:r>
              <a:rPr lang="tr-TR" sz="2400" dirty="0" err="1">
                <a:solidFill>
                  <a:schemeClr val="accent1">
                    <a:lumMod val="40000"/>
                    <a:lumOff val="60000"/>
                  </a:schemeClr>
                </a:solidFill>
              </a:rPr>
              <a:t>Hypercalciuria</a:t>
            </a:r>
            <a:r>
              <a:rPr lang="tr-TR" sz="2400" dirty="0">
                <a:solidFill>
                  <a:schemeClr val="accent1">
                    <a:lumMod val="40000"/>
                    <a:lumOff val="60000"/>
                  </a:schemeClr>
                </a:solidFill>
              </a:rPr>
              <a:t> </a:t>
            </a:r>
            <a:r>
              <a:rPr lang="tr-TR" sz="2400" dirty="0" err="1"/>
              <a:t>causes</a:t>
            </a:r>
            <a:r>
              <a:rPr lang="tr-TR" sz="2400" dirty="0"/>
              <a:t> </a:t>
            </a:r>
            <a:r>
              <a:rPr lang="tr-TR" sz="2400" dirty="0" err="1"/>
              <a:t>to</a:t>
            </a:r>
            <a:r>
              <a:rPr lang="tr-TR" sz="2400" dirty="0"/>
              <a:t> </a:t>
            </a:r>
            <a:r>
              <a:rPr lang="tr-TR" sz="2400" dirty="0" err="1"/>
              <a:t>calcium</a:t>
            </a:r>
            <a:r>
              <a:rPr lang="tr-TR" sz="2400" dirty="0"/>
              <a:t> </a:t>
            </a:r>
            <a:r>
              <a:rPr lang="tr-TR" sz="2400" dirty="0" err="1"/>
              <a:t>oxalate</a:t>
            </a:r>
            <a:r>
              <a:rPr lang="tr-TR" sz="2400" dirty="0"/>
              <a:t> </a:t>
            </a:r>
            <a:r>
              <a:rPr lang="tr-TR" sz="2400" dirty="0" err="1"/>
              <a:t>stone</a:t>
            </a:r>
            <a:r>
              <a:rPr lang="tr-TR" sz="2400" dirty="0"/>
              <a:t> </a:t>
            </a:r>
            <a:r>
              <a:rPr lang="tr-TR" sz="2400" dirty="0" err="1"/>
              <a:t>formation</a:t>
            </a:r>
            <a:r>
              <a:rPr lang="tr-TR" sz="2400" dirty="0"/>
              <a:t> </a:t>
            </a:r>
          </a:p>
          <a:p>
            <a:r>
              <a:rPr lang="tr-TR" sz="2400" dirty="0" err="1"/>
              <a:t>It</a:t>
            </a:r>
            <a:r>
              <a:rPr lang="tr-TR" sz="2400" dirty="0"/>
              <a:t> can be </a:t>
            </a:r>
            <a:r>
              <a:rPr lang="tr-TR" sz="2400" dirty="0" err="1"/>
              <a:t>result</a:t>
            </a:r>
            <a:r>
              <a:rPr lang="tr-TR" sz="2400" dirty="0"/>
              <a:t> </a:t>
            </a:r>
            <a:r>
              <a:rPr lang="tr-TR" sz="2400" dirty="0" err="1"/>
              <a:t>from</a:t>
            </a:r>
            <a:r>
              <a:rPr lang="tr-TR" sz="2400" dirty="0"/>
              <a:t> </a:t>
            </a:r>
          </a:p>
          <a:p>
            <a:pPr lvl="1"/>
            <a:r>
              <a:rPr lang="tr-TR" sz="2400" dirty="0" err="1">
                <a:solidFill>
                  <a:schemeClr val="accent1">
                    <a:lumMod val="40000"/>
                    <a:lumOff val="60000"/>
                  </a:schemeClr>
                </a:solidFill>
              </a:rPr>
              <a:t>increased</a:t>
            </a:r>
            <a:r>
              <a:rPr lang="tr-TR" sz="2400" dirty="0">
                <a:solidFill>
                  <a:schemeClr val="accent1">
                    <a:lumMod val="40000"/>
                    <a:lumOff val="60000"/>
                  </a:schemeClr>
                </a:solidFill>
              </a:rPr>
              <a:t> </a:t>
            </a:r>
            <a:r>
              <a:rPr lang="tr-TR" sz="2400" dirty="0" err="1">
                <a:solidFill>
                  <a:schemeClr val="accent1">
                    <a:lumMod val="40000"/>
                    <a:lumOff val="60000"/>
                  </a:schemeClr>
                </a:solidFill>
              </a:rPr>
              <a:t>renal</a:t>
            </a:r>
            <a:r>
              <a:rPr lang="tr-TR" sz="2400" dirty="0">
                <a:solidFill>
                  <a:schemeClr val="accent1">
                    <a:lumMod val="40000"/>
                    <a:lumOff val="60000"/>
                  </a:schemeClr>
                </a:solidFill>
              </a:rPr>
              <a:t> </a:t>
            </a:r>
            <a:r>
              <a:rPr lang="tr-TR" sz="2400" dirty="0" err="1">
                <a:solidFill>
                  <a:schemeClr val="accent1">
                    <a:lumMod val="40000"/>
                    <a:lumOff val="60000"/>
                  </a:schemeClr>
                </a:solidFill>
              </a:rPr>
              <a:t>clearance</a:t>
            </a:r>
            <a:r>
              <a:rPr lang="tr-TR" sz="2400" dirty="0">
                <a:solidFill>
                  <a:schemeClr val="accent1">
                    <a:lumMod val="40000"/>
                    <a:lumOff val="60000"/>
                  </a:schemeClr>
                </a:solidFill>
              </a:rPr>
              <a:t> </a:t>
            </a:r>
            <a:r>
              <a:rPr lang="tr-TR" sz="2400" dirty="0"/>
              <a:t>of </a:t>
            </a:r>
            <a:r>
              <a:rPr lang="tr-TR" sz="2400" dirty="0" err="1"/>
              <a:t>calcium</a:t>
            </a:r>
            <a:r>
              <a:rPr lang="tr-TR" sz="2400" dirty="0"/>
              <a:t> </a:t>
            </a:r>
            <a:r>
              <a:rPr lang="tr-TR" sz="2400" dirty="0" err="1"/>
              <a:t>due</a:t>
            </a:r>
            <a:r>
              <a:rPr lang="tr-TR" sz="2400" dirty="0"/>
              <a:t> </a:t>
            </a:r>
            <a:r>
              <a:rPr lang="tr-TR" sz="2400" dirty="0" err="1"/>
              <a:t>to</a:t>
            </a:r>
            <a:r>
              <a:rPr lang="tr-TR" sz="2400" dirty="0"/>
              <a:t> </a:t>
            </a:r>
            <a:r>
              <a:rPr lang="tr-TR" sz="2400" dirty="0" err="1"/>
              <a:t>excessive</a:t>
            </a:r>
            <a:r>
              <a:rPr lang="tr-TR" sz="2400" dirty="0"/>
              <a:t> </a:t>
            </a:r>
            <a:r>
              <a:rPr lang="tr-TR" sz="2400" dirty="0" err="1"/>
              <a:t>intestinal</a:t>
            </a:r>
            <a:r>
              <a:rPr lang="tr-TR" sz="2400" dirty="0"/>
              <a:t> </a:t>
            </a:r>
            <a:r>
              <a:rPr lang="tr-TR" sz="2400" dirty="0" err="1"/>
              <a:t>absorption</a:t>
            </a:r>
            <a:r>
              <a:rPr lang="tr-TR" sz="2400" dirty="0"/>
              <a:t> of </a:t>
            </a:r>
            <a:r>
              <a:rPr lang="tr-TR" sz="2400" dirty="0" err="1"/>
              <a:t>calcium</a:t>
            </a:r>
            <a:r>
              <a:rPr lang="tr-TR" sz="2400" dirty="0"/>
              <a:t> (</a:t>
            </a:r>
            <a:r>
              <a:rPr lang="tr-TR" sz="2400" dirty="0" err="1"/>
              <a:t>absorptive</a:t>
            </a:r>
            <a:r>
              <a:rPr lang="tr-TR" sz="2400" dirty="0"/>
              <a:t> </a:t>
            </a:r>
            <a:r>
              <a:rPr lang="tr-TR" sz="2400" dirty="0" err="1"/>
              <a:t>hypercalciuria</a:t>
            </a:r>
            <a:r>
              <a:rPr lang="tr-TR" sz="2400" dirty="0"/>
              <a:t>),</a:t>
            </a:r>
          </a:p>
          <a:p>
            <a:pPr lvl="1"/>
            <a:r>
              <a:rPr lang="tr-TR" sz="2400" dirty="0"/>
              <a:t> </a:t>
            </a:r>
            <a:r>
              <a:rPr lang="tr-TR" sz="2400" dirty="0" err="1">
                <a:solidFill>
                  <a:schemeClr val="accent1">
                    <a:lumMod val="40000"/>
                    <a:lumOff val="60000"/>
                  </a:schemeClr>
                </a:solidFill>
              </a:rPr>
              <a:t>impaired</a:t>
            </a:r>
            <a:r>
              <a:rPr lang="tr-TR" sz="2400" dirty="0">
                <a:solidFill>
                  <a:schemeClr val="accent1">
                    <a:lumMod val="40000"/>
                    <a:lumOff val="60000"/>
                  </a:schemeClr>
                </a:solidFill>
              </a:rPr>
              <a:t> </a:t>
            </a:r>
            <a:r>
              <a:rPr lang="tr-TR" sz="2400" dirty="0" err="1">
                <a:solidFill>
                  <a:schemeClr val="accent1">
                    <a:lumMod val="40000"/>
                    <a:lumOff val="60000"/>
                  </a:schemeClr>
                </a:solidFill>
              </a:rPr>
              <a:t>renal</a:t>
            </a:r>
            <a:r>
              <a:rPr lang="tr-TR" sz="2400" dirty="0">
                <a:solidFill>
                  <a:schemeClr val="accent1">
                    <a:lumMod val="40000"/>
                    <a:lumOff val="60000"/>
                  </a:schemeClr>
                </a:solidFill>
              </a:rPr>
              <a:t> </a:t>
            </a:r>
            <a:r>
              <a:rPr lang="tr-TR" sz="2400" dirty="0" err="1">
                <a:solidFill>
                  <a:schemeClr val="accent1">
                    <a:lumMod val="40000"/>
                    <a:lumOff val="60000"/>
                  </a:schemeClr>
                </a:solidFill>
              </a:rPr>
              <a:t>conservation</a:t>
            </a:r>
            <a:r>
              <a:rPr lang="tr-TR" sz="2400" dirty="0">
                <a:solidFill>
                  <a:schemeClr val="accent1">
                    <a:lumMod val="40000"/>
                    <a:lumOff val="60000"/>
                  </a:schemeClr>
                </a:solidFill>
              </a:rPr>
              <a:t> </a:t>
            </a:r>
            <a:r>
              <a:rPr lang="tr-TR" sz="2400" dirty="0"/>
              <a:t>of </a:t>
            </a:r>
            <a:r>
              <a:rPr lang="tr-TR" sz="2400" dirty="0" err="1"/>
              <a:t>calcium</a:t>
            </a:r>
            <a:r>
              <a:rPr lang="tr-TR" sz="2400" dirty="0"/>
              <a:t> (</a:t>
            </a:r>
            <a:r>
              <a:rPr lang="tr-TR" sz="2400" dirty="0" err="1"/>
              <a:t>renal</a:t>
            </a:r>
            <a:r>
              <a:rPr lang="tr-TR" sz="2400" dirty="0"/>
              <a:t> </a:t>
            </a:r>
            <a:r>
              <a:rPr lang="tr-TR" sz="2400" dirty="0" err="1"/>
              <a:t>leak</a:t>
            </a:r>
            <a:r>
              <a:rPr lang="tr-TR" sz="2400" dirty="0"/>
              <a:t> </a:t>
            </a:r>
            <a:r>
              <a:rPr lang="tr-TR" sz="2400" dirty="0" err="1"/>
              <a:t>hypercalciuria</a:t>
            </a:r>
            <a:r>
              <a:rPr lang="tr-TR" sz="2400" dirty="0"/>
              <a:t>), </a:t>
            </a:r>
          </a:p>
          <a:p>
            <a:pPr lvl="1"/>
            <a:r>
              <a:rPr lang="tr-TR" sz="2400" dirty="0" err="1"/>
              <a:t>excessive</a:t>
            </a:r>
            <a:r>
              <a:rPr lang="tr-TR" sz="2400" dirty="0"/>
              <a:t> </a:t>
            </a:r>
            <a:r>
              <a:rPr lang="tr-TR" sz="2400" dirty="0" err="1">
                <a:solidFill>
                  <a:schemeClr val="accent1">
                    <a:lumMod val="40000"/>
                    <a:lumOff val="60000"/>
                  </a:schemeClr>
                </a:solidFill>
              </a:rPr>
              <a:t>skeletal</a:t>
            </a:r>
            <a:r>
              <a:rPr lang="tr-TR" sz="2400" dirty="0">
                <a:solidFill>
                  <a:schemeClr val="accent1">
                    <a:lumMod val="40000"/>
                    <a:lumOff val="60000"/>
                  </a:schemeClr>
                </a:solidFill>
              </a:rPr>
              <a:t> </a:t>
            </a:r>
            <a:r>
              <a:rPr lang="tr-TR" sz="2400" dirty="0" err="1">
                <a:solidFill>
                  <a:schemeClr val="accent1">
                    <a:lumMod val="40000"/>
                    <a:lumOff val="60000"/>
                  </a:schemeClr>
                </a:solidFill>
              </a:rPr>
              <a:t>mobilization</a:t>
            </a:r>
            <a:r>
              <a:rPr lang="tr-TR" sz="2400" dirty="0">
                <a:solidFill>
                  <a:schemeClr val="accent1">
                    <a:lumMod val="40000"/>
                    <a:lumOff val="60000"/>
                  </a:schemeClr>
                </a:solidFill>
              </a:rPr>
              <a:t> </a:t>
            </a:r>
            <a:r>
              <a:rPr lang="tr-TR" sz="2400" dirty="0"/>
              <a:t>of </a:t>
            </a:r>
            <a:r>
              <a:rPr lang="tr-TR" sz="2400" dirty="0" err="1"/>
              <a:t>calcium</a:t>
            </a:r>
            <a:r>
              <a:rPr lang="tr-TR" sz="2400" dirty="0"/>
              <a:t> (</a:t>
            </a:r>
            <a:r>
              <a:rPr lang="tr-TR" sz="2400" dirty="0" err="1"/>
              <a:t>resorptive</a:t>
            </a:r>
            <a:r>
              <a:rPr lang="tr-TR" sz="2400" dirty="0"/>
              <a:t> </a:t>
            </a:r>
            <a:r>
              <a:rPr lang="tr-TR" sz="2400" dirty="0" err="1"/>
              <a:t>hypercalciuria</a:t>
            </a:r>
            <a:r>
              <a:rPr lang="tr-TR" sz="2400" dirty="0"/>
              <a:t>).</a:t>
            </a:r>
          </a:p>
          <a:p>
            <a:r>
              <a:rPr lang="tr-TR" sz="2400" dirty="0" err="1"/>
              <a:t>İmportant</a:t>
            </a:r>
            <a:r>
              <a:rPr lang="tr-TR" sz="2400" dirty="0"/>
              <a:t> </a:t>
            </a:r>
            <a:r>
              <a:rPr lang="tr-TR" sz="2400" dirty="0" err="1"/>
              <a:t>factors</a:t>
            </a:r>
            <a:endParaRPr lang="tr-TR" sz="2400" dirty="0"/>
          </a:p>
          <a:p>
            <a:pPr lvl="2"/>
            <a:r>
              <a:rPr lang="tr-TR" sz="2400" dirty="0" err="1"/>
              <a:t>Dietary</a:t>
            </a:r>
            <a:r>
              <a:rPr lang="tr-TR" sz="2400" dirty="0"/>
              <a:t> </a:t>
            </a:r>
            <a:r>
              <a:rPr lang="tr-TR" sz="2400" dirty="0" err="1"/>
              <a:t>oxalate</a:t>
            </a:r>
            <a:r>
              <a:rPr lang="tr-TR" sz="2400" dirty="0"/>
              <a:t> </a:t>
            </a:r>
            <a:r>
              <a:rPr lang="tr-TR" sz="2400" dirty="0" err="1"/>
              <a:t>and</a:t>
            </a:r>
            <a:r>
              <a:rPr lang="tr-TR" sz="2400" dirty="0"/>
              <a:t>  </a:t>
            </a:r>
            <a:r>
              <a:rPr lang="tr-TR" sz="2400" dirty="0" err="1"/>
              <a:t>blood</a:t>
            </a:r>
            <a:r>
              <a:rPr lang="tr-TR" sz="2400" dirty="0"/>
              <a:t> </a:t>
            </a:r>
            <a:r>
              <a:rPr lang="tr-TR" sz="2400" dirty="0" err="1"/>
              <a:t>parathormone</a:t>
            </a:r>
            <a:r>
              <a:rPr lang="tr-TR" sz="2400" dirty="0"/>
              <a:t> </a:t>
            </a:r>
            <a:r>
              <a:rPr lang="tr-TR" sz="2400" dirty="0" err="1"/>
              <a:t>levels</a:t>
            </a:r>
            <a:endParaRPr lang="tr-TR" sz="2400" dirty="0"/>
          </a:p>
          <a:p>
            <a:endParaRPr lang="tr-TR" sz="2400" dirty="0"/>
          </a:p>
        </p:txBody>
      </p:sp>
    </p:spTree>
    <p:extLst>
      <p:ext uri="{BB962C8B-B14F-4D97-AF65-F5344CB8AC3E}">
        <p14:creationId xmlns:p14="http://schemas.microsoft.com/office/powerpoint/2010/main" val="7540555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8"/>
            <a:ext cx="10019390" cy="4195481"/>
          </a:xfrm>
        </p:spPr>
        <p:txBody>
          <a:bodyPr>
            <a:normAutofit/>
          </a:bodyPr>
          <a:lstStyle/>
          <a:p>
            <a:r>
              <a:rPr lang="en-US" sz="2400" dirty="0"/>
              <a:t>Dissolution of calcium oxalate stones by medical means has not currently been </a:t>
            </a:r>
            <a:r>
              <a:rPr lang="tr-TR" sz="2400" dirty="0" err="1"/>
              <a:t>achiev</a:t>
            </a:r>
            <a:r>
              <a:rPr lang="en-US" sz="2400" dirty="0"/>
              <a:t>ed. Treatment requires </a:t>
            </a:r>
            <a:r>
              <a:rPr lang="en-US" sz="2400" dirty="0">
                <a:solidFill>
                  <a:schemeClr val="accent1">
                    <a:lumMod val="20000"/>
                    <a:lumOff val="80000"/>
                  </a:schemeClr>
                </a:solidFill>
              </a:rPr>
              <a:t>surgical</a:t>
            </a:r>
            <a:r>
              <a:rPr lang="en-US" sz="2400" dirty="0"/>
              <a:t> removal or lithotripsy </a:t>
            </a:r>
            <a:endParaRPr lang="tr-TR" sz="2400" dirty="0"/>
          </a:p>
          <a:p>
            <a:r>
              <a:rPr lang="en-US" sz="2400" b="1" dirty="0"/>
              <a:t>Prevention Protocol</a:t>
            </a:r>
            <a:r>
              <a:rPr lang="en-US" sz="2400" dirty="0"/>
              <a:t>:</a:t>
            </a:r>
          </a:p>
          <a:p>
            <a:r>
              <a:rPr lang="en-US" sz="2400" dirty="0">
                <a:solidFill>
                  <a:schemeClr val="accent1">
                    <a:lumMod val="20000"/>
                    <a:lumOff val="80000"/>
                  </a:schemeClr>
                </a:solidFill>
              </a:rPr>
              <a:t>Recurrence</a:t>
            </a:r>
            <a:r>
              <a:rPr lang="en-US" sz="2400" dirty="0"/>
              <a:t> is a major problem with calcium oxalate </a:t>
            </a:r>
            <a:r>
              <a:rPr lang="en-US" sz="2400" dirty="0" err="1"/>
              <a:t>uroliths</a:t>
            </a:r>
            <a:r>
              <a:rPr lang="en-US" sz="2400" dirty="0"/>
              <a:t>. An “ideal” diet is considered to be low oxalate, low protein, and low sodium and would maintain urine pH at 6.5–7.5 and urine specific gravity &lt;1.020. </a:t>
            </a:r>
            <a:endParaRPr lang="tr-TR" sz="2400" dirty="0"/>
          </a:p>
        </p:txBody>
      </p:sp>
    </p:spTree>
    <p:extLst>
      <p:ext uri="{BB962C8B-B14F-4D97-AF65-F5344CB8AC3E}">
        <p14:creationId xmlns:p14="http://schemas.microsoft.com/office/powerpoint/2010/main" val="2174481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8"/>
            <a:ext cx="10678957" cy="4195481"/>
          </a:xfrm>
        </p:spPr>
        <p:txBody>
          <a:bodyPr>
            <a:noAutofit/>
          </a:bodyPr>
          <a:lstStyle/>
          <a:p>
            <a:r>
              <a:rPr lang="en-US" sz="2400" dirty="0"/>
              <a:t>A few commercially available canned foods achieve these goals and may minimize the risk of recurrence.</a:t>
            </a:r>
            <a:endParaRPr lang="tr-TR" sz="2400" dirty="0"/>
          </a:p>
          <a:p>
            <a:r>
              <a:rPr lang="en-US" sz="2400" dirty="0"/>
              <a:t> </a:t>
            </a:r>
            <a:r>
              <a:rPr lang="en-US" sz="2400" dirty="0">
                <a:solidFill>
                  <a:schemeClr val="accent1">
                    <a:lumMod val="20000"/>
                    <a:lumOff val="80000"/>
                  </a:schemeClr>
                </a:solidFill>
              </a:rPr>
              <a:t>Potassium citrate </a:t>
            </a:r>
            <a:r>
              <a:rPr lang="en-US" sz="2400" dirty="0"/>
              <a:t>may be added as needed to assure the urine pH is within the desired range; </a:t>
            </a:r>
            <a:r>
              <a:rPr lang="en-US" sz="2400" dirty="0">
                <a:solidFill>
                  <a:schemeClr val="accent1">
                    <a:lumMod val="20000"/>
                    <a:lumOff val="80000"/>
                  </a:schemeClr>
                </a:solidFill>
              </a:rPr>
              <a:t>water</a:t>
            </a:r>
            <a:r>
              <a:rPr lang="en-US" sz="2400" dirty="0"/>
              <a:t> may be used to provide appropriate reduction in urine concentration. If these urine conditions are achieved and calcium oxalate crystals are still seen in warm, fresh urine, then vitamin </a:t>
            </a:r>
            <a:r>
              <a:rPr lang="en-US" sz="2400" dirty="0">
                <a:solidFill>
                  <a:schemeClr val="accent1">
                    <a:lumMod val="20000"/>
                    <a:lumOff val="80000"/>
                  </a:schemeClr>
                </a:solidFill>
              </a:rPr>
              <a:t>B6 and/or thiazide diuretics</a:t>
            </a:r>
            <a:r>
              <a:rPr lang="en-US" sz="2400" dirty="0"/>
              <a:t> can be considered</a:t>
            </a:r>
            <a:endParaRPr lang="tr-TR" sz="2400" dirty="0"/>
          </a:p>
          <a:p>
            <a:r>
              <a:rPr lang="en-US" sz="2400" dirty="0"/>
              <a:t>Effectiveness of therapy should be reevaluated at 1- to 4-mo intervals by urinalysis. </a:t>
            </a:r>
            <a:endParaRPr lang="tr-TR" sz="2400" dirty="0"/>
          </a:p>
        </p:txBody>
      </p:sp>
    </p:spTree>
    <p:extLst>
      <p:ext uri="{BB962C8B-B14F-4D97-AF65-F5344CB8AC3E}">
        <p14:creationId xmlns:p14="http://schemas.microsoft.com/office/powerpoint/2010/main" val="31571238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92188"/>
          </a:xfrm>
        </p:spPr>
        <p:txBody>
          <a:bodyPr/>
          <a:lstStyle/>
          <a:p>
            <a:r>
              <a:rPr lang="tr-TR" dirty="0" err="1"/>
              <a:t>Urate</a:t>
            </a:r>
            <a:r>
              <a:rPr lang="tr-TR" dirty="0"/>
              <a:t> Stones:</a:t>
            </a:r>
          </a:p>
        </p:txBody>
      </p:sp>
      <p:sp>
        <p:nvSpPr>
          <p:cNvPr id="3" name="İçerik Yer Tutucusu 2"/>
          <p:cNvSpPr>
            <a:spLocks noGrp="1"/>
          </p:cNvSpPr>
          <p:nvPr>
            <p:ph idx="1"/>
          </p:nvPr>
        </p:nvSpPr>
        <p:spPr>
          <a:xfrm>
            <a:off x="879441" y="1453310"/>
            <a:ext cx="10528074" cy="4932499"/>
          </a:xfrm>
        </p:spPr>
        <p:txBody>
          <a:bodyPr>
            <a:normAutofit/>
          </a:bodyPr>
          <a:lstStyle/>
          <a:p>
            <a:r>
              <a:rPr lang="en-US" sz="2400" dirty="0"/>
              <a:t>Ammonium urate stones are most common in </a:t>
            </a:r>
            <a:r>
              <a:rPr lang="en-US" sz="2400" dirty="0">
                <a:solidFill>
                  <a:schemeClr val="accent1">
                    <a:lumMod val="20000"/>
                    <a:lumOff val="80000"/>
                  </a:schemeClr>
                </a:solidFill>
              </a:rPr>
              <a:t>Dalmatians</a:t>
            </a:r>
            <a:r>
              <a:rPr lang="en-US" sz="2400" dirty="0"/>
              <a:t> and in dogs with congenital portosystemic vascular shunts. </a:t>
            </a:r>
            <a:endParaRPr lang="tr-TR" sz="2400" dirty="0"/>
          </a:p>
          <a:p>
            <a:r>
              <a:rPr lang="tr-TR" sz="2400" b="1" dirty="0" err="1"/>
              <a:t>Dissolution</a:t>
            </a:r>
            <a:r>
              <a:rPr lang="tr-TR" sz="2400" b="1" dirty="0"/>
              <a:t> Protocol:</a:t>
            </a:r>
          </a:p>
          <a:p>
            <a:r>
              <a:rPr lang="tr-TR" sz="2400" dirty="0" err="1"/>
              <a:t>Urine</a:t>
            </a:r>
            <a:r>
              <a:rPr lang="tr-TR" sz="2400" dirty="0"/>
              <a:t> </a:t>
            </a:r>
            <a:r>
              <a:rPr lang="tr-TR" sz="2400" dirty="0" err="1"/>
              <a:t>alkalinization</a:t>
            </a:r>
            <a:r>
              <a:rPr lang="tr-TR" sz="2400" dirty="0"/>
              <a:t> </a:t>
            </a:r>
            <a:r>
              <a:rPr lang="tr-TR" sz="2400" dirty="0" err="1"/>
              <a:t>minimizes</a:t>
            </a:r>
            <a:r>
              <a:rPr lang="tr-TR" sz="2400" dirty="0"/>
              <a:t> </a:t>
            </a:r>
            <a:r>
              <a:rPr lang="tr-TR" sz="2400" dirty="0" err="1"/>
              <a:t>renal</a:t>
            </a:r>
            <a:r>
              <a:rPr lang="tr-TR" sz="2400" dirty="0"/>
              <a:t> </a:t>
            </a:r>
            <a:r>
              <a:rPr lang="tr-TR" sz="2400" dirty="0" err="1"/>
              <a:t>ammonia</a:t>
            </a:r>
            <a:r>
              <a:rPr lang="tr-TR" sz="2400" dirty="0"/>
              <a:t> </a:t>
            </a:r>
            <a:r>
              <a:rPr lang="tr-TR" sz="2400" dirty="0" err="1"/>
              <a:t>production</a:t>
            </a:r>
            <a:r>
              <a:rPr lang="tr-TR" sz="2400" dirty="0"/>
              <a:t>; </a:t>
            </a:r>
            <a:r>
              <a:rPr lang="tr-TR" sz="2400" dirty="0" err="1"/>
              <a:t>the</a:t>
            </a:r>
            <a:r>
              <a:rPr lang="tr-TR" sz="2400" dirty="0"/>
              <a:t> </a:t>
            </a:r>
            <a:r>
              <a:rPr lang="tr-TR" sz="2400" dirty="0" err="1"/>
              <a:t>goal</a:t>
            </a:r>
            <a:r>
              <a:rPr lang="tr-TR" sz="2400" dirty="0"/>
              <a:t> is </a:t>
            </a:r>
            <a:r>
              <a:rPr lang="tr-TR" sz="2400" dirty="0" err="1"/>
              <a:t>to</a:t>
            </a:r>
            <a:r>
              <a:rPr lang="tr-TR" sz="2400" dirty="0"/>
              <a:t> </a:t>
            </a:r>
            <a:r>
              <a:rPr lang="tr-TR" sz="2400" dirty="0" err="1"/>
              <a:t>achieve</a:t>
            </a:r>
            <a:r>
              <a:rPr lang="tr-TR" sz="2400" dirty="0"/>
              <a:t> a </a:t>
            </a:r>
            <a:r>
              <a:rPr lang="tr-TR" sz="2400" dirty="0" err="1"/>
              <a:t>urine</a:t>
            </a:r>
            <a:r>
              <a:rPr lang="tr-TR" sz="2400" dirty="0"/>
              <a:t> </a:t>
            </a:r>
            <a:r>
              <a:rPr lang="tr-TR" sz="2400" dirty="0" err="1"/>
              <a:t>pH</a:t>
            </a:r>
            <a:r>
              <a:rPr lang="tr-TR" sz="2400" dirty="0"/>
              <a:t> &gt;7. </a:t>
            </a:r>
            <a:r>
              <a:rPr lang="tr-TR" sz="2400" dirty="0" err="1"/>
              <a:t>If</a:t>
            </a:r>
            <a:r>
              <a:rPr lang="tr-TR" sz="2400" dirty="0"/>
              <a:t> </a:t>
            </a:r>
            <a:r>
              <a:rPr lang="tr-TR" sz="2400" dirty="0" err="1"/>
              <a:t>required</a:t>
            </a:r>
            <a:r>
              <a:rPr lang="tr-TR" sz="2400" dirty="0"/>
              <a:t>, </a:t>
            </a:r>
            <a:r>
              <a:rPr lang="tr-TR" sz="2400" dirty="0" err="1"/>
              <a:t>urine</a:t>
            </a:r>
            <a:r>
              <a:rPr lang="tr-TR" sz="2400" dirty="0"/>
              <a:t> </a:t>
            </a:r>
            <a:r>
              <a:rPr lang="tr-TR" sz="2400" dirty="0" err="1"/>
              <a:t>alkalinization</a:t>
            </a:r>
            <a:r>
              <a:rPr lang="tr-TR" sz="2400" dirty="0"/>
              <a:t> can be </a:t>
            </a:r>
            <a:r>
              <a:rPr lang="tr-TR" sz="2400" dirty="0" err="1"/>
              <a:t>achieved</a:t>
            </a:r>
            <a:r>
              <a:rPr lang="tr-TR" sz="2400" dirty="0"/>
              <a:t> </a:t>
            </a:r>
            <a:r>
              <a:rPr lang="tr-TR" sz="2400" dirty="0" err="1"/>
              <a:t>by</a:t>
            </a:r>
            <a:r>
              <a:rPr lang="tr-TR" sz="2400" dirty="0"/>
              <a:t> </a:t>
            </a:r>
            <a:r>
              <a:rPr lang="tr-TR" sz="2400" dirty="0" err="1"/>
              <a:t>administering</a:t>
            </a:r>
            <a:r>
              <a:rPr lang="tr-TR" sz="2400" dirty="0"/>
              <a:t> </a:t>
            </a:r>
            <a:r>
              <a:rPr lang="tr-TR" sz="2400" dirty="0">
                <a:solidFill>
                  <a:schemeClr val="accent1">
                    <a:lumMod val="20000"/>
                    <a:lumOff val="80000"/>
                  </a:schemeClr>
                </a:solidFill>
              </a:rPr>
              <a:t>NaHCO3</a:t>
            </a:r>
            <a:r>
              <a:rPr lang="tr-TR" sz="2400" dirty="0"/>
              <a:t>, 1 g (¼ </a:t>
            </a:r>
            <a:r>
              <a:rPr lang="tr-TR" sz="2400" dirty="0" err="1"/>
              <a:t>tsp</a:t>
            </a:r>
            <a:r>
              <a:rPr lang="tr-TR" sz="2400" dirty="0"/>
              <a:t>)/5 kg, PO, </a:t>
            </a:r>
            <a:r>
              <a:rPr lang="tr-TR" sz="2400" dirty="0" err="1"/>
              <a:t>tid</a:t>
            </a:r>
            <a:r>
              <a:rPr lang="tr-TR" sz="2400" dirty="0"/>
              <a:t>, </a:t>
            </a:r>
            <a:r>
              <a:rPr lang="tr-TR" sz="2400" dirty="0" err="1"/>
              <a:t>with</a:t>
            </a:r>
            <a:r>
              <a:rPr lang="tr-TR" sz="2400" dirty="0"/>
              <a:t> </a:t>
            </a:r>
            <a:r>
              <a:rPr lang="tr-TR" sz="2400" dirty="0" err="1"/>
              <a:t>food</a:t>
            </a:r>
            <a:r>
              <a:rPr lang="tr-TR" sz="2400" dirty="0"/>
              <a:t>. </a:t>
            </a:r>
            <a:r>
              <a:rPr lang="tr-TR" sz="2400" dirty="0" err="1">
                <a:solidFill>
                  <a:schemeClr val="accent1">
                    <a:lumMod val="20000"/>
                    <a:lumOff val="80000"/>
                  </a:schemeClr>
                </a:solidFill>
              </a:rPr>
              <a:t>Potassium</a:t>
            </a:r>
            <a:r>
              <a:rPr lang="tr-TR" sz="2400" dirty="0">
                <a:solidFill>
                  <a:schemeClr val="accent1">
                    <a:lumMod val="20000"/>
                    <a:lumOff val="80000"/>
                  </a:schemeClr>
                </a:solidFill>
              </a:rPr>
              <a:t> </a:t>
            </a:r>
            <a:r>
              <a:rPr lang="tr-TR" sz="2400" dirty="0" err="1">
                <a:solidFill>
                  <a:schemeClr val="accent1">
                    <a:lumMod val="20000"/>
                    <a:lumOff val="80000"/>
                  </a:schemeClr>
                </a:solidFill>
              </a:rPr>
              <a:t>citrate</a:t>
            </a:r>
            <a:r>
              <a:rPr lang="tr-TR" sz="2400" dirty="0"/>
              <a:t>, </a:t>
            </a:r>
            <a:r>
              <a:rPr lang="tr-TR" sz="2400" dirty="0" err="1"/>
              <a:t>administered</a:t>
            </a:r>
            <a:r>
              <a:rPr lang="tr-TR" sz="2400" dirty="0"/>
              <a:t> </a:t>
            </a:r>
            <a:r>
              <a:rPr lang="tr-TR" sz="2400" dirty="0" err="1"/>
              <a:t>to</a:t>
            </a:r>
            <a:r>
              <a:rPr lang="tr-TR" sz="2400" dirty="0"/>
              <a:t> </a:t>
            </a:r>
            <a:r>
              <a:rPr lang="tr-TR" sz="2400" dirty="0" err="1"/>
              <a:t>effect</a:t>
            </a:r>
            <a:r>
              <a:rPr lang="tr-TR" sz="2400" dirty="0"/>
              <a:t> (25–50 mg/kg/</a:t>
            </a:r>
            <a:r>
              <a:rPr lang="tr-TR" sz="2400" dirty="0" err="1"/>
              <a:t>day</a:t>
            </a:r>
            <a:r>
              <a:rPr lang="tr-TR" sz="2400" dirty="0"/>
              <a:t>) is an </a:t>
            </a:r>
            <a:r>
              <a:rPr lang="tr-TR" sz="2400" dirty="0" err="1"/>
              <a:t>alternative</a:t>
            </a:r>
            <a:r>
              <a:rPr lang="tr-TR" sz="2400" dirty="0"/>
              <a:t>, </a:t>
            </a:r>
            <a:r>
              <a:rPr lang="tr-TR" sz="2400" dirty="0" err="1"/>
              <a:t>more</a:t>
            </a:r>
            <a:r>
              <a:rPr lang="tr-TR" sz="2400" dirty="0"/>
              <a:t> </a:t>
            </a:r>
            <a:r>
              <a:rPr lang="tr-TR" sz="2400" dirty="0" err="1"/>
              <a:t>palatable</a:t>
            </a:r>
            <a:r>
              <a:rPr lang="tr-TR" sz="2400" dirty="0"/>
              <a:t> </a:t>
            </a:r>
            <a:r>
              <a:rPr lang="tr-TR" sz="2400" dirty="0" err="1"/>
              <a:t>alkalinizing</a:t>
            </a:r>
            <a:r>
              <a:rPr lang="tr-TR" sz="2400" dirty="0"/>
              <a:t> </a:t>
            </a:r>
            <a:r>
              <a:rPr lang="tr-TR" sz="2400" dirty="0" err="1"/>
              <a:t>agent</a:t>
            </a:r>
            <a:r>
              <a:rPr lang="tr-TR" sz="2400" dirty="0"/>
              <a:t>.</a:t>
            </a:r>
          </a:p>
          <a:p>
            <a:r>
              <a:rPr lang="en-US" sz="2400" dirty="0"/>
              <a:t>Urinary urate output should be reduced. This can be accomplished by feeding a low-purine, low-protein commercial diet. In addition, the xanthine oxidase inhibitor allopurinol (15 mg/kg, PO, bid) </a:t>
            </a:r>
            <a:endParaRPr lang="tr-TR" sz="2400" dirty="0"/>
          </a:p>
          <a:p>
            <a:endParaRPr lang="tr-TR" dirty="0"/>
          </a:p>
        </p:txBody>
      </p:sp>
    </p:spTree>
    <p:extLst>
      <p:ext uri="{BB962C8B-B14F-4D97-AF65-F5344CB8AC3E}">
        <p14:creationId xmlns:p14="http://schemas.microsoft.com/office/powerpoint/2010/main" val="1326124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0"/>
            <a:ext cx="10215853" cy="1371600"/>
          </a:xfrm>
        </p:spPr>
        <p:txBody>
          <a:bodyPr/>
          <a:lstStyle/>
          <a:p>
            <a:r>
              <a:rPr lang="en-US" sz="3600" dirty="0">
                <a:latin typeface="Calibri" panose="020F0502020204030204" pitchFamily="34" charset="0"/>
                <a:ea typeface="Calibri" panose="020F0502020204030204" pitchFamily="34" charset="0"/>
                <a:cs typeface="Times New Roman" panose="02020603050405020304" pitchFamily="18" charset="0"/>
              </a:rPr>
              <a:t>CKD is generally classified into various stages based on </a:t>
            </a:r>
            <a:r>
              <a:rPr lang="en-US" sz="3600" u="sng" dirty="0">
                <a:latin typeface="Calibri" panose="020F0502020204030204" pitchFamily="34" charset="0"/>
                <a:ea typeface="Calibri" panose="020F0502020204030204" pitchFamily="34" charset="0"/>
                <a:cs typeface="Times New Roman" panose="02020603050405020304" pitchFamily="18" charset="0"/>
              </a:rPr>
              <a:t>laboratory tests and clinical signs</a:t>
            </a:r>
            <a:r>
              <a:rPr lang="en-US" sz="3600" dirty="0">
                <a:latin typeface="Calibri" panose="020F0502020204030204" pitchFamily="34" charset="0"/>
                <a:ea typeface="Calibri" panose="020F0502020204030204" pitchFamily="34" charset="0"/>
                <a:cs typeface="Times New Roman" panose="02020603050405020304" pitchFamily="18" charset="0"/>
              </a:rPr>
              <a:t>.</a:t>
            </a:r>
            <a:br>
              <a:rPr lang="en-GB" sz="3600" dirty="0">
                <a:latin typeface="Calibri" panose="020F0502020204030204" pitchFamily="34" charset="0"/>
                <a:ea typeface="Calibri" panose="020F0502020204030204" pitchFamily="34" charset="0"/>
                <a:cs typeface="Times New Roman" panose="02020603050405020304" pitchFamily="18" charset="0"/>
              </a:rPr>
            </a:br>
            <a:endParaRPr lang="en-GB" sz="3600" dirty="0"/>
          </a:p>
        </p:txBody>
      </p:sp>
      <p:sp>
        <p:nvSpPr>
          <p:cNvPr id="3" name="İçerik Yer Tutucusu 2"/>
          <p:cNvSpPr>
            <a:spLocks noGrp="1"/>
          </p:cNvSpPr>
          <p:nvPr>
            <p:ph idx="1"/>
          </p:nvPr>
        </p:nvSpPr>
        <p:spPr>
          <a:xfrm>
            <a:off x="1" y="1787236"/>
            <a:ext cx="11804072" cy="4849091"/>
          </a:xfrm>
        </p:spPr>
        <p:txBody>
          <a:bodyPr>
            <a:noAutofit/>
          </a:bodyPr>
          <a:lstStyle/>
          <a:p>
            <a:pPr>
              <a:lnSpc>
                <a:spcPct val="107000"/>
              </a:lnSpc>
              <a:spcAft>
                <a:spcPts val="800"/>
              </a:spcAft>
            </a:pPr>
            <a:r>
              <a:rPr lang="en-US" sz="2700" dirty="0">
                <a:solidFill>
                  <a:srgbClr val="FF0000"/>
                </a:solidFill>
                <a:latin typeface="Calibri" panose="020F0502020204030204" pitchFamily="34" charset="0"/>
                <a:ea typeface="Calibri" panose="020F0502020204030204" pitchFamily="34" charset="0"/>
                <a:cs typeface="Times New Roman" panose="02020603050405020304" pitchFamily="18" charset="0"/>
              </a:rPr>
              <a:t>In Stage 1</a:t>
            </a:r>
            <a:r>
              <a:rPr lang="en-US" sz="2700" dirty="0">
                <a:latin typeface="Calibri" panose="020F0502020204030204" pitchFamily="34" charset="0"/>
                <a:ea typeface="Calibri" panose="020F0502020204030204" pitchFamily="34" charset="0"/>
                <a:cs typeface="Times New Roman" panose="02020603050405020304" pitchFamily="18" charset="0"/>
              </a:rPr>
              <a:t>, a process is damaging the kidneys but azotemia and clinical signs have not developed. </a:t>
            </a:r>
            <a:endParaRPr lang="tr-TR" sz="2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700" dirty="0">
                <a:solidFill>
                  <a:srgbClr val="FF0000"/>
                </a:solidFill>
                <a:latin typeface="Calibri" panose="020F0502020204030204" pitchFamily="34" charset="0"/>
                <a:ea typeface="Calibri" panose="020F0502020204030204" pitchFamily="34" charset="0"/>
                <a:cs typeface="Times New Roman" panose="02020603050405020304" pitchFamily="18" charset="0"/>
              </a:rPr>
              <a:t>In Stage 2</a:t>
            </a:r>
            <a:r>
              <a:rPr lang="en-US" sz="2700" dirty="0">
                <a:latin typeface="Calibri" panose="020F0502020204030204" pitchFamily="34" charset="0"/>
                <a:ea typeface="Calibri" panose="020F0502020204030204" pitchFamily="34" charset="0"/>
                <a:cs typeface="Times New Roman" panose="02020603050405020304" pitchFamily="18" charset="0"/>
              </a:rPr>
              <a:t>, the disease has progressed, GFR has fallen to &lt;25% of normal, and azotemia is present, but clinical signs are not yet seen. </a:t>
            </a:r>
            <a:endParaRPr lang="tr-TR" sz="2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7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Stage 3</a:t>
            </a:r>
            <a:r>
              <a:rPr lang="en-US" sz="2700" dirty="0">
                <a:latin typeface="Calibri" panose="020F0502020204030204" pitchFamily="34" charset="0"/>
                <a:ea typeface="Calibri" panose="020F0502020204030204" pitchFamily="34" charset="0"/>
                <a:cs typeface="Times New Roman" panose="02020603050405020304" pitchFamily="18" charset="0"/>
              </a:rPr>
              <a:t> occurs when GFR has declined further, azotemia is present, and clinical signs are often seen. </a:t>
            </a:r>
            <a:endParaRPr lang="en-GB" sz="2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7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Stage 4</a:t>
            </a:r>
            <a:r>
              <a:rPr lang="en-US" sz="2700" dirty="0">
                <a:latin typeface="Calibri" panose="020F0502020204030204" pitchFamily="34" charset="0"/>
                <a:ea typeface="Calibri" panose="020F0502020204030204" pitchFamily="34" charset="0"/>
                <a:cs typeface="Times New Roman" panose="02020603050405020304" pitchFamily="18" charset="0"/>
              </a:rPr>
              <a:t> reflects further progression and severe azotemia, with clinical signs present. </a:t>
            </a:r>
            <a:endParaRPr lang="en-GB" sz="2700" dirty="0">
              <a:latin typeface="Calibri" panose="020F0502020204030204" pitchFamily="34" charset="0"/>
              <a:ea typeface="Calibri" panose="020F0502020204030204" pitchFamily="34"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22219950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59137"/>
          </a:xfrm>
        </p:spPr>
        <p:txBody>
          <a:bodyPr/>
          <a:lstStyle/>
          <a:p>
            <a:r>
              <a:rPr lang="tr-TR" dirty="0" err="1"/>
              <a:t>Feline</a:t>
            </a:r>
            <a:r>
              <a:rPr lang="tr-TR" dirty="0"/>
              <a:t> </a:t>
            </a:r>
            <a:r>
              <a:rPr lang="tr-TR" dirty="0" err="1"/>
              <a:t>Urolithiasis</a:t>
            </a:r>
            <a:r>
              <a:rPr lang="tr-TR" dirty="0"/>
              <a:t>:</a:t>
            </a:r>
          </a:p>
        </p:txBody>
      </p:sp>
      <p:sp>
        <p:nvSpPr>
          <p:cNvPr id="3" name="İçerik Yer Tutucusu 2"/>
          <p:cNvSpPr>
            <a:spLocks noGrp="1"/>
          </p:cNvSpPr>
          <p:nvPr>
            <p:ph idx="1"/>
          </p:nvPr>
        </p:nvSpPr>
        <p:spPr>
          <a:xfrm>
            <a:off x="1103312" y="2052918"/>
            <a:ext cx="10364163" cy="4195481"/>
          </a:xfrm>
        </p:spPr>
        <p:txBody>
          <a:bodyPr>
            <a:normAutofit/>
          </a:bodyPr>
          <a:lstStyle/>
          <a:p>
            <a:r>
              <a:rPr lang="en-US" sz="2400" dirty="0"/>
              <a:t>Feline urolithiasis is a common disease seen with equal frequency in both sexes. </a:t>
            </a:r>
            <a:endParaRPr lang="tr-TR" sz="2400" dirty="0"/>
          </a:p>
          <a:p>
            <a:r>
              <a:rPr lang="tr-TR" sz="2400" dirty="0" err="1"/>
              <a:t>The</a:t>
            </a:r>
            <a:r>
              <a:rPr lang="tr-TR" sz="2400" dirty="0"/>
              <a:t> </a:t>
            </a:r>
            <a:r>
              <a:rPr lang="tr-TR" sz="2400" dirty="0" err="1"/>
              <a:t>most</a:t>
            </a:r>
            <a:r>
              <a:rPr lang="tr-TR" sz="2400" dirty="0"/>
              <a:t> </a:t>
            </a:r>
            <a:r>
              <a:rPr lang="tr-TR" sz="2400" dirty="0" err="1"/>
              <a:t>common</a:t>
            </a:r>
            <a:r>
              <a:rPr lang="tr-TR" sz="2400" dirty="0"/>
              <a:t> </a:t>
            </a:r>
            <a:r>
              <a:rPr lang="tr-TR" sz="2400" dirty="0" err="1"/>
              <a:t>feline</a:t>
            </a:r>
            <a:r>
              <a:rPr lang="tr-TR" sz="2400" dirty="0"/>
              <a:t> </a:t>
            </a:r>
            <a:r>
              <a:rPr lang="tr-TR" sz="2400" dirty="0" err="1"/>
              <a:t>uroliths</a:t>
            </a:r>
            <a:r>
              <a:rPr lang="tr-TR" sz="2400" dirty="0"/>
              <a:t> </a:t>
            </a:r>
            <a:r>
              <a:rPr lang="tr-TR" sz="2400" dirty="0" err="1"/>
              <a:t>are</a:t>
            </a:r>
            <a:r>
              <a:rPr lang="tr-TR" sz="2400" dirty="0"/>
              <a:t> </a:t>
            </a:r>
            <a:r>
              <a:rPr lang="tr-TR" sz="2400" dirty="0" err="1"/>
              <a:t>calcium</a:t>
            </a:r>
            <a:r>
              <a:rPr lang="tr-TR" sz="2400" dirty="0"/>
              <a:t> </a:t>
            </a:r>
            <a:r>
              <a:rPr lang="tr-TR" sz="2400" dirty="0" err="1"/>
              <a:t>oxalate</a:t>
            </a:r>
            <a:r>
              <a:rPr lang="tr-TR" sz="2400" dirty="0"/>
              <a:t>, </a:t>
            </a:r>
            <a:r>
              <a:rPr lang="tr-TR" sz="2400" dirty="0" err="1"/>
              <a:t>magnesium</a:t>
            </a:r>
            <a:r>
              <a:rPr lang="tr-TR" sz="2400" dirty="0"/>
              <a:t> </a:t>
            </a:r>
            <a:r>
              <a:rPr lang="tr-TR" sz="2400" dirty="0" err="1"/>
              <a:t>ammonium</a:t>
            </a:r>
            <a:r>
              <a:rPr lang="tr-TR" sz="2400" dirty="0"/>
              <a:t> </a:t>
            </a:r>
            <a:r>
              <a:rPr lang="tr-TR" sz="2400" dirty="0" err="1"/>
              <a:t>phosphate</a:t>
            </a:r>
            <a:r>
              <a:rPr lang="tr-TR" sz="2400" dirty="0"/>
              <a:t>(</a:t>
            </a:r>
            <a:r>
              <a:rPr lang="tr-TR" sz="2400" dirty="0" err="1"/>
              <a:t>struvite</a:t>
            </a:r>
            <a:r>
              <a:rPr lang="tr-TR" sz="2400" dirty="0"/>
              <a:t>), </a:t>
            </a:r>
            <a:r>
              <a:rPr lang="tr-TR" sz="2400" dirty="0" err="1"/>
              <a:t>and</a:t>
            </a:r>
            <a:r>
              <a:rPr lang="tr-TR" sz="2400" dirty="0"/>
              <a:t> </a:t>
            </a:r>
            <a:r>
              <a:rPr lang="tr-TR" sz="2400" dirty="0" err="1"/>
              <a:t>urate</a:t>
            </a:r>
            <a:r>
              <a:rPr lang="tr-TR" sz="2400" dirty="0"/>
              <a:t>.</a:t>
            </a:r>
          </a:p>
          <a:p>
            <a:r>
              <a:rPr lang="tr-TR" sz="2400" dirty="0" err="1"/>
              <a:t>Urolithiasis</a:t>
            </a:r>
            <a:r>
              <a:rPr lang="tr-TR" sz="2400" dirty="0"/>
              <a:t> is </a:t>
            </a:r>
            <a:r>
              <a:rPr lang="tr-TR" sz="2400" dirty="0" err="1"/>
              <a:t>usually</a:t>
            </a:r>
            <a:r>
              <a:rPr lang="tr-TR" sz="2400" dirty="0"/>
              <a:t> </a:t>
            </a:r>
            <a:r>
              <a:rPr lang="tr-TR" sz="2400" dirty="0" err="1"/>
              <a:t>suspected</a:t>
            </a:r>
            <a:r>
              <a:rPr lang="tr-TR" sz="2400" dirty="0"/>
              <a:t> </a:t>
            </a:r>
            <a:r>
              <a:rPr lang="tr-TR" sz="2400" dirty="0" err="1"/>
              <a:t>based</a:t>
            </a:r>
            <a:r>
              <a:rPr lang="tr-TR" sz="2400" dirty="0"/>
              <a:t> on </a:t>
            </a:r>
            <a:r>
              <a:rPr lang="tr-TR" sz="2400" dirty="0" err="1"/>
              <a:t>clinical</a:t>
            </a:r>
            <a:r>
              <a:rPr lang="tr-TR" sz="2400" dirty="0"/>
              <a:t> </a:t>
            </a:r>
            <a:r>
              <a:rPr lang="tr-TR" sz="2400" dirty="0" err="1"/>
              <a:t>signs</a:t>
            </a:r>
            <a:r>
              <a:rPr lang="tr-TR" sz="2400" dirty="0"/>
              <a:t> of </a:t>
            </a:r>
            <a:r>
              <a:rPr lang="tr-TR" sz="2400" dirty="0" err="1"/>
              <a:t>hematuria</a:t>
            </a:r>
            <a:r>
              <a:rPr lang="tr-TR" sz="2400" dirty="0"/>
              <a:t>, </a:t>
            </a:r>
            <a:r>
              <a:rPr lang="tr-TR" sz="2400" dirty="0" err="1"/>
              <a:t>dysuria</a:t>
            </a:r>
            <a:r>
              <a:rPr lang="tr-TR" sz="2400" dirty="0"/>
              <a:t>, </a:t>
            </a:r>
            <a:r>
              <a:rPr lang="tr-TR" sz="2400" dirty="0" err="1"/>
              <a:t>or</a:t>
            </a:r>
            <a:r>
              <a:rPr lang="tr-TR" sz="2400" dirty="0"/>
              <a:t> </a:t>
            </a:r>
            <a:r>
              <a:rPr lang="tr-TR" sz="2400" dirty="0" err="1"/>
              <a:t>urethral</a:t>
            </a:r>
            <a:r>
              <a:rPr lang="tr-TR" sz="2400" dirty="0"/>
              <a:t> </a:t>
            </a:r>
            <a:r>
              <a:rPr lang="tr-TR" sz="2400" dirty="0" err="1"/>
              <a:t>obstruction</a:t>
            </a:r>
            <a:r>
              <a:rPr lang="tr-TR" sz="2400" dirty="0"/>
              <a:t>. </a:t>
            </a:r>
            <a:r>
              <a:rPr lang="tr-TR" sz="2400" dirty="0" err="1"/>
              <a:t>Urinalysis</a:t>
            </a:r>
            <a:r>
              <a:rPr lang="tr-TR" sz="2400" dirty="0"/>
              <a:t>, </a:t>
            </a:r>
            <a:r>
              <a:rPr lang="tr-TR" sz="2400" dirty="0" err="1"/>
              <a:t>urine</a:t>
            </a:r>
            <a:r>
              <a:rPr lang="tr-TR" sz="2400" dirty="0"/>
              <a:t> </a:t>
            </a:r>
            <a:r>
              <a:rPr lang="tr-TR" sz="2400" dirty="0" err="1"/>
              <a:t>culture</a:t>
            </a:r>
            <a:r>
              <a:rPr lang="tr-TR" sz="2400" dirty="0"/>
              <a:t>, </a:t>
            </a:r>
            <a:r>
              <a:rPr lang="tr-TR" sz="2400" dirty="0" err="1"/>
              <a:t>radiography</a:t>
            </a:r>
            <a:r>
              <a:rPr lang="tr-TR" sz="2400" dirty="0"/>
              <a:t>, </a:t>
            </a:r>
            <a:r>
              <a:rPr lang="tr-TR" sz="2400" dirty="0" err="1"/>
              <a:t>and</a:t>
            </a:r>
            <a:r>
              <a:rPr lang="tr-TR" sz="2400" dirty="0"/>
              <a:t> </a:t>
            </a:r>
            <a:r>
              <a:rPr lang="tr-TR" sz="2400" dirty="0" err="1"/>
              <a:t>ultrasonography</a:t>
            </a:r>
            <a:r>
              <a:rPr lang="tr-TR" sz="2400" dirty="0"/>
              <a:t> </a:t>
            </a:r>
            <a:r>
              <a:rPr lang="tr-TR" sz="2400" dirty="0" err="1"/>
              <a:t>may</a:t>
            </a:r>
            <a:r>
              <a:rPr lang="tr-TR" sz="2400" dirty="0"/>
              <a:t> be </a:t>
            </a:r>
            <a:r>
              <a:rPr lang="tr-TR" sz="2400" dirty="0" err="1"/>
              <a:t>required</a:t>
            </a:r>
            <a:r>
              <a:rPr lang="tr-TR" sz="2400" dirty="0"/>
              <a:t> </a:t>
            </a:r>
            <a:r>
              <a:rPr lang="tr-TR" sz="2400" dirty="0" err="1"/>
              <a:t>to</a:t>
            </a:r>
            <a:r>
              <a:rPr lang="tr-TR" sz="2400" dirty="0"/>
              <a:t> </a:t>
            </a:r>
            <a:r>
              <a:rPr lang="tr-TR" sz="2400" dirty="0" err="1"/>
              <a:t>differentiate</a:t>
            </a:r>
            <a:r>
              <a:rPr lang="tr-TR" sz="2400" dirty="0"/>
              <a:t> </a:t>
            </a:r>
            <a:r>
              <a:rPr lang="tr-TR" sz="2400" dirty="0" err="1"/>
              <a:t>uroliths</a:t>
            </a:r>
            <a:r>
              <a:rPr lang="tr-TR" sz="2400" dirty="0"/>
              <a:t> </a:t>
            </a:r>
            <a:r>
              <a:rPr lang="tr-TR" sz="2400" dirty="0" err="1"/>
              <a:t>from</a:t>
            </a:r>
            <a:r>
              <a:rPr lang="tr-TR" sz="2400" dirty="0"/>
              <a:t> </a:t>
            </a:r>
            <a:r>
              <a:rPr lang="tr-TR" sz="2400" dirty="0" err="1"/>
              <a:t>urinary</a:t>
            </a:r>
            <a:r>
              <a:rPr lang="tr-TR" sz="2400" dirty="0"/>
              <a:t> </a:t>
            </a:r>
            <a:r>
              <a:rPr lang="tr-TR" sz="2400" dirty="0" err="1"/>
              <a:t>tract</a:t>
            </a:r>
            <a:r>
              <a:rPr lang="tr-TR" sz="2400" dirty="0"/>
              <a:t> </a:t>
            </a:r>
            <a:r>
              <a:rPr lang="tr-TR" sz="2400" dirty="0" err="1"/>
              <a:t>infection</a:t>
            </a:r>
            <a:r>
              <a:rPr lang="tr-TR" sz="2400" dirty="0"/>
              <a:t> </a:t>
            </a:r>
            <a:r>
              <a:rPr lang="tr-TR" sz="2400" dirty="0" err="1"/>
              <a:t>or</a:t>
            </a:r>
            <a:r>
              <a:rPr lang="tr-TR" sz="2400" dirty="0"/>
              <a:t> </a:t>
            </a:r>
            <a:r>
              <a:rPr lang="tr-TR" sz="2400" dirty="0" err="1"/>
              <a:t>neoplasia</a:t>
            </a:r>
            <a:r>
              <a:rPr lang="tr-TR" sz="2400" dirty="0"/>
              <a:t>. </a:t>
            </a:r>
          </a:p>
          <a:p>
            <a:r>
              <a:rPr lang="en-US" sz="2400" dirty="0" err="1"/>
              <a:t>Uroliths</a:t>
            </a:r>
            <a:r>
              <a:rPr lang="en-US" sz="2400" dirty="0"/>
              <a:t> with a diameter &gt;3 mm are usually </a:t>
            </a:r>
            <a:r>
              <a:rPr lang="en-US" sz="2400" dirty="0" err="1"/>
              <a:t>radiodense</a:t>
            </a:r>
            <a:r>
              <a:rPr lang="en-US" sz="2400" dirty="0"/>
              <a:t>;</a:t>
            </a:r>
            <a:endParaRPr lang="tr-TR" sz="2400" dirty="0"/>
          </a:p>
        </p:txBody>
      </p:sp>
    </p:spTree>
    <p:extLst>
      <p:ext uri="{BB962C8B-B14F-4D97-AF65-F5344CB8AC3E}">
        <p14:creationId xmlns:p14="http://schemas.microsoft.com/office/powerpoint/2010/main" val="162754935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3312" y="2052918"/>
            <a:ext cx="10439114" cy="4407843"/>
          </a:xfrm>
        </p:spPr>
        <p:txBody>
          <a:bodyPr/>
          <a:lstStyle/>
          <a:p>
            <a:r>
              <a:rPr lang="en-US" sz="2400" dirty="0"/>
              <a:t>Radiographic evidence of </a:t>
            </a:r>
            <a:r>
              <a:rPr lang="en-US" sz="2400" dirty="0" err="1"/>
              <a:t>uroliths</a:t>
            </a:r>
            <a:r>
              <a:rPr lang="en-US" sz="2400" dirty="0"/>
              <a:t> is seen in ~20% of cats with hematuria or dysuria.</a:t>
            </a:r>
          </a:p>
          <a:p>
            <a:r>
              <a:rPr lang="en-US" sz="2400" dirty="0"/>
              <a:t>The usual clinical approach to grossly observable </a:t>
            </a:r>
            <a:r>
              <a:rPr lang="en-US" sz="2400" dirty="0" err="1"/>
              <a:t>urocystoliths</a:t>
            </a:r>
            <a:r>
              <a:rPr lang="en-US" sz="2400" dirty="0"/>
              <a:t> is surgical removal or lithotripsy where available, followed by dietary therapy instituted as a preventive measure. For sterile struvite </a:t>
            </a:r>
            <a:r>
              <a:rPr lang="en-US" sz="2400" dirty="0" err="1"/>
              <a:t>uroliths</a:t>
            </a:r>
            <a:r>
              <a:rPr lang="en-US" sz="2400" dirty="0"/>
              <a:t>, medical dissolution is the preferred treatment. Nephrolithiasis is not associated with an increase in the rate of progression of feline kidney injury, and cats with nephrolithiasis are generally managed without surgery.</a:t>
            </a:r>
          </a:p>
          <a:p>
            <a:endParaRPr lang="tr-TR" dirty="0"/>
          </a:p>
        </p:txBody>
      </p:sp>
    </p:spTree>
    <p:extLst>
      <p:ext uri="{BB962C8B-B14F-4D97-AF65-F5344CB8AC3E}">
        <p14:creationId xmlns:p14="http://schemas.microsoft.com/office/powerpoint/2010/main" val="2516013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659986"/>
          </a:xfrm>
        </p:spPr>
        <p:txBody>
          <a:bodyPr/>
          <a:lstStyle/>
          <a:p>
            <a:r>
              <a:rPr lang="tr-TR" dirty="0" err="1"/>
              <a:t>Calcium</a:t>
            </a:r>
            <a:r>
              <a:rPr lang="tr-TR" dirty="0"/>
              <a:t> </a:t>
            </a:r>
            <a:r>
              <a:rPr lang="tr-TR" dirty="0" err="1"/>
              <a:t>Oxalate</a:t>
            </a:r>
            <a:r>
              <a:rPr lang="tr-TR" dirty="0"/>
              <a:t> Stones:</a:t>
            </a:r>
          </a:p>
        </p:txBody>
      </p:sp>
      <p:sp>
        <p:nvSpPr>
          <p:cNvPr id="3" name="İçerik Yer Tutucusu 2"/>
          <p:cNvSpPr>
            <a:spLocks noGrp="1"/>
          </p:cNvSpPr>
          <p:nvPr>
            <p:ph idx="1"/>
          </p:nvPr>
        </p:nvSpPr>
        <p:spPr>
          <a:xfrm>
            <a:off x="1103312" y="1394086"/>
            <a:ext cx="10574026" cy="5216576"/>
          </a:xfrm>
        </p:spPr>
        <p:txBody>
          <a:bodyPr>
            <a:normAutofit/>
          </a:bodyPr>
          <a:lstStyle/>
          <a:p>
            <a:r>
              <a:rPr lang="en-US" sz="2400" dirty="0"/>
              <a:t>Calcium oxalate </a:t>
            </a:r>
            <a:r>
              <a:rPr lang="en-US" sz="2400" dirty="0" err="1"/>
              <a:t>uroliths</a:t>
            </a:r>
            <a:r>
              <a:rPr lang="en-US" sz="2400" dirty="0"/>
              <a:t> are the most common feline </a:t>
            </a:r>
            <a:r>
              <a:rPr lang="en-US" sz="2400" dirty="0" err="1"/>
              <a:t>uroliths</a:t>
            </a:r>
            <a:r>
              <a:rPr lang="en-US" sz="2400" dirty="0"/>
              <a:t> and the most common </a:t>
            </a:r>
            <a:r>
              <a:rPr lang="en-US" sz="2400" dirty="0" err="1"/>
              <a:t>nephrolith</a:t>
            </a:r>
            <a:r>
              <a:rPr lang="en-US" sz="2400" dirty="0"/>
              <a:t>, although their underlying cause is unknown</a:t>
            </a:r>
            <a:r>
              <a:rPr lang="tr-TR" sz="2400" dirty="0"/>
              <a:t>,</a:t>
            </a:r>
            <a:r>
              <a:rPr lang="en-US" sz="2400" dirty="0"/>
              <a:t> Common management schemes that involve feeding urine-acidifying diets with reduced magnesium have reduced the incidence of feline struvite urolithiasis. </a:t>
            </a:r>
            <a:endParaRPr lang="tr-TR" sz="2400" dirty="0"/>
          </a:p>
          <a:p>
            <a:r>
              <a:rPr lang="en-US" sz="2400" dirty="0"/>
              <a:t>Medical protocols that promote calcium oxalate dissolution are not known; therefore, surgery and lithotripsy are the primary means for removal </a:t>
            </a:r>
            <a:endParaRPr lang="tr-TR" sz="2400" dirty="0"/>
          </a:p>
          <a:p>
            <a:r>
              <a:rPr lang="en-US" sz="2400" dirty="0"/>
              <a:t>Diets that reduce the likelihood of formation of both struvite and calcium oxalate stones are commercially available. Eliminating any associated urinary tract infections, avoiding</a:t>
            </a:r>
            <a:r>
              <a:rPr lang="tr-TR" sz="2400" dirty="0"/>
              <a:t> </a:t>
            </a:r>
            <a:r>
              <a:rPr lang="tr-TR" sz="2400" dirty="0" err="1"/>
              <a:t>exessive</a:t>
            </a:r>
            <a:r>
              <a:rPr lang="tr-TR" sz="2400" dirty="0"/>
              <a:t> </a:t>
            </a:r>
            <a:r>
              <a:rPr lang="en-US" sz="2400" dirty="0"/>
              <a:t> mineral and vitamin C and D supplementation, and encouraging water consumption are critical.</a:t>
            </a:r>
            <a:endParaRPr lang="tr-TR" sz="2400" dirty="0"/>
          </a:p>
        </p:txBody>
      </p:sp>
    </p:spTree>
    <p:extLst>
      <p:ext uri="{BB962C8B-B14F-4D97-AF65-F5344CB8AC3E}">
        <p14:creationId xmlns:p14="http://schemas.microsoft.com/office/powerpoint/2010/main" val="33675944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25239"/>
          </a:xfrm>
        </p:spPr>
        <p:txBody>
          <a:bodyPr/>
          <a:lstStyle/>
          <a:p>
            <a:r>
              <a:rPr lang="tr-TR" dirty="0" err="1"/>
              <a:t>Struvite</a:t>
            </a:r>
            <a:r>
              <a:rPr lang="tr-TR" dirty="0"/>
              <a:t> Stones:</a:t>
            </a:r>
            <a:br>
              <a:rPr lang="tr-TR" dirty="0"/>
            </a:br>
            <a:endParaRPr lang="tr-TR" dirty="0"/>
          </a:p>
        </p:txBody>
      </p:sp>
      <p:sp>
        <p:nvSpPr>
          <p:cNvPr id="3" name="İçerik Yer Tutucusu 2"/>
          <p:cNvSpPr>
            <a:spLocks noGrp="1"/>
          </p:cNvSpPr>
          <p:nvPr>
            <p:ph idx="1"/>
          </p:nvPr>
        </p:nvSpPr>
        <p:spPr>
          <a:xfrm>
            <a:off x="1103312" y="1499016"/>
            <a:ext cx="10304203" cy="4749383"/>
          </a:xfrm>
        </p:spPr>
        <p:txBody>
          <a:bodyPr>
            <a:normAutofit/>
          </a:bodyPr>
          <a:lstStyle/>
          <a:p>
            <a:endParaRPr lang="tr-TR" dirty="0"/>
          </a:p>
          <a:p>
            <a:r>
              <a:rPr lang="tr-TR" sz="2400" dirty="0"/>
              <a:t>Three </a:t>
            </a:r>
            <a:r>
              <a:rPr lang="tr-TR" sz="2400" dirty="0" err="1"/>
              <a:t>distinct</a:t>
            </a:r>
            <a:r>
              <a:rPr lang="tr-TR" sz="2400" dirty="0"/>
              <a:t> </a:t>
            </a:r>
            <a:r>
              <a:rPr lang="tr-TR" sz="2400" dirty="0" err="1"/>
              <a:t>types</a:t>
            </a:r>
            <a:r>
              <a:rPr lang="tr-TR" sz="2400" dirty="0"/>
              <a:t> of </a:t>
            </a:r>
            <a:r>
              <a:rPr lang="tr-TR" sz="2400" dirty="0" err="1"/>
              <a:t>struvite</a:t>
            </a:r>
            <a:r>
              <a:rPr lang="tr-TR" sz="2400" dirty="0"/>
              <a:t> </a:t>
            </a:r>
            <a:r>
              <a:rPr lang="tr-TR" sz="2400" dirty="0" err="1"/>
              <a:t>uroliths</a:t>
            </a:r>
            <a:r>
              <a:rPr lang="tr-TR" sz="2400" dirty="0"/>
              <a:t> </a:t>
            </a:r>
            <a:r>
              <a:rPr lang="tr-TR" sz="2400" dirty="0" err="1"/>
              <a:t>are</a:t>
            </a:r>
            <a:r>
              <a:rPr lang="tr-TR" sz="2400" dirty="0"/>
              <a:t> </a:t>
            </a:r>
            <a:r>
              <a:rPr lang="tr-TR" sz="2400" dirty="0" err="1"/>
              <a:t>recognized</a:t>
            </a:r>
            <a:r>
              <a:rPr lang="tr-TR" sz="2400" dirty="0"/>
              <a:t> in </a:t>
            </a:r>
            <a:r>
              <a:rPr lang="tr-TR" sz="2400" dirty="0" err="1"/>
              <a:t>cats</a:t>
            </a:r>
            <a:r>
              <a:rPr lang="tr-TR" sz="2400" dirty="0"/>
              <a:t>: </a:t>
            </a:r>
          </a:p>
          <a:p>
            <a:pPr lvl="1"/>
            <a:r>
              <a:rPr lang="tr-TR" sz="2400" dirty="0"/>
              <a:t>1. </a:t>
            </a:r>
            <a:r>
              <a:rPr lang="tr-TR" sz="2400" dirty="0" err="1"/>
              <a:t>Amorphous</a:t>
            </a:r>
            <a:r>
              <a:rPr lang="tr-TR" sz="2400" dirty="0"/>
              <a:t> </a:t>
            </a:r>
            <a:r>
              <a:rPr lang="tr-TR" sz="2400" dirty="0" err="1"/>
              <a:t>urethral</a:t>
            </a:r>
            <a:r>
              <a:rPr lang="tr-TR" sz="2400" dirty="0"/>
              <a:t> </a:t>
            </a:r>
            <a:r>
              <a:rPr lang="tr-TR" sz="2400" dirty="0" err="1"/>
              <a:t>plugs</a:t>
            </a:r>
            <a:r>
              <a:rPr lang="tr-TR" sz="2400" dirty="0"/>
              <a:t> </a:t>
            </a:r>
            <a:r>
              <a:rPr lang="tr-TR" sz="2400" dirty="0" err="1"/>
              <a:t>with</a:t>
            </a:r>
            <a:r>
              <a:rPr lang="tr-TR" sz="2400" dirty="0"/>
              <a:t> a </a:t>
            </a:r>
            <a:r>
              <a:rPr lang="tr-TR" sz="2400" dirty="0" err="1"/>
              <a:t>large</a:t>
            </a:r>
            <a:r>
              <a:rPr lang="tr-TR" sz="2400" dirty="0"/>
              <a:t> </a:t>
            </a:r>
            <a:r>
              <a:rPr lang="tr-TR" sz="2400" dirty="0" err="1"/>
              <a:t>quantity</a:t>
            </a:r>
            <a:r>
              <a:rPr lang="tr-TR" sz="2400" dirty="0"/>
              <a:t> of </a:t>
            </a:r>
            <a:r>
              <a:rPr lang="tr-TR" sz="2400" dirty="0" err="1"/>
              <a:t>matrix</a:t>
            </a:r>
            <a:r>
              <a:rPr lang="tr-TR" sz="2400" dirty="0"/>
              <a:t>, </a:t>
            </a:r>
          </a:p>
          <a:p>
            <a:pPr lvl="1"/>
            <a:r>
              <a:rPr lang="tr-TR" sz="2400" dirty="0"/>
              <a:t>2. Sterile </a:t>
            </a:r>
            <a:r>
              <a:rPr lang="tr-TR" sz="2400" dirty="0" err="1"/>
              <a:t>struvite</a:t>
            </a:r>
            <a:r>
              <a:rPr lang="tr-TR" sz="2400" dirty="0"/>
              <a:t> </a:t>
            </a:r>
            <a:r>
              <a:rPr lang="tr-TR" sz="2400" dirty="0" err="1"/>
              <a:t>uroliths</a:t>
            </a:r>
            <a:r>
              <a:rPr lang="tr-TR" sz="2400" dirty="0"/>
              <a:t> (</a:t>
            </a:r>
            <a:r>
              <a:rPr lang="tr-TR" sz="2400" dirty="0" err="1"/>
              <a:t>which</a:t>
            </a:r>
            <a:r>
              <a:rPr lang="tr-TR" sz="2400" dirty="0"/>
              <a:t> form </a:t>
            </a:r>
            <a:r>
              <a:rPr lang="tr-TR" sz="2400" dirty="0" err="1"/>
              <a:t>perhaps</a:t>
            </a:r>
            <a:r>
              <a:rPr lang="tr-TR" sz="2400" dirty="0"/>
              <a:t> as a </a:t>
            </a:r>
            <a:r>
              <a:rPr lang="tr-TR" sz="2400" dirty="0" err="1"/>
              <a:t>result</a:t>
            </a:r>
            <a:r>
              <a:rPr lang="tr-TR" sz="2400" dirty="0"/>
              <a:t> of </a:t>
            </a:r>
            <a:r>
              <a:rPr lang="tr-TR" sz="2400" dirty="0" err="1"/>
              <a:t>certain</a:t>
            </a:r>
            <a:r>
              <a:rPr lang="tr-TR" sz="2400" dirty="0"/>
              <a:t> </a:t>
            </a:r>
            <a:r>
              <a:rPr lang="tr-TR" sz="2400" dirty="0" err="1"/>
              <a:t>dietary</a:t>
            </a:r>
            <a:r>
              <a:rPr lang="tr-TR" sz="2400" dirty="0"/>
              <a:t> </a:t>
            </a:r>
            <a:r>
              <a:rPr lang="tr-TR" sz="2400" dirty="0" err="1"/>
              <a:t>ingredients</a:t>
            </a:r>
            <a:r>
              <a:rPr lang="tr-TR" sz="2400" dirty="0"/>
              <a:t>),</a:t>
            </a:r>
          </a:p>
          <a:p>
            <a:pPr lvl="1"/>
            <a:r>
              <a:rPr lang="tr-TR" sz="2400" dirty="0"/>
              <a:t>3. </a:t>
            </a:r>
            <a:r>
              <a:rPr lang="tr-TR" sz="2400" dirty="0" err="1"/>
              <a:t>Struvite</a:t>
            </a:r>
            <a:r>
              <a:rPr lang="tr-TR" sz="2400" dirty="0"/>
              <a:t> </a:t>
            </a:r>
            <a:r>
              <a:rPr lang="tr-TR" sz="2400" dirty="0" err="1"/>
              <a:t>uroliths</a:t>
            </a:r>
            <a:r>
              <a:rPr lang="tr-TR" sz="2400" dirty="0"/>
              <a:t> </a:t>
            </a:r>
            <a:r>
              <a:rPr lang="tr-TR" sz="2400" dirty="0" err="1"/>
              <a:t>that</a:t>
            </a:r>
            <a:r>
              <a:rPr lang="tr-TR" sz="2400" dirty="0"/>
              <a:t> form as a </a:t>
            </a:r>
            <a:r>
              <a:rPr lang="tr-TR" sz="2400" dirty="0" err="1"/>
              <a:t>sequela</a:t>
            </a:r>
            <a:r>
              <a:rPr lang="tr-TR" sz="2400" dirty="0"/>
              <a:t> of </a:t>
            </a:r>
            <a:r>
              <a:rPr lang="tr-TR" sz="2400" dirty="0" err="1"/>
              <a:t>urinary</a:t>
            </a:r>
            <a:r>
              <a:rPr lang="tr-TR" sz="2400" dirty="0"/>
              <a:t> </a:t>
            </a:r>
            <a:r>
              <a:rPr lang="tr-TR" sz="2400" dirty="0" err="1"/>
              <a:t>tract</a:t>
            </a:r>
            <a:r>
              <a:rPr lang="tr-TR" sz="2400" dirty="0"/>
              <a:t> </a:t>
            </a:r>
            <a:r>
              <a:rPr lang="tr-TR" sz="2400" dirty="0" err="1"/>
              <a:t>infection</a:t>
            </a:r>
            <a:r>
              <a:rPr lang="tr-TR" sz="2400" dirty="0"/>
              <a:t> </a:t>
            </a:r>
            <a:r>
              <a:rPr lang="tr-TR" sz="2400" dirty="0" err="1"/>
              <a:t>with</a:t>
            </a:r>
            <a:r>
              <a:rPr lang="tr-TR" sz="2400" dirty="0"/>
              <a:t> </a:t>
            </a:r>
            <a:r>
              <a:rPr lang="tr-TR" sz="2400" dirty="0" err="1"/>
              <a:t>urease-producing</a:t>
            </a:r>
            <a:r>
              <a:rPr lang="tr-TR" sz="2400" dirty="0"/>
              <a:t> </a:t>
            </a:r>
            <a:r>
              <a:rPr lang="tr-TR" sz="2400" dirty="0" err="1"/>
              <a:t>bacteria</a:t>
            </a:r>
            <a:r>
              <a:rPr lang="tr-TR" sz="2400" dirty="0"/>
              <a:t>.</a:t>
            </a:r>
          </a:p>
          <a:p>
            <a:endParaRPr lang="tr-TR" sz="2400" dirty="0"/>
          </a:p>
          <a:p>
            <a:r>
              <a:rPr lang="en-US" sz="2400" dirty="0"/>
              <a:t>Struvite </a:t>
            </a:r>
            <a:r>
              <a:rPr lang="en-US" sz="2400" dirty="0" err="1"/>
              <a:t>uroliths</a:t>
            </a:r>
            <a:r>
              <a:rPr lang="en-US" sz="2400" dirty="0"/>
              <a:t> induced by infection are </a:t>
            </a:r>
            <a:r>
              <a:rPr lang="en-US" sz="2400" dirty="0">
                <a:solidFill>
                  <a:schemeClr val="accent1">
                    <a:lumMod val="20000"/>
                    <a:lumOff val="80000"/>
                  </a:schemeClr>
                </a:solidFill>
              </a:rPr>
              <a:t>less common </a:t>
            </a:r>
            <a:r>
              <a:rPr lang="en-US" sz="2400" dirty="0"/>
              <a:t>than sterile struvite </a:t>
            </a:r>
            <a:r>
              <a:rPr lang="en-US" sz="2400" dirty="0" err="1"/>
              <a:t>uroliths</a:t>
            </a:r>
            <a:r>
              <a:rPr lang="en-US" sz="2400" dirty="0"/>
              <a:t>. </a:t>
            </a:r>
            <a:endParaRPr lang="tr-TR" sz="2400" dirty="0"/>
          </a:p>
        </p:txBody>
      </p:sp>
    </p:spTree>
    <p:extLst>
      <p:ext uri="{BB962C8B-B14F-4D97-AF65-F5344CB8AC3E}">
        <p14:creationId xmlns:p14="http://schemas.microsoft.com/office/powerpoint/2010/main" val="17800892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6386" y="227866"/>
            <a:ext cx="9404723" cy="626573"/>
          </a:xfrm>
        </p:spPr>
        <p:txBody>
          <a:bodyPr/>
          <a:lstStyle/>
          <a:p>
            <a:endParaRPr lang="tr-TR" dirty="0"/>
          </a:p>
        </p:txBody>
      </p:sp>
      <p:sp>
        <p:nvSpPr>
          <p:cNvPr id="3" name="İçerik Yer Tutucusu 2"/>
          <p:cNvSpPr>
            <a:spLocks noGrp="1"/>
          </p:cNvSpPr>
          <p:nvPr>
            <p:ph idx="1"/>
          </p:nvPr>
        </p:nvSpPr>
        <p:spPr>
          <a:xfrm>
            <a:off x="359764" y="1199214"/>
            <a:ext cx="11137692" cy="5049186"/>
          </a:xfrm>
        </p:spPr>
        <p:txBody>
          <a:bodyPr>
            <a:normAutofit/>
          </a:bodyPr>
          <a:lstStyle/>
          <a:p>
            <a:r>
              <a:rPr lang="en-US" sz="2400" dirty="0"/>
              <a:t>Treatment of sterile struvite urolithiasis focuses on reducing the urine pH to ≤6 and on reducing the urine magnesium concentration by feeding magnesium-restricted diets. </a:t>
            </a:r>
            <a:endParaRPr lang="tr-TR" sz="2400" dirty="0"/>
          </a:p>
          <a:p>
            <a:r>
              <a:rPr lang="en-US" sz="2400" dirty="0"/>
              <a:t>Reducing urine pH and magnesium concentration is best accomplished by feeding a commercially available prescription diet formulated for this purpose. Some diets are formulated to reduce the formation of both struvite and calcium oxalate stones. </a:t>
            </a:r>
            <a:endParaRPr lang="tr-TR" sz="2400" dirty="0"/>
          </a:p>
          <a:p>
            <a:r>
              <a:rPr lang="en-US" sz="2400" dirty="0"/>
              <a:t>these diets </a:t>
            </a:r>
            <a:r>
              <a:rPr lang="en-US" sz="2400" dirty="0">
                <a:solidFill>
                  <a:schemeClr val="accent1">
                    <a:lumMod val="20000"/>
                    <a:lumOff val="80000"/>
                  </a:schemeClr>
                </a:solidFill>
              </a:rPr>
              <a:t>should not be fed </a:t>
            </a:r>
            <a:r>
              <a:rPr lang="en-US" sz="2400" dirty="0"/>
              <a:t>to cats that are </a:t>
            </a:r>
            <a:r>
              <a:rPr lang="en-US" sz="2400" dirty="0" err="1"/>
              <a:t>acidemic</a:t>
            </a:r>
            <a:r>
              <a:rPr lang="en-US" sz="2400" dirty="0"/>
              <a:t>, </a:t>
            </a:r>
            <a:r>
              <a:rPr lang="en-US" sz="2400" dirty="0" err="1"/>
              <a:t>azotemi</a:t>
            </a:r>
            <a:r>
              <a:rPr lang="tr-TR" sz="2400" dirty="0"/>
              <a:t>c</a:t>
            </a:r>
            <a:r>
              <a:rPr lang="en-US" sz="2400" dirty="0"/>
              <a:t> or have cardiac dysfunction or hypertension. </a:t>
            </a:r>
            <a:endParaRPr lang="tr-TR" sz="2400" dirty="0"/>
          </a:p>
          <a:p>
            <a:r>
              <a:rPr lang="en-US" sz="2400" dirty="0" err="1"/>
              <a:t>Urolith</a:t>
            </a:r>
            <a:r>
              <a:rPr lang="en-US" sz="2400" dirty="0"/>
              <a:t> size should be monitored every 4 </a:t>
            </a:r>
            <a:r>
              <a:rPr lang="en-US" sz="2400" dirty="0" err="1"/>
              <a:t>wk</a:t>
            </a:r>
            <a:r>
              <a:rPr lang="en-US" sz="2400" dirty="0"/>
              <a:t> by radiographs or ultrasonography, and </a:t>
            </a:r>
            <a:r>
              <a:rPr lang="en-US" sz="2400" dirty="0" err="1"/>
              <a:t>crystalluria</a:t>
            </a:r>
            <a:r>
              <a:rPr lang="en-US" sz="2400" dirty="0"/>
              <a:t> by urinalysis. </a:t>
            </a:r>
            <a:endParaRPr lang="tr-TR" sz="2400" dirty="0"/>
          </a:p>
        </p:txBody>
      </p:sp>
    </p:spTree>
    <p:extLst>
      <p:ext uri="{BB962C8B-B14F-4D97-AF65-F5344CB8AC3E}">
        <p14:creationId xmlns:p14="http://schemas.microsoft.com/office/powerpoint/2010/main" val="26134441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sz="2400" dirty="0"/>
              <a:t>If treatment does not induce complete dissolution of </a:t>
            </a:r>
            <a:r>
              <a:rPr lang="en-US" sz="2400" dirty="0" err="1"/>
              <a:t>uroliths</a:t>
            </a:r>
            <a:r>
              <a:rPr lang="en-US" sz="2400" dirty="0"/>
              <a:t>, it is likely that either the </a:t>
            </a:r>
            <a:r>
              <a:rPr lang="en-US" sz="2400" dirty="0">
                <a:solidFill>
                  <a:schemeClr val="accent1">
                    <a:lumMod val="20000"/>
                    <a:lumOff val="80000"/>
                  </a:schemeClr>
                </a:solidFill>
              </a:rPr>
              <a:t>wrong mineral </a:t>
            </a:r>
            <a:r>
              <a:rPr lang="en-US" sz="2400" dirty="0"/>
              <a:t>component was identified, or the owner is not </a:t>
            </a:r>
            <a:r>
              <a:rPr lang="tr-TR" sz="2400" dirty="0" err="1"/>
              <a:t>made</a:t>
            </a:r>
            <a:r>
              <a:rPr lang="tr-TR" sz="2400" dirty="0"/>
              <a:t> </a:t>
            </a:r>
            <a:r>
              <a:rPr lang="en-US" sz="2400" dirty="0"/>
              <a:t>therapeutic recommendations.</a:t>
            </a:r>
            <a:endParaRPr lang="tr-TR" sz="2400" dirty="0"/>
          </a:p>
        </p:txBody>
      </p:sp>
    </p:spTree>
    <p:extLst>
      <p:ext uri="{BB962C8B-B14F-4D97-AF65-F5344CB8AC3E}">
        <p14:creationId xmlns:p14="http://schemas.microsoft.com/office/powerpoint/2010/main" val="182790126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03205"/>
          </a:xfrm>
        </p:spPr>
        <p:txBody>
          <a:bodyPr/>
          <a:lstStyle/>
          <a:p>
            <a:r>
              <a:rPr lang="en-US" dirty="0"/>
              <a:t>Other Feline Stones:</a:t>
            </a:r>
            <a:br>
              <a:rPr lang="en-US" dirty="0"/>
            </a:br>
            <a:endParaRPr lang="tr-TR" dirty="0"/>
          </a:p>
        </p:txBody>
      </p:sp>
      <p:sp>
        <p:nvSpPr>
          <p:cNvPr id="3" name="İçerik Yer Tutucusu 2"/>
          <p:cNvSpPr>
            <a:spLocks noGrp="1"/>
          </p:cNvSpPr>
          <p:nvPr>
            <p:ph idx="1"/>
          </p:nvPr>
        </p:nvSpPr>
        <p:spPr/>
        <p:txBody>
          <a:bodyPr>
            <a:normAutofit/>
          </a:bodyPr>
          <a:lstStyle/>
          <a:p>
            <a:r>
              <a:rPr lang="en-US" sz="2400" dirty="0"/>
              <a:t>Ammonium urate, uric acid, calcium phosphate, and </a:t>
            </a:r>
            <a:r>
              <a:rPr lang="en-US" sz="2400" dirty="0" err="1"/>
              <a:t>cystine</a:t>
            </a:r>
            <a:r>
              <a:rPr lang="en-US" sz="2400" dirty="0"/>
              <a:t> </a:t>
            </a:r>
            <a:r>
              <a:rPr lang="en-US" sz="2400" dirty="0" err="1"/>
              <a:t>uroliths</a:t>
            </a:r>
            <a:r>
              <a:rPr lang="en-US" sz="2400" dirty="0"/>
              <a:t> are less common in cats, </a:t>
            </a:r>
            <a:endParaRPr lang="tr-TR" sz="2400" dirty="0"/>
          </a:p>
          <a:p>
            <a:r>
              <a:rPr lang="en-US" sz="2400" dirty="0"/>
              <a:t>Medical protocols that consistently promote dissolution of ammonium urate </a:t>
            </a:r>
            <a:r>
              <a:rPr lang="en-US" sz="2400" dirty="0" err="1"/>
              <a:t>uroliths</a:t>
            </a:r>
            <a:r>
              <a:rPr lang="en-US" sz="2400" dirty="0"/>
              <a:t> in cats have not been developed, and </a:t>
            </a:r>
            <a:r>
              <a:rPr lang="en-US" sz="2400" dirty="0">
                <a:solidFill>
                  <a:schemeClr val="accent1">
                    <a:lumMod val="20000"/>
                    <a:lumOff val="80000"/>
                  </a:schemeClr>
                </a:solidFill>
              </a:rPr>
              <a:t>surgery</a:t>
            </a:r>
            <a:r>
              <a:rPr lang="en-US" sz="2400" dirty="0"/>
              <a:t> remains the most common method of removal. </a:t>
            </a:r>
            <a:endParaRPr lang="tr-TR" sz="2400" dirty="0"/>
          </a:p>
        </p:txBody>
      </p:sp>
    </p:spTree>
    <p:extLst>
      <p:ext uri="{BB962C8B-B14F-4D97-AF65-F5344CB8AC3E}">
        <p14:creationId xmlns:p14="http://schemas.microsoft.com/office/powerpoint/2010/main" val="210072550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1001509"/>
          </a:xfrm>
        </p:spPr>
        <p:txBody>
          <a:bodyPr/>
          <a:lstStyle/>
          <a:p>
            <a:r>
              <a:rPr lang="tr-TR" sz="3200" dirty="0"/>
              <a:t>Sterile </a:t>
            </a:r>
            <a:r>
              <a:rPr lang="tr-TR" sz="3200" dirty="0" err="1"/>
              <a:t>Cystitis</a:t>
            </a:r>
            <a:r>
              <a:rPr lang="tr-TR" sz="3200" dirty="0"/>
              <a:t> (</a:t>
            </a:r>
            <a:r>
              <a:rPr lang="tr-TR" sz="3200" dirty="0" err="1"/>
              <a:t>Feline</a:t>
            </a:r>
            <a:r>
              <a:rPr lang="tr-TR" sz="3200" dirty="0"/>
              <a:t> </a:t>
            </a:r>
            <a:r>
              <a:rPr lang="tr-TR" sz="3200" dirty="0" err="1"/>
              <a:t>Interstitial</a:t>
            </a:r>
            <a:r>
              <a:rPr lang="tr-TR" sz="3200" dirty="0"/>
              <a:t> </a:t>
            </a:r>
            <a:r>
              <a:rPr lang="tr-TR" sz="3200" dirty="0" err="1"/>
              <a:t>Cystitis</a:t>
            </a:r>
            <a:r>
              <a:rPr lang="tr-TR" sz="3200" dirty="0"/>
              <a:t>):</a:t>
            </a:r>
          </a:p>
        </p:txBody>
      </p:sp>
      <p:sp>
        <p:nvSpPr>
          <p:cNvPr id="3" name="İçerik Yer Tutucusu 2"/>
          <p:cNvSpPr>
            <a:spLocks noGrp="1"/>
          </p:cNvSpPr>
          <p:nvPr>
            <p:ph idx="1"/>
          </p:nvPr>
        </p:nvSpPr>
        <p:spPr/>
        <p:txBody>
          <a:bodyPr>
            <a:normAutofit/>
          </a:bodyPr>
          <a:lstStyle/>
          <a:p>
            <a:r>
              <a:rPr lang="en-US" sz="2400" dirty="0"/>
              <a:t>Feline interstitial cystitis is generally taken to be synonymous with sterile cystitis of unknown cause. The underlying cause of this disorder is </a:t>
            </a:r>
            <a:r>
              <a:rPr lang="en-US" sz="2400" dirty="0">
                <a:solidFill>
                  <a:schemeClr val="accent1">
                    <a:lumMod val="20000"/>
                    <a:lumOff val="80000"/>
                  </a:schemeClr>
                </a:solidFill>
              </a:rPr>
              <a:t>unknown</a:t>
            </a:r>
            <a:r>
              <a:rPr lang="en-US" sz="2400" dirty="0"/>
              <a:t>, although anxiety and altered </a:t>
            </a:r>
            <a:r>
              <a:rPr lang="en-US" sz="2400" dirty="0" err="1"/>
              <a:t>neurohormonal</a:t>
            </a:r>
            <a:r>
              <a:rPr lang="en-US" sz="2400" dirty="0"/>
              <a:t> factors have been implicated.</a:t>
            </a:r>
          </a:p>
          <a:p>
            <a:r>
              <a:rPr lang="en-US" sz="2400" dirty="0"/>
              <a:t>Diagnosis is by exclusion of other causes of lower urinary tract disease in cats, such as obstruction by urethral plugs, bacterial urinary tract infection, neoplasia or other mass</a:t>
            </a:r>
            <a:r>
              <a:rPr lang="tr-TR" sz="2400" dirty="0"/>
              <a:t>(</a:t>
            </a:r>
            <a:r>
              <a:rPr lang="tr-TR" sz="2400" dirty="0" err="1"/>
              <a:t>neoplastic</a:t>
            </a:r>
            <a:r>
              <a:rPr lang="tr-TR" sz="2400" dirty="0"/>
              <a:t>)</a:t>
            </a:r>
            <a:r>
              <a:rPr lang="en-US" sz="2400" dirty="0"/>
              <a:t> lesions, and urolithiasis. </a:t>
            </a:r>
            <a:endParaRPr lang="tr-TR" sz="2400" dirty="0"/>
          </a:p>
        </p:txBody>
      </p:sp>
    </p:spTree>
    <p:extLst>
      <p:ext uri="{BB962C8B-B14F-4D97-AF65-F5344CB8AC3E}">
        <p14:creationId xmlns:p14="http://schemas.microsoft.com/office/powerpoint/2010/main" val="429167523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04293" y="2019867"/>
            <a:ext cx="8946541" cy="4195481"/>
          </a:xfrm>
        </p:spPr>
        <p:txBody>
          <a:bodyPr>
            <a:normAutofit/>
          </a:bodyPr>
          <a:lstStyle/>
          <a:p>
            <a:r>
              <a:rPr lang="en-US" sz="2400" dirty="0"/>
              <a:t>Because the cause of feline interstitial cystitis is unknown, the goal of treatment is to reduce the severity and frequency of episodes of cystitis. Therapeutic considerations include </a:t>
            </a:r>
            <a:r>
              <a:rPr lang="en-US" sz="2400" dirty="0">
                <a:solidFill>
                  <a:schemeClr val="accent1">
                    <a:lumMod val="20000"/>
                    <a:lumOff val="80000"/>
                  </a:schemeClr>
                </a:solidFill>
              </a:rPr>
              <a:t>reduction of stress </a:t>
            </a:r>
            <a:r>
              <a:rPr lang="en-US" sz="2400" dirty="0"/>
              <a:t>through environmental changes, </a:t>
            </a:r>
            <a:r>
              <a:rPr lang="en-US" sz="2400" dirty="0">
                <a:solidFill>
                  <a:schemeClr val="accent1">
                    <a:lumMod val="20000"/>
                    <a:lumOff val="80000"/>
                  </a:schemeClr>
                </a:solidFill>
              </a:rPr>
              <a:t>dietary adjustments </a:t>
            </a:r>
            <a:r>
              <a:rPr lang="en-US" sz="2400" dirty="0"/>
              <a:t>(</a:t>
            </a:r>
            <a:r>
              <a:rPr lang="en-US" sz="2400" dirty="0" err="1"/>
              <a:t>eg</a:t>
            </a:r>
            <a:r>
              <a:rPr lang="en-US" sz="2400" dirty="0"/>
              <a:t>, use of canned preparations), and </a:t>
            </a:r>
            <a:r>
              <a:rPr lang="en-US" sz="2400" dirty="0">
                <a:solidFill>
                  <a:schemeClr val="accent1">
                    <a:lumMod val="20000"/>
                    <a:lumOff val="80000"/>
                  </a:schemeClr>
                </a:solidFill>
              </a:rPr>
              <a:t>analgesics</a:t>
            </a:r>
            <a:r>
              <a:rPr lang="en-US" sz="2400" dirty="0"/>
              <a:t> (</a:t>
            </a:r>
            <a:r>
              <a:rPr lang="en-US" sz="2400" dirty="0" err="1"/>
              <a:t>eg</a:t>
            </a:r>
            <a:r>
              <a:rPr lang="en-US" sz="2400" dirty="0"/>
              <a:t>, </a:t>
            </a:r>
            <a:r>
              <a:rPr lang="en-US" sz="2400" dirty="0" err="1"/>
              <a:t>butorphanol</a:t>
            </a:r>
            <a:r>
              <a:rPr lang="en-US" sz="2400" dirty="0"/>
              <a:t>, 0.2–0.4 mg/kg, PO, bid-</a:t>
            </a:r>
            <a:r>
              <a:rPr lang="en-US" sz="2400" dirty="0" err="1"/>
              <a:t>tid</a:t>
            </a:r>
            <a:r>
              <a:rPr lang="en-US" sz="2400" dirty="0"/>
              <a:t>). </a:t>
            </a:r>
            <a:endParaRPr lang="tr-TR" sz="2400" dirty="0"/>
          </a:p>
        </p:txBody>
      </p:sp>
    </p:spTree>
    <p:extLst>
      <p:ext uri="{BB962C8B-B14F-4D97-AF65-F5344CB8AC3E}">
        <p14:creationId xmlns:p14="http://schemas.microsoft.com/office/powerpoint/2010/main" val="327744847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08843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a:xfrm>
            <a:off x="937058" y="2537827"/>
            <a:ext cx="10825452" cy="4195481"/>
          </a:xfrm>
        </p:spPr>
        <p:txBody>
          <a:bodyPr/>
          <a:lstStyle/>
          <a:p>
            <a:pPr>
              <a:lnSpc>
                <a:spcPct val="107000"/>
              </a:lnSpc>
              <a:spcAft>
                <a:spcPts val="800"/>
              </a:spcAft>
            </a:pPr>
            <a:r>
              <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Evaluation of b</a:t>
            </a:r>
            <a:r>
              <a:rPr lang="en-US"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lood</a:t>
            </a:r>
            <a:r>
              <a:rPr lang="en-US"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Pressure</a:t>
            </a:r>
            <a:r>
              <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 is </a:t>
            </a:r>
            <a:r>
              <a:rPr lang="tr-TR" sz="2800" dirty="0" err="1">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rPr>
              <a:t>important</a:t>
            </a:r>
            <a:endParaRPr lang="tr-TR" sz="2800" dirty="0">
              <a:solidFill>
                <a:schemeClr val="accent1">
                  <a:lumMod val="20000"/>
                  <a:lumOff val="8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Light" panose="020F0302020204030204" pitchFamily="34" charset="0"/>
                <a:ea typeface="Calibri" panose="020F0502020204030204" pitchFamily="34" charset="0"/>
                <a:cs typeface="Times New Roman" panose="02020603050405020304" pitchFamily="18" charset="0"/>
              </a:rPr>
              <a:t>Systemic hypertension is present in ~</a:t>
            </a:r>
            <a:r>
              <a:rPr lang="en-US" sz="2800" u="sng" dirty="0">
                <a:latin typeface="Calibri Light" panose="020F0302020204030204" pitchFamily="34" charset="0"/>
                <a:ea typeface="Calibri" panose="020F0502020204030204" pitchFamily="34" charset="0"/>
                <a:cs typeface="Times New Roman" panose="02020603050405020304" pitchFamily="18" charset="0"/>
              </a:rPr>
              <a:t>20% of dogs and cats </a:t>
            </a:r>
            <a:r>
              <a:rPr lang="en-US" sz="2800" dirty="0">
                <a:latin typeface="Calibri Light" panose="020F0302020204030204" pitchFamily="34" charset="0"/>
                <a:ea typeface="Calibri" panose="020F0502020204030204" pitchFamily="34" charset="0"/>
                <a:cs typeface="Times New Roman" panose="02020603050405020304" pitchFamily="18" charset="0"/>
              </a:rPr>
              <a:t>with CKD and is associated with target organ damage in the </a:t>
            </a:r>
            <a:r>
              <a:rPr lang="en-US" sz="2800" b="1" dirty="0">
                <a:solidFill>
                  <a:schemeClr val="accent1">
                    <a:lumMod val="20000"/>
                    <a:lumOff val="80000"/>
                  </a:schemeClr>
                </a:solidFill>
                <a:latin typeface="Calibri Light" panose="020F0302020204030204" pitchFamily="34" charset="0"/>
                <a:ea typeface="Calibri" panose="020F0502020204030204" pitchFamily="34" charset="0"/>
                <a:cs typeface="Times New Roman" panose="02020603050405020304" pitchFamily="18" charset="0"/>
              </a:rPr>
              <a:t>kidneys, eyes, CNS, and cardiovascular </a:t>
            </a:r>
            <a:r>
              <a:rPr lang="en-US" sz="2800" dirty="0">
                <a:latin typeface="Calibri Light" panose="020F0302020204030204" pitchFamily="34" charset="0"/>
                <a:ea typeface="Calibri" panose="020F0502020204030204" pitchFamily="34" charset="0"/>
                <a:cs typeface="Times New Roman" panose="02020603050405020304" pitchFamily="18" charset="0"/>
              </a:rPr>
              <a:t>system. </a:t>
            </a:r>
            <a:endParaRPr lang="en-GB" dirty="0"/>
          </a:p>
        </p:txBody>
      </p:sp>
    </p:spTree>
    <p:extLst>
      <p:ext uri="{BB962C8B-B14F-4D97-AF65-F5344CB8AC3E}">
        <p14:creationId xmlns:p14="http://schemas.microsoft.com/office/powerpoint/2010/main" val="2982066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738773"/>
          </a:xfrm>
        </p:spPr>
        <p:txBody>
          <a:bodyPr/>
          <a:lstStyle/>
          <a:p>
            <a:r>
              <a:rPr lang="en-US" b="1" spc="20" dirty="0">
                <a:solidFill>
                  <a:schemeClr val="tx1"/>
                </a:solidFill>
                <a:latin typeface="Open Sans"/>
                <a:ea typeface="Calibri" panose="020F0502020204030204" pitchFamily="34" charset="0"/>
                <a:cs typeface="Times New Roman" panose="02020603050405020304" pitchFamily="18" charset="0"/>
              </a:rPr>
              <a:t>Etiology:</a:t>
            </a:r>
            <a:br>
              <a:rPr lang="en-GB"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GB" dirty="0">
              <a:solidFill>
                <a:schemeClr val="tx1"/>
              </a:solidFill>
            </a:endParaRPr>
          </a:p>
        </p:txBody>
      </p:sp>
      <p:sp>
        <p:nvSpPr>
          <p:cNvPr id="3" name="İçerik Yer Tutucusu 2"/>
          <p:cNvSpPr>
            <a:spLocks noGrp="1"/>
          </p:cNvSpPr>
          <p:nvPr>
            <p:ph idx="1"/>
          </p:nvPr>
        </p:nvSpPr>
        <p:spPr>
          <a:xfrm>
            <a:off x="221674" y="1371600"/>
            <a:ext cx="11457708" cy="5098473"/>
          </a:xfrm>
        </p:spPr>
        <p:txBody>
          <a:bodyPr>
            <a:normAutofit fontScale="85000" lnSpcReduction="10000"/>
          </a:bodyPr>
          <a:lstStyle/>
          <a:p>
            <a:pPr>
              <a:lnSpc>
                <a:spcPct val="107000"/>
              </a:lnSpc>
              <a:spcAft>
                <a:spcPts val="800"/>
              </a:spcAft>
            </a:pPr>
            <a:r>
              <a:rPr lang="en-US" sz="3300" dirty="0">
                <a:latin typeface="Calibri Light" panose="020F0302020204030204" pitchFamily="34" charset="0"/>
                <a:ea typeface="Calibri" panose="020F0502020204030204" pitchFamily="34" charset="0"/>
                <a:cs typeface="Times New Roman" panose="02020603050405020304" pitchFamily="18" charset="0"/>
              </a:rPr>
              <a:t>Known causes of CKD include </a:t>
            </a:r>
            <a:endParaRPr lang="en-GB" sz="3300" dirty="0">
              <a:latin typeface="Calibri" panose="020F0502020204030204" pitchFamily="34" charset="0"/>
              <a:ea typeface="Calibri" panose="020F0502020204030204" pitchFamily="34" charset="0"/>
              <a:cs typeface="Times New Roman" panose="02020603050405020304" pitchFamily="18" charset="0"/>
            </a:endParaRPr>
          </a:p>
          <a:p>
            <a:pPr marL="742950" lvl="0" indent="-742950">
              <a:lnSpc>
                <a:spcPct val="107000"/>
              </a:lnSpc>
              <a:buFont typeface="+mj-lt"/>
              <a:buAutoNum type="arabicPeriod"/>
            </a:pPr>
            <a:r>
              <a:rPr lang="en-US" sz="3300" dirty="0">
                <a:latin typeface="Calibri Light" panose="020F0302020204030204" pitchFamily="34" charset="0"/>
                <a:ea typeface="Calibri" panose="020F0502020204030204" pitchFamily="34" charset="0"/>
                <a:cs typeface="Times New Roman" panose="02020603050405020304" pitchFamily="18" charset="0"/>
              </a:rPr>
              <a:t>Diseases of the </a:t>
            </a:r>
            <a:r>
              <a:rPr lang="en-US" sz="3300" u="sng" dirty="0" err="1">
                <a:latin typeface="Calibri Light" panose="020F0302020204030204" pitchFamily="34" charset="0"/>
                <a:ea typeface="Calibri" panose="020F0502020204030204" pitchFamily="34" charset="0"/>
                <a:cs typeface="Times New Roman" panose="02020603050405020304" pitchFamily="18" charset="0"/>
              </a:rPr>
              <a:t>macrovascular</a:t>
            </a:r>
            <a:r>
              <a:rPr lang="en-US" sz="3300" u="sng" dirty="0">
                <a:latin typeface="Calibri Light" panose="020F0302020204030204" pitchFamily="34" charset="0"/>
                <a:ea typeface="Calibri" panose="020F0502020204030204" pitchFamily="34" charset="0"/>
                <a:cs typeface="Times New Roman" panose="02020603050405020304" pitchFamily="18" charset="0"/>
              </a:rPr>
              <a:t> compartment </a:t>
            </a:r>
            <a:r>
              <a:rPr lang="en-US" sz="3300" dirty="0">
                <a:latin typeface="Calibri Light" panose="020F0302020204030204" pitchFamily="34" charset="0"/>
                <a:ea typeface="Calibri" panose="020F0502020204030204" pitchFamily="34" charset="0"/>
                <a:cs typeface="Times New Roman" panose="02020603050405020304" pitchFamily="18" charset="0"/>
              </a:rPr>
              <a:t>(</a:t>
            </a:r>
            <a:r>
              <a:rPr lang="en-US" sz="3300" dirty="0" err="1">
                <a:latin typeface="Calibri Light" panose="020F0302020204030204" pitchFamily="34" charset="0"/>
                <a:ea typeface="Calibri" panose="020F0502020204030204" pitchFamily="34" charset="0"/>
                <a:cs typeface="Times New Roman" panose="02020603050405020304" pitchFamily="18" charset="0"/>
              </a:rPr>
              <a:t>eg</a:t>
            </a:r>
            <a:r>
              <a:rPr lang="en-US" sz="3300" dirty="0">
                <a:latin typeface="Calibri Light" panose="020F0302020204030204" pitchFamily="34" charset="0"/>
                <a:ea typeface="Calibri" panose="020F0502020204030204" pitchFamily="34" charset="0"/>
                <a:cs typeface="Times New Roman" panose="02020603050405020304" pitchFamily="18" charset="0"/>
              </a:rPr>
              <a:t>, systemic hypertension, coagulopathies, chronic </a:t>
            </a:r>
            <a:r>
              <a:rPr lang="en-US" sz="3300" dirty="0" err="1">
                <a:latin typeface="Calibri Light" panose="020F0302020204030204" pitchFamily="34" charset="0"/>
                <a:ea typeface="Calibri" panose="020F0502020204030204" pitchFamily="34" charset="0"/>
                <a:cs typeface="Times New Roman" panose="02020603050405020304" pitchFamily="18" charset="0"/>
              </a:rPr>
              <a:t>hypoperfusion</a:t>
            </a:r>
            <a:r>
              <a:rPr lang="en-US" sz="3300" dirty="0">
                <a:latin typeface="Calibri Light" panose="020F0302020204030204" pitchFamily="34" charset="0"/>
                <a:ea typeface="Calibri" panose="020F0502020204030204" pitchFamily="34" charset="0"/>
                <a:cs typeface="Times New Roman" panose="02020603050405020304" pitchFamily="18" charset="0"/>
              </a:rPr>
              <a:t>)</a:t>
            </a:r>
            <a:endParaRPr lang="tr-TR" sz="3300" dirty="0">
              <a:latin typeface="Calibri Light" panose="020F0302020204030204" pitchFamily="34" charset="0"/>
              <a:ea typeface="Calibri" panose="020F0502020204030204" pitchFamily="34" charset="0"/>
              <a:cs typeface="Times New Roman" panose="02020603050405020304" pitchFamily="18" charset="0"/>
            </a:endParaRPr>
          </a:p>
          <a:p>
            <a:pPr marL="742950" lvl="0" indent="-742950">
              <a:lnSpc>
                <a:spcPct val="107000"/>
              </a:lnSpc>
              <a:buFont typeface="+mj-lt"/>
              <a:buAutoNum type="arabicPeriod"/>
            </a:pP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Diseases of the </a:t>
            </a:r>
            <a:r>
              <a:rPr lang="tr-TR" sz="3300" u="sng"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m</a:t>
            </a:r>
            <a:r>
              <a:rPr lang="en-US" sz="3300" u="sng" dirty="0" err="1">
                <a:latin typeface="Calibri Light" panose="020F0302020204030204" pitchFamily="34" charset="0"/>
                <a:ea typeface="Calibri" panose="020F0502020204030204" pitchFamily="34" charset="0"/>
                <a:cs typeface="Times New Roman" panose="02020603050405020304" pitchFamily="18" charset="0"/>
              </a:rPr>
              <a:t>icrovascular</a:t>
            </a:r>
            <a:r>
              <a:rPr lang="en-US" sz="3300" u="sng" dirty="0">
                <a:latin typeface="Calibri Light" panose="020F0302020204030204" pitchFamily="34" charset="0"/>
                <a:ea typeface="Calibri" panose="020F0502020204030204" pitchFamily="34" charset="0"/>
                <a:cs typeface="Times New Roman" panose="02020603050405020304" pitchFamily="18" charset="0"/>
              </a:rPr>
              <a:t> compartment </a:t>
            </a:r>
            <a:r>
              <a:rPr lang="en-US" sz="3300" dirty="0">
                <a:latin typeface="Calibri Light" panose="020F0302020204030204" pitchFamily="34" charset="0"/>
                <a:ea typeface="Calibri" panose="020F0502020204030204" pitchFamily="34" charset="0"/>
                <a:cs typeface="Times New Roman" panose="02020603050405020304" pitchFamily="18" charset="0"/>
              </a:rPr>
              <a:t>(</a:t>
            </a:r>
            <a:r>
              <a:rPr lang="en-US" sz="3300" dirty="0" err="1">
                <a:latin typeface="Calibri Light" panose="020F0302020204030204" pitchFamily="34" charset="0"/>
                <a:ea typeface="Calibri" panose="020F0502020204030204" pitchFamily="34" charset="0"/>
                <a:cs typeface="Times New Roman" panose="02020603050405020304" pitchFamily="18" charset="0"/>
              </a:rPr>
              <a:t>eg</a:t>
            </a:r>
            <a:r>
              <a:rPr lang="en-US" sz="3300" dirty="0">
                <a:latin typeface="Calibri Light" panose="020F0302020204030204" pitchFamily="34" charset="0"/>
                <a:ea typeface="Calibri" panose="020F0502020204030204" pitchFamily="34" charset="0"/>
                <a:cs typeface="Times New Roman" panose="02020603050405020304" pitchFamily="18" charset="0"/>
              </a:rPr>
              <a:t>, systemic and glomerular hypertension, glomerulonephritis, developmental disorders, congenital collagen defects, amyloidosis) </a:t>
            </a:r>
            <a:endParaRPr lang="en-GB" sz="33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Font typeface="+mj-lt"/>
              <a:buAutoNum type="arabicPeriod"/>
            </a:pP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Diseases of the </a:t>
            </a:r>
            <a:r>
              <a:rPr lang="en-US" sz="3300" u="sng" dirty="0">
                <a:latin typeface="Calibri Light" panose="020F0302020204030204" pitchFamily="34" charset="0"/>
                <a:ea typeface="Calibri" panose="020F0502020204030204" pitchFamily="34" charset="0"/>
                <a:cs typeface="Times New Roman" panose="02020603050405020304" pitchFamily="18" charset="0"/>
              </a:rPr>
              <a:t>interstitial compartment </a:t>
            </a:r>
            <a:r>
              <a:rPr lang="en-US" sz="3300" dirty="0">
                <a:latin typeface="Calibri Light" panose="020F0302020204030204" pitchFamily="34" charset="0"/>
                <a:ea typeface="Calibri" panose="020F0502020204030204" pitchFamily="34" charset="0"/>
                <a:cs typeface="Times New Roman" panose="02020603050405020304" pitchFamily="18" charset="0"/>
              </a:rPr>
              <a:t>(</a:t>
            </a:r>
            <a:r>
              <a:rPr lang="en-US" sz="3300" dirty="0" err="1">
                <a:latin typeface="Calibri Light" panose="020F0302020204030204" pitchFamily="34" charset="0"/>
                <a:ea typeface="Calibri" panose="020F0502020204030204" pitchFamily="34" charset="0"/>
                <a:cs typeface="Times New Roman" panose="02020603050405020304" pitchFamily="18" charset="0"/>
              </a:rPr>
              <a:t>eg</a:t>
            </a:r>
            <a:r>
              <a:rPr lang="en-US" sz="3300" dirty="0">
                <a:latin typeface="Calibri Light" panose="020F0302020204030204" pitchFamily="34" charset="0"/>
                <a:ea typeface="Calibri" panose="020F0502020204030204" pitchFamily="34" charset="0"/>
                <a:cs typeface="Times New Roman" panose="02020603050405020304" pitchFamily="18" charset="0"/>
              </a:rPr>
              <a:t>, pyelonephritis, neoplasia, obstructive </a:t>
            </a:r>
            <a:r>
              <a:rPr lang="en-US" sz="3300" dirty="0" err="1">
                <a:latin typeface="Calibri Light" panose="020F0302020204030204" pitchFamily="34" charset="0"/>
                <a:ea typeface="Calibri" panose="020F0502020204030204" pitchFamily="34" charset="0"/>
                <a:cs typeface="Times New Roman" panose="02020603050405020304" pitchFamily="18" charset="0"/>
              </a:rPr>
              <a:t>uropathy</a:t>
            </a:r>
            <a:r>
              <a:rPr lang="en-US" sz="3300" dirty="0">
                <a:latin typeface="Calibri Light" panose="020F0302020204030204" pitchFamily="34" charset="0"/>
                <a:ea typeface="Calibri" panose="020F0502020204030204" pitchFamily="34" charset="0"/>
                <a:cs typeface="Times New Roman" panose="02020603050405020304" pitchFamily="18" charset="0"/>
              </a:rPr>
              <a:t>, allergic and immune-mediated nephritis), </a:t>
            </a:r>
            <a:endParaRPr lang="tr-TR" sz="3300" dirty="0">
              <a:solidFill>
                <a:schemeClr val="bg2">
                  <a:lumMod val="60000"/>
                  <a:lumOff val="40000"/>
                </a:schemeClr>
              </a:solidFill>
              <a:latin typeface="Calibri Light" panose="020F0302020204030204" pitchFamily="34" charset="0"/>
              <a:ea typeface="Calibri" panose="020F0502020204030204" pitchFamily="34" charset="0"/>
              <a:cs typeface="Times New Roman" panose="02020603050405020304" pitchFamily="18" charset="0"/>
            </a:endParaRPr>
          </a:p>
          <a:p>
            <a:pPr marL="742950" indent="-742950">
              <a:lnSpc>
                <a:spcPct val="107000"/>
              </a:lnSpc>
              <a:buFont typeface="+mj-lt"/>
              <a:buAutoNum type="arabicPeriod"/>
            </a:pPr>
            <a:r>
              <a:rPr lang="tr-TR"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a:t>
            </a: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Diseases of the </a:t>
            </a:r>
            <a:r>
              <a:rPr lang="en-US" sz="3300" u="sng"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tubular compartment </a:t>
            </a: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a:t>
            </a:r>
            <a:r>
              <a:rPr lang="en-US" sz="33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eg</a:t>
            </a: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tubular </a:t>
            </a:r>
            <a:r>
              <a:rPr lang="en-US" sz="33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reabsorptive</a:t>
            </a: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defects, chronic low-grade nephrotoxicity, obstructive </a:t>
            </a:r>
            <a:r>
              <a:rPr lang="en-US" sz="3300" dirty="0" err="1">
                <a:solidFill>
                  <a:prstClr val="white"/>
                </a:solidFill>
                <a:latin typeface="Calibri Light" panose="020F0302020204030204" pitchFamily="34" charset="0"/>
                <a:ea typeface="Calibri" panose="020F0502020204030204" pitchFamily="34" charset="0"/>
                <a:cs typeface="Times New Roman" panose="02020603050405020304" pitchFamily="18" charset="0"/>
              </a:rPr>
              <a:t>uropathy</a:t>
            </a:r>
            <a:r>
              <a:rPr lang="en-US" sz="33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a:t>
            </a:r>
            <a:r>
              <a:rPr lang="en-US" sz="4000" dirty="0">
                <a:solidFill>
                  <a:prstClr val="white"/>
                </a:solidFill>
                <a:latin typeface="Calibri Light" panose="020F0302020204030204" pitchFamily="34" charset="0"/>
                <a:ea typeface="Calibri" panose="020F0502020204030204" pitchFamily="34" charset="0"/>
                <a:cs typeface="Times New Roman" panose="02020603050405020304" pitchFamily="18" charset="0"/>
              </a:rPr>
              <a:t> </a:t>
            </a:r>
            <a:endParaRPr lang="tr-TR" sz="4000" dirty="0">
              <a:solidFill>
                <a:prstClr val="white"/>
              </a:solidFill>
              <a:latin typeface="Calibri Light" panose="020F0302020204030204" pitchFamily="34" charset="0"/>
              <a:ea typeface="Calibri" panose="020F0502020204030204" pitchFamily="34" charset="0"/>
              <a:cs typeface="Times New Roman" panose="02020603050405020304" pitchFamily="18" charset="0"/>
            </a:endParaRPr>
          </a:p>
          <a:p>
            <a:pPr marL="742950" lvl="0" indent="-742950">
              <a:lnSpc>
                <a:spcPct val="107000"/>
              </a:lnSpc>
              <a:buFont typeface="+mj-lt"/>
              <a:buAutoNum type="arabicPeriod"/>
            </a:pPr>
            <a:endParaRPr lang="tr-TR" sz="4000" dirty="0">
              <a:latin typeface="Calibri Light" panose="020F0302020204030204" pitchFamily="34" charset="0"/>
              <a:ea typeface="Calibri" panose="020F0502020204030204" pitchFamily="34" charset="0"/>
              <a:cs typeface="Times New Roman" panose="02020603050405020304" pitchFamily="18" charset="0"/>
            </a:endParaRPr>
          </a:p>
          <a:p>
            <a:pPr marL="742950" lvl="0" indent="-742950">
              <a:lnSpc>
                <a:spcPct val="107000"/>
              </a:lnSpc>
              <a:buFont typeface="+mj-lt"/>
              <a:buAutoNum type="arabicPeriod"/>
            </a:pPr>
            <a:endParaRPr lang="en-GB" sz="40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422680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1281</TotalTime>
  <Words>6298</Words>
  <Application>Microsoft Office PowerPoint</Application>
  <PresentationFormat>Geniş ekran</PresentationFormat>
  <Paragraphs>372</Paragraphs>
  <Slides>79</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79</vt:i4>
      </vt:variant>
    </vt:vector>
  </HeadingPairs>
  <TitlesOfParts>
    <vt:vector size="87" baseType="lpstr">
      <vt:lpstr>Arial</vt:lpstr>
      <vt:lpstr>Calibri</vt:lpstr>
      <vt:lpstr>Calibri Light</vt:lpstr>
      <vt:lpstr>Century Gothic</vt:lpstr>
      <vt:lpstr>Open Sans</vt:lpstr>
      <vt:lpstr>Times New Roman</vt:lpstr>
      <vt:lpstr>Wingdings 3</vt:lpstr>
      <vt:lpstr>İyon</vt:lpstr>
      <vt:lpstr>Renal Dysfunction in dogs and cats </vt:lpstr>
      <vt:lpstr>PowerPoint Sunusu</vt:lpstr>
      <vt:lpstr>PowerPoint Sunusu</vt:lpstr>
      <vt:lpstr>PowerPoint Sunusu</vt:lpstr>
      <vt:lpstr>Renal dysfunctions</vt:lpstr>
      <vt:lpstr>Chronic Kidney Disease </vt:lpstr>
      <vt:lpstr>CKD is generally classified into various stages based on laboratory tests and clinical signs. </vt:lpstr>
      <vt:lpstr>PowerPoint Sunusu</vt:lpstr>
      <vt:lpstr>Etiology: </vt:lpstr>
      <vt:lpstr>PowerPoint Sunusu</vt:lpstr>
      <vt:lpstr>Clinical Findings: </vt:lpstr>
      <vt:lpstr>Uremia </vt:lpstr>
      <vt:lpstr>Diagnosis: </vt:lpstr>
      <vt:lpstr>PowerPoint Sunusu</vt:lpstr>
      <vt:lpstr>In diagnosis</vt:lpstr>
      <vt:lpstr>Treatment: </vt:lpstr>
      <vt:lpstr>PowerPoint Sunusu</vt:lpstr>
      <vt:lpstr>PowerPoint Sunusu</vt:lpstr>
      <vt:lpstr>PowerPoint Sunusu</vt:lpstr>
      <vt:lpstr>PowerPoint Sunusu</vt:lpstr>
      <vt:lpstr>PowerPoint Sunusu</vt:lpstr>
      <vt:lpstr>PowerPoint Sunusu</vt:lpstr>
      <vt:lpstr>Acute Kidney Injury </vt:lpstr>
      <vt:lpstr>Clinical Findings: </vt:lpstr>
      <vt:lpstr>Diagnosis: </vt:lpstr>
      <vt:lpstr>PowerPoint Sunusu</vt:lpstr>
      <vt:lpstr>PowerPoint Sunusu</vt:lpstr>
      <vt:lpstr>Treatment: </vt:lpstr>
      <vt:lpstr>PowerPoint Sunusu</vt:lpstr>
      <vt:lpstr>PowerPoint Sunusu</vt:lpstr>
      <vt:lpstr>PowerPoint Sunusu</vt:lpstr>
      <vt:lpstr>PowerPoint Sunusu</vt:lpstr>
      <vt:lpstr>Bacterial Urinary Tract Infections</vt:lpstr>
      <vt:lpstr>PowerPoint Sunusu</vt:lpstr>
      <vt:lpstr>PowerPoint Sunusu</vt:lpstr>
      <vt:lpstr>Clinical findings</vt:lpstr>
      <vt:lpstr>Laboratory findings</vt:lpstr>
      <vt:lpstr>PowerPoint Sunusu</vt:lpstr>
      <vt:lpstr>PowerPoint Sunusu</vt:lpstr>
      <vt:lpstr>PowerPoint Sunusu</vt:lpstr>
      <vt:lpstr>PowerPoint Sunusu</vt:lpstr>
      <vt:lpstr>Dosage Regimens for UTI: </vt:lpstr>
      <vt:lpstr>PowerPoint Sunusu</vt:lpstr>
      <vt:lpstr>Therapeutic Failures: </vt:lpstr>
      <vt:lpstr>Urolithiasis in Small Animals</vt:lpstr>
      <vt:lpstr>Uroliths (calculi or stones)</vt:lpstr>
      <vt:lpstr>PowerPoint Sunusu</vt:lpstr>
      <vt:lpstr>PowerPoint Sunusu</vt:lpstr>
      <vt:lpstr>Urolith formation</vt:lpstr>
      <vt:lpstr>PowerPoint Sunusu</vt:lpstr>
      <vt:lpstr>PowerPoint Sunusu</vt:lpstr>
      <vt:lpstr>PowerPoint Sunusu</vt:lpstr>
      <vt:lpstr>PowerPoint Sunusu</vt:lpstr>
      <vt:lpstr>PowerPoint Sunusu</vt:lpstr>
      <vt:lpstr>PowerPoint Sunusu</vt:lpstr>
      <vt:lpstr>Urethral Obstruction </vt:lpstr>
      <vt:lpstr>PowerPoint Sunusu</vt:lpstr>
      <vt:lpstr>PowerPoint Sunusu</vt:lpstr>
      <vt:lpstr>PowerPoint Sunusu</vt:lpstr>
      <vt:lpstr>Canine Urolithiasis </vt:lpstr>
      <vt:lpstr>Struvite Stones</vt:lpstr>
      <vt:lpstr> Dissolution Protocol: </vt:lpstr>
      <vt:lpstr>PowerPoint Sunusu</vt:lpstr>
      <vt:lpstr>PowerPoint Sunusu</vt:lpstr>
      <vt:lpstr>Prevention Protocol: </vt:lpstr>
      <vt:lpstr>Calcium Oxalate Stones:</vt:lpstr>
      <vt:lpstr>PowerPoint Sunusu</vt:lpstr>
      <vt:lpstr>PowerPoint Sunusu</vt:lpstr>
      <vt:lpstr>Urate Stones:</vt:lpstr>
      <vt:lpstr>Feline Urolithiasis:</vt:lpstr>
      <vt:lpstr>PowerPoint Sunusu</vt:lpstr>
      <vt:lpstr>Calcium Oxalate Stones:</vt:lpstr>
      <vt:lpstr>Struvite Stones: </vt:lpstr>
      <vt:lpstr>PowerPoint Sunusu</vt:lpstr>
      <vt:lpstr>PowerPoint Sunusu</vt:lpstr>
      <vt:lpstr>Other Feline Stones: </vt:lpstr>
      <vt:lpstr>Sterile Cystitis (Feline Interstitial Cystitis):</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Urolithiasis in Small Animals</dc:title>
  <dc:creator>User</dc:creator>
  <cp:lastModifiedBy>HP</cp:lastModifiedBy>
  <cp:revision>117</cp:revision>
  <dcterms:created xsi:type="dcterms:W3CDTF">2019-10-01T16:38:08Z</dcterms:created>
  <dcterms:modified xsi:type="dcterms:W3CDTF">2021-12-28T14:46:38Z</dcterms:modified>
</cp:coreProperties>
</file>