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  <p:sldId id="267" r:id="rId9"/>
    <p:sldId id="268" r:id="rId10"/>
    <p:sldId id="260" r:id="rId11"/>
    <p:sldId id="269" r:id="rId12"/>
    <p:sldId id="263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Arial" pitchFamily="34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8CBDF0-0424-47E5-9369-3ABD7E8C484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40E5F-FE10-4D86-BECA-9D1CB54887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5B40-0068-4933-AED1-1AA28F4408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1E74C-1DA1-4087-B5A8-C9E74FBB65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59DD4-FE5C-41F0-A782-51A8566978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5F403-51FC-4793-9074-0AB3ED46CE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8DE75-809F-4A6E-83DF-C100A060BB1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1E4DE-8DEB-4F6B-AAC5-73AE0D5495C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091F8-EB7E-4AC0-8A42-99AC589454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D0CEE-69FD-4B79-90CE-0D7652AF8B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57063-91ED-42BA-BA52-87D97AA60B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2B4140E-6C58-4836-9C13-6A932E8F4D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Arial" pitchFamily="34" charset="0"/>
            </a:endParaRP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Arial" pitchFamily="34" charset="0"/>
            </a:endParaRP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>
                <a:latin typeface="Arial" pitchFamily="34" charset="0"/>
              </a:endParaRPr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6.1. Sendikalar ve toplu sözleşme</a:t>
            </a:r>
            <a:endParaRPr lang="tr-TR" dirty="0" smtClean="0"/>
          </a:p>
        </p:txBody>
      </p:sp>
      <p:pic>
        <p:nvPicPr>
          <p:cNvPr id="6" name="5 İçerik Yer Tutucusu" descr="sendik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714488"/>
            <a:ext cx="8286808" cy="442915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Toplu pazarlık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3200" b="1" smtClean="0">
                <a:latin typeface="Times New Roman" pitchFamily="18" charset="0"/>
              </a:rPr>
              <a:t>Sendika-yönetim ilişkilerinin temeli toplu pazarlıktır.  Toplu pazarlık; </a:t>
            </a:r>
            <a:r>
              <a:rPr lang="tr-TR" sz="3200" b="1" smtClean="0">
                <a:solidFill>
                  <a:srgbClr val="FFCCFF"/>
                </a:solidFill>
                <a:latin typeface="Times New Roman" pitchFamily="18" charset="0"/>
              </a:rPr>
              <a:t>sendika ile yönetim temsilcilerinin, kendileri yönünden en avantajlı bir sözleşme imzalayabilmek için, karşılıklı olarak çeşitli manevralara başvurdukları karmaşık bir süreçtir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8571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Ekran Alıntıs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642918"/>
            <a:ext cx="8429684" cy="564360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Toplu pazarlığın başarısını etkileyen faktörler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2565400"/>
            <a:ext cx="7010400" cy="2239963"/>
          </a:xfrm>
        </p:spPr>
        <p:txBody>
          <a:bodyPr/>
          <a:lstStyle/>
          <a:p>
            <a:pPr eaLnBrk="1" hangingPunct="1"/>
            <a:r>
              <a:rPr lang="tr-TR" smtClean="0"/>
              <a:t>Yönetim sendika ilişkileri</a:t>
            </a:r>
          </a:p>
          <a:p>
            <a:pPr eaLnBrk="1" hangingPunct="1"/>
            <a:r>
              <a:rPr lang="tr-TR" smtClean="0"/>
              <a:t>Pazarlık süreci</a:t>
            </a:r>
          </a:p>
          <a:p>
            <a:pPr eaLnBrk="1" hangingPunct="1"/>
            <a:r>
              <a:rPr lang="tr-TR" smtClean="0"/>
              <a:t>Tarafların kullandığı pazarlık stratejisi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Pazarlık süreçleri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47813" y="1571612"/>
            <a:ext cx="7010400" cy="5286388"/>
          </a:xfrm>
        </p:spPr>
        <p:txBody>
          <a:bodyPr/>
          <a:lstStyle/>
          <a:p>
            <a:pPr eaLnBrk="1" hangingPunct="1"/>
            <a:r>
              <a:rPr lang="tr-TR" sz="1600" b="1" i="1" dirty="0" smtClean="0"/>
              <a:t>Dağıtımsal pazarlık:</a:t>
            </a:r>
          </a:p>
          <a:p>
            <a:pPr eaLnBrk="1" hangingPunct="1">
              <a:buNone/>
            </a:pPr>
            <a:r>
              <a:rPr lang="tr-TR" sz="1600" dirty="0" smtClean="0"/>
              <a:t>Bu tür pazarlık süreci, tarafların bir konuda uyuşamadığı ve sonucunda bir taraf için kazanç sağlarken diğer taraf için kayıp sayıldığı durumlarda söz konusudur. Taraflar en iyi sonucu elde edebilmenin pazarlığı içindedirler.</a:t>
            </a:r>
          </a:p>
          <a:p>
            <a:pPr eaLnBrk="1" hangingPunct="1"/>
            <a:r>
              <a:rPr lang="tr-TR" sz="1600" b="1" i="1" dirty="0" smtClean="0"/>
              <a:t>Bütünleştirici pazarlık:</a:t>
            </a:r>
          </a:p>
          <a:p>
            <a:pPr eaLnBrk="1" hangingPunct="1">
              <a:buNone/>
            </a:pPr>
            <a:r>
              <a:rPr lang="tr-TR" sz="1600" dirty="0" smtClean="0"/>
              <a:t>Bu yöntemde her iki taraf da iki tarafın yararına olabilecek çözüm üzerinde çalışırlar.</a:t>
            </a:r>
          </a:p>
          <a:p>
            <a:pPr eaLnBrk="1" hangingPunct="1"/>
            <a:endParaRPr lang="tr-TR" sz="1600" b="1" i="1" dirty="0" smtClean="0"/>
          </a:p>
          <a:p>
            <a:pPr eaLnBrk="1" hangingPunct="1"/>
            <a:r>
              <a:rPr lang="tr-TR" sz="1600" b="1" i="1" dirty="0" smtClean="0"/>
              <a:t>Tutumsal yapılandırma:</a:t>
            </a:r>
          </a:p>
          <a:p>
            <a:pPr eaLnBrk="1" hangingPunct="1">
              <a:buNone/>
            </a:pPr>
            <a:r>
              <a:rPr lang="tr-TR" sz="1600" dirty="0" smtClean="0"/>
              <a:t>Tutumların karşılıklı olarak biçimlenmesi amaçlanır. Pazarlık sürecinde ortaya çıkan tutumlar, pazarlığın gidişatını ve ilerideki pazarlıkları büyük ölçüde etkiler.</a:t>
            </a:r>
          </a:p>
          <a:p>
            <a:pPr eaLnBrk="1" hangingPunct="1"/>
            <a:r>
              <a:rPr lang="tr-TR" sz="1600" b="1" i="1" dirty="0" smtClean="0"/>
              <a:t>Örgüt içi pazarlık:</a:t>
            </a:r>
          </a:p>
          <a:p>
            <a:pPr eaLnBrk="1" hangingPunct="1">
              <a:buNone/>
            </a:pPr>
            <a:r>
              <a:rPr lang="tr-TR" sz="1600" dirty="0" smtClean="0"/>
              <a:t>Örneğin yönetim tarafını temsil edenler, belirli bir konumdaki durumlarını değiştirmek için yönetim yetkilileriyle görüşme yapmak zorunda kalabilirler.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Toplu pazarlığın sonuçları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571612"/>
            <a:ext cx="7010400" cy="4524388"/>
          </a:xfrm>
        </p:spPr>
        <p:txBody>
          <a:bodyPr/>
          <a:lstStyle/>
          <a:p>
            <a:pPr eaLnBrk="1" hangingPunct="1"/>
            <a:r>
              <a:rPr lang="tr-TR" sz="2000" dirty="0" smtClean="0"/>
              <a:t>Anlaşma</a:t>
            </a:r>
          </a:p>
          <a:p>
            <a:pPr eaLnBrk="1" hangingPunct="1"/>
            <a:r>
              <a:rPr lang="tr-TR" sz="2000" dirty="0" smtClean="0"/>
              <a:t>Grev – lokavt</a:t>
            </a:r>
          </a:p>
          <a:p>
            <a:pPr eaLnBrk="1" hangingPunct="1">
              <a:buNone/>
            </a:pPr>
            <a:r>
              <a:rPr lang="tr-TR" sz="2000" dirty="0" smtClean="0"/>
              <a:t>Grev personelin örgütte çalışmayı reddetmesi buna karşın lokavt ise bunun tersi, işverenin işçilerin çalışmasını kabul etmemesidir.</a:t>
            </a:r>
          </a:p>
          <a:p>
            <a:pPr eaLnBrk="1" hangingPunct="1"/>
            <a:r>
              <a:rPr lang="tr-TR" sz="2000" dirty="0" smtClean="0"/>
              <a:t>Arabulucu</a:t>
            </a:r>
          </a:p>
          <a:p>
            <a:pPr eaLnBrk="1" hangingPunct="1">
              <a:buNone/>
            </a:pPr>
            <a:r>
              <a:rPr lang="tr-TR" sz="2000" dirty="0" smtClean="0"/>
              <a:t>Arabulucu, gönüllü bir anlaşmayı sağlayabilmek için taraflara yardım eden tarafsız bir üçüncü kişi ya da kurumdur.</a:t>
            </a:r>
          </a:p>
          <a:p>
            <a:pPr eaLnBrk="1" hangingPunct="1"/>
            <a:r>
              <a:rPr lang="tr-TR" sz="2000" dirty="0" smtClean="0"/>
              <a:t>Tahkim:</a:t>
            </a:r>
          </a:p>
          <a:p>
            <a:pPr eaLnBrk="1" hangingPunct="1">
              <a:buNone/>
            </a:pPr>
            <a:r>
              <a:rPr lang="tr-TR" sz="2000" dirty="0" smtClean="0"/>
              <a:t>Hakem, pazarlık sürecinde tarafları dinleyen, bilgileri toplayan ve tarafları bağlayıcı öneriler getiren tarafsız bir üçüncü kişidir. Arabulucudan farklı olarak hakem, sözleşmenin koşullarını belirler.</a:t>
            </a:r>
            <a:endParaRPr lang="tr-TR" dirty="0" smtClean="0"/>
          </a:p>
          <a:p>
            <a:pPr eaLnBrk="1" hangingPunct="1"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1428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toplu sözleşm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928670"/>
            <a:ext cx="6786610" cy="507209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Sendikal ilişkiler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3200" b="1" smtClean="0">
                <a:latin typeface="Times New Roman" pitchFamily="18" charset="0"/>
              </a:rPr>
              <a:t>Sendikalar ve sendikal örgütlenme çağdaş demokrasinin temel koşullarının başında gelir.  Çalışanlar, işverenle ilişkilerinde artık bireysel davranış yerine ortak davranışı seçerek güçlerini birleştirmeye ve artırmaya yönelmektedir.</a:t>
            </a:r>
            <a:r>
              <a:rPr lang="tr-TR" smtClean="0">
                <a:latin typeface="Times New Roman" pitchFamily="18" charset="0"/>
              </a:rPr>
              <a:t>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6999288" cy="1295400"/>
          </a:xfrm>
        </p:spPr>
        <p:txBody>
          <a:bodyPr/>
          <a:lstStyle/>
          <a:p>
            <a:pPr eaLnBrk="1" hangingPunct="1"/>
            <a:r>
              <a:rPr lang="tr-TR" sz="4400" smtClean="0">
                <a:solidFill>
                  <a:schemeClr val="tx1"/>
                </a:solidFill>
                <a:latin typeface="Times New Roman" pitchFamily="18" charset="0"/>
              </a:rPr>
              <a:t>Sendikalara katılım nedenleri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Symbol" pitchFamily="18" charset="2"/>
              <a:buChar char="¨"/>
            </a:pPr>
            <a:r>
              <a:rPr lang="tr-TR" sz="3600" b="1" smtClean="0">
                <a:latin typeface="Times New Roman" pitchFamily="18" charset="0"/>
              </a:rPr>
              <a:t>Ekonomik yarar sağlama,</a:t>
            </a:r>
          </a:p>
          <a:p>
            <a:pPr eaLnBrk="1" hangingPunct="1">
              <a:buFont typeface="Symbol" pitchFamily="18" charset="2"/>
              <a:buChar char="¨"/>
            </a:pPr>
            <a:r>
              <a:rPr lang="tr-TR" sz="3600" b="1" smtClean="0">
                <a:latin typeface="Times New Roman" pitchFamily="18" charset="0"/>
              </a:rPr>
              <a:t>çalışma koşullarının geliştirilmesini sağlama,</a:t>
            </a:r>
          </a:p>
          <a:p>
            <a:pPr eaLnBrk="1" hangingPunct="1">
              <a:buFont typeface="Symbol" pitchFamily="18" charset="2"/>
              <a:buChar char="¨"/>
            </a:pPr>
            <a:r>
              <a:rPr lang="tr-TR" sz="3600" b="1" smtClean="0">
                <a:latin typeface="Times New Roman" pitchFamily="18" charset="0"/>
              </a:rPr>
              <a:t>aidiyet ihtiyacını karşılama,</a:t>
            </a:r>
          </a:p>
          <a:p>
            <a:pPr eaLnBrk="1" hangingPunct="1">
              <a:buFont typeface="Symbol" pitchFamily="18" charset="2"/>
              <a:buChar char="¨"/>
            </a:pPr>
            <a:r>
              <a:rPr lang="tr-TR" sz="3600" b="1" smtClean="0">
                <a:latin typeface="Times New Roman" pitchFamily="18" charset="0"/>
              </a:rPr>
              <a:t>ideolojik nedenler.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latin typeface="Times New Roman" pitchFamily="18" charset="0"/>
              </a:rPr>
              <a:t>Sendikalara katılmama nedenleri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3600" b="1" smtClean="0">
                <a:latin typeface="Times New Roman" pitchFamily="18" charset="0"/>
              </a:rPr>
              <a:t>Meslekleşme,</a:t>
            </a:r>
          </a:p>
          <a:p>
            <a:pPr eaLnBrk="1" hangingPunct="1"/>
            <a:r>
              <a:rPr lang="tr-TR" sz="3600" b="1" smtClean="0">
                <a:latin typeface="Times New Roman" pitchFamily="18" charset="0"/>
              </a:rPr>
              <a:t>yönetimle özdeşleşme,</a:t>
            </a:r>
          </a:p>
          <a:p>
            <a:pPr eaLnBrk="1" hangingPunct="1"/>
            <a:r>
              <a:rPr lang="tr-TR" sz="3600" b="1" smtClean="0">
                <a:latin typeface="Times New Roman" pitchFamily="18" charset="0"/>
              </a:rPr>
              <a:t>sendika amaçlarını benimsememe.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Sendikaların ögeleri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1571612"/>
            <a:ext cx="7010400" cy="4748226"/>
          </a:xfrm>
        </p:spPr>
        <p:txBody>
          <a:bodyPr/>
          <a:lstStyle/>
          <a:p>
            <a:pPr eaLnBrk="1" hangingPunct="1"/>
            <a:r>
              <a:rPr lang="tr-TR" sz="1800" b="1" dirty="0" smtClean="0"/>
              <a:t>Ortak amaç: </a:t>
            </a:r>
            <a:r>
              <a:rPr lang="tr-TR" sz="1800" dirty="0" smtClean="0"/>
              <a:t>üyelerinin çalışma ilişkilerinde ve kendi aralarındaki ortak ekonomik ve sosyal hak ve çıkarları korumak ve geliştirmektir.</a:t>
            </a:r>
          </a:p>
          <a:p>
            <a:pPr eaLnBrk="1" hangingPunct="1"/>
            <a:r>
              <a:rPr lang="tr-TR" sz="1800" b="1" dirty="0" smtClean="0"/>
              <a:t>Kurulma serbestliği: </a:t>
            </a:r>
            <a:r>
              <a:rPr lang="tr-TR" sz="1800" dirty="0" smtClean="0"/>
              <a:t>İşçi ve işveren sendikaları önceden izin almaksızın yasanın gösterdiği bilgi ve belgelerin yetkili makamlara verilmesiyle kurulurlar.</a:t>
            </a:r>
          </a:p>
          <a:p>
            <a:pPr eaLnBrk="1" hangingPunct="1"/>
            <a:r>
              <a:rPr lang="tr-TR" sz="1800" b="1" dirty="0" smtClean="0"/>
              <a:t>Bağımsızlık</a:t>
            </a:r>
            <a:r>
              <a:rPr lang="tr-TR" sz="1800" dirty="0" smtClean="0"/>
              <a:t>: Bu bağımsızlık işçi ve işveren sendikalarının birbirlerine karşı bağımsızlığı biçiminde olacağı gibi, devlete, siyasal parti ve dini kuruluşlara ve diğer kuruluşlara karşı bağımsızlığı da kapsar.</a:t>
            </a:r>
          </a:p>
          <a:p>
            <a:pPr eaLnBrk="1" hangingPunct="1"/>
            <a:r>
              <a:rPr lang="tr-TR" sz="1800" dirty="0" smtClean="0"/>
              <a:t>Özel hukuk tüzel kişiliği: Her sendikanın bir tüzel kişiliği bulunmaktadır.</a:t>
            </a:r>
          </a:p>
          <a:p>
            <a:pPr eaLnBrk="1" hangingPunct="1"/>
            <a:r>
              <a:rPr lang="tr-TR" sz="1800" b="1" dirty="0" smtClean="0"/>
              <a:t>Yasalara uygunluk: </a:t>
            </a:r>
            <a:r>
              <a:rPr lang="tr-TR" sz="1800" dirty="0" smtClean="0"/>
              <a:t>Kuruluş tüzüğünün, yönetim ve işleyişinin, cumhuriyetin niteliklerine ve demokratik esaslara uygun olması gereklidir.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Sendika türleri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2420938"/>
            <a:ext cx="7010400" cy="4114800"/>
          </a:xfrm>
        </p:spPr>
        <p:txBody>
          <a:bodyPr/>
          <a:lstStyle/>
          <a:p>
            <a:pPr eaLnBrk="1" hangingPunct="1"/>
            <a:r>
              <a:rPr lang="tr-TR" smtClean="0"/>
              <a:t>İşkolu sendikaları</a:t>
            </a:r>
          </a:p>
          <a:p>
            <a:pPr eaLnBrk="1" hangingPunct="1"/>
            <a:r>
              <a:rPr lang="tr-TR" smtClean="0"/>
              <a:t>konfederasyonlar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Sendikaların Amaçları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76400" y="1357298"/>
            <a:ext cx="7010400" cy="5072098"/>
          </a:xfrm>
        </p:spPr>
        <p:txBody>
          <a:bodyPr/>
          <a:lstStyle/>
          <a:p>
            <a:r>
              <a:rPr lang="tr-TR" sz="1600" dirty="0" smtClean="0"/>
              <a:t>İki temel grupta toplanır:</a:t>
            </a:r>
          </a:p>
          <a:p>
            <a:r>
              <a:rPr lang="tr-TR" sz="1600" b="1" dirty="0" smtClean="0"/>
              <a:t>1. Sendika Güvenliği</a:t>
            </a:r>
            <a:r>
              <a:rPr lang="tr-TR" sz="1600" dirty="0" smtClean="0"/>
              <a:t>:Her şeyden önce sendikalar varlıklarını güvence altına almaya çalışırlar. Uygulamada beş ayrı türü vardır.</a:t>
            </a:r>
          </a:p>
          <a:p>
            <a:r>
              <a:rPr lang="tr-TR" sz="1600" i="1" dirty="0" smtClean="0"/>
              <a:t>A. Kapalı Sistem</a:t>
            </a:r>
            <a:r>
              <a:rPr lang="tr-TR" sz="1600" dirty="0" smtClean="0"/>
              <a:t>: Bu sistemi benimseyen ülkelerde bir işletme yalnızca sendika üyelerini işe alabilir.</a:t>
            </a:r>
          </a:p>
          <a:p>
            <a:r>
              <a:rPr lang="tr-TR" sz="1600" dirty="0" smtClean="0"/>
              <a:t>B. Sendikal Sistem: Bu sistemde işletmeler sendika üyesi olmayan kişileri de işe alabilirler. Ama işe alınan bu kişiler belirlenen bir süre içinde ve aidatlarını ödeyerek bir sendikaya girmek zorundadırlar, aksi halde işlerine devam edemezler.</a:t>
            </a:r>
          </a:p>
          <a:p>
            <a:r>
              <a:rPr lang="tr-TR" sz="1600" dirty="0" smtClean="0"/>
              <a:t>C. Temsili Sistem: Bu sistemde de işe girmek için sendika üyesi olma zorunluluğu yoktur. Ancak çalışanlar “sendikal çıkarlardan herkes yararlanmaktadır” ilkesi gereği, sendika aidatını ödemek zorundadır.</a:t>
            </a:r>
          </a:p>
          <a:p>
            <a:r>
              <a:rPr lang="tr-TR" sz="1600" dirty="0" smtClean="0"/>
              <a:t>D. Açık Sistem: Herkes sendikaya üye olma ya da olmama özgürlüğüne sahiptir. Üye olmayanlar aidat ödemezler.</a:t>
            </a:r>
          </a:p>
          <a:p>
            <a:r>
              <a:rPr lang="tr-TR" sz="1600" dirty="0" smtClean="0"/>
              <a:t>E. Üyelik Aranjmanlarını Sürdürme Sistemi: Çalışanların bir sendikaya üye olması zorunlu değildir. Ama örgütçe çalıştırılan sendika üyeleri, sözleşme süresince üyeliklerini sürdürmek zorundadır.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V="1">
            <a:off x="1676400" y="411481"/>
            <a:ext cx="7010400" cy="45719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76400" y="714356"/>
            <a:ext cx="7010400" cy="5381644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2. Mali ve Diğer Haklar</a:t>
            </a:r>
          </a:p>
          <a:p>
            <a:r>
              <a:rPr lang="tr-TR" dirty="0" smtClean="0"/>
              <a:t>Güvenliklerini sağlayan sendikaların en temel diğer amacı, üyelerine daha iyi haklar sağlama yolunda faaliyet göstermektir.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V="1">
            <a:off x="1676400" y="411481"/>
            <a:ext cx="7010400" cy="45719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meslek-hastalig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714356"/>
            <a:ext cx="7215238" cy="53816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138</TotalTime>
  <Words>584</Words>
  <Application>Microsoft PowerPoint</Application>
  <PresentationFormat>Ekran Gösterisi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Art Arda Sıralı</vt:lpstr>
      <vt:lpstr>6.1. Sendikalar ve toplu sözleşme</vt:lpstr>
      <vt:lpstr>Sendikal ilişkiler</vt:lpstr>
      <vt:lpstr>Sendikalara katılım nedenleri</vt:lpstr>
      <vt:lpstr>Sendikalara katılmama nedenleri</vt:lpstr>
      <vt:lpstr>Sendikaların ögeleri</vt:lpstr>
      <vt:lpstr>Sendika türleri</vt:lpstr>
      <vt:lpstr>Sendikaların Amaçları</vt:lpstr>
      <vt:lpstr>Slayt 8</vt:lpstr>
      <vt:lpstr>Slayt 9</vt:lpstr>
      <vt:lpstr>Toplu pazarlık</vt:lpstr>
      <vt:lpstr>Slayt 11</vt:lpstr>
      <vt:lpstr>Toplu pazarlığın başarısını etkileyen faktörler</vt:lpstr>
      <vt:lpstr>Pazarlık süreçleri</vt:lpstr>
      <vt:lpstr>Toplu pazarlığın sonuçları</vt:lpstr>
      <vt:lpstr>Slayt 15</vt:lpstr>
    </vt:vector>
  </TitlesOfParts>
  <Company>wwww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Sendikalar ve toplu sözleşme</dc:title>
  <dc:creator>wwwww</dc:creator>
  <cp:lastModifiedBy>ahmtkya</cp:lastModifiedBy>
  <cp:revision>10</cp:revision>
  <dcterms:created xsi:type="dcterms:W3CDTF">2003-04-02T18:55:04Z</dcterms:created>
  <dcterms:modified xsi:type="dcterms:W3CDTF">2015-05-24T19:24:54Z</dcterms:modified>
</cp:coreProperties>
</file>