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5"/>
  </p:notesMasterIdLst>
  <p:handoutMasterIdLst>
    <p:handoutMasterId r:id="rId16"/>
  </p:handoutMasterIdLst>
  <p:sldIdLst>
    <p:sldId id="668" r:id="rId4"/>
    <p:sldId id="771" r:id="rId5"/>
    <p:sldId id="768" r:id="rId6"/>
    <p:sldId id="784" r:id="rId7"/>
    <p:sldId id="783" r:id="rId8"/>
    <p:sldId id="782" r:id="rId9"/>
    <p:sldId id="780" r:id="rId10"/>
    <p:sldId id="785" r:id="rId11"/>
    <p:sldId id="788" r:id="rId12"/>
    <p:sldId id="787" r:id="rId13"/>
    <p:sldId id="786"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varScale="1">
        <p:scale>
          <a:sx n="81" d="100"/>
          <a:sy n="81" d="100"/>
        </p:scale>
        <p:origin x="996" y="96"/>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31.03.2020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3/31/2020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3/31/2020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3/31/2020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3/31/2020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3/31/2020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3/31/2020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3/31/2020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3/31/2020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3/31/2020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3/31/2020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3/31/2020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3/31/2020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3/31/2020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3/31/2020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3/31/2020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3/31/2020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3/31/2020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3/31/2020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3/31/2020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3/31/2020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3/31/2020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3/31/2020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a:prstGeom prst="rect">
            <a:avLst/>
          </a:prstGeom>
        </p:spPr>
        <p:txBody>
          <a:bodyPr/>
          <a:lstStyle/>
          <a:p>
            <a:r>
              <a:rPr lang="en-US" smtClean="0"/>
              <a:t>Click to edit Master title style</a:t>
            </a:r>
            <a:endParaRPr lang="en-US"/>
          </a:p>
        </p:txBody>
      </p:sp>
      <p:sp>
        <p:nvSpPr>
          <p:cNvPr id="3" name="Date Placeholder 5"/>
          <p:cNvSpPr>
            <a:spLocks noGrp="1"/>
          </p:cNvSpPr>
          <p:nvPr>
            <p:ph type="dt" sz="half" idx="10"/>
          </p:nvPr>
        </p:nvSpPr>
        <p:spPr>
          <a:xfrm rot="5400000">
            <a:off x="7589045" y="1081881"/>
            <a:ext cx="2011362" cy="384175"/>
          </a:xfrm>
          <a:prstGeom prst="rect">
            <a:avLst/>
          </a:prstGeom>
        </p:spPr>
        <p:txBody>
          <a:bodyPr rtlCol="0"/>
          <a:lstStyle>
            <a:lvl1pPr>
              <a:defRPr/>
            </a:lvl1pPr>
          </a:lstStyle>
          <a:p>
            <a:pPr>
              <a:defRPr/>
            </a:pPr>
            <a:endParaRPr lang="en-GB" dirty="0"/>
          </a:p>
        </p:txBody>
      </p:sp>
      <p:sp>
        <p:nvSpPr>
          <p:cNvPr id="4" name="Slide Number Placeholder 6"/>
          <p:cNvSpPr>
            <a:spLocks noGrp="1"/>
          </p:cNvSpPr>
          <p:nvPr>
            <p:ph type="sldNum" sz="quarter" idx="11"/>
          </p:nvPr>
        </p:nvSpPr>
        <p:spPr>
          <a:xfrm>
            <a:off x="8129588" y="5734050"/>
            <a:ext cx="609600" cy="520700"/>
          </a:xfrm>
          <a:prstGeom prst="rect">
            <a:avLst/>
          </a:prstGeom>
        </p:spPr>
        <p:txBody>
          <a:bodyPr rtlCol="0"/>
          <a:lstStyle>
            <a:lvl1pPr>
              <a:defRPr/>
            </a:lvl1pPr>
          </a:lstStyle>
          <a:p>
            <a:pPr>
              <a:defRPr/>
            </a:pPr>
            <a:fld id="{C268406C-D56C-4056-8B1D-FE102A34BFBC}" type="slidenum">
              <a:rPr lang="en-GB" altLang="tr-TR"/>
              <a:pPr>
                <a:defRPr/>
              </a:pPr>
              <a:t>‹#›</a:t>
            </a:fld>
            <a:endParaRPr lang="en-GB" altLang="tr-TR"/>
          </a:p>
        </p:txBody>
      </p:sp>
      <p:sp>
        <p:nvSpPr>
          <p:cNvPr id="5" name="Footer Placeholder 7"/>
          <p:cNvSpPr>
            <a:spLocks noGrp="1"/>
          </p:cNvSpPr>
          <p:nvPr>
            <p:ph type="ftr" sz="quarter" idx="12"/>
          </p:nvPr>
        </p:nvSpPr>
        <p:spPr>
          <a:xfrm rot="5400000">
            <a:off x="6989763" y="3736975"/>
            <a:ext cx="3200400" cy="365125"/>
          </a:xfrm>
          <a:prstGeom prst="rect">
            <a:avLst/>
          </a:prstGeom>
        </p:spPr>
        <p:txBody>
          <a:bodyPr rtlCol="0"/>
          <a:lstStyle>
            <a:lvl1pPr>
              <a:defRPr/>
            </a:lvl1pPr>
          </a:lstStyle>
          <a:p>
            <a:pPr>
              <a:defRPr/>
            </a:pPr>
            <a:endParaRPr lang="en-GB"/>
          </a:p>
        </p:txBody>
      </p:sp>
    </p:spTree>
    <p:extLst>
      <p:ext uri="{BB962C8B-B14F-4D97-AF65-F5344CB8AC3E}">
        <p14:creationId xmlns:p14="http://schemas.microsoft.com/office/powerpoint/2010/main" val="52739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3/31/2020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3/31/2020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3/31/2020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3/31/2020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3/31/2020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3/31/2020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3/31/2020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3/31/2020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userDrawn="1"/>
        </p:nvPicPr>
        <p:blipFill rotWithShape="1">
          <a:blip r:embed="rId6">
            <a:extLst>
              <a:ext uri="{28A0092B-C50C-407E-A947-70E740481C1C}">
                <a14:useLocalDpi xmlns:a14="http://schemas.microsoft.com/office/drawing/2010/main" val="0"/>
              </a:ext>
            </a:extLst>
          </a:blip>
          <a:srcRect b="2433"/>
          <a:stretch/>
        </p:blipFill>
        <p:spPr bwMode="auto">
          <a:xfrm>
            <a:off x="13647" y="-2231"/>
            <a:ext cx="9108000" cy="683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4"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hyperlink" Target="https://www.neoldu.com/heyelan-nedir-heyelandan-korunma-yollari-nelerdir-15444h.htm" TargetMode="Externa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s://www.neoldu.com/isparta/" TargetMode="External"/><Relationship Id="rId2" Type="http://schemas.openxmlformats.org/officeDocument/2006/relationships/hyperlink" Target="https://www.neoldu.com/trabzon/" TargetMode="Externa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1077218"/>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a:t>
            </a:r>
            <a:r>
              <a:rPr lang="tr-TR" sz="3200" b="1" dirty="0" smtClean="0">
                <a:latin typeface="Arial" panose="020B0604020202020204" pitchFamily="34" charset="0"/>
                <a:cs typeface="Arial" panose="020B0604020202020204" pitchFamily="34" charset="0"/>
              </a:rPr>
              <a:t>334</a:t>
            </a:r>
            <a:endParaRPr lang="tr-TR" sz="3200" b="1" dirty="0">
              <a:latin typeface="Arial" panose="020B0604020202020204" pitchFamily="34" charset="0"/>
              <a:cs typeface="Arial" panose="020B0604020202020204" pitchFamily="34" charset="0"/>
            </a:endParaRPr>
          </a:p>
          <a:p>
            <a:pPr algn="ctr"/>
            <a:r>
              <a:rPr lang="tr-TR" altLang="tr-TR" sz="3200" b="1" dirty="0"/>
              <a:t>Afet Yönetimi ve </a:t>
            </a:r>
            <a:r>
              <a:rPr lang="tr-TR" altLang="tr-TR" sz="3200" b="1" dirty="0" smtClean="0"/>
              <a:t>Politikaları </a:t>
            </a:r>
            <a:endParaRPr lang="tr-TR" sz="3200" b="1" dirty="0">
              <a:solidFill>
                <a:schemeClr val="tx2"/>
              </a:solidFill>
              <a:latin typeface="Arial" panose="020B0604020202020204" pitchFamily="34" charset="0"/>
              <a:cs typeface="Arial" panose="020B0604020202020204" pitchFamily="34" charset="0"/>
            </a:endParaRPr>
          </a:p>
        </p:txBody>
      </p:sp>
      <p:sp>
        <p:nvSpPr>
          <p:cNvPr id="2" name="Rectangle 1"/>
          <p:cNvSpPr/>
          <p:nvPr/>
        </p:nvSpPr>
        <p:spPr>
          <a:xfrm>
            <a:off x="2286000" y="2957839"/>
            <a:ext cx="5740400" cy="1902059"/>
          </a:xfrm>
          <a:prstGeom prst="rect">
            <a:avLst/>
          </a:prstGeom>
        </p:spPr>
        <p:txBody>
          <a:bodyPr wrap="square">
            <a:spAutoFit/>
          </a:bodyPr>
          <a:lstStyle/>
          <a:p>
            <a:pPr marL="0" lvl="1" algn="ctr">
              <a:spcBef>
                <a:spcPct val="20000"/>
              </a:spcBef>
              <a:buClr>
                <a:schemeClr val="tx1">
                  <a:lumMod val="95000"/>
                  <a:lumOff val="5000"/>
                </a:schemeClr>
              </a:buClr>
            </a:pPr>
            <a:r>
              <a:rPr lang="tr-TR" sz="2800" b="1" dirty="0" smtClean="0">
                <a:latin typeface="Arial" panose="020B0604020202020204" pitchFamily="34" charset="0"/>
                <a:cs typeface="Arial" panose="020B0604020202020204" pitchFamily="34" charset="0"/>
              </a:rPr>
              <a:t>9. </a:t>
            </a:r>
            <a:r>
              <a:rPr lang="tr-TR" sz="2800" b="1" dirty="0">
                <a:latin typeface="Arial" panose="020B0604020202020204" pitchFamily="34" charset="0"/>
                <a:cs typeface="Arial" panose="020B0604020202020204" pitchFamily="34" charset="0"/>
              </a:rPr>
              <a:t>HAFTA</a:t>
            </a: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Heyelan </a:t>
            </a:r>
            <a:r>
              <a:rPr lang="tr-TR" sz="2800" b="1" dirty="0">
                <a:latin typeface="Arial" panose="020B0604020202020204" pitchFamily="34" charset="0"/>
                <a:cs typeface="Arial" panose="020B0604020202020204" pitchFamily="34" charset="0"/>
              </a:rPr>
              <a:t>hakkında, kavramları, faktörler, yapılı çevre ve gayrimenkul</a:t>
            </a:r>
            <a:endParaRPr lang="en-US" sz="2400" b="1" dirty="0"/>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607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 y="1684800"/>
            <a:ext cx="8882743" cy="369332"/>
          </a:xfrm>
          <a:prstGeom prst="rect">
            <a:avLst/>
          </a:prstGeom>
        </p:spPr>
        <p:txBody>
          <a:bodyPr wrap="square">
            <a:spAutoFit/>
          </a:bodyPr>
          <a:lstStyle/>
          <a:p>
            <a:r>
              <a:rPr lang="tr-TR" dirty="0">
                <a:hlinkClick r:id="rId2"/>
              </a:rPr>
              <a:t>https://www.neoldu.com/heyelan-nedir-heyelandan-korunma-yollari-nelerdir-15444h.htm</a:t>
            </a:r>
            <a:endParaRPr lang="tr-TR" dirty="0"/>
          </a:p>
        </p:txBody>
      </p:sp>
      <p:sp>
        <p:nvSpPr>
          <p:cNvPr id="3" name="Dikdörtgen 2"/>
          <p:cNvSpPr/>
          <p:nvPr/>
        </p:nvSpPr>
        <p:spPr>
          <a:xfrm>
            <a:off x="528452" y="307262"/>
            <a:ext cx="4572000" cy="369332"/>
          </a:xfrm>
          <a:prstGeom prst="rect">
            <a:avLst/>
          </a:prstGeom>
        </p:spPr>
        <p:txBody>
          <a:bodyPr>
            <a:spAutoFit/>
          </a:bodyPr>
          <a:lstStyle/>
          <a:p>
            <a:r>
              <a:rPr lang="tr-TR" b="1" dirty="0" smtClean="0">
                <a:solidFill>
                  <a:srgbClr val="0000CD"/>
                </a:solidFill>
                <a:latin typeface="inherit"/>
              </a:rPr>
              <a:t>Kaynaklar</a:t>
            </a:r>
            <a:endParaRPr lang="tr-TR" b="1" dirty="0">
              <a:solidFill>
                <a:srgbClr val="CC0000"/>
              </a:solidFill>
              <a:latin typeface="Rajdhani"/>
            </a:endParaRPr>
          </a:p>
        </p:txBody>
      </p:sp>
    </p:spTree>
    <p:extLst>
      <p:ext uri="{BB962C8B-B14F-4D97-AF65-F5344CB8AC3E}">
        <p14:creationId xmlns:p14="http://schemas.microsoft.com/office/powerpoint/2010/main" val="1164140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195" y="243881"/>
            <a:ext cx="4572000" cy="369332"/>
          </a:xfrm>
          <a:prstGeom prst="rect">
            <a:avLst/>
          </a:prstGeom>
        </p:spPr>
        <p:txBody>
          <a:bodyPr>
            <a:spAutoFit/>
          </a:bodyPr>
          <a:lstStyle/>
          <a:p>
            <a:r>
              <a:rPr lang="nn-NO" b="1" dirty="0">
                <a:solidFill>
                  <a:srgbClr val="0056C3"/>
                </a:solidFill>
                <a:latin typeface="Rajdhani"/>
              </a:rPr>
              <a:t>Heyelan </a:t>
            </a:r>
            <a:r>
              <a:rPr lang="nn-NO" b="1" dirty="0" smtClean="0">
                <a:solidFill>
                  <a:srgbClr val="0056C3"/>
                </a:solidFill>
                <a:latin typeface="Rajdhani"/>
              </a:rPr>
              <a:t>Nedir?</a:t>
            </a:r>
            <a:endParaRPr lang="tr-TR" dirty="0"/>
          </a:p>
        </p:txBody>
      </p:sp>
      <p:sp>
        <p:nvSpPr>
          <p:cNvPr id="3" name="Dikdörtgen 2"/>
          <p:cNvSpPr/>
          <p:nvPr/>
        </p:nvSpPr>
        <p:spPr>
          <a:xfrm>
            <a:off x="267195" y="1499213"/>
            <a:ext cx="5349834" cy="3693319"/>
          </a:xfrm>
          <a:prstGeom prst="rect">
            <a:avLst/>
          </a:prstGeom>
        </p:spPr>
        <p:txBody>
          <a:bodyPr wrap="square">
            <a:spAutoFit/>
          </a:bodyPr>
          <a:lstStyle/>
          <a:p>
            <a:r>
              <a:rPr lang="tr-TR" b="1" dirty="0">
                <a:solidFill>
                  <a:srgbClr val="000000"/>
                </a:solidFill>
                <a:latin typeface="inherit"/>
              </a:rPr>
              <a:t>Heyelan</a:t>
            </a:r>
            <a:r>
              <a:rPr lang="tr-TR" dirty="0">
                <a:solidFill>
                  <a:srgbClr val="000000"/>
                </a:solidFill>
                <a:latin typeface="Tahoma" panose="020B0604030504040204" pitchFamily="34" charset="0"/>
              </a:rPr>
              <a:t>, büyük ölçüde toprak ve kaya kaymasıdır. Yer göçmeleri, yer kaymaları kütle hareketleri olarak tanımlanır. </a:t>
            </a:r>
            <a:endParaRPr lang="tr-TR" dirty="0" smtClean="0">
              <a:solidFill>
                <a:srgbClr val="000000"/>
              </a:solidFill>
              <a:latin typeface="Tahoma" panose="020B0604030504040204" pitchFamily="34" charset="0"/>
            </a:endParaRPr>
          </a:p>
          <a:p>
            <a:endParaRPr lang="tr-TR" dirty="0" smtClean="0">
              <a:solidFill>
                <a:srgbClr val="000000"/>
              </a:solidFill>
              <a:latin typeface="Tahoma" panose="020B0604030504040204" pitchFamily="34" charset="0"/>
            </a:endParaRPr>
          </a:p>
          <a:p>
            <a:r>
              <a:rPr lang="tr-TR" dirty="0" smtClean="0">
                <a:solidFill>
                  <a:srgbClr val="585858"/>
                </a:solidFill>
                <a:latin typeface="Tahoma" panose="020B0604030504040204" pitchFamily="34" charset="0"/>
              </a:rPr>
              <a:t>Genellikle </a:t>
            </a:r>
            <a:r>
              <a:rPr lang="tr-TR" dirty="0">
                <a:solidFill>
                  <a:srgbClr val="585858"/>
                </a:solidFill>
                <a:latin typeface="Tahoma" panose="020B0604030504040204" pitchFamily="34" charset="0"/>
              </a:rPr>
              <a:t>bir yamacın eteklerindeki kesimin fazlaca aşınması, üzerindeki ağırlığın zamanla taşınamaz hale gelmesi ile oluşur</a:t>
            </a:r>
            <a:r>
              <a:rPr lang="tr-TR" dirty="0" smtClean="0">
                <a:solidFill>
                  <a:srgbClr val="585858"/>
                </a:solidFill>
                <a:latin typeface="Tahoma" panose="020B0604030504040204" pitchFamily="34" charset="0"/>
              </a:rPr>
              <a:t>.</a:t>
            </a:r>
          </a:p>
          <a:p>
            <a:endParaRPr lang="tr-TR" dirty="0">
              <a:solidFill>
                <a:srgbClr val="585858"/>
              </a:solidFill>
              <a:latin typeface="Rajdhani"/>
            </a:endParaRPr>
          </a:p>
          <a:p>
            <a:r>
              <a:rPr lang="tr-TR" dirty="0">
                <a:solidFill>
                  <a:srgbClr val="000000"/>
                </a:solidFill>
                <a:latin typeface="Tahoma" panose="020B0604030504040204" pitchFamily="34" charset="0"/>
              </a:rPr>
              <a:t>Yer kayması, yani heyelan, günümüzde sık görülen olaylardandır. Yer kaymaları toprağın, taşların ve tabakaların bulundukları yerden yamaç aşağıya kaymasıdır. Bu olay bazen küçük bazen de çok büyük kütlelerle hareket eder.</a:t>
            </a:r>
            <a:endParaRPr lang="tr-TR" b="0" i="0" dirty="0">
              <a:solidFill>
                <a:srgbClr val="585858"/>
              </a:solidFill>
              <a:effectLst/>
              <a:latin typeface="Rajdhani"/>
            </a:endParaRPr>
          </a:p>
        </p:txBody>
      </p:sp>
      <p:pic>
        <p:nvPicPr>
          <p:cNvPr id="7" name="Picture 2" descr="heyel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74485" y="1733797"/>
            <a:ext cx="2705100" cy="3458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581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40326" y="1522550"/>
            <a:ext cx="8318665" cy="646331"/>
          </a:xfrm>
          <a:prstGeom prst="rect">
            <a:avLst/>
          </a:prstGeom>
        </p:spPr>
        <p:txBody>
          <a:bodyPr wrap="square">
            <a:spAutoFit/>
          </a:bodyPr>
          <a:lstStyle/>
          <a:p>
            <a:pPr fontAlgn="ctr"/>
            <a:r>
              <a:rPr lang="tr-TR" b="1" dirty="0">
                <a:solidFill>
                  <a:srgbClr val="0056C4"/>
                </a:solidFill>
                <a:latin typeface="Rajdhani"/>
              </a:rPr>
              <a:t>Heyelan, Türkiye'nin eğimli arazilerine sahip ve toprak tabakalarının geçirimli olmasından dolayı en çok rastlanılan doğal afetlerden biridir. </a:t>
            </a:r>
            <a:endParaRPr lang="tr-TR" b="1" i="0" dirty="0">
              <a:solidFill>
                <a:srgbClr val="0056C4"/>
              </a:solidFill>
              <a:effectLst/>
              <a:latin typeface="Rajdhani"/>
            </a:endParaRPr>
          </a:p>
        </p:txBody>
      </p:sp>
      <p:pic>
        <p:nvPicPr>
          <p:cNvPr id="2052" name="Picture 4" descr="heyela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89" y="2599273"/>
            <a:ext cx="62865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638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2826" y="267633"/>
            <a:ext cx="5622966" cy="369332"/>
          </a:xfrm>
          <a:prstGeom prst="rect">
            <a:avLst/>
          </a:prstGeom>
        </p:spPr>
        <p:txBody>
          <a:bodyPr wrap="square">
            <a:spAutoFit/>
          </a:bodyPr>
          <a:lstStyle/>
          <a:p>
            <a:r>
              <a:rPr lang="tr-TR" b="1" dirty="0">
                <a:solidFill>
                  <a:srgbClr val="0000CD"/>
                </a:solidFill>
                <a:latin typeface="inherit"/>
              </a:rPr>
              <a:t>Heyelanın Oluşmasını Etkileyen Faktörler</a:t>
            </a:r>
            <a:endParaRPr lang="tr-TR" b="1" i="0" dirty="0">
              <a:solidFill>
                <a:srgbClr val="CC0000"/>
              </a:solidFill>
              <a:effectLst/>
              <a:latin typeface="Rajdhani"/>
            </a:endParaRPr>
          </a:p>
        </p:txBody>
      </p:sp>
      <p:sp>
        <p:nvSpPr>
          <p:cNvPr id="3" name="Dikdörtgen 2"/>
          <p:cNvSpPr/>
          <p:nvPr/>
        </p:nvSpPr>
        <p:spPr>
          <a:xfrm>
            <a:off x="184067" y="1194321"/>
            <a:ext cx="8853055" cy="2308324"/>
          </a:xfrm>
          <a:prstGeom prst="rect">
            <a:avLst/>
          </a:prstGeom>
        </p:spPr>
        <p:txBody>
          <a:bodyPr wrap="square">
            <a:spAutoFit/>
          </a:bodyPr>
          <a:lstStyle/>
          <a:p>
            <a:r>
              <a:rPr lang="tr-TR" b="1" dirty="0">
                <a:solidFill>
                  <a:srgbClr val="0000CD"/>
                </a:solidFill>
                <a:latin typeface="inherit"/>
              </a:rPr>
              <a:t>Kuvvetli </a:t>
            </a:r>
            <a:r>
              <a:rPr lang="tr-TR" b="1" dirty="0" smtClean="0">
                <a:solidFill>
                  <a:srgbClr val="0000CD"/>
                </a:solidFill>
                <a:latin typeface="inherit"/>
              </a:rPr>
              <a:t>Eğim</a:t>
            </a:r>
          </a:p>
          <a:p>
            <a:endParaRPr lang="tr-TR" b="1" dirty="0">
              <a:solidFill>
                <a:srgbClr val="CC0000"/>
              </a:solidFill>
              <a:latin typeface="Rajdhani"/>
            </a:endParaRPr>
          </a:p>
          <a:p>
            <a:r>
              <a:rPr lang="tr-TR" dirty="0">
                <a:solidFill>
                  <a:srgbClr val="000000"/>
                </a:solidFill>
                <a:latin typeface="Tahoma" panose="020B0604030504040204" pitchFamily="34" charset="0"/>
              </a:rPr>
              <a:t>Eğim, heyelanı ve toprak kaymalarını oluşturan en önemli faktörler içinde yer alır çünkü eğimin artmasıyla kütlerler daha kolay yer değiştirir</a:t>
            </a:r>
            <a:r>
              <a:rPr lang="tr-TR" dirty="0" smtClean="0">
                <a:solidFill>
                  <a:srgbClr val="000000"/>
                </a:solidFill>
                <a:latin typeface="Tahoma" panose="020B0604030504040204" pitchFamily="34" charset="0"/>
              </a:rPr>
              <a:t>.</a:t>
            </a:r>
          </a:p>
          <a:p>
            <a:r>
              <a:rPr lang="tr-TR" dirty="0" smtClean="0">
                <a:solidFill>
                  <a:srgbClr val="000000"/>
                </a:solidFill>
                <a:latin typeface="Tahoma" panose="020B0604030504040204" pitchFamily="34" charset="0"/>
              </a:rPr>
              <a:t> </a:t>
            </a:r>
            <a:r>
              <a:rPr lang="tr-TR" dirty="0">
                <a:solidFill>
                  <a:srgbClr val="000000"/>
                </a:solidFill>
                <a:latin typeface="Tahoma" panose="020B0604030504040204" pitchFamily="34" charset="0"/>
              </a:rPr>
              <a:t>Karadeniz, Akdeniz ve Doğu Anadolu bölgelerindeki eğimin ve yükseltinin fazla olması heyelanın en çok bu yerlerde görülmesine neden olur</a:t>
            </a:r>
            <a:r>
              <a:rPr lang="tr-TR" dirty="0" smtClean="0">
                <a:solidFill>
                  <a:srgbClr val="000000"/>
                </a:solidFill>
                <a:latin typeface="Tahoma" panose="020B0604030504040204" pitchFamily="34" charset="0"/>
              </a:rPr>
              <a:t>.</a:t>
            </a:r>
          </a:p>
          <a:p>
            <a:r>
              <a:rPr lang="tr-TR" dirty="0" smtClean="0">
                <a:solidFill>
                  <a:srgbClr val="000000"/>
                </a:solidFill>
                <a:latin typeface="Tahoma" panose="020B0604030504040204" pitchFamily="34" charset="0"/>
              </a:rPr>
              <a:t> </a:t>
            </a:r>
            <a:r>
              <a:rPr lang="tr-TR" dirty="0">
                <a:solidFill>
                  <a:srgbClr val="000000"/>
                </a:solidFill>
                <a:latin typeface="Tahoma" panose="020B0604030504040204" pitchFamily="34" charset="0"/>
              </a:rPr>
              <a:t>Eğimin az olduğu İç Anadolu, Güneydoğu Anadolu ve Marmara bölgelerinde heyelan olaylarına daha az rastlanılır.</a:t>
            </a:r>
            <a:endParaRPr lang="tr-TR" b="0" i="0" dirty="0">
              <a:solidFill>
                <a:srgbClr val="585858"/>
              </a:solidFill>
              <a:effectLst/>
              <a:latin typeface="Rajdhani"/>
            </a:endParaRPr>
          </a:p>
        </p:txBody>
      </p:sp>
      <p:pic>
        <p:nvPicPr>
          <p:cNvPr id="4098" name="Picture 2" descr="kuvvetli-eg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486" y="3711750"/>
            <a:ext cx="2421371" cy="188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044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253560"/>
            <a:ext cx="8918369" cy="1477328"/>
          </a:xfrm>
          <a:prstGeom prst="rect">
            <a:avLst/>
          </a:prstGeom>
        </p:spPr>
        <p:txBody>
          <a:bodyPr wrap="square">
            <a:spAutoFit/>
          </a:bodyPr>
          <a:lstStyle/>
          <a:p>
            <a:r>
              <a:rPr lang="tr-TR" b="1" dirty="0">
                <a:solidFill>
                  <a:srgbClr val="0000CD"/>
                </a:solidFill>
                <a:latin typeface="inherit"/>
              </a:rPr>
              <a:t>Yağış</a:t>
            </a:r>
            <a:endParaRPr lang="tr-TR" b="1" dirty="0">
              <a:solidFill>
                <a:srgbClr val="CC0000"/>
              </a:solidFill>
              <a:latin typeface="Rajdhani"/>
            </a:endParaRPr>
          </a:p>
          <a:p>
            <a:r>
              <a:rPr lang="tr-TR" dirty="0">
                <a:solidFill>
                  <a:srgbClr val="000000"/>
                </a:solidFill>
                <a:latin typeface="Tahoma" panose="020B0604030504040204" pitchFamily="34" charset="0"/>
              </a:rPr>
              <a:t>Yağış artması toprak kaymasını da artırır çünkü yağışlarla kar ve buz erimeleri sonucu tabakaların arasına sızan sular sürtünmeyi azaltarak kütlelerin kaymasına neden olur. Ülkemizdeki heyelan olayları çoğunlukla yağışın ve toprak neminin fazla olduğu dönemlerde oluşur.</a:t>
            </a:r>
            <a:endParaRPr lang="tr-TR" b="0" i="0" dirty="0">
              <a:solidFill>
                <a:srgbClr val="585858"/>
              </a:solidFill>
              <a:effectLst/>
              <a:latin typeface="Rajdhani"/>
            </a:endParaRPr>
          </a:p>
        </p:txBody>
      </p:sp>
      <p:pic>
        <p:nvPicPr>
          <p:cNvPr id="5122" name="Picture 2" descr="yag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53" y="2730888"/>
            <a:ext cx="6286500" cy="2850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929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110687"/>
            <a:ext cx="4785755" cy="3416320"/>
          </a:xfrm>
          <a:prstGeom prst="rect">
            <a:avLst/>
          </a:prstGeom>
        </p:spPr>
        <p:txBody>
          <a:bodyPr wrap="square">
            <a:spAutoFit/>
          </a:bodyPr>
          <a:lstStyle/>
          <a:p>
            <a:r>
              <a:rPr lang="tr-TR" b="1" dirty="0">
                <a:solidFill>
                  <a:srgbClr val="0000CD"/>
                </a:solidFill>
                <a:latin typeface="inherit"/>
              </a:rPr>
              <a:t>Kaya ve Toprakların </a:t>
            </a:r>
            <a:r>
              <a:rPr lang="tr-TR" b="1" dirty="0" smtClean="0">
                <a:solidFill>
                  <a:srgbClr val="0000CD"/>
                </a:solidFill>
                <a:latin typeface="inherit"/>
              </a:rPr>
              <a:t>Özellikleri</a:t>
            </a:r>
          </a:p>
          <a:p>
            <a:endParaRPr lang="tr-TR" b="1" dirty="0">
              <a:solidFill>
                <a:srgbClr val="CC0000"/>
              </a:solidFill>
              <a:latin typeface="Rajdhani"/>
            </a:endParaRPr>
          </a:p>
          <a:p>
            <a:r>
              <a:rPr lang="tr-TR" dirty="0">
                <a:solidFill>
                  <a:srgbClr val="000000"/>
                </a:solidFill>
                <a:latin typeface="Tahoma" panose="020B0604030504040204" pitchFamily="34" charset="0"/>
              </a:rPr>
              <a:t>Arazilerdeki killi taş ve toprakların bol miktarda su emerek yumuşaması, toprakların gözenekli yapıda olması tabakaların arasında su sızmalarına neden olur. Bu durumun görüldüğü yerlerde heyelan olayları fazladır. Suyu emmeyen, sert toprakların bulunduğu arazilerde heyelan oluşumu daha azdır. Bundan yola çıkarak kil topraklarının en fazla olduğu Karadeniz için ülkemizde en çok heyelan olaylarının olduğunu söyleyebiliriz.</a:t>
            </a:r>
            <a:endParaRPr lang="tr-TR" b="0" i="0" dirty="0">
              <a:solidFill>
                <a:srgbClr val="585858"/>
              </a:solidFill>
              <a:effectLst/>
              <a:latin typeface="Rajdhani"/>
            </a:endParaRPr>
          </a:p>
        </p:txBody>
      </p:sp>
      <p:sp>
        <p:nvSpPr>
          <p:cNvPr id="3" name="Dikdörtgen 2"/>
          <p:cNvSpPr/>
          <p:nvPr/>
        </p:nvSpPr>
        <p:spPr>
          <a:xfrm>
            <a:off x="0" y="4527007"/>
            <a:ext cx="4572000" cy="1200329"/>
          </a:xfrm>
          <a:prstGeom prst="rect">
            <a:avLst/>
          </a:prstGeom>
        </p:spPr>
        <p:txBody>
          <a:bodyPr>
            <a:spAutoFit/>
          </a:bodyPr>
          <a:lstStyle/>
          <a:p>
            <a:r>
              <a:rPr lang="tr-TR" b="1" dirty="0">
                <a:solidFill>
                  <a:srgbClr val="0000CD"/>
                </a:solidFill>
                <a:latin typeface="inherit"/>
              </a:rPr>
              <a:t>  Yerçekimi</a:t>
            </a:r>
            <a:endParaRPr lang="tr-TR" b="1" dirty="0">
              <a:solidFill>
                <a:srgbClr val="CC0000"/>
              </a:solidFill>
              <a:latin typeface="Rajdhani"/>
            </a:endParaRPr>
          </a:p>
          <a:p>
            <a:r>
              <a:rPr lang="tr-TR" dirty="0">
                <a:solidFill>
                  <a:srgbClr val="000000"/>
                </a:solidFill>
                <a:latin typeface="Tahoma" panose="020B0604030504040204" pitchFamily="34" charset="0"/>
              </a:rPr>
              <a:t>Yamaçta bulunan kütleler yerçekimine bağlı olarak aşağıya doğru çekilir. Çekim gücü ile birlikte kütleler harekete geçer.</a:t>
            </a:r>
            <a:endParaRPr lang="tr-TR" b="0" i="0" dirty="0">
              <a:solidFill>
                <a:srgbClr val="585858"/>
              </a:solidFill>
              <a:effectLst/>
              <a:latin typeface="Rajdhani"/>
            </a:endParaRPr>
          </a:p>
        </p:txBody>
      </p:sp>
      <p:pic>
        <p:nvPicPr>
          <p:cNvPr id="6146" name="Picture 2" descr="yerceki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4815" y="3518525"/>
            <a:ext cx="4428300" cy="244938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kaya-ve-topraklarin-ozellikle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635" y="1225217"/>
            <a:ext cx="3822659" cy="217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297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43444" y="1209925"/>
            <a:ext cx="8900556" cy="1477328"/>
          </a:xfrm>
          <a:prstGeom prst="rect">
            <a:avLst/>
          </a:prstGeom>
        </p:spPr>
        <p:txBody>
          <a:bodyPr wrap="square">
            <a:spAutoFit/>
          </a:bodyPr>
          <a:lstStyle/>
          <a:p>
            <a:r>
              <a:rPr lang="tr-TR" b="1" dirty="0">
                <a:solidFill>
                  <a:srgbClr val="0000CD"/>
                </a:solidFill>
                <a:latin typeface="inherit"/>
              </a:rPr>
              <a:t> Doğal Afetler- Beşeri Diğer </a:t>
            </a:r>
            <a:r>
              <a:rPr lang="tr-TR" b="1" dirty="0" smtClean="0">
                <a:solidFill>
                  <a:srgbClr val="0000CD"/>
                </a:solidFill>
                <a:latin typeface="inherit"/>
              </a:rPr>
              <a:t>Faktörler</a:t>
            </a:r>
          </a:p>
          <a:p>
            <a:endParaRPr lang="tr-TR" b="1" dirty="0">
              <a:solidFill>
                <a:srgbClr val="CC0000"/>
              </a:solidFill>
              <a:latin typeface="Rajdhani"/>
            </a:endParaRPr>
          </a:p>
          <a:p>
            <a:r>
              <a:rPr lang="tr-TR" dirty="0">
                <a:solidFill>
                  <a:srgbClr val="000000"/>
                </a:solidFill>
                <a:latin typeface="Tahoma" panose="020B0604030504040204" pitchFamily="34" charset="0"/>
              </a:rPr>
              <a:t>Deprem, sel gibi doğal etkenler de heyelan riskini artırmaktadır. Aynı zamanda yol çalışmaları, tünel yapımı gibi yamaçların doğal dengesini bozan yapımlar da heyelana neden olmaktadır</a:t>
            </a:r>
            <a:endParaRPr lang="tr-TR" b="0" i="0" dirty="0">
              <a:solidFill>
                <a:srgbClr val="585858"/>
              </a:solidFill>
              <a:effectLst/>
              <a:latin typeface="Rajdhani"/>
            </a:endParaRPr>
          </a:p>
        </p:txBody>
      </p:sp>
      <p:pic>
        <p:nvPicPr>
          <p:cNvPr id="7170" name="Picture 2" descr="heyel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604" y="2687253"/>
            <a:ext cx="62865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581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0006" y="1250383"/>
            <a:ext cx="8490856" cy="3416320"/>
          </a:xfrm>
          <a:prstGeom prst="rect">
            <a:avLst/>
          </a:prstGeom>
        </p:spPr>
        <p:txBody>
          <a:bodyPr wrap="square">
            <a:spAutoFit/>
          </a:bodyPr>
          <a:lstStyle/>
          <a:p>
            <a:r>
              <a:rPr lang="tr-TR" dirty="0" smtClean="0">
                <a:solidFill>
                  <a:srgbClr val="000000"/>
                </a:solidFill>
                <a:latin typeface="Tahoma" panose="020B0604030504040204" pitchFamily="34" charset="0"/>
              </a:rPr>
              <a:t>Heyelanlar</a:t>
            </a:r>
            <a:r>
              <a:rPr lang="tr-TR" dirty="0">
                <a:solidFill>
                  <a:srgbClr val="000000"/>
                </a:solidFill>
                <a:latin typeface="Tahoma" panose="020B0604030504040204" pitchFamily="34" charset="0"/>
              </a:rPr>
              <a:t> yerleşim çevresinde oluştuğu zaman can ve mal kayıplarına neden olmaktadır. Örneğin </a:t>
            </a:r>
            <a:r>
              <a:rPr lang="tr-TR" b="1" dirty="0">
                <a:solidFill>
                  <a:srgbClr val="000000"/>
                </a:solidFill>
                <a:latin typeface="inherit"/>
              </a:rPr>
              <a:t>1998 yılında </a:t>
            </a:r>
            <a:r>
              <a:rPr lang="tr-TR" b="1" dirty="0">
                <a:solidFill>
                  <a:srgbClr val="006699"/>
                </a:solidFill>
                <a:latin typeface="inherit"/>
                <a:hlinkClick r:id="rId2" tooltip="Trabzon"/>
              </a:rPr>
              <a:t>Trabzon</a:t>
            </a:r>
            <a:r>
              <a:rPr lang="tr-TR" b="1" dirty="0">
                <a:solidFill>
                  <a:srgbClr val="000000"/>
                </a:solidFill>
                <a:latin typeface="inherit"/>
              </a:rPr>
              <a:t>’un Maçka</a:t>
            </a:r>
            <a:r>
              <a:rPr lang="tr-TR" dirty="0">
                <a:solidFill>
                  <a:srgbClr val="000000"/>
                </a:solidFill>
                <a:latin typeface="Tahoma" panose="020B0604030504040204" pitchFamily="34" charset="0"/>
              </a:rPr>
              <a:t> ilçesindeki heyelan sonucu 64 kişi, 1995 yılında </a:t>
            </a:r>
            <a:r>
              <a:rPr lang="tr-TR" dirty="0">
                <a:solidFill>
                  <a:srgbClr val="006699"/>
                </a:solidFill>
                <a:latin typeface="Tahoma" panose="020B0604030504040204" pitchFamily="34" charset="0"/>
                <a:hlinkClick r:id="rId3" tooltip="Isparta"/>
              </a:rPr>
              <a:t>Isparta</a:t>
            </a:r>
            <a:r>
              <a:rPr lang="tr-TR" dirty="0">
                <a:solidFill>
                  <a:srgbClr val="000000"/>
                </a:solidFill>
                <a:latin typeface="Tahoma" panose="020B0604030504040204" pitchFamily="34" charset="0"/>
              </a:rPr>
              <a:t>’nın </a:t>
            </a:r>
            <a:r>
              <a:rPr lang="tr-TR" dirty="0" err="1">
                <a:solidFill>
                  <a:srgbClr val="000000"/>
                </a:solidFill>
                <a:latin typeface="Tahoma" panose="020B0604030504040204" pitchFamily="34" charset="0"/>
              </a:rPr>
              <a:t>Serinkent</a:t>
            </a:r>
            <a:r>
              <a:rPr lang="tr-TR" dirty="0">
                <a:solidFill>
                  <a:srgbClr val="000000"/>
                </a:solidFill>
                <a:latin typeface="Tahoma" panose="020B0604030504040204" pitchFamily="34" charset="0"/>
              </a:rPr>
              <a:t> ilçesindeki heyelanda ise 74 kişi hayatını kaybetmiştir. Heyelan çevresindeki bulunan yapılara maddi zararlara da neden olmaktadır. Heyelan sonrasında değişik biçimlerde değişiklikler meydana gelmektedir. Heyelan sonucu tarla, bağ, bahçe ve tarım alanları kum, çakıl, taş gibi maddelerle kaplanır. Kimi zaman da kara ya da demir yolları büyük zarar görmektedir. Heyelanın en fazla görüldüğü mevsim ilkbahardır. Bunun nedeni bu mevsimde yağışın fazla alması, kar sularıdır. Bu olumsuzlukları önlemek için ağaçlandırmalar yapılmalı, heyelan tehlikesi olan yerlere yerleşim yapılmamalı ve aynı zamanda yolun heyelan olabilecek yamaçlardan geçmemesine özen gösterilmelidir.</a:t>
            </a:r>
            <a:endParaRPr lang="tr-TR" b="0" i="0" dirty="0">
              <a:solidFill>
                <a:srgbClr val="585858"/>
              </a:solidFill>
              <a:effectLst/>
              <a:latin typeface="Rajdhani"/>
            </a:endParaRPr>
          </a:p>
        </p:txBody>
      </p:sp>
      <p:sp>
        <p:nvSpPr>
          <p:cNvPr id="3" name="Dikdörtgen 2"/>
          <p:cNvSpPr/>
          <p:nvPr/>
        </p:nvSpPr>
        <p:spPr>
          <a:xfrm>
            <a:off x="553778" y="527111"/>
            <a:ext cx="3544560" cy="369332"/>
          </a:xfrm>
          <a:prstGeom prst="rect">
            <a:avLst/>
          </a:prstGeom>
        </p:spPr>
        <p:txBody>
          <a:bodyPr wrap="none">
            <a:spAutoFit/>
          </a:bodyPr>
          <a:lstStyle/>
          <a:p>
            <a:r>
              <a:rPr lang="tr-TR" b="1" dirty="0">
                <a:solidFill>
                  <a:srgbClr val="0000CD"/>
                </a:solidFill>
                <a:latin typeface="inherit"/>
              </a:rPr>
              <a:t>Heyelanın Etkileri ve Sonuçları</a:t>
            </a:r>
            <a:endParaRPr lang="tr-TR" b="1" dirty="0">
              <a:solidFill>
                <a:srgbClr val="CC0000"/>
              </a:solidFill>
              <a:latin typeface="Rajdhani"/>
            </a:endParaRPr>
          </a:p>
        </p:txBody>
      </p:sp>
    </p:spTree>
    <p:extLst>
      <p:ext uri="{BB962C8B-B14F-4D97-AF65-F5344CB8AC3E}">
        <p14:creationId xmlns:p14="http://schemas.microsoft.com/office/powerpoint/2010/main" val="1111700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313" y="1162700"/>
            <a:ext cx="9024809" cy="2585323"/>
          </a:xfrm>
          <a:prstGeom prst="rect">
            <a:avLst/>
          </a:prstGeom>
        </p:spPr>
        <p:txBody>
          <a:bodyPr wrap="square">
            <a:spAutoFit/>
          </a:bodyPr>
          <a:lstStyle/>
          <a:p>
            <a:pPr>
              <a:buFont typeface="Arial" panose="020B0604020202020204" pitchFamily="34" charset="0"/>
              <a:buChar char="•"/>
            </a:pPr>
            <a:r>
              <a:rPr lang="tr-TR" dirty="0" smtClean="0">
                <a:solidFill>
                  <a:srgbClr val="000000"/>
                </a:solidFill>
                <a:latin typeface="Tahoma" panose="020B0604030504040204" pitchFamily="34" charset="0"/>
              </a:rPr>
              <a:t>Arazi </a:t>
            </a:r>
            <a:r>
              <a:rPr lang="tr-TR" dirty="0">
                <a:solidFill>
                  <a:srgbClr val="000000"/>
                </a:solidFill>
                <a:latin typeface="Tahoma" panose="020B0604030504040204" pitchFamily="34" charset="0"/>
              </a:rPr>
              <a:t>çalışmaları yapılmalı, heyelan riskinin olduğu yerler yerleşime açılmamalıdır</a:t>
            </a:r>
            <a:r>
              <a:rPr lang="tr-TR" dirty="0" smtClean="0">
                <a:solidFill>
                  <a:srgbClr val="000000"/>
                </a:solidFill>
                <a:latin typeface="Tahoma" panose="020B0604030504040204" pitchFamily="34" charset="0"/>
              </a:rPr>
              <a:t>.</a:t>
            </a:r>
          </a:p>
          <a:p>
            <a:endParaRPr lang="tr-TR" dirty="0">
              <a:solidFill>
                <a:srgbClr val="585858"/>
              </a:solidFill>
              <a:latin typeface="Rajdhani"/>
            </a:endParaRPr>
          </a:p>
          <a:p>
            <a:pPr>
              <a:buFont typeface="Arial" panose="020B0604020202020204" pitchFamily="34" charset="0"/>
              <a:buChar char="•"/>
            </a:pPr>
            <a:r>
              <a:rPr lang="tr-TR" dirty="0">
                <a:solidFill>
                  <a:srgbClr val="000000"/>
                </a:solidFill>
                <a:latin typeface="Tahoma" panose="020B0604030504040204" pitchFamily="34" charset="0"/>
              </a:rPr>
              <a:t>Yamaçların doğal dengesini bozmadan açılan drenaj kanalları açılarak geçirimli tabakaların fazla su almaları önlenmelidir</a:t>
            </a:r>
            <a:r>
              <a:rPr lang="tr-TR" dirty="0" smtClean="0">
                <a:solidFill>
                  <a:srgbClr val="000000"/>
                </a:solidFill>
                <a:latin typeface="Tahoma" panose="020B0604030504040204" pitchFamily="34" charset="0"/>
              </a:rPr>
              <a:t>.</a:t>
            </a:r>
          </a:p>
          <a:p>
            <a:endParaRPr lang="tr-TR" dirty="0">
              <a:solidFill>
                <a:srgbClr val="585858"/>
              </a:solidFill>
              <a:latin typeface="Rajdhani"/>
            </a:endParaRPr>
          </a:p>
          <a:p>
            <a:pPr>
              <a:buFont typeface="Arial" panose="020B0604020202020204" pitchFamily="34" charset="0"/>
              <a:buChar char="•"/>
            </a:pPr>
            <a:r>
              <a:rPr lang="tr-TR" dirty="0">
                <a:solidFill>
                  <a:srgbClr val="000000"/>
                </a:solidFill>
                <a:latin typeface="Tahoma" panose="020B0604030504040204" pitchFamily="34" charset="0"/>
              </a:rPr>
              <a:t>Heyelan ihtimali olan yamaçlarda yol ve kazı çalışmaları dikkatli bir şekilde yapılmalıdır. Yamacın etek kısımlarına </a:t>
            </a:r>
            <a:r>
              <a:rPr lang="tr-TR" dirty="0" err="1">
                <a:solidFill>
                  <a:srgbClr val="000000"/>
                </a:solidFill>
                <a:latin typeface="Tahoma" panose="020B0604030504040204" pitchFamily="34" charset="0"/>
              </a:rPr>
              <a:t>istinad</a:t>
            </a:r>
            <a:r>
              <a:rPr lang="tr-TR" dirty="0">
                <a:solidFill>
                  <a:srgbClr val="000000"/>
                </a:solidFill>
                <a:latin typeface="Tahoma" panose="020B0604030504040204" pitchFamily="34" charset="0"/>
              </a:rPr>
              <a:t> duvarları yapılması gerekir</a:t>
            </a:r>
            <a:r>
              <a:rPr lang="tr-TR" dirty="0" smtClean="0">
                <a:solidFill>
                  <a:srgbClr val="000000"/>
                </a:solidFill>
                <a:latin typeface="Tahoma" panose="020B0604030504040204" pitchFamily="34" charset="0"/>
              </a:rPr>
              <a:t>.</a:t>
            </a:r>
          </a:p>
          <a:p>
            <a:pPr>
              <a:buFont typeface="Arial" panose="020B0604020202020204" pitchFamily="34" charset="0"/>
              <a:buChar char="•"/>
            </a:pPr>
            <a:endParaRPr lang="tr-TR" dirty="0">
              <a:solidFill>
                <a:srgbClr val="585858"/>
              </a:solidFill>
              <a:latin typeface="Rajdhani"/>
            </a:endParaRPr>
          </a:p>
          <a:p>
            <a:pPr>
              <a:buFont typeface="Arial" panose="020B0604020202020204" pitchFamily="34" charset="0"/>
              <a:buChar char="•"/>
            </a:pPr>
            <a:r>
              <a:rPr lang="tr-TR" dirty="0">
                <a:solidFill>
                  <a:srgbClr val="000000"/>
                </a:solidFill>
                <a:latin typeface="Tahoma" panose="020B0604030504040204" pitchFamily="34" charset="0"/>
              </a:rPr>
              <a:t>Yamaç dengesi bozulmaması için toprak örtüsü korunmalıdır.</a:t>
            </a:r>
            <a:endParaRPr lang="tr-TR" b="0" i="0" dirty="0">
              <a:solidFill>
                <a:srgbClr val="585858"/>
              </a:solidFill>
              <a:effectLst/>
              <a:latin typeface="Rajdhani"/>
            </a:endParaRPr>
          </a:p>
        </p:txBody>
      </p:sp>
      <p:sp>
        <p:nvSpPr>
          <p:cNvPr id="3" name="Dikdörtgen 2"/>
          <p:cNvSpPr/>
          <p:nvPr/>
        </p:nvSpPr>
        <p:spPr>
          <a:xfrm>
            <a:off x="574527" y="478909"/>
            <a:ext cx="3600088" cy="369332"/>
          </a:xfrm>
          <a:prstGeom prst="rect">
            <a:avLst/>
          </a:prstGeom>
        </p:spPr>
        <p:txBody>
          <a:bodyPr wrap="none">
            <a:spAutoFit/>
          </a:bodyPr>
          <a:lstStyle/>
          <a:p>
            <a:r>
              <a:rPr lang="tr-TR" b="1" dirty="0">
                <a:solidFill>
                  <a:srgbClr val="0000CD"/>
                </a:solidFill>
                <a:latin typeface="inherit"/>
              </a:rPr>
              <a:t>Heyelan İçin Alınacak Önlemler</a:t>
            </a:r>
            <a:endParaRPr lang="tr-TR" b="1" dirty="0">
              <a:solidFill>
                <a:srgbClr val="CC0000"/>
              </a:solidFill>
              <a:latin typeface="Rajdhani"/>
            </a:endParaRPr>
          </a:p>
        </p:txBody>
      </p:sp>
    </p:spTree>
    <p:extLst>
      <p:ext uri="{BB962C8B-B14F-4D97-AF65-F5344CB8AC3E}">
        <p14:creationId xmlns:p14="http://schemas.microsoft.com/office/powerpoint/2010/main" val="23461211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26410</TotalTime>
  <Words>217</Words>
  <Application>Microsoft Office PowerPoint</Application>
  <PresentationFormat>Ekran Gösterisi (4:3)</PresentationFormat>
  <Paragraphs>39</Paragraphs>
  <Slides>11</Slides>
  <Notes>0</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11</vt:i4>
      </vt:variant>
    </vt:vector>
  </HeadingPairs>
  <TitlesOfParts>
    <vt:vector size="21" baseType="lpstr">
      <vt:lpstr>MS PGothic</vt:lpstr>
      <vt:lpstr>Arial</vt:lpstr>
      <vt:lpstr>Calibri</vt:lpstr>
      <vt:lpstr>inherit</vt:lpstr>
      <vt:lpstr>Rajdhani</vt:lpstr>
      <vt:lpstr>Tahoma</vt:lpstr>
      <vt:lpstr>Wingdings</vt: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995</cp:revision>
  <cp:lastPrinted>2016-10-24T07:53:35Z</cp:lastPrinted>
  <dcterms:created xsi:type="dcterms:W3CDTF">2016-09-18T09:35:24Z</dcterms:created>
  <dcterms:modified xsi:type="dcterms:W3CDTF">2020-03-30T22:36:23Z</dcterms:modified>
</cp:coreProperties>
</file>