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7" r:id="rId2"/>
    <p:sldId id="274" r:id="rId3"/>
    <p:sldId id="275" r:id="rId4"/>
    <p:sldId id="276" r:id="rId5"/>
    <p:sldId id="277" r:id="rId6"/>
    <p:sldId id="278" r:id="rId7"/>
    <p:sldId id="284" r:id="rId8"/>
    <p:sldId id="285" r:id="rId9"/>
    <p:sldId id="29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73" autoAdjust="0"/>
    <p:restoredTop sz="94660"/>
  </p:normalViewPr>
  <p:slideViewPr>
    <p:cSldViewPr snapToGrid="0">
      <p:cViewPr>
        <p:scale>
          <a:sx n="81" d="100"/>
          <a:sy n="81" d="100"/>
        </p:scale>
        <p:origin x="-192"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4242112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94828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17492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77195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0371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757971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224772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069032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645705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798691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08858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4CED134-76B3-4685-80DE-251344DEDF84}"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756700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4CED134-76B3-4685-80DE-251344DEDF84}"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524279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ED134-76B3-4685-80DE-251344DEDF84}"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017929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85482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15744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4CED134-76B3-4685-80DE-251344DEDF84}"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D561B6C-A2B3-4A9B-BCA1-E5A1C1AA20D5}" type="slidenum">
              <a:rPr lang="tr-TR" smtClean="0"/>
              <a:t>‹#›</a:t>
            </a:fld>
            <a:endParaRPr lang="tr-TR"/>
          </a:p>
        </p:txBody>
      </p:sp>
    </p:spTree>
    <p:extLst>
      <p:ext uri="{BB962C8B-B14F-4D97-AF65-F5344CB8AC3E}">
        <p14:creationId xmlns:p14="http://schemas.microsoft.com/office/powerpoint/2010/main" val="91282700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garildi.birnumara.com.tr/cgi-bin/sayfa.cgi?w+30+/gezix/9901/01/t/g05.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hurriyet.com.tr/hur/turk/99/04/18/yasamllyas.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6522" y="0"/>
            <a:ext cx="10972801" cy="6858000"/>
          </a:xfrm>
        </p:spPr>
        <p:txBody>
          <a:bodyPr>
            <a:normAutofit/>
          </a:bodyPr>
          <a:lstStyle/>
          <a:p>
            <a:pPr algn="ctr"/>
            <a:r>
              <a:rPr lang="tr-TR" dirty="0" smtClean="0">
                <a:solidFill>
                  <a:schemeClr val="accent1">
                    <a:lumMod val="50000"/>
                  </a:schemeClr>
                </a:solidFill>
                <a:latin typeface="Arial" panose="020B0604020202020204" pitchFamily="34" charset="0"/>
                <a:cs typeface="Arial" panose="020B0604020202020204" pitchFamily="34" charset="0"/>
              </a:rPr>
              <a:t/>
            </a:r>
            <a:br>
              <a:rPr lang="tr-TR" dirty="0" smtClean="0">
                <a:solidFill>
                  <a:schemeClr val="accent1">
                    <a:lumMod val="50000"/>
                  </a:schemeClr>
                </a:solidFill>
                <a:latin typeface="Arial" panose="020B0604020202020204" pitchFamily="34" charset="0"/>
                <a:cs typeface="Arial" panose="020B0604020202020204" pitchFamily="34" charset="0"/>
              </a:rPr>
            </a:br>
            <a:r>
              <a:rPr lang="tr-TR" dirty="0">
                <a:solidFill>
                  <a:schemeClr val="accent1">
                    <a:lumMod val="50000"/>
                  </a:schemeClr>
                </a:solidFill>
                <a:latin typeface="Arial" panose="020B0604020202020204" pitchFamily="34" charset="0"/>
                <a:cs typeface="Arial" panose="020B0604020202020204" pitchFamily="34" charset="0"/>
              </a:rPr>
              <a:t/>
            </a:r>
            <a:br>
              <a:rPr lang="tr-TR" dirty="0">
                <a:solidFill>
                  <a:schemeClr val="accent1">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REKREASYON </a:t>
            </a:r>
            <a:r>
              <a:rPr lang="tr-TR" dirty="0">
                <a:solidFill>
                  <a:schemeClr val="accent1">
                    <a:lumMod val="50000"/>
                  </a:schemeClr>
                </a:solidFill>
                <a:latin typeface="Arial" panose="020B0604020202020204" pitchFamily="34" charset="0"/>
                <a:cs typeface="Arial" panose="020B0604020202020204" pitchFamily="34" charset="0"/>
              </a:rPr>
              <a:t>VE SÜRDÜRÜLEBİLİRLİK</a:t>
            </a: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MİLLİ </a:t>
            </a:r>
            <a:r>
              <a:rPr lang="tr-TR" dirty="0">
                <a:solidFill>
                  <a:schemeClr val="accent1">
                    <a:lumMod val="50000"/>
                  </a:schemeClr>
                </a:solidFill>
                <a:latin typeface="Arial" panose="020B0604020202020204" pitchFamily="34" charset="0"/>
                <a:cs typeface="Arial" panose="020B0604020202020204" pitchFamily="34" charset="0"/>
              </a:rPr>
              <a:t>PARKLAR , TURİZM,REKREASYON, SÜRDÜREBİLİRLİK,ÇEVRESEL ETKİ</a:t>
            </a:r>
          </a:p>
        </p:txBody>
      </p:sp>
      <p:sp>
        <p:nvSpPr>
          <p:cNvPr id="3" name="İçerik Yer Tutucusu 2"/>
          <p:cNvSpPr>
            <a:spLocks noGrp="1"/>
          </p:cNvSpPr>
          <p:nvPr>
            <p:ph idx="1"/>
          </p:nvPr>
        </p:nvSpPr>
        <p:spPr>
          <a:xfrm>
            <a:off x="0" y="4399877"/>
            <a:ext cx="11919473" cy="2458123"/>
          </a:xfrm>
        </p:spPr>
        <p:txBody>
          <a:bodyPr/>
          <a:lstStyle/>
          <a:p>
            <a:pPr marL="0" indent="0" algn="ctr">
              <a:buNone/>
            </a:pPr>
            <a:r>
              <a:rPr lang="tr-TR" dirty="0">
                <a:solidFill>
                  <a:srgbClr val="7030A0"/>
                </a:solidFill>
              </a:rPr>
              <a:t>    </a:t>
            </a:r>
            <a:endParaRPr lang="tr-TR" sz="4400" dirty="0">
              <a:solidFill>
                <a:srgbClr val="7030A0"/>
              </a:solidFill>
            </a:endParaRPr>
          </a:p>
        </p:txBody>
      </p:sp>
    </p:spTree>
    <p:extLst>
      <p:ext uri="{BB962C8B-B14F-4D97-AF65-F5344CB8AC3E}">
        <p14:creationId xmlns:p14="http://schemas.microsoft.com/office/powerpoint/2010/main" val="3996143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21344" y="559398"/>
            <a:ext cx="10018713" cy="1667436"/>
          </a:xfrm>
        </p:spPr>
        <p:txBody>
          <a:bodyPr>
            <a:normAutofit fontScale="90000"/>
          </a:bodyPr>
          <a:lstStyle/>
          <a:p>
            <a:pPr algn="ctr"/>
            <a:r>
              <a:rPr lang="tr-TR" dirty="0" smtClean="0">
                <a:solidFill>
                  <a:schemeClr val="accent3">
                    <a:lumMod val="50000"/>
                  </a:schemeClr>
                </a:solidFill>
                <a:latin typeface="Arial" panose="020B0604020202020204" pitchFamily="34" charset="0"/>
                <a:cs typeface="Arial" panose="020B0604020202020204" pitchFamily="34" charset="0"/>
              </a:rPr>
              <a:t>.</a:t>
            </a:r>
            <a:r>
              <a:rPr lang="tr-TR" dirty="0" smtClean="0">
                <a:solidFill>
                  <a:srgbClr val="C00000"/>
                </a:solidFill>
                <a:latin typeface="Arial" panose="020B0604020202020204" pitchFamily="34" charset="0"/>
                <a:cs typeface="Arial" panose="020B0604020202020204" pitchFamily="34" charset="0"/>
              </a:rPr>
              <a:t>3.1  </a:t>
            </a:r>
            <a:r>
              <a:rPr lang="tr-TR" dirty="0">
                <a:solidFill>
                  <a:srgbClr val="C00000"/>
                </a:solidFill>
                <a:latin typeface="Arial" panose="020B0604020202020204" pitchFamily="34" charset="0"/>
                <a:cs typeface="Arial" panose="020B0604020202020204" pitchFamily="34" charset="0"/>
              </a:rPr>
              <a:t>Çeşit Turizm ve Rekreasyon Faaliyetinin Türkiye'deki Milli Parklar Üzerindeki Olumsuz Çevresel Etki Derecelerinin Analizi </a:t>
            </a:r>
          </a:p>
        </p:txBody>
      </p:sp>
      <p:sp>
        <p:nvSpPr>
          <p:cNvPr id="3" name="İçerik Yer Tutucusu 2"/>
          <p:cNvSpPr>
            <a:spLocks noGrp="1"/>
          </p:cNvSpPr>
          <p:nvPr>
            <p:ph idx="1"/>
          </p:nvPr>
        </p:nvSpPr>
        <p:spPr>
          <a:xfrm>
            <a:off x="695538" y="3088879"/>
            <a:ext cx="11374541" cy="4485939"/>
          </a:xfrm>
        </p:spPr>
        <p:txBody>
          <a:bodyPr>
            <a:noAutofit/>
          </a:bodyPr>
          <a:lstStyle/>
          <a:p>
            <a:pPr algn="just"/>
            <a:r>
              <a:rPr lang="tr-TR" sz="2800" dirty="0">
                <a:latin typeface="Arial" panose="020B0604020202020204" pitchFamily="34" charset="0"/>
                <a:cs typeface="Arial" panose="020B0604020202020204" pitchFamily="34" charset="0"/>
              </a:rPr>
              <a:t>Anketin bu bölümünde; 31 farklı turizm ve rekreasyon faaliyetinin Türkiye'deki milli parklar üzerine olumsuz çevresel etkisi milli park yöneticilerinin tecrübelerine ve gözlemlerine dayalı olarak belirlenmeye çalışılmıştır.  </a:t>
            </a:r>
          </a:p>
        </p:txBody>
      </p:sp>
    </p:spTree>
    <p:extLst>
      <p:ext uri="{BB962C8B-B14F-4D97-AF65-F5344CB8AC3E}">
        <p14:creationId xmlns:p14="http://schemas.microsoft.com/office/powerpoint/2010/main" val="2751899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7662" y="1891015"/>
            <a:ext cx="11094721" cy="4121076"/>
          </a:xfrm>
        </p:spPr>
        <p:txBody>
          <a:bodyPr>
            <a:noAutofit/>
          </a:bodyPr>
          <a:lstStyle/>
          <a:p>
            <a:pPr algn="just"/>
            <a:r>
              <a:rPr lang="tr-TR" sz="2800" dirty="0">
                <a:latin typeface="Arial" panose="020B0604020202020204" pitchFamily="34" charset="0"/>
                <a:cs typeface="Arial" panose="020B0604020202020204" pitchFamily="34" charset="0"/>
              </a:rPr>
              <a:t>Faytona binme </a:t>
            </a:r>
            <a:r>
              <a:rPr lang="tr-TR" sz="2800" dirty="0">
                <a:solidFill>
                  <a:srgbClr val="C00000"/>
                </a:solidFill>
                <a:latin typeface="Arial" panose="020B0604020202020204" pitchFamily="34" charset="0"/>
                <a:cs typeface="Arial" panose="020B0604020202020204" pitchFamily="34" charset="0"/>
              </a:rPr>
              <a:t>(5.00), </a:t>
            </a:r>
            <a:r>
              <a:rPr lang="tr-TR" sz="2800" dirty="0">
                <a:latin typeface="Arial" panose="020B0604020202020204" pitchFamily="34" charset="0"/>
                <a:cs typeface="Arial" panose="020B0604020202020204" pitchFamily="34" charset="0"/>
              </a:rPr>
              <a:t>rehberli doğa yürüyüşü </a:t>
            </a:r>
            <a:r>
              <a:rPr lang="tr-TR" sz="2800" dirty="0">
                <a:solidFill>
                  <a:srgbClr val="C00000"/>
                </a:solidFill>
                <a:latin typeface="Arial" panose="020B0604020202020204" pitchFamily="34" charset="0"/>
                <a:cs typeface="Arial" panose="020B0604020202020204" pitchFamily="34" charset="0"/>
              </a:rPr>
              <a:t>(4.46), </a:t>
            </a:r>
            <a:r>
              <a:rPr lang="tr-TR" sz="2800" dirty="0">
                <a:latin typeface="Arial" panose="020B0604020202020204" pitchFamily="34" charset="0"/>
                <a:cs typeface="Arial" panose="020B0604020202020204" pitchFamily="34" charset="0"/>
              </a:rPr>
              <a:t>bisiklete binme </a:t>
            </a:r>
            <a:r>
              <a:rPr lang="tr-TR" sz="2800" dirty="0">
                <a:solidFill>
                  <a:srgbClr val="C00000"/>
                </a:solidFill>
                <a:latin typeface="Arial" panose="020B0604020202020204" pitchFamily="34" charset="0"/>
                <a:cs typeface="Arial" panose="020B0604020202020204" pitchFamily="34" charset="0"/>
              </a:rPr>
              <a:t>(4.61), </a:t>
            </a:r>
            <a:r>
              <a:rPr lang="tr-TR" sz="2800" dirty="0">
                <a:latin typeface="Arial" panose="020B0604020202020204" pitchFamily="34" charset="0"/>
                <a:cs typeface="Arial" panose="020B0604020202020204" pitchFamily="34" charset="0"/>
              </a:rPr>
              <a:t>yüzme </a:t>
            </a:r>
            <a:r>
              <a:rPr lang="tr-TR" sz="2800" dirty="0">
                <a:solidFill>
                  <a:srgbClr val="C00000"/>
                </a:solidFill>
                <a:latin typeface="Arial" panose="020B0604020202020204" pitchFamily="34" charset="0"/>
                <a:cs typeface="Arial" panose="020B0604020202020204" pitchFamily="34" charset="0"/>
              </a:rPr>
              <a:t>(4.60), </a:t>
            </a:r>
            <a:r>
              <a:rPr lang="tr-TR" sz="2800" dirty="0">
                <a:latin typeface="Arial" panose="020B0604020202020204" pitchFamily="34" charset="0"/>
                <a:cs typeface="Arial" panose="020B0604020202020204" pitchFamily="34" charset="0"/>
              </a:rPr>
              <a:t>yaban hayatı gözlemleme </a:t>
            </a:r>
            <a:r>
              <a:rPr lang="tr-TR" sz="2800" dirty="0">
                <a:solidFill>
                  <a:srgbClr val="C00000"/>
                </a:solidFill>
                <a:latin typeface="Arial" panose="020B0604020202020204" pitchFamily="34" charset="0"/>
                <a:cs typeface="Arial" panose="020B0604020202020204" pitchFamily="34" charset="0"/>
              </a:rPr>
              <a:t>(4.60), </a:t>
            </a:r>
            <a:r>
              <a:rPr lang="tr-TR" sz="2800" dirty="0">
                <a:latin typeface="Arial" panose="020B0604020202020204" pitchFamily="34" charset="0"/>
                <a:cs typeface="Arial" panose="020B0604020202020204" pitchFamily="34" charset="0"/>
              </a:rPr>
              <a:t>yelken </a:t>
            </a:r>
            <a:r>
              <a:rPr lang="tr-TR" sz="2800" dirty="0">
                <a:solidFill>
                  <a:srgbClr val="C00000"/>
                </a:solidFill>
                <a:latin typeface="Arial" panose="020B0604020202020204" pitchFamily="34" charset="0"/>
                <a:cs typeface="Arial" panose="020B0604020202020204" pitchFamily="34" charset="0"/>
              </a:rPr>
              <a:t>(4.50) </a:t>
            </a:r>
            <a:r>
              <a:rPr lang="tr-TR" sz="2800" dirty="0">
                <a:latin typeface="Arial" panose="020B0604020202020204" pitchFamily="34" charset="0"/>
                <a:cs typeface="Arial" panose="020B0604020202020204" pitchFamily="34" charset="0"/>
              </a:rPr>
              <a:t>gibi faaliyetlerin milli parkların doğal çevresi üzerine az etkide bulunduğu, başta kaçak avlanma </a:t>
            </a:r>
            <a:r>
              <a:rPr lang="tr-TR" sz="2800" dirty="0">
                <a:solidFill>
                  <a:srgbClr val="C00000"/>
                </a:solidFill>
                <a:latin typeface="Arial" panose="020B0604020202020204" pitchFamily="34" charset="0"/>
                <a:cs typeface="Arial" panose="020B0604020202020204" pitchFamily="34" charset="0"/>
              </a:rPr>
              <a:t>(2.19) </a:t>
            </a:r>
            <a:r>
              <a:rPr lang="tr-TR" sz="2800" dirty="0">
                <a:latin typeface="Arial" panose="020B0604020202020204" pitchFamily="34" charset="0"/>
                <a:cs typeface="Arial" panose="020B0604020202020204" pitchFamily="34" charset="0"/>
              </a:rPr>
              <a:t>olmak üzere sürat motoruna binme </a:t>
            </a:r>
            <a:r>
              <a:rPr lang="tr-TR" sz="2800" dirty="0">
                <a:solidFill>
                  <a:srgbClr val="C00000"/>
                </a:solidFill>
                <a:latin typeface="Arial" panose="020B0604020202020204" pitchFamily="34" charset="0"/>
                <a:cs typeface="Arial" panose="020B0604020202020204" pitchFamily="34" charset="0"/>
              </a:rPr>
              <a:t>(2.33), </a:t>
            </a:r>
            <a:r>
              <a:rPr lang="tr-TR" sz="2800" dirty="0">
                <a:latin typeface="Arial" panose="020B0604020202020204" pitchFamily="34" charset="0"/>
                <a:cs typeface="Arial" panose="020B0604020202020204" pitchFamily="34" charset="0"/>
              </a:rPr>
              <a:t>uçan balona binme </a:t>
            </a:r>
            <a:r>
              <a:rPr lang="tr-TR" sz="2800" dirty="0">
                <a:solidFill>
                  <a:srgbClr val="C00000"/>
                </a:solidFill>
                <a:latin typeface="Arial" panose="020B0604020202020204" pitchFamily="34" charset="0"/>
                <a:cs typeface="Arial" panose="020B0604020202020204" pitchFamily="34" charset="0"/>
              </a:rPr>
              <a:t>(2.50), </a:t>
            </a:r>
            <a:r>
              <a:rPr lang="tr-TR" sz="2800" dirty="0">
                <a:latin typeface="Arial" panose="020B0604020202020204" pitchFamily="34" charset="0"/>
                <a:cs typeface="Arial" panose="020B0604020202020204" pitchFamily="34" charset="0"/>
              </a:rPr>
              <a:t>yatçılık </a:t>
            </a:r>
            <a:r>
              <a:rPr lang="tr-TR" sz="2800" dirty="0">
                <a:solidFill>
                  <a:srgbClr val="C00000"/>
                </a:solidFill>
                <a:latin typeface="Arial" panose="020B0604020202020204" pitchFamily="34" charset="0"/>
                <a:cs typeface="Arial" panose="020B0604020202020204" pitchFamily="34" charset="0"/>
              </a:rPr>
              <a:t>(2.50), </a:t>
            </a:r>
            <a:r>
              <a:rPr lang="tr-TR" sz="2800" dirty="0">
                <a:latin typeface="Arial" panose="020B0604020202020204" pitchFamily="34" charset="0"/>
                <a:cs typeface="Arial" panose="020B0604020202020204" pitchFamily="34" charset="0"/>
              </a:rPr>
              <a:t>otomobil ile gezinti </a:t>
            </a:r>
            <a:r>
              <a:rPr lang="tr-TR" sz="2800" dirty="0">
                <a:solidFill>
                  <a:srgbClr val="C00000"/>
                </a:solidFill>
                <a:latin typeface="Arial" panose="020B0604020202020204" pitchFamily="34" charset="0"/>
                <a:cs typeface="Arial" panose="020B0604020202020204" pitchFamily="34" charset="0"/>
              </a:rPr>
              <a:t>(2.80), </a:t>
            </a:r>
            <a:r>
              <a:rPr lang="tr-TR" sz="2800" dirty="0">
                <a:latin typeface="Arial" panose="020B0604020202020204" pitchFamily="34" charset="0"/>
                <a:cs typeface="Arial" panose="020B0604020202020204" pitchFamily="34" charset="0"/>
              </a:rPr>
              <a:t>helikoptere binme </a:t>
            </a:r>
            <a:r>
              <a:rPr lang="tr-TR" sz="2800" dirty="0">
                <a:solidFill>
                  <a:srgbClr val="C00000"/>
                </a:solidFill>
                <a:latin typeface="Arial" panose="020B0604020202020204" pitchFamily="34" charset="0"/>
                <a:cs typeface="Arial" panose="020B0604020202020204" pitchFamily="34" charset="0"/>
              </a:rPr>
              <a:t>(2.85), </a:t>
            </a:r>
            <a:r>
              <a:rPr lang="tr-TR" sz="2800" dirty="0" err="1">
                <a:latin typeface="Arial" panose="020B0604020202020204" pitchFamily="34" charset="0"/>
                <a:cs typeface="Arial" panose="020B0604020202020204" pitchFamily="34" charset="0"/>
              </a:rPr>
              <a:t>jip</a:t>
            </a:r>
            <a:r>
              <a:rPr lang="tr-TR" sz="2800" dirty="0">
                <a:latin typeface="Arial" panose="020B0604020202020204" pitchFamily="34" charset="0"/>
                <a:cs typeface="Arial" panose="020B0604020202020204" pitchFamily="34" charset="0"/>
              </a:rPr>
              <a:t> ile safari </a:t>
            </a:r>
            <a:r>
              <a:rPr lang="tr-TR" sz="2800" dirty="0">
                <a:solidFill>
                  <a:srgbClr val="C00000"/>
                </a:solidFill>
                <a:latin typeface="Arial" panose="020B0604020202020204" pitchFamily="34" charset="0"/>
                <a:cs typeface="Arial" panose="020B0604020202020204" pitchFamily="34" charset="0"/>
              </a:rPr>
              <a:t>(3.27) </a:t>
            </a:r>
            <a:r>
              <a:rPr lang="tr-TR" sz="2800" dirty="0">
                <a:latin typeface="Arial" panose="020B0604020202020204" pitchFamily="34" charset="0"/>
                <a:cs typeface="Arial" panose="020B0604020202020204" pitchFamily="34" charset="0"/>
              </a:rPr>
              <a:t>gibi bir motorlu araçlarla yapılan faaliyetlerin doğal çevrede daha fazla olumsuz etkide bulunduğu belirlenmiştir</a:t>
            </a:r>
            <a:r>
              <a:rPr lang="tr-TR" sz="2800" dirty="0"/>
              <a:t>. </a:t>
            </a:r>
          </a:p>
          <a:p>
            <a:endParaRPr lang="tr-TR" sz="2800" dirty="0"/>
          </a:p>
        </p:txBody>
      </p:sp>
    </p:spTree>
    <p:extLst>
      <p:ext uri="{BB962C8B-B14F-4D97-AF65-F5344CB8AC3E}">
        <p14:creationId xmlns:p14="http://schemas.microsoft.com/office/powerpoint/2010/main" val="3893135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1893" y="1913785"/>
            <a:ext cx="10739963" cy="5346551"/>
          </a:xfrm>
        </p:spPr>
        <p:txBody>
          <a:bodyPr>
            <a:normAutofit/>
          </a:bodyPr>
          <a:lstStyle/>
          <a:p>
            <a:pPr algn="just"/>
            <a:r>
              <a:rPr lang="tr-TR" sz="3000" dirty="0">
                <a:latin typeface="Arial" panose="020B0604020202020204" pitchFamily="34" charset="0"/>
                <a:cs typeface="Arial" panose="020B0604020202020204" pitchFamily="34" charset="0"/>
              </a:rPr>
              <a:t>Değerlendirmelerden ortaya çıkan sonuçlara göre, doğal olmayan ve motorlu araç gerektiren faaliyetlerin çevreye daha fazla zarar verdiğini söylemek olasıdır. Bu ve benzeri nedenlerden dolayı dünyada bazı milli parklarda, parkı araç trafiğine kapamak, çevreye </a:t>
            </a:r>
            <a:r>
              <a:rPr lang="tr-TR" sz="3000" dirty="0">
                <a:solidFill>
                  <a:srgbClr val="C00000"/>
                </a:solidFill>
                <a:latin typeface="Arial" panose="020B0604020202020204" pitchFamily="34" charset="0"/>
                <a:cs typeface="Arial" panose="020B0604020202020204" pitchFamily="34" charset="0"/>
              </a:rPr>
              <a:t>zarar verebilecek </a:t>
            </a:r>
            <a:r>
              <a:rPr lang="tr-TR" sz="3000" dirty="0">
                <a:latin typeface="Arial" panose="020B0604020202020204" pitchFamily="34" charset="0"/>
                <a:cs typeface="Arial" panose="020B0604020202020204" pitchFamily="34" charset="0"/>
              </a:rPr>
              <a:t>türde turizm ve rekreasyon faaliyetlerine izin vermemek ya da sınırlamalar getirmek gibi tedbirlerle doğal çevrede oluşabilecek tahribat minimum düzeye çekilmeye çalışılmaktadır</a:t>
            </a:r>
            <a:r>
              <a:rPr lang="tr-TR" sz="2800" dirty="0"/>
              <a:t>. </a:t>
            </a:r>
          </a:p>
        </p:txBody>
      </p:sp>
    </p:spTree>
    <p:extLst>
      <p:ext uri="{BB962C8B-B14F-4D97-AF65-F5344CB8AC3E}">
        <p14:creationId xmlns:p14="http://schemas.microsoft.com/office/powerpoint/2010/main" val="14653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4467" y="2182368"/>
            <a:ext cx="11219037" cy="6745045"/>
          </a:xfrm>
        </p:spPr>
        <p:txBody>
          <a:bodyPr>
            <a:normAutofit/>
          </a:bodyPr>
          <a:lstStyle/>
          <a:p>
            <a:pPr algn="just"/>
            <a:r>
              <a:rPr lang="tr-TR" sz="2800" dirty="0">
                <a:latin typeface="Arial" panose="020B0604020202020204" pitchFamily="34" charset="0"/>
                <a:cs typeface="Arial" panose="020B0604020202020204" pitchFamily="34" charset="0"/>
              </a:rPr>
              <a:t>Türkiye'deki milli parklarda olduğu gibi dünya genelinde de birçok milli park çeşitli turizm ve rekreasyon faaliyetleri nedeniyle baskı altındadır. Örneğin su motorları(jet ski, vb.) Amerika Birleşik Devletlerindeki milli park sisteminde giderek artan bir şekilde kullanılmaktadır. </a:t>
            </a:r>
          </a:p>
        </p:txBody>
      </p:sp>
    </p:spTree>
    <p:extLst>
      <p:ext uri="{BB962C8B-B14F-4D97-AF65-F5344CB8AC3E}">
        <p14:creationId xmlns:p14="http://schemas.microsoft.com/office/powerpoint/2010/main" val="1751822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3531" y="2239025"/>
            <a:ext cx="10858053" cy="2840019"/>
          </a:xfrm>
        </p:spPr>
        <p:txBody>
          <a:bodyPr>
            <a:noAutofit/>
          </a:bodyPr>
          <a:lstStyle/>
          <a:p>
            <a:pPr algn="just"/>
            <a:r>
              <a:rPr lang="tr-TR" sz="2800" dirty="0" err="1">
                <a:latin typeface="Arial" panose="020B0604020202020204" pitchFamily="34" charset="0"/>
                <a:cs typeface="Arial" panose="020B0604020202020204" pitchFamily="34" charset="0"/>
              </a:rPr>
              <a:t>Panizzon</a:t>
            </a:r>
            <a:r>
              <a:rPr lang="tr-TR" sz="2800" dirty="0">
                <a:latin typeface="Arial" panose="020B0604020202020204" pitchFamily="34" charset="0"/>
                <a:cs typeface="Arial" panose="020B0604020202020204" pitchFamily="34" charset="0"/>
              </a:rPr>
              <a:t> ve </a:t>
            </a:r>
            <a:r>
              <a:rPr lang="tr-TR" sz="2800" dirty="0" err="1">
                <a:latin typeface="Arial" panose="020B0604020202020204" pitchFamily="34" charset="0"/>
                <a:cs typeface="Arial" panose="020B0604020202020204" pitchFamily="34" charset="0"/>
              </a:rPr>
              <a:t>Boulton</a:t>
            </a:r>
            <a:r>
              <a:rPr lang="tr-TR" sz="2800" dirty="0">
                <a:latin typeface="Arial" panose="020B0604020202020204" pitchFamily="34" charset="0"/>
                <a:cs typeface="Arial" panose="020B0604020202020204" pitchFamily="34" charset="0"/>
              </a:rPr>
              <a:t>, yapmış oldukları çalışmada; "milli parklarda ata binme faaliyetlerinin sıkı bir şekilde kontrol edilmesi gerektiği, aksi taktirde egzotik bitki türlerinin tohumlarının zarar görebileceği" şeklinde bir tespitte bulunmuşlardır (</a:t>
            </a:r>
            <a:r>
              <a:rPr lang="tr-TR" sz="2800" dirty="0" err="1">
                <a:latin typeface="Arial" panose="020B0604020202020204" pitchFamily="34" charset="0"/>
                <a:cs typeface="Arial" panose="020B0604020202020204" pitchFamily="34" charset="0"/>
              </a:rPr>
              <a:t>Panizzon</a:t>
            </a:r>
            <a:r>
              <a:rPr lang="tr-TR" sz="2800" dirty="0">
                <a:latin typeface="Arial" panose="020B0604020202020204" pitchFamily="34" charset="0"/>
                <a:cs typeface="Arial" panose="020B0604020202020204" pitchFamily="34" charset="0"/>
              </a:rPr>
              <a:t> ve </a:t>
            </a:r>
            <a:r>
              <a:rPr lang="tr-TR" sz="2800" dirty="0" err="1">
                <a:latin typeface="Arial" panose="020B0604020202020204" pitchFamily="34" charset="0"/>
                <a:cs typeface="Arial" panose="020B0604020202020204" pitchFamily="34" charset="0"/>
              </a:rPr>
              <a:t>Boulton</a:t>
            </a:r>
            <a:r>
              <a:rPr lang="tr-TR" sz="2800" dirty="0">
                <a:latin typeface="Arial" panose="020B0604020202020204" pitchFamily="34" charset="0"/>
                <a:cs typeface="Arial" panose="020B0604020202020204" pitchFamily="34" charset="0"/>
              </a:rPr>
              <a:t>, 2000). </a:t>
            </a:r>
          </a:p>
        </p:txBody>
      </p:sp>
    </p:spTree>
    <p:extLst>
      <p:ext uri="{BB962C8B-B14F-4D97-AF65-F5344CB8AC3E}">
        <p14:creationId xmlns:p14="http://schemas.microsoft.com/office/powerpoint/2010/main" val="2080988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1761" y="117693"/>
            <a:ext cx="9462516" cy="7017306"/>
          </a:xfrm>
          <a:prstGeom prst="rect">
            <a:avLst/>
          </a:prstGeom>
        </p:spPr>
        <p:txBody>
          <a:bodyPr wrap="square">
            <a:spAutoFit/>
          </a:bodyPr>
          <a:lstStyle/>
          <a:p>
            <a:pPr algn="just"/>
            <a:r>
              <a:rPr lang="tr-TR" dirty="0">
                <a:solidFill>
                  <a:srgbClr val="FF0000"/>
                </a:solidFill>
                <a:latin typeface="Arial" panose="020B0604020202020204" pitchFamily="34" charset="0"/>
                <a:cs typeface="Arial" panose="020B0604020202020204" pitchFamily="34" charset="0"/>
              </a:rPr>
              <a:t>KAYNAKÇA </a:t>
            </a:r>
            <a:r>
              <a:rPr lang="tr-TR">
                <a:solidFill>
                  <a:srgbClr val="FF0000"/>
                </a:solidFill>
                <a:latin typeface="Arial" panose="020B0604020202020204" pitchFamily="34" charset="0"/>
                <a:cs typeface="Arial" panose="020B0604020202020204" pitchFamily="34" charset="0"/>
              </a:rPr>
              <a:t>: </a:t>
            </a:r>
            <a:endParaRPr lang="tr-TR" smtClean="0">
              <a:solidFill>
                <a:srgbClr val="FF0000"/>
              </a:solidFill>
              <a:latin typeface="Arial" panose="020B0604020202020204" pitchFamily="34" charset="0"/>
              <a:cs typeface="Arial" panose="020B0604020202020204" pitchFamily="34" charset="0"/>
            </a:endParaRPr>
          </a:p>
          <a:p>
            <a:pPr algn="just"/>
            <a:r>
              <a:rPr lang="tr-TR" smtClean="0">
                <a:latin typeface="Arial" panose="020B0604020202020204" pitchFamily="34" charset="0"/>
                <a:cs typeface="Arial" panose="020B0604020202020204" pitchFamily="34" charset="0"/>
              </a:rPr>
              <a:t>BEATLEY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Timothy</a:t>
            </a:r>
            <a:r>
              <a:rPr lang="tr-TR" dirty="0">
                <a:latin typeface="Arial" panose="020B0604020202020204" pitchFamily="34" charset="0"/>
                <a:cs typeface="Arial" panose="020B0604020202020204" pitchFamily="34" charset="0"/>
              </a:rPr>
              <a:t>. (1995), "Planning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Sustainability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Elements</a:t>
            </a:r>
            <a:r>
              <a:rPr lang="tr-TR" dirty="0">
                <a:latin typeface="Arial" panose="020B0604020202020204" pitchFamily="34" charset="0"/>
                <a:cs typeface="Arial" panose="020B0604020202020204" pitchFamily="34" charset="0"/>
              </a:rPr>
              <a:t> of a New(</a:t>
            </a:r>
            <a:r>
              <a:rPr lang="tr-TR" dirty="0" err="1">
                <a:latin typeface="Arial" panose="020B0604020202020204" pitchFamily="34" charset="0"/>
                <a:cs typeface="Arial" panose="020B0604020202020204" pitchFamily="34" charset="0"/>
              </a:rPr>
              <a:t>Improved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Paradigm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Planning </a:t>
            </a:r>
            <a:r>
              <a:rPr lang="tr-TR" dirty="0" err="1">
                <a:latin typeface="Arial" panose="020B0604020202020204" pitchFamily="34" charset="0"/>
                <a:cs typeface="Arial" panose="020B0604020202020204" pitchFamily="34" charset="0"/>
              </a:rPr>
              <a:t>Literature</a:t>
            </a:r>
            <a:r>
              <a:rPr lang="tr-TR" dirty="0">
                <a:latin typeface="Arial" panose="020B0604020202020204" pitchFamily="34" charset="0"/>
                <a:cs typeface="Arial" panose="020B0604020202020204" pitchFamily="34" charset="0"/>
              </a:rPr>
              <a:t>, 9(4), 383-395.,</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ÇUBUK, Mehmet. (1995), "Sürdürülebilir Turizm ve Turizm Planlamasına Ekolojik Yaklaşım Kolokyum ve Panel Tartışmaları Sonuçları", Dünya Şehircilik Günü Kolokyumu, Alanya, Mimar Sinan Üniversitesi Matbaası, İstanbul 1996, ss.463-468.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D'AMORE, Louis J. (1992), "Sürdürülebilir Turizmin Desteklenmesi",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Management, 258-262'den Çeviri: Turizmde Seçme Makaleler, Mayıs 1995, TUGEV Yayın No:34, ss.20-29. D'ANTUONO,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Karen. (2000),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National</a:t>
            </a:r>
            <a:r>
              <a:rPr lang="tr-TR" dirty="0">
                <a:latin typeface="Arial" panose="020B0604020202020204" pitchFamily="34" charset="0"/>
                <a:cs typeface="Arial" panose="020B0604020202020204" pitchFamily="34" charset="0"/>
              </a:rPr>
              <a:t> Park </a:t>
            </a:r>
            <a:r>
              <a:rPr lang="tr-TR" dirty="0" err="1">
                <a:latin typeface="Arial" panose="020B0604020202020204" pitchFamily="34" charset="0"/>
                <a:cs typeface="Arial" panose="020B0604020202020204" pitchFamily="34" charset="0"/>
              </a:rPr>
              <a:t>Service's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Proposed</a:t>
            </a:r>
            <a:r>
              <a:rPr lang="tr-TR" dirty="0">
                <a:latin typeface="Arial" panose="020B0604020202020204" pitchFamily="34" charset="0"/>
                <a:cs typeface="Arial" panose="020B0604020202020204" pitchFamily="34" charset="0"/>
              </a:rPr>
              <a:t> Ban: A New </a:t>
            </a:r>
            <a:r>
              <a:rPr lang="tr-TR" dirty="0" err="1">
                <a:latin typeface="Arial" panose="020B0604020202020204" pitchFamily="34" charset="0"/>
                <a:cs typeface="Arial" panose="020B0604020202020204" pitchFamily="34" charset="0"/>
              </a:rPr>
              <a:t>Approach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Personal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Watercraft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Use</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National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Parks</a:t>
            </a:r>
            <a:r>
              <a:rPr lang="tr-TR" dirty="0">
                <a:latin typeface="Arial" panose="020B0604020202020204" pitchFamily="34" charset="0"/>
                <a:cs typeface="Arial" panose="020B0604020202020204" pitchFamily="34" charset="0"/>
              </a:rPr>
              <a:t>", Boston </a:t>
            </a:r>
            <a:r>
              <a:rPr lang="tr-TR" dirty="0" err="1">
                <a:latin typeface="Arial" panose="020B0604020202020204" pitchFamily="34" charset="0"/>
                <a:cs typeface="Arial" panose="020B0604020202020204" pitchFamily="34" charset="0"/>
              </a:rPr>
              <a:t>College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Law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Review</a:t>
            </a:r>
            <a:r>
              <a:rPr lang="tr-TR" dirty="0">
                <a:latin typeface="Arial" panose="020B0604020202020204" pitchFamily="34" charset="0"/>
                <a:cs typeface="Arial" panose="020B0604020202020204" pitchFamily="34" charset="0"/>
              </a:rPr>
              <a:t>, 27(2), 243-278.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DEMİR, Cengiz. (2001), "Turizm ve Rekreasyon Faaliyetlerinin Milli Parklarda Sürdürülebilirliği: Türkiye'deki Milli Parklara Yönelik Bir Uygulama", Yayınlanmamış Doktora Tezi, Dokuz Eylül Üniversitesi, Sosyal Bilimler Enstitüsü, İzmir.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DEMİRCAN, Sunay. (1999), "Orman Bakanlığı ve Çevre Politikası", </a:t>
            </a:r>
            <a:r>
              <a:rPr lang="tr-TR" dirty="0">
                <a:latin typeface="Arial" panose="020B0604020202020204" pitchFamily="34" charset="0"/>
                <a:cs typeface="Arial" panose="020B0604020202020204" pitchFamily="34" charset="0"/>
                <a:hlinkClick r:id="rId2"/>
              </a:rPr>
              <a:t>http://garildi.birnumara.com.tr/</a:t>
            </a:r>
            <a:r>
              <a:rPr lang="tr-TR" dirty="0" err="1">
                <a:latin typeface="Arial" panose="020B0604020202020204" pitchFamily="34" charset="0"/>
                <a:cs typeface="Arial" panose="020B0604020202020204" pitchFamily="34" charset="0"/>
                <a:hlinkClick r:id="rId2"/>
              </a:rPr>
              <a:t>cgi</a:t>
            </a:r>
            <a:r>
              <a:rPr lang="tr-TR" dirty="0">
                <a:latin typeface="Arial" panose="020B0604020202020204" pitchFamily="34" charset="0"/>
                <a:cs typeface="Arial" panose="020B0604020202020204" pitchFamily="34" charset="0"/>
                <a:hlinkClick r:id="rId2"/>
              </a:rPr>
              <a:t>-bin/sayfa.cgi?w+30+/</a:t>
            </a:r>
            <a:r>
              <a:rPr lang="tr-TR" dirty="0" err="1">
                <a:latin typeface="Arial" panose="020B0604020202020204" pitchFamily="34" charset="0"/>
                <a:cs typeface="Arial" panose="020B0604020202020204" pitchFamily="34" charset="0"/>
                <a:hlinkClick r:id="rId2"/>
              </a:rPr>
              <a:t>gezix</a:t>
            </a:r>
            <a:r>
              <a:rPr lang="tr-TR" dirty="0">
                <a:latin typeface="Arial" panose="020B0604020202020204" pitchFamily="34" charset="0"/>
                <a:cs typeface="Arial" panose="020B0604020202020204" pitchFamily="34" charset="0"/>
                <a:hlinkClick r:id="rId2"/>
              </a:rPr>
              <a:t>/9901/01/t/g05.htm</a:t>
            </a:r>
            <a:r>
              <a:rPr lang="tr-TR" dirty="0">
                <a:latin typeface="Arial" panose="020B0604020202020204" pitchFamily="34" charset="0"/>
                <a:cs typeface="Arial" panose="020B0604020202020204" pitchFamily="34" charset="0"/>
              </a:rPr>
              <a:t>.</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HİMMETOĞLU, Bülent. (1995), "Sürdürülebilir Turizmi Geliştirme Yolları", Dünya Şehircilik Günü Kolokyumu, Alanya, Mimar Sinan Üniversitesi Matbaası, İstanbul 1996, ss.61-69</a:t>
            </a:r>
            <a:r>
              <a:rPr lang="tr-TR" dirty="0"/>
              <a:t>. </a:t>
            </a:r>
          </a:p>
        </p:txBody>
      </p:sp>
    </p:spTree>
    <p:extLst>
      <p:ext uri="{BB962C8B-B14F-4D97-AF65-F5344CB8AC3E}">
        <p14:creationId xmlns:p14="http://schemas.microsoft.com/office/powerpoint/2010/main" val="4289734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904" y="1353312"/>
            <a:ext cx="11436096" cy="7723632"/>
          </a:xfrm>
        </p:spPr>
        <p:txBody>
          <a:bodyPr>
            <a:noAutofit/>
          </a:bodyPr>
          <a:lstStyle/>
          <a:p>
            <a:r>
              <a:rPr lang="tr-TR" sz="2000" dirty="0">
                <a:latin typeface="Arial" panose="020B0604020202020204" pitchFamily="34" charset="0"/>
                <a:cs typeface="Arial" panose="020B0604020202020204" pitchFamily="34" charset="0"/>
              </a:rPr>
              <a:t>Hürriyet Gazetesi. (1999), "Abant'ın </a:t>
            </a:r>
            <a:r>
              <a:rPr lang="tr-TR" sz="2000" dirty="0" err="1">
                <a:latin typeface="Arial" panose="020B0604020202020204" pitchFamily="34" charset="0"/>
                <a:cs typeface="Arial" panose="020B0604020202020204" pitchFamily="34" charset="0"/>
              </a:rPr>
              <a:t>Hiperaktif</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Yaramazları",</a:t>
            </a:r>
            <a:r>
              <a:rPr lang="tr-TR" sz="2000" dirty="0" err="1">
                <a:latin typeface="Arial" panose="020B0604020202020204" pitchFamily="34" charset="0"/>
                <a:cs typeface="Arial" panose="020B0604020202020204" pitchFamily="34" charset="0"/>
                <a:hlinkClick r:id="rId2"/>
              </a:rPr>
              <a:t>http</a:t>
            </a:r>
            <a:r>
              <a:rPr lang="tr-TR" sz="2000" dirty="0">
                <a:latin typeface="Arial" panose="020B0604020202020204" pitchFamily="34" charset="0"/>
                <a:cs typeface="Arial" panose="020B0604020202020204" pitchFamily="34" charset="0"/>
                <a:hlinkClick r:id="rId2"/>
              </a:rPr>
              <a:t>://www.hurriyet.com.tr/hur/</a:t>
            </a:r>
            <a:r>
              <a:rPr lang="tr-TR" sz="2000" dirty="0" err="1">
                <a:latin typeface="Arial" panose="020B0604020202020204" pitchFamily="34" charset="0"/>
                <a:cs typeface="Arial" panose="020B0604020202020204" pitchFamily="34" charset="0"/>
                <a:hlinkClick r:id="rId2"/>
              </a:rPr>
              <a:t>turk</a:t>
            </a:r>
            <a:r>
              <a:rPr lang="tr-TR" sz="2000" dirty="0">
                <a:latin typeface="Arial" panose="020B0604020202020204" pitchFamily="34" charset="0"/>
                <a:cs typeface="Arial" panose="020B0604020202020204" pitchFamily="34" charset="0"/>
                <a:hlinkClick r:id="rId2"/>
              </a:rPr>
              <a:t>/99/04/18/yasamllyas.htm</a:t>
            </a:r>
            <a:r>
              <a:rPr lang="tr-TR" sz="2000" dirty="0">
                <a:latin typeface="Arial" panose="020B0604020202020204" pitchFamily="34" charset="0"/>
                <a:cs typeface="Arial" panose="020B0604020202020204" pitchFamily="34" charset="0"/>
              </a:rPr>
              <a:t>.</a:t>
            </a:r>
          </a:p>
          <a:p>
            <a:r>
              <a:rPr lang="tr-TR" sz="2000" dirty="0">
                <a:latin typeface="Arial" panose="020B0604020202020204" pitchFamily="34" charset="0"/>
                <a:cs typeface="Arial" panose="020B0604020202020204" pitchFamily="34" charset="0"/>
              </a:rPr>
              <a:t> KAHRAMAN, </a:t>
            </a:r>
            <a:r>
              <a:rPr lang="tr-TR" sz="2000" dirty="0" err="1">
                <a:latin typeface="Arial" panose="020B0604020202020204" pitchFamily="34" charset="0"/>
                <a:cs typeface="Arial" panose="020B0604020202020204" pitchFamily="34" charset="0"/>
              </a:rPr>
              <a:t>Nüshet</a:t>
            </a:r>
            <a:r>
              <a:rPr lang="tr-TR" sz="2000" dirty="0">
                <a:latin typeface="Arial" panose="020B0604020202020204" pitchFamily="34" charset="0"/>
                <a:cs typeface="Arial" panose="020B0604020202020204" pitchFamily="34" charset="0"/>
              </a:rPr>
              <a:t>. (1994), "Sürdürülebilir Kalkınma ve Turizm",</a:t>
            </a:r>
          </a:p>
          <a:p>
            <a:r>
              <a:rPr lang="tr-TR" sz="2000" dirty="0">
                <a:latin typeface="Arial" panose="020B0604020202020204" pitchFamily="34" charset="0"/>
                <a:cs typeface="Arial" panose="020B0604020202020204" pitchFamily="34" charset="0"/>
              </a:rPr>
              <a:t> Anatolia Dergisi, Aralık 1994, ss.73-77. KARAASLAN, Şule İ ve Tanyel, </a:t>
            </a:r>
            <a:r>
              <a:rPr lang="tr-TR" sz="2000" dirty="0" err="1">
                <a:latin typeface="Arial" panose="020B0604020202020204" pitchFamily="34" charset="0"/>
                <a:cs typeface="Arial" panose="020B0604020202020204" pitchFamily="34" charset="0"/>
              </a:rPr>
              <a:t>Özelçi</a:t>
            </a:r>
            <a:r>
              <a:rPr lang="tr-TR" sz="2000" dirty="0">
                <a:latin typeface="Arial" panose="020B0604020202020204" pitchFamily="34" charset="0"/>
                <a:cs typeface="Arial" panose="020B0604020202020204" pitchFamily="34" charset="0"/>
              </a:rPr>
              <a:t>. (1995), "Turizm </a:t>
            </a:r>
            <a:r>
              <a:rPr lang="tr-TR" sz="2000" dirty="0" err="1">
                <a:latin typeface="Arial" panose="020B0604020202020204" pitchFamily="34" charset="0"/>
                <a:cs typeface="Arial" panose="020B0604020202020204" pitchFamily="34" charset="0"/>
              </a:rPr>
              <a:t>PlanlamasıPolitikalar</a:t>
            </a:r>
            <a:r>
              <a:rPr lang="tr-TR" sz="2000" dirty="0">
                <a:latin typeface="Arial" panose="020B0604020202020204" pitchFamily="34" charset="0"/>
                <a:cs typeface="Arial" panose="020B0604020202020204" pitchFamily="34" charset="0"/>
              </a:rPr>
              <a:t>-Türkiye",</a:t>
            </a:r>
          </a:p>
          <a:p>
            <a:r>
              <a:rPr lang="tr-TR" sz="2000" dirty="0">
                <a:latin typeface="Arial" panose="020B0604020202020204" pitchFamily="34" charset="0"/>
                <a:cs typeface="Arial" panose="020B0604020202020204" pitchFamily="34" charset="0"/>
              </a:rPr>
              <a:t> Dünya Şehircilik Günü Kolokyumu, Alanya, Mimar Sinan Üniversitesi Matbaası, İstanbul 1996, ss.361-371. </a:t>
            </a:r>
          </a:p>
          <a:p>
            <a:r>
              <a:rPr lang="tr-TR" sz="2000" dirty="0">
                <a:latin typeface="Arial" panose="020B0604020202020204" pitchFamily="34" charset="0"/>
                <a:cs typeface="Arial" panose="020B0604020202020204" pitchFamily="34" charset="0"/>
              </a:rPr>
              <a:t>ORAL, Sahne ve Uğur, </a:t>
            </a:r>
            <a:r>
              <a:rPr lang="tr-TR" sz="2000" dirty="0" err="1">
                <a:latin typeface="Arial" panose="020B0604020202020204" pitchFamily="34" charset="0"/>
                <a:cs typeface="Arial" panose="020B0604020202020204" pitchFamily="34" charset="0"/>
              </a:rPr>
              <a:t>Şenbük</a:t>
            </a:r>
            <a:r>
              <a:rPr lang="tr-TR" sz="2000" dirty="0">
                <a:latin typeface="Arial" panose="020B0604020202020204" pitchFamily="34" charset="0"/>
                <a:cs typeface="Arial" panose="020B0604020202020204" pitchFamily="34" charset="0"/>
              </a:rPr>
              <a:t>. (1995), "Turistik Yörelerin Sürdürülebilir Turizm Açısından Yapısal Değerlendirilmesi", </a:t>
            </a:r>
          </a:p>
          <a:p>
            <a:r>
              <a:rPr lang="tr-TR" sz="2000" dirty="0">
                <a:latin typeface="Arial" panose="020B0604020202020204" pitchFamily="34" charset="0"/>
                <a:cs typeface="Arial" panose="020B0604020202020204" pitchFamily="34" charset="0"/>
              </a:rPr>
              <a:t>Dünya Şehircilik Günü Kolokyumu, Alanya, Mimar Sinan Üniversitesi Matbaası, İstanbul 1996, ss.197- 205.</a:t>
            </a:r>
          </a:p>
          <a:p>
            <a:r>
              <a:rPr lang="tr-TR" sz="2000" dirty="0">
                <a:latin typeface="Arial" panose="020B0604020202020204" pitchFamily="34" charset="0"/>
                <a:cs typeface="Arial" panose="020B0604020202020204" pitchFamily="34" charset="0"/>
              </a:rPr>
              <a:t> ÖZEK, </a:t>
            </a:r>
            <a:r>
              <a:rPr lang="tr-TR" sz="2000" dirty="0" err="1">
                <a:latin typeface="Arial" panose="020B0604020202020204" pitchFamily="34" charset="0"/>
                <a:cs typeface="Arial" panose="020B0604020202020204" pitchFamily="34" charset="0"/>
              </a:rPr>
              <a:t>Veyis</a:t>
            </a:r>
            <a:r>
              <a:rPr lang="tr-TR" sz="2000" dirty="0">
                <a:latin typeface="Arial" panose="020B0604020202020204" pitchFamily="34" charset="0"/>
                <a:cs typeface="Arial" panose="020B0604020202020204" pitchFamily="34" charset="0"/>
              </a:rPr>
              <a:t>; Ayşe </a:t>
            </a:r>
            <a:r>
              <a:rPr lang="tr-TR" sz="2000" dirty="0" err="1">
                <a:latin typeface="Arial" panose="020B0604020202020204" pitchFamily="34" charset="0"/>
                <a:cs typeface="Arial" panose="020B0604020202020204" pitchFamily="34" charset="0"/>
              </a:rPr>
              <a:t>Sirel</a:t>
            </a:r>
            <a:r>
              <a:rPr lang="tr-TR" sz="2000" dirty="0">
                <a:latin typeface="Arial" panose="020B0604020202020204" pitchFamily="34" charset="0"/>
                <a:cs typeface="Arial" panose="020B0604020202020204" pitchFamily="34" charset="0"/>
              </a:rPr>
              <a:t> ve </a:t>
            </a:r>
            <a:r>
              <a:rPr lang="tr-TR" sz="2000" dirty="0" err="1">
                <a:latin typeface="Arial" panose="020B0604020202020204" pitchFamily="34" charset="0"/>
                <a:cs typeface="Arial" panose="020B0604020202020204" pitchFamily="34" charset="0"/>
              </a:rPr>
              <a:t>Sennur</a:t>
            </a:r>
            <a:r>
              <a:rPr lang="tr-TR" sz="2000" dirty="0">
                <a:latin typeface="Arial" panose="020B0604020202020204" pitchFamily="34" charset="0"/>
                <a:cs typeface="Arial" panose="020B0604020202020204" pitchFamily="34" charset="0"/>
              </a:rPr>
              <a:t> Akansel. (1995), "Turizm- Araç mı, Amaç mı?", </a:t>
            </a:r>
          </a:p>
        </p:txBody>
      </p:sp>
    </p:spTree>
    <p:extLst>
      <p:ext uri="{BB962C8B-B14F-4D97-AF65-F5344CB8AC3E}">
        <p14:creationId xmlns:p14="http://schemas.microsoft.com/office/powerpoint/2010/main" val="2074054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7004" y="262128"/>
            <a:ext cx="9858820" cy="6595872"/>
          </a:xfrm>
        </p:spPr>
        <p:txBody>
          <a:bodyPr>
            <a:normAutofit/>
          </a:bodyPr>
          <a:lstStyle/>
          <a:p>
            <a:pPr algn="just"/>
            <a:r>
              <a:rPr lang="tr-TR" dirty="0">
                <a:latin typeface="Arial" panose="020B0604020202020204" pitchFamily="34" charset="0"/>
                <a:cs typeface="Arial" panose="020B0604020202020204" pitchFamily="34" charset="0"/>
              </a:rPr>
              <a:t>Dünya Şehircilik Günü Kolokyumu, Alanya, Mimar Sinan Üniversitesi Matbaası, İstanbul 1996, ss.143-151. </a:t>
            </a:r>
          </a:p>
          <a:p>
            <a:pPr algn="just"/>
            <a:r>
              <a:rPr lang="tr-TR" dirty="0">
                <a:latin typeface="Arial" panose="020B0604020202020204" pitchFamily="34" charset="0"/>
                <a:cs typeface="Arial" panose="020B0604020202020204" pitchFamily="34" charset="0"/>
              </a:rPr>
              <a:t>PAÇACI(Güneş), Gül. (1995), "Turistik Alanlarda Doğal Kaynakların Korunmasında Yeni Bir Kavram: Sürdürülebilir Turizm", Çevre ve İnsan, Çevre Bakanlığı Yayın Organı, 6(23), 34-39. </a:t>
            </a:r>
          </a:p>
          <a:p>
            <a:pPr algn="just"/>
            <a:r>
              <a:rPr lang="tr-TR" dirty="0">
                <a:latin typeface="Arial" panose="020B0604020202020204" pitchFamily="34" charset="0"/>
                <a:cs typeface="Arial" panose="020B0604020202020204" pitchFamily="34" charset="0"/>
              </a:rPr>
              <a:t>PANIZZON, </a:t>
            </a:r>
            <a:r>
              <a:rPr lang="tr-TR" dirty="0" err="1">
                <a:latin typeface="Arial" panose="020B0604020202020204" pitchFamily="34" charset="0"/>
                <a:cs typeface="Arial" panose="020B0604020202020204" pitchFamily="34" charset="0"/>
              </a:rPr>
              <a:t>Debra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Andrew, </a:t>
            </a:r>
            <a:r>
              <a:rPr lang="tr-TR" dirty="0" err="1">
                <a:latin typeface="Arial" panose="020B0604020202020204" pitchFamily="34" charset="0"/>
                <a:cs typeface="Arial" panose="020B0604020202020204" pitchFamily="34" charset="0"/>
              </a:rPr>
              <a:t>Boulton</a:t>
            </a:r>
            <a:r>
              <a:rPr lang="tr-TR" dirty="0">
                <a:latin typeface="Arial" panose="020B0604020202020204" pitchFamily="34" charset="0"/>
                <a:cs typeface="Arial" panose="020B0604020202020204" pitchFamily="34" charset="0"/>
              </a:rPr>
              <a:t>. (2000),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Australia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What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Where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a:t>
            </a:r>
            <a:r>
              <a:rPr lang="tr-TR" dirty="0">
                <a:latin typeface="Arial" panose="020B0604020202020204" pitchFamily="34" charset="0"/>
                <a:cs typeface="Arial" panose="020B0604020202020204" pitchFamily="34" charset="0"/>
              </a:rPr>
              <a:t> How </a:t>
            </a:r>
            <a:r>
              <a:rPr lang="tr-TR" dirty="0" err="1">
                <a:latin typeface="Arial" panose="020B0604020202020204" pitchFamily="34" charset="0"/>
                <a:cs typeface="Arial" panose="020B0604020202020204" pitchFamily="34" charset="0"/>
              </a:rPr>
              <a:t>Long</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Australian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Science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Teachers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46(4), 17-26.</a:t>
            </a:r>
          </a:p>
          <a:p>
            <a:pPr algn="just"/>
            <a:r>
              <a:rPr lang="tr-TR" dirty="0">
                <a:latin typeface="Arial" panose="020B0604020202020204" pitchFamily="34" charset="0"/>
                <a:cs typeface="Arial" panose="020B0604020202020204" pitchFamily="34" charset="0"/>
              </a:rPr>
              <a:t> PILL, Charles. (1995), "Sürdürülebilir Gelişme Planlamasına Genel Bir Yaklaşım", Dünya Şehircilik Günü Kolokyumu, Alanya, Mimar Sinan Üniversitesi Matbaası, İstanbul 1996, ss.57-60.</a:t>
            </a:r>
          </a:p>
          <a:p>
            <a:pPr algn="just"/>
            <a:r>
              <a:rPr lang="tr-TR" dirty="0">
                <a:latin typeface="Arial" panose="020B0604020202020204" pitchFamily="34" charset="0"/>
                <a:cs typeface="Arial" panose="020B0604020202020204" pitchFamily="34" charset="0"/>
              </a:rPr>
              <a:t> RITCHIE, J.R., </a:t>
            </a:r>
            <a:r>
              <a:rPr lang="tr-TR" dirty="0" err="1">
                <a:latin typeface="Arial" panose="020B0604020202020204" pitchFamily="34" charset="0"/>
                <a:cs typeface="Arial" panose="020B0604020202020204" pitchFamily="34" charset="0"/>
              </a:rPr>
              <a:t>Brent</a:t>
            </a:r>
            <a:r>
              <a:rPr lang="tr-TR" dirty="0">
                <a:latin typeface="Arial" panose="020B0604020202020204" pitchFamily="34" charset="0"/>
                <a:cs typeface="Arial" panose="020B0604020202020204" pitchFamily="34" charset="0"/>
              </a:rPr>
              <a:t>. (1999), "</a:t>
            </a:r>
            <a:r>
              <a:rPr lang="tr-TR" dirty="0" err="1">
                <a:latin typeface="Arial" panose="020B0604020202020204" pitchFamily="34" charset="0"/>
                <a:cs typeface="Arial" panose="020B0604020202020204" pitchFamily="34" charset="0"/>
              </a:rPr>
              <a:t>Policy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Formulation</a:t>
            </a:r>
            <a:r>
              <a:rPr lang="tr-TR" dirty="0">
                <a:latin typeface="Arial" panose="020B0604020202020204" pitchFamily="34" charset="0"/>
                <a:cs typeface="Arial" panose="020B0604020202020204" pitchFamily="34" charset="0"/>
              </a:rPr>
              <a:t>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Interface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Insights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Recommendations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from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BanffBow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Valley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Study</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Travel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38(2), 100-110.</a:t>
            </a:r>
          </a:p>
          <a:p>
            <a:pPr algn="just"/>
            <a:r>
              <a:rPr lang="tr-TR" dirty="0">
                <a:latin typeface="Arial" panose="020B0604020202020204" pitchFamily="34" charset="0"/>
                <a:cs typeface="Arial" panose="020B0604020202020204" pitchFamily="34" charset="0"/>
              </a:rPr>
              <a:t> ŞENBÜK, Uğur. (1995), "Ekolojik Verilerin Turizm Kaynağı Olarak Değerlendirilmesi ve İzmir Kuş Cenneti Örneği", Yayınlanmamış Yüksek Lisans Tezi, Dokuz Eylül Üniversitesi, Sosyal Bilimler Enstitüsü, İzmir.</a:t>
            </a:r>
          </a:p>
          <a:p>
            <a:pPr algn="just"/>
            <a:r>
              <a:rPr lang="tr-TR" dirty="0">
                <a:latin typeface="Arial" panose="020B0604020202020204" pitchFamily="34" charset="0"/>
                <a:cs typeface="Arial" panose="020B0604020202020204" pitchFamily="34" charset="0"/>
              </a:rPr>
              <a:t> TOPRAK KARAMAN, Zerrin. (1998), Çevre Yönetimi ve Politikası, Anadolu Matbaacılık, İzmir. VAUGHAN, David. (2000),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A </a:t>
            </a:r>
            <a:r>
              <a:rPr lang="tr-TR" dirty="0" err="1">
                <a:latin typeface="Arial" panose="020B0604020202020204" pitchFamily="34" charset="0"/>
                <a:cs typeface="Arial" panose="020B0604020202020204" pitchFamily="34" charset="0"/>
              </a:rPr>
              <a:t>Convergence</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Interests</a:t>
            </a:r>
            <a:r>
              <a:rPr lang="tr-TR" dirty="0">
                <a:latin typeface="Arial" panose="020B0604020202020204" pitchFamily="34" charset="0"/>
                <a:cs typeface="Arial" panose="020B0604020202020204" pitchFamily="34" charset="0"/>
              </a:rPr>
              <a:t>?", International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76(2), 283-297. </a:t>
            </a:r>
          </a:p>
          <a:p>
            <a:pPr algn="just"/>
            <a:r>
              <a:rPr lang="tr-TR" dirty="0">
                <a:latin typeface="Arial" panose="020B0604020202020204" pitchFamily="34" charset="0"/>
                <a:cs typeface="Arial" panose="020B0604020202020204" pitchFamily="34" charset="0"/>
              </a:rPr>
              <a:t>ZIKMUND, William G. (1994), Business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Methods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Fourth</a:t>
            </a:r>
            <a:r>
              <a:rPr lang="tr-TR" dirty="0">
                <a:latin typeface="Arial" panose="020B0604020202020204" pitchFamily="34" charset="0"/>
                <a:cs typeface="Arial" panose="020B0604020202020204" pitchFamily="34" charset="0"/>
              </a:rPr>
              <a:t> Edition,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Dryden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Press</a:t>
            </a:r>
            <a:r>
              <a:rPr lang="tr-TR" dirty="0">
                <a:latin typeface="Arial" panose="020B0604020202020204" pitchFamily="34" charset="0"/>
                <a:cs typeface="Arial" panose="020B0604020202020204" pitchFamily="34" charset="0"/>
              </a:rPr>
              <a:t>, Texas</a:t>
            </a:r>
            <a:r>
              <a:rPr lang="tr-TR" sz="2000" dirty="0">
                <a:latin typeface="Arial" panose="020B0604020202020204" pitchFamily="34" charset="0"/>
                <a:cs typeface="Arial" panose="020B0604020202020204" pitchFamily="34" charset="0"/>
              </a:rPr>
              <a:t>. </a:t>
            </a:r>
          </a:p>
          <a:p>
            <a:endParaRPr lang="tr-TR" dirty="0"/>
          </a:p>
        </p:txBody>
      </p:sp>
    </p:spTree>
    <p:extLst>
      <p:ext uri="{BB962C8B-B14F-4D97-AF65-F5344CB8AC3E}">
        <p14:creationId xmlns:p14="http://schemas.microsoft.com/office/powerpoint/2010/main" val="196761885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177</TotalTime>
  <Words>897</Words>
  <Application>Microsoft Office PowerPoint</Application>
  <PresentationFormat>Özel</PresentationFormat>
  <Paragraphs>37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Duman</vt:lpstr>
      <vt:lpstr>  REKREASYON VE SÜRDÜRÜLEBİLİRLİK  MİLLİ PARKLAR , TURİZM,REKREASYON, SÜRDÜREBİLİRLİK,ÇEVRESEL ETKİ</vt:lpstr>
      <vt:lpstr>.3.1  Çeşit Turizm ve Rekreasyon Faaliyetinin Türkiye'deki Milli Parklar Üzerindeki Olumsuz Çevresel Etki Derecelerinin Analizi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ADI: SENANUR SOYADI: SEFEROĞLU NO : 19230897 KONU : REKREASYON VE SÜRDÜRÜLEBİLİRLİK ANAKTAR KELİMELER : M</dc:title>
  <dc:creator>büşra  aydın</dc:creator>
  <cp:lastModifiedBy>kumsaal</cp:lastModifiedBy>
  <cp:revision>24</cp:revision>
  <dcterms:created xsi:type="dcterms:W3CDTF">2020-02-20T09:00:47Z</dcterms:created>
  <dcterms:modified xsi:type="dcterms:W3CDTF">2020-05-10T13:40:34Z</dcterms:modified>
</cp:coreProperties>
</file>