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4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5" r:id="rId10"/>
    <p:sldId id="277" r:id="rId11"/>
    <p:sldId id="266" r:id="rId12"/>
    <p:sldId id="268" r:id="rId13"/>
    <p:sldId id="269" r:id="rId14"/>
    <p:sldId id="270" r:id="rId15"/>
    <p:sldId id="271" r:id="rId16"/>
    <p:sldId id="272" r:id="rId17"/>
    <p:sldId id="275" r:id="rId18"/>
    <p:sldId id="278" r:id="rId19"/>
    <p:sldId id="279" r:id="rId20"/>
    <p:sldId id="280" r:id="rId21"/>
    <p:sldId id="281" r:id="rId22"/>
    <p:sldId id="282" r:id="rId23"/>
    <p:sldId id="283" r:id="rId24"/>
    <p:sldId id="284" r:id="rId25"/>
    <p:sldId id="285" r:id="rId26"/>
    <p:sldId id="286" r:id="rId27"/>
    <p:sldId id="276" r:id="rId28"/>
    <p:sldId id="273" r:id="rId29"/>
    <p:sldId id="274" r:id="rId30"/>
    <p:sldId id="287" r:id="rId31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-138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Dikdörtgen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Yuvarlatılmış Dikdörtgen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Alt Başlık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Veri Yer Tutucusu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17" name="Altbilgi Yer Tutucusu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29" name="Slayt Numarası Yer Tutucusu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  <p:sp>
        <p:nvSpPr>
          <p:cNvPr id="7" name="Dikdörtgen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Dikdörtgen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Dikdörtgen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Başlık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  <p:sp>
        <p:nvSpPr>
          <p:cNvPr id="8" name="İçerik Yer Tutucusu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Dikdörtgen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Yuvarlatılmış Dikdörtgen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Dikdörtgen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Dikdörtgen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Dikdörtgen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  <p:sp>
        <p:nvSpPr>
          <p:cNvPr id="9" name="İçerik Yer Tutucusu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İçerik Yer Tutucusu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Dikdörtgen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Yuvarlatılmış Dikdörtgen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İçerik Yer Tutucusu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  <p:sp>
        <p:nvSpPr>
          <p:cNvPr id="11" name="Dikdörtgen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Dikdörtgen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Dikdörtgen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Dikdörtgen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Yuvarlatılmış Dikdörtgen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Başlık Yer Tutucusu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Metin Yer Tutucusu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Veri Yer Tutucusu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99A8A4AF-4E49-4D29-A250-1F23EEDAB19B}" type="datetimeFigureOut">
              <a:rPr lang="tr-TR" smtClean="0"/>
              <a:t>30.10.2019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Slayt Numarası Yer Tutucusu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FB83C78-0BE1-491C-9C50-345360D71A5A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41" r:id="rId1"/>
    <p:sldLayoutId id="2147483842" r:id="rId2"/>
    <p:sldLayoutId id="2147483843" r:id="rId3"/>
    <p:sldLayoutId id="2147483844" r:id="rId4"/>
    <p:sldLayoutId id="2147483845" r:id="rId5"/>
    <p:sldLayoutId id="2147483846" r:id="rId6"/>
    <p:sldLayoutId id="2147483847" r:id="rId7"/>
    <p:sldLayoutId id="2147483848" r:id="rId8"/>
    <p:sldLayoutId id="2147483849" r:id="rId9"/>
    <p:sldLayoutId id="2147483850" r:id="rId10"/>
    <p:sldLayoutId id="214748385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medicalpark.com.tr/hpv-nedir-belirti-ve-tedavi-yontemleri-nelerdir/hg-1249" TargetMode="External"/><Relationship Id="rId2" Type="http://schemas.openxmlformats.org/officeDocument/2006/relationships/hyperlink" Target="https://www.acibadem.com.tr/ilgi-alani/genital-sigiller-kondilom/#tedavi-yontemleri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>
          <a:xfrm>
            <a:off x="668150" y="1556792"/>
            <a:ext cx="7772400" cy="1470025"/>
          </a:xfrm>
        </p:spPr>
        <p:txBody>
          <a:bodyPr>
            <a:normAutofit/>
          </a:bodyPr>
          <a:lstStyle/>
          <a:p>
            <a:r>
              <a:rPr lang="tr-TR" dirty="0" smtClean="0">
                <a:latin typeface="Comic Sans MS" panose="030F0702030302020204" pitchFamily="66" charset="0"/>
              </a:rPr>
              <a:t>HPV(HUMAN PAPİLLOMA VİRUS)</a:t>
            </a:r>
            <a:endParaRPr lang="tr-TR" dirty="0">
              <a:latin typeface="Comic Sans MS" panose="030F0702030302020204" pitchFamily="66" charset="0"/>
            </a:endParaRPr>
          </a:p>
        </p:txBody>
      </p:sp>
      <p:sp>
        <p:nvSpPr>
          <p:cNvPr id="5" name="Metin kutusu 4"/>
          <p:cNvSpPr txBox="1"/>
          <p:nvPr/>
        </p:nvSpPr>
        <p:spPr>
          <a:xfrm>
            <a:off x="5700601" y="5316884"/>
            <a:ext cx="26642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1600" dirty="0" smtClean="0">
                <a:latin typeface="Comic Sans MS" panose="030F0702030302020204" pitchFamily="66" charset="0"/>
              </a:rPr>
              <a:t>Hilal AVCI 17240151</a:t>
            </a:r>
          </a:p>
          <a:p>
            <a:r>
              <a:rPr lang="tr-TR" sz="1600" dirty="0" smtClean="0">
                <a:latin typeface="Comic Sans MS" panose="030F0702030302020204" pitchFamily="66" charset="0"/>
              </a:rPr>
              <a:t>Kader </a:t>
            </a:r>
            <a:r>
              <a:rPr lang="tr-TR" sz="1600" dirty="0" smtClean="0">
                <a:latin typeface="Comic Sans MS" panose="030F0702030302020204" pitchFamily="66" charset="0"/>
              </a:rPr>
              <a:t>YAŞADI 17240237</a:t>
            </a:r>
            <a:endParaRPr lang="tr-TR" sz="16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2554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user\Desktop\e298dff6-eed9-4092-9557-3d6f1ee2761d_21e0ed74-6b44-4d1d-820b-387be7e853a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980728"/>
            <a:ext cx="7389070" cy="481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9471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457200" y="836712"/>
            <a:ext cx="8229600" cy="5289451"/>
          </a:xfrm>
        </p:spPr>
        <p:txBody>
          <a:bodyPr>
            <a:normAutofit/>
          </a:bodyPr>
          <a:lstStyle/>
          <a:p>
            <a:r>
              <a:rPr lang="tr-TR" b="1" dirty="0" smtClean="0">
                <a:latin typeface="Comic Sans MS" panose="030F0702030302020204" pitchFamily="66" charset="0"/>
              </a:rPr>
              <a:t>Kadınlarda belirtiler; </a:t>
            </a:r>
            <a:r>
              <a:rPr lang="tr-TR" dirty="0" smtClean="0">
                <a:latin typeface="Comic Sans MS" panose="030F0702030302020204" pitchFamily="66" charset="0"/>
              </a:rPr>
              <a:t>Genel belirtilerin haricinde kadınlarda iç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bölgedeki siğile bağlı olarak cinsel ilişki veya gebelikte kanama görülebilmektedir. Dış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bölgede kaşıntılar yaşanabilir.</a:t>
            </a:r>
          </a:p>
          <a:p>
            <a:r>
              <a:rPr lang="tr-TR" b="1" dirty="0" smtClean="0">
                <a:latin typeface="Comic Sans MS" panose="030F0702030302020204" pitchFamily="66" charset="0"/>
              </a:rPr>
              <a:t>Erkeklerde </a:t>
            </a:r>
            <a:r>
              <a:rPr lang="tr-TR" b="1" dirty="0" err="1" smtClean="0">
                <a:latin typeface="Comic Sans MS" panose="030F0702030302020204" pitchFamily="66" charset="0"/>
              </a:rPr>
              <a:t>belirtiller</a:t>
            </a:r>
            <a:r>
              <a:rPr lang="tr-TR" b="1" dirty="0" smtClean="0">
                <a:latin typeface="Comic Sans MS" panose="030F0702030302020204" pitchFamily="66" charset="0"/>
              </a:rPr>
              <a:t>;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siğiller erkeklerde penis, testis, kasık ve makatta görülebilmektedir.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siğiller, nadir de olsa anüs veya idrar yolunda oluştuğu zaman tuvalete çıkma zorluğuna neden olabilmektedir.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962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Genital</a:t>
            </a:r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Siğil Ne Zaman Ortaya Çıkar?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>
                <a:latin typeface="Comic Sans MS" panose="030F0702030302020204" pitchFamily="66" charset="0"/>
              </a:rPr>
              <a:t>HPV ile bulaşma sonrasında lezyonun görülme süresi 3 hafta ile 24 ay arasındadır.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siğilin ortaya çıkması;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Kişinin bağışıklık sistemi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Yüksek riskli HPV varlığı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Uzun süreli siğil varlığı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Başka enfeksiyon varlığı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Yaşa göre değişebilmektedir.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28489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Hangi Yaşlarda Daha Sık Görülür?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HPV </a:t>
            </a:r>
            <a:r>
              <a:rPr lang="tr-TR" dirty="0" smtClean="0">
                <a:latin typeface="Comic Sans MS" panose="030F0702030302020204" pitchFamily="66" charset="0"/>
              </a:rPr>
              <a:t>enfeksiyonlarının neredeyse yarısına 15-24 yaşları arasında rastlanmaktadır. Kadınlarda en sık 20-24 yaş, erkeklerde ise 25-29 yaşları arasında daha sık görülmektedir. İleri yaşlarda görülme sıklığı azalan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siğil yetmiş yaş üzeri kadınlarda %5 oranında ortaya çıkmaktadır.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631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HPV Tipleri Nelerdir?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>
                <a:latin typeface="Comic Sans MS" panose="030F0702030302020204" pitchFamily="66" charset="0"/>
              </a:rPr>
              <a:t>HPV’ </a:t>
            </a:r>
            <a:r>
              <a:rPr lang="tr-TR" sz="2400" dirty="0" err="1" smtClean="0">
                <a:latin typeface="Comic Sans MS" panose="030F0702030302020204" pitchFamily="66" charset="0"/>
              </a:rPr>
              <a:t>nin</a:t>
            </a:r>
            <a:r>
              <a:rPr lang="tr-TR" sz="2400" dirty="0" smtClean="0">
                <a:latin typeface="Comic Sans MS" panose="030F0702030302020204" pitchFamily="66" charset="0"/>
              </a:rPr>
              <a:t> 200’e yakın farklı tipi bulunmaktadır. Bu tiplerden 40 kadarı </a:t>
            </a:r>
            <a:r>
              <a:rPr lang="tr-TR" sz="2400" dirty="0" err="1" smtClean="0">
                <a:latin typeface="Comic Sans MS" panose="030F0702030302020204" pitchFamily="66" charset="0"/>
              </a:rPr>
              <a:t>genital</a:t>
            </a:r>
            <a:r>
              <a:rPr lang="tr-TR" sz="2400" dirty="0">
                <a:latin typeface="Comic Sans MS" panose="030F0702030302020204" pitchFamily="66" charset="0"/>
              </a:rPr>
              <a:t> </a:t>
            </a:r>
            <a:r>
              <a:rPr lang="tr-TR" sz="2400" dirty="0" smtClean="0">
                <a:latin typeface="Comic Sans MS" panose="030F0702030302020204" pitchFamily="66" charset="0"/>
              </a:rPr>
              <a:t>bölgede siğile neden olmaktadır. HPV’ </a:t>
            </a:r>
            <a:r>
              <a:rPr lang="tr-TR" sz="2400" dirty="0" err="1" smtClean="0">
                <a:latin typeface="Comic Sans MS" panose="030F0702030302020204" pitchFamily="66" charset="0"/>
              </a:rPr>
              <a:t>nin</a:t>
            </a:r>
            <a:r>
              <a:rPr lang="tr-TR" sz="2400" dirty="0" smtClean="0">
                <a:latin typeface="Comic Sans MS" panose="030F0702030302020204" pitchFamily="66" charset="0"/>
              </a:rPr>
              <a:t> kansere yol açma potansiyeline göre düşük ve yüksek riskli olmak üzere iki gruba ayrılır.</a:t>
            </a:r>
          </a:p>
          <a:p>
            <a:r>
              <a:rPr lang="tr-TR" sz="2400" b="1" dirty="0" smtClean="0">
                <a:latin typeface="Comic Sans MS" panose="030F0702030302020204" pitchFamily="66" charset="0"/>
              </a:rPr>
              <a:t>Düşük riskli HPV tipleri; </a:t>
            </a:r>
            <a:r>
              <a:rPr lang="tr-TR" sz="2400" dirty="0" smtClean="0">
                <a:latin typeface="Comic Sans MS" panose="030F0702030302020204" pitchFamily="66" charset="0"/>
              </a:rPr>
              <a:t>HPV tip 6, 11, 40, 42, 43, 44, 54, 61, 70, 72 ve 81</a:t>
            </a:r>
          </a:p>
          <a:p>
            <a:r>
              <a:rPr lang="tr-TR" sz="2400" b="1" dirty="0" smtClean="0">
                <a:latin typeface="Comic Sans MS" panose="030F0702030302020204" pitchFamily="66" charset="0"/>
              </a:rPr>
              <a:t>Yüksek riskli HPV tipleri; </a:t>
            </a:r>
            <a:r>
              <a:rPr lang="tr-TR" sz="2400" dirty="0" smtClean="0">
                <a:latin typeface="Comic Sans MS" panose="030F0702030302020204" pitchFamily="66" charset="0"/>
              </a:rPr>
              <a:t>HPV tip 16 ve 18 başta olmak üzere 31, 33, 35, 39, 45, 51, 52, 56, 58, 59, 68, 73, 82 yüksek riskli tiplerdir.</a:t>
            </a:r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670795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03648" y="764704"/>
            <a:ext cx="6315036" cy="5094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70086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HPV Hangi Hastalıklara Neden Olabilir?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000" dirty="0" err="1" smtClean="0">
                <a:latin typeface="Comic Sans MS" panose="030F0702030302020204" pitchFamily="66" charset="0"/>
              </a:rPr>
              <a:t>HPV’nin</a:t>
            </a:r>
            <a:r>
              <a:rPr lang="tr-TR" sz="2000" dirty="0" smtClean="0">
                <a:latin typeface="Comic Sans MS" panose="030F0702030302020204" pitchFamily="66" charset="0"/>
              </a:rPr>
              <a:t> hastalık yapmadan vücutta mevcut olması durumu </a:t>
            </a:r>
            <a:r>
              <a:rPr lang="tr-TR" sz="2000" dirty="0" err="1" smtClean="0">
                <a:latin typeface="Comic Sans MS" panose="030F0702030302020204" pitchFamily="66" charset="0"/>
              </a:rPr>
              <a:t>latent</a:t>
            </a:r>
            <a:r>
              <a:rPr lang="tr-TR" sz="2000" dirty="0" smtClean="0">
                <a:latin typeface="Comic Sans MS" panose="030F0702030302020204" pitchFamily="66" charset="0"/>
              </a:rPr>
              <a:t>, </a:t>
            </a:r>
            <a:r>
              <a:rPr lang="tr-TR" sz="2000" dirty="0" err="1" smtClean="0">
                <a:latin typeface="Comic Sans MS" panose="030F0702030302020204" pitchFamily="66" charset="0"/>
              </a:rPr>
              <a:t>subklinik</a:t>
            </a:r>
            <a:r>
              <a:rPr lang="tr-TR" sz="2000" dirty="0" smtClean="0">
                <a:latin typeface="Comic Sans MS" panose="030F0702030302020204" pitchFamily="66" charset="0"/>
              </a:rPr>
              <a:t> enfeksiyon veya sessiz enfeksiyon olarak tanımlanır. </a:t>
            </a:r>
            <a:r>
              <a:rPr lang="tr-TR" sz="2000" dirty="0" err="1" smtClean="0">
                <a:latin typeface="Comic Sans MS" panose="030F0702030302020204" pitchFamily="66" charset="0"/>
              </a:rPr>
              <a:t>Genital</a:t>
            </a:r>
            <a:r>
              <a:rPr lang="tr-TR" sz="2000" dirty="0" smtClean="0">
                <a:latin typeface="Comic Sans MS" panose="030F0702030302020204" pitchFamily="66" charset="0"/>
              </a:rPr>
              <a:t> bölgedeki siğillerin haricinde oral(ağız bölgesi), </a:t>
            </a:r>
            <a:r>
              <a:rPr lang="tr-TR" sz="2000" dirty="0" err="1" smtClean="0">
                <a:latin typeface="Comic Sans MS" panose="030F0702030302020204" pitchFamily="66" charset="0"/>
              </a:rPr>
              <a:t>respiratuar</a:t>
            </a:r>
            <a:r>
              <a:rPr lang="tr-TR" sz="2000" dirty="0" smtClean="0">
                <a:latin typeface="Comic Sans MS" panose="030F0702030302020204" pitchFamily="66" charset="0"/>
              </a:rPr>
              <a:t> – </a:t>
            </a:r>
            <a:r>
              <a:rPr lang="tr-TR" sz="2000" dirty="0" err="1" smtClean="0">
                <a:latin typeface="Comic Sans MS" panose="030F0702030302020204" pitchFamily="66" charset="0"/>
              </a:rPr>
              <a:t>nasal</a:t>
            </a:r>
            <a:r>
              <a:rPr lang="tr-TR" sz="2000" dirty="0" smtClean="0">
                <a:latin typeface="Comic Sans MS" panose="030F0702030302020204" pitchFamily="66" charset="0"/>
              </a:rPr>
              <a:t> (solunum yolu ve burun), gözde(</a:t>
            </a:r>
            <a:r>
              <a:rPr lang="tr-TR" sz="2000" dirty="0" err="1" smtClean="0">
                <a:latin typeface="Comic Sans MS" panose="030F0702030302020204" pitchFamily="66" charset="0"/>
              </a:rPr>
              <a:t>konjuktivada</a:t>
            </a:r>
            <a:r>
              <a:rPr lang="tr-TR" sz="2000" dirty="0" smtClean="0">
                <a:latin typeface="Comic Sans MS" panose="030F0702030302020204" pitchFamily="66" charset="0"/>
              </a:rPr>
              <a:t>)siğiller görülebilir.</a:t>
            </a:r>
          </a:p>
          <a:p>
            <a:r>
              <a:rPr lang="tr-TR" sz="2000" dirty="0" err="1" smtClean="0">
                <a:latin typeface="Comic Sans MS" panose="030F0702030302020204" pitchFamily="66" charset="0"/>
              </a:rPr>
              <a:t>HPV’ün</a:t>
            </a:r>
            <a:r>
              <a:rPr lang="tr-TR" sz="2000" dirty="0" smtClean="0">
                <a:latin typeface="Comic Sans MS" panose="030F0702030302020204" pitchFamily="66" charset="0"/>
              </a:rPr>
              <a:t> yüksek riskli tipleri (sıklıkla HPV16-18) kanser öncüsü lezyonlara ve kansere yol </a:t>
            </a:r>
            <a:r>
              <a:rPr lang="tr-TR" sz="2000" dirty="0" smtClean="0">
                <a:latin typeface="Comic Sans MS" panose="030F0702030302020204" pitchFamily="66" charset="0"/>
              </a:rPr>
              <a:t>açabilir</a:t>
            </a:r>
            <a:r>
              <a:rPr lang="tr-TR" sz="2000" dirty="0" smtClean="0">
                <a:latin typeface="Comic Sans MS" panose="030F0702030302020204" pitchFamily="66" charset="0"/>
              </a:rPr>
              <a:t>. Başta </a:t>
            </a:r>
            <a:r>
              <a:rPr lang="tr-TR" sz="2000" dirty="0" err="1" smtClean="0">
                <a:latin typeface="Comic Sans MS" panose="030F0702030302020204" pitchFamily="66" charset="0"/>
              </a:rPr>
              <a:t>servikal</a:t>
            </a:r>
            <a:r>
              <a:rPr lang="tr-TR" sz="2000" dirty="0" smtClean="0">
                <a:latin typeface="Comic Sans MS" panose="030F0702030302020204" pitchFamily="66" charset="0"/>
              </a:rPr>
              <a:t> kanser yani rahim ağzı kanseri olmak üzere, </a:t>
            </a:r>
            <a:r>
              <a:rPr lang="tr-TR" sz="2000" dirty="0" err="1" smtClean="0">
                <a:latin typeface="Comic Sans MS" panose="030F0702030302020204" pitchFamily="66" charset="0"/>
              </a:rPr>
              <a:t>anogenital</a:t>
            </a:r>
            <a:r>
              <a:rPr lang="tr-TR" sz="2000" dirty="0" smtClean="0">
                <a:latin typeface="Comic Sans MS" panose="030F0702030302020204" pitchFamily="66" charset="0"/>
              </a:rPr>
              <a:t> bölge, penis ve baş-boyun </a:t>
            </a:r>
            <a:r>
              <a:rPr lang="tr-TR" sz="2000" dirty="0" err="1" smtClean="0">
                <a:latin typeface="Comic Sans MS" panose="030F0702030302020204" pitchFamily="66" charset="0"/>
              </a:rPr>
              <a:t>kanserleride</a:t>
            </a:r>
            <a:r>
              <a:rPr lang="tr-TR" sz="2000" dirty="0" smtClean="0">
                <a:latin typeface="Comic Sans MS" panose="030F0702030302020204" pitchFamily="66" charset="0"/>
              </a:rPr>
              <a:t> görülebilir.</a:t>
            </a:r>
          </a:p>
          <a:p>
            <a:r>
              <a:rPr lang="tr-TR" sz="2000" dirty="0" smtClean="0">
                <a:latin typeface="Comic Sans MS" panose="030F0702030302020204" pitchFamily="66" charset="0"/>
              </a:rPr>
              <a:t>Rahim ağzı kanseri özellikle kendisi ve partnerlerinde HPV olan, erken yaşta cinsel aktiviteye başlayan, çok sayıda cinsel partneri olan ve cinsel yolla bulaşan farklı hastalıkları bulunan kişilerde daha fazla görülmektedir.</a:t>
            </a:r>
            <a:endParaRPr lang="tr-TR" sz="20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296253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HPV Testi Nedir?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sz="2400" dirty="0" err="1" smtClean="0">
                <a:latin typeface="Comic Sans MS" panose="030F0702030302020204" pitchFamily="66" charset="0"/>
              </a:rPr>
              <a:t>Anogenital</a:t>
            </a:r>
            <a:r>
              <a:rPr lang="tr-TR" sz="2400" dirty="0" smtClean="0">
                <a:latin typeface="Comic Sans MS" panose="030F0702030302020204" pitchFamily="66" charset="0"/>
              </a:rPr>
              <a:t> siğil varlığı olguların çoğunda klinik muayene ile tespit edilir. Ancak </a:t>
            </a:r>
            <a:r>
              <a:rPr lang="tr-TR" sz="2400" dirty="0" err="1" smtClean="0">
                <a:latin typeface="Comic Sans MS" panose="030F0702030302020204" pitchFamily="66" charset="0"/>
              </a:rPr>
              <a:t>atipik</a:t>
            </a:r>
            <a:r>
              <a:rPr lang="tr-TR" sz="2400" dirty="0" smtClean="0">
                <a:latin typeface="Comic Sans MS" panose="030F0702030302020204" pitchFamily="66" charset="0"/>
              </a:rPr>
              <a:t> yani görünümü normal olmayan vakalarda tanı için </a:t>
            </a:r>
            <a:r>
              <a:rPr lang="tr-TR" sz="2400" dirty="0" err="1" smtClean="0">
                <a:latin typeface="Comic Sans MS" panose="030F0702030302020204" pitchFamily="66" charset="0"/>
              </a:rPr>
              <a:t>histopatolojik</a:t>
            </a:r>
            <a:r>
              <a:rPr lang="tr-TR" sz="2400" dirty="0" smtClean="0">
                <a:latin typeface="Comic Sans MS" panose="030F0702030302020204" pitchFamily="66" charset="0"/>
              </a:rPr>
              <a:t> inceleme yapılır. Cerrahi olarak alınan doku örneği patoloji bölümü tarafından değerlendirilerek siğil tanısı </a:t>
            </a:r>
            <a:r>
              <a:rPr lang="tr-TR" sz="2400" dirty="0" err="1" smtClean="0">
                <a:latin typeface="Comic Sans MS" panose="030F0702030302020204" pitchFamily="66" charset="0"/>
              </a:rPr>
              <a:t>histopatolojik</a:t>
            </a:r>
            <a:r>
              <a:rPr lang="tr-TR" sz="2400" dirty="0" smtClean="0">
                <a:latin typeface="Comic Sans MS" panose="030F0702030302020204" pitchFamily="66" charset="0"/>
              </a:rPr>
              <a:t> olarak netleştirilebilir. Alınan bu doku örneğinden eş zamanlı olarak HPV tipi incelemesi ve PCR ile HPV- DNA varlığına bakılabilir. </a:t>
            </a:r>
            <a:r>
              <a:rPr lang="tr-TR" sz="2400" dirty="0" err="1" smtClean="0">
                <a:latin typeface="Comic Sans MS" panose="030F0702030302020204" pitchFamily="66" charset="0"/>
              </a:rPr>
              <a:t>Multiplex</a:t>
            </a:r>
            <a:r>
              <a:rPr lang="tr-TR" sz="2400" dirty="0" smtClean="0">
                <a:latin typeface="Comic Sans MS" panose="030F0702030302020204" pitchFamily="66" charset="0"/>
              </a:rPr>
              <a:t> PCR test ile de erkek hastalarda </a:t>
            </a:r>
            <a:r>
              <a:rPr lang="tr-TR" sz="2400" dirty="0" err="1" smtClean="0">
                <a:latin typeface="Comic Sans MS" panose="030F0702030302020204" pitchFamily="66" charset="0"/>
              </a:rPr>
              <a:t>üretral</a:t>
            </a:r>
            <a:r>
              <a:rPr lang="tr-TR" sz="2400" dirty="0" smtClean="0">
                <a:latin typeface="Comic Sans MS" panose="030F0702030302020204" pitchFamily="66" charset="0"/>
              </a:rPr>
              <a:t> </a:t>
            </a:r>
            <a:r>
              <a:rPr lang="tr-TR" sz="2400" dirty="0" err="1" smtClean="0">
                <a:latin typeface="Comic Sans MS" panose="030F0702030302020204" pitchFamily="66" charset="0"/>
              </a:rPr>
              <a:t>sürüntüden</a:t>
            </a:r>
            <a:r>
              <a:rPr lang="tr-TR" sz="2400" dirty="0" smtClean="0">
                <a:latin typeface="Comic Sans MS" panose="030F0702030302020204" pitchFamily="66" charset="0"/>
              </a:rPr>
              <a:t> HPV varlığı değerlendirilebilir. </a:t>
            </a:r>
            <a:endParaRPr lang="tr-TR" sz="24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00943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Tanı yöntemleri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 err="1">
                <a:latin typeface="Comic Sans MS" panose="030F0702030302020204" pitchFamily="66" charset="0"/>
              </a:rPr>
              <a:t>Pap</a:t>
            </a:r>
            <a:r>
              <a:rPr lang="tr-TR" b="1" dirty="0">
                <a:latin typeface="Comic Sans MS" panose="030F0702030302020204" pitchFamily="66" charset="0"/>
              </a:rPr>
              <a:t> </a:t>
            </a:r>
            <a:r>
              <a:rPr lang="tr-TR" b="1" dirty="0" err="1">
                <a:latin typeface="Comic Sans MS" panose="030F0702030302020204" pitchFamily="66" charset="0"/>
              </a:rPr>
              <a:t>Smear</a:t>
            </a:r>
            <a:r>
              <a:rPr lang="tr-TR" b="1" dirty="0">
                <a:latin typeface="Comic Sans MS" panose="030F0702030302020204" pitchFamily="66" charset="0"/>
              </a:rPr>
              <a:t> Testi</a:t>
            </a:r>
          </a:p>
          <a:p>
            <a:r>
              <a:rPr lang="tr-TR" dirty="0">
                <a:latin typeface="Comic Sans MS" panose="030F0702030302020204" pitchFamily="66" charset="0"/>
              </a:rPr>
              <a:t>Jinekolojik muayene sırasında vajinanın girişinden özel bir fırça veya </a:t>
            </a:r>
            <a:r>
              <a:rPr lang="tr-TR" dirty="0" err="1">
                <a:latin typeface="Comic Sans MS" panose="030F0702030302020204" pitchFamily="66" charset="0"/>
              </a:rPr>
              <a:t>spatul</a:t>
            </a:r>
            <a:r>
              <a:rPr lang="tr-TR" dirty="0">
                <a:latin typeface="Comic Sans MS" panose="030F0702030302020204" pitchFamily="66" charset="0"/>
              </a:rPr>
              <a:t> vasıtasıyla örnek alınır. Acısız bir işlemdir. Rahim ağzında hücresel değişiklik olup olmadığı belirlenir. </a:t>
            </a:r>
            <a:r>
              <a:rPr lang="tr-TR" dirty="0" err="1">
                <a:latin typeface="Comic Sans MS" panose="030F0702030302020204" pitchFamily="66" charset="0"/>
              </a:rPr>
              <a:t>Smear</a:t>
            </a:r>
            <a:r>
              <a:rPr lang="tr-TR" dirty="0">
                <a:latin typeface="Comic Sans MS" panose="030F0702030302020204" pitchFamily="66" charset="0"/>
              </a:rPr>
              <a:t> testi tek başına kanser tanısı koyulmasında yeterli değildir. </a:t>
            </a:r>
            <a:r>
              <a:rPr lang="tr-TR" dirty="0" err="1">
                <a:latin typeface="Comic Sans MS" panose="030F0702030302020204" pitchFamily="66" charset="0"/>
              </a:rPr>
              <a:t>Smear</a:t>
            </a:r>
            <a:r>
              <a:rPr lang="tr-TR" dirty="0">
                <a:latin typeface="Comic Sans MS" panose="030F0702030302020204" pitchFamily="66" charset="0"/>
              </a:rPr>
              <a:t> testinin pozitif çıkması bir problem olduğuna ve tanıya yönelik testler yapılması gerektiğine işaret eder.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580676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052736"/>
            <a:ext cx="5580620" cy="44644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815065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899592" y="620688"/>
            <a:ext cx="7772400" cy="1143000"/>
          </a:xfrm>
        </p:spPr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HPV(HUMAN PAPİLLOMA VİRUS NEDİR?)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000" b="1" dirty="0" smtClean="0">
              <a:latin typeface="Comic Sans MS" panose="030F0702030302020204" pitchFamily="66" charset="0"/>
            </a:endParaRPr>
          </a:p>
          <a:p>
            <a:endParaRPr lang="tr-TR" sz="2000" b="1" dirty="0">
              <a:latin typeface="Comic Sans MS" panose="030F0702030302020204" pitchFamily="66" charset="0"/>
            </a:endParaRPr>
          </a:p>
          <a:p>
            <a:r>
              <a:rPr lang="tr-TR" sz="2000" b="1" dirty="0" smtClean="0">
                <a:latin typeface="Comic Sans MS" panose="030F0702030302020204" pitchFamily="66" charset="0"/>
              </a:rPr>
              <a:t>HPV</a:t>
            </a:r>
            <a:r>
              <a:rPr lang="tr-TR" sz="2000" dirty="0" smtClean="0">
                <a:latin typeface="Comic Sans MS" panose="030F0702030302020204" pitchFamily="66" charset="0"/>
              </a:rPr>
              <a:t>, DNA tümör </a:t>
            </a:r>
            <a:r>
              <a:rPr lang="tr-TR" sz="2000" dirty="0" err="1" smtClean="0">
                <a:latin typeface="Comic Sans MS" panose="030F0702030302020204" pitchFamily="66" charset="0"/>
              </a:rPr>
              <a:t>virusudur</a:t>
            </a:r>
            <a:r>
              <a:rPr lang="tr-TR" sz="2000" dirty="0" smtClean="0">
                <a:latin typeface="Comic Sans MS" panose="030F0702030302020204" pitchFamily="66" charset="0"/>
              </a:rPr>
              <a:t> ve temel olarak </a:t>
            </a:r>
            <a:r>
              <a:rPr lang="tr-TR" sz="2000" dirty="0" err="1" smtClean="0">
                <a:latin typeface="Comic Sans MS" panose="030F0702030302020204" pitchFamily="66" charset="0"/>
              </a:rPr>
              <a:t>serviksin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mukozal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epitelini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 smtClean="0">
                <a:latin typeface="Comic Sans MS" panose="030F0702030302020204" pitchFamily="66" charset="0"/>
              </a:rPr>
              <a:t>enfekte</a:t>
            </a:r>
            <a:r>
              <a:rPr lang="tr-TR" sz="2000" dirty="0" smtClean="0">
                <a:latin typeface="Comic Sans MS" panose="030F0702030302020204" pitchFamily="66" charset="0"/>
              </a:rPr>
              <a:t> ederek  hücrelerde siğil formasyonu ile sonuçlanarak hücre </a:t>
            </a:r>
            <a:r>
              <a:rPr lang="tr-TR" sz="2000" dirty="0" err="1" smtClean="0">
                <a:latin typeface="Comic Sans MS" panose="030F0702030302020204" pitchFamily="66" charset="0"/>
              </a:rPr>
              <a:t>proliferasyonunu</a:t>
            </a:r>
            <a:r>
              <a:rPr lang="tr-TR" sz="2000" dirty="0" smtClean="0">
                <a:latin typeface="Comic Sans MS" panose="030F0702030302020204" pitchFamily="66" charset="0"/>
              </a:rPr>
              <a:t> artırıcı etki gösterir.</a:t>
            </a:r>
          </a:p>
          <a:p>
            <a:endParaRPr lang="tr-TR" sz="2000" dirty="0" smtClean="0">
              <a:latin typeface="Comic Sans MS" panose="030F0702030302020204" pitchFamily="66" charset="0"/>
            </a:endParaRPr>
          </a:p>
          <a:p>
            <a:r>
              <a:rPr lang="tr-TR" sz="2000" dirty="0">
                <a:latin typeface="Comic Sans MS" panose="030F0702030302020204" pitchFamily="66" charset="0"/>
              </a:rPr>
              <a:t>"Human </a:t>
            </a:r>
            <a:r>
              <a:rPr lang="tr-TR" sz="2000" dirty="0" err="1">
                <a:latin typeface="Comic Sans MS" panose="030F0702030302020204" pitchFamily="66" charset="0"/>
              </a:rPr>
              <a:t>papillorna</a:t>
            </a:r>
            <a:r>
              <a:rPr lang="tr-TR" sz="2000" dirty="0">
                <a:latin typeface="Comic Sans MS" panose="030F0702030302020204" pitchFamily="66" charset="0"/>
              </a:rPr>
              <a:t> Virüs" daha çok hem erkek </a:t>
            </a:r>
            <a:r>
              <a:rPr lang="tr-TR" sz="2000" dirty="0" err="1">
                <a:latin typeface="Comic Sans MS" panose="030F0702030302020204" pitchFamily="66" charset="0"/>
              </a:rPr>
              <a:t>hemde</a:t>
            </a:r>
            <a:r>
              <a:rPr lang="tr-TR" sz="2000" dirty="0">
                <a:latin typeface="Comic Sans MS" panose="030F0702030302020204" pitchFamily="66" charset="0"/>
              </a:rPr>
              <a:t> kadın </a:t>
            </a:r>
            <a:r>
              <a:rPr lang="tr-TR" sz="2000" dirty="0" err="1">
                <a:latin typeface="Comic Sans MS" panose="030F0702030302020204" pitchFamily="66" charset="0"/>
              </a:rPr>
              <a:t>genital</a:t>
            </a:r>
            <a:r>
              <a:rPr lang="tr-TR" sz="2000" dirty="0">
                <a:latin typeface="Comic Sans MS" panose="030F0702030302020204" pitchFamily="66" charset="0"/>
              </a:rPr>
              <a:t> bölgede ve bu bölge mukozalarında enfeksiyon yapan ve </a:t>
            </a:r>
            <a:r>
              <a:rPr lang="tr-TR" sz="2000" dirty="0" err="1">
                <a:latin typeface="Comic Sans MS" panose="030F0702030302020204" pitchFamily="66" charset="0"/>
              </a:rPr>
              <a:t>kondilom</a:t>
            </a:r>
            <a:r>
              <a:rPr lang="tr-TR" sz="2000" dirty="0">
                <a:latin typeface="Comic Sans MS" panose="030F0702030302020204" pitchFamily="66" charset="0"/>
              </a:rPr>
              <a:t>(</a:t>
            </a:r>
            <a:r>
              <a:rPr lang="tr-TR" sz="2000" dirty="0" err="1">
                <a:latin typeface="Comic Sans MS" panose="030F0702030302020204" pitchFamily="66" charset="0"/>
              </a:rPr>
              <a:t>condyloma</a:t>
            </a:r>
            <a:r>
              <a:rPr lang="tr-TR" sz="2000" dirty="0">
                <a:latin typeface="Comic Sans MS" panose="030F0702030302020204" pitchFamily="66" charset="0"/>
              </a:rPr>
              <a:t> </a:t>
            </a:r>
            <a:r>
              <a:rPr lang="tr-TR" sz="2000" dirty="0" err="1">
                <a:latin typeface="Comic Sans MS" panose="030F0702030302020204" pitchFamily="66" charset="0"/>
              </a:rPr>
              <a:t>acuminatum</a:t>
            </a:r>
            <a:r>
              <a:rPr lang="tr-TR" sz="2000" dirty="0">
                <a:latin typeface="Comic Sans MS" panose="030F0702030302020204" pitchFamily="66" charset="0"/>
              </a:rPr>
              <a:t>) adı verilen siğil şeklinde kitlelerin oluşumuna neden olan bir çeşit virüstür.</a:t>
            </a:r>
          </a:p>
        </p:txBody>
      </p:sp>
    </p:spTree>
    <p:extLst>
      <p:ext uri="{BB962C8B-B14F-4D97-AF65-F5344CB8AC3E}">
        <p14:creationId xmlns:p14="http://schemas.microsoft.com/office/powerpoint/2010/main" val="40977149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>
                <a:latin typeface="Comic Sans MS" panose="030F0702030302020204" pitchFamily="66" charset="0"/>
              </a:rPr>
              <a:t>HPV DNA testi</a:t>
            </a:r>
          </a:p>
          <a:p>
            <a:r>
              <a:rPr lang="tr-TR" dirty="0" err="1">
                <a:latin typeface="Comic Sans MS" panose="030F0702030302020204" pitchFamily="66" charset="0"/>
              </a:rPr>
              <a:t>Pap</a:t>
            </a:r>
            <a:r>
              <a:rPr lang="tr-TR" dirty="0">
                <a:latin typeface="Comic Sans MS" panose="030F0702030302020204" pitchFamily="66" charset="0"/>
              </a:rPr>
              <a:t> </a:t>
            </a:r>
            <a:r>
              <a:rPr lang="tr-TR" dirty="0" err="1">
                <a:latin typeface="Comic Sans MS" panose="030F0702030302020204" pitchFamily="66" charset="0"/>
              </a:rPr>
              <a:t>smear'in</a:t>
            </a:r>
            <a:r>
              <a:rPr lang="tr-TR" dirty="0">
                <a:latin typeface="Comic Sans MS" panose="030F0702030302020204" pitchFamily="66" charset="0"/>
              </a:rPr>
              <a:t> anormal çıkması durumunda, </a:t>
            </a:r>
            <a:r>
              <a:rPr lang="tr-TR" dirty="0" err="1">
                <a:latin typeface="Comic Sans MS" panose="030F0702030302020204" pitchFamily="66" charset="0"/>
              </a:rPr>
              <a:t>HPV'nin</a:t>
            </a:r>
            <a:r>
              <a:rPr lang="tr-TR" dirty="0">
                <a:latin typeface="Comic Sans MS" panose="030F0702030302020204" pitchFamily="66" charset="0"/>
              </a:rPr>
              <a:t> kansere neden olma olasılığı araştırılır.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186627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899592" y="782960"/>
            <a:ext cx="7772400" cy="45720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>
                <a:latin typeface="Comic Sans MS" panose="030F0702030302020204" pitchFamily="66" charset="0"/>
              </a:rPr>
              <a:t>Kolposkopi</a:t>
            </a:r>
            <a:endParaRPr lang="tr-TR" b="1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Vulva, vajina ve </a:t>
            </a:r>
            <a:r>
              <a:rPr lang="tr-TR" dirty="0" err="1">
                <a:latin typeface="Comic Sans MS" panose="030F0702030302020204" pitchFamily="66" charset="0"/>
              </a:rPr>
              <a:t>serviksin</a:t>
            </a:r>
            <a:r>
              <a:rPr lang="tr-TR" dirty="0">
                <a:latin typeface="Comic Sans MS" panose="030F0702030302020204" pitchFamily="66" charset="0"/>
              </a:rPr>
              <a:t> ışıklı büyüteçle incelenmesidir.</a:t>
            </a:r>
          </a:p>
          <a:p>
            <a:endParaRPr lang="tr-TR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5" y="2492896"/>
            <a:ext cx="5904656" cy="33454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4079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899592" y="692696"/>
            <a:ext cx="7772400" cy="4572000"/>
          </a:xfrm>
        </p:spPr>
        <p:txBody>
          <a:bodyPr/>
          <a:lstStyle/>
          <a:p>
            <a:pPr marL="0" indent="0">
              <a:buNone/>
            </a:pPr>
            <a:r>
              <a:rPr lang="tr-TR" b="1" dirty="0" err="1">
                <a:latin typeface="Comic Sans MS" panose="030F0702030302020204" pitchFamily="66" charset="0"/>
              </a:rPr>
              <a:t>Servikal</a:t>
            </a:r>
            <a:r>
              <a:rPr lang="tr-TR" b="1" dirty="0">
                <a:latin typeface="Comic Sans MS" panose="030F0702030302020204" pitchFamily="66" charset="0"/>
              </a:rPr>
              <a:t> Biyopsi</a:t>
            </a:r>
          </a:p>
          <a:p>
            <a:r>
              <a:rPr lang="tr-TR" dirty="0">
                <a:latin typeface="Comic Sans MS" panose="030F0702030302020204" pitchFamily="66" charset="0"/>
              </a:rPr>
              <a:t>Rahim ağzından doku alınarak kansere neden olabilecek hücre değişimleri araştırılır.</a:t>
            </a:r>
          </a:p>
          <a:p>
            <a:endParaRPr lang="tr-TR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1373" y="2348880"/>
            <a:ext cx="5429250" cy="3619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50981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Tedavi Yöntemleri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>
                <a:latin typeface="Comic Sans MS" panose="030F0702030302020204" pitchFamily="66" charset="0"/>
              </a:rPr>
              <a:t>HPV enfeksiyonunu</a:t>
            </a:r>
            <a:r>
              <a:rPr lang="tr-TR" dirty="0">
                <a:latin typeface="Comic Sans MS" panose="030F0702030302020204" pitchFamily="66" charset="0"/>
              </a:rPr>
              <a:t> </a:t>
            </a:r>
            <a:r>
              <a:rPr lang="tr-TR" dirty="0" smtClean="0">
                <a:latin typeface="Comic Sans MS" panose="030F0702030302020204" pitchFamily="66" charset="0"/>
              </a:rPr>
              <a:t>vücuttan </a:t>
            </a:r>
            <a:r>
              <a:rPr lang="tr-TR" dirty="0">
                <a:latin typeface="Comic Sans MS" panose="030F0702030302020204" pitchFamily="66" charset="0"/>
              </a:rPr>
              <a:t>atacak bir tedavi yoktur. Ancak </a:t>
            </a:r>
            <a:r>
              <a:rPr lang="tr-TR" dirty="0" err="1">
                <a:latin typeface="Comic Sans MS" panose="030F0702030302020204" pitchFamily="66" charset="0"/>
              </a:rPr>
              <a:t>genital</a:t>
            </a:r>
            <a:r>
              <a:rPr lang="tr-TR" dirty="0">
                <a:latin typeface="Comic Sans MS" panose="030F0702030302020204" pitchFamily="66" charset="0"/>
              </a:rPr>
              <a:t> siğiller </a:t>
            </a:r>
            <a:r>
              <a:rPr lang="tr-TR" dirty="0" smtClean="0">
                <a:latin typeface="Comic Sans MS" panose="030F0702030302020204" pitchFamily="66" charset="0"/>
              </a:rPr>
              <a:t>bazı yöntemlerle </a:t>
            </a:r>
            <a:r>
              <a:rPr lang="tr-TR" dirty="0">
                <a:latin typeface="Comic Sans MS" panose="030F0702030302020204" pitchFamily="66" charset="0"/>
              </a:rPr>
              <a:t>yok edilebilir. Tedavide sadece siğillerin yok olması değil, siğilin bulunduğu dokunun tamamen temizlenmesi amaçlanır.</a:t>
            </a:r>
          </a:p>
          <a:p>
            <a:r>
              <a:rPr lang="tr-TR" dirty="0" err="1">
                <a:latin typeface="Comic Sans MS" panose="030F0702030302020204" pitchFamily="66" charset="0"/>
              </a:rPr>
              <a:t>Genital</a:t>
            </a:r>
            <a:r>
              <a:rPr lang="tr-TR" dirty="0">
                <a:latin typeface="Comic Sans MS" panose="030F0702030302020204" pitchFamily="66" charset="0"/>
              </a:rPr>
              <a:t> siğiller krem, </a:t>
            </a:r>
            <a:r>
              <a:rPr lang="tr-TR" dirty="0" err="1">
                <a:latin typeface="Comic Sans MS" panose="030F0702030302020204" pitchFamily="66" charset="0"/>
              </a:rPr>
              <a:t>kriyoterapi</a:t>
            </a:r>
            <a:r>
              <a:rPr lang="tr-TR" dirty="0">
                <a:latin typeface="Comic Sans MS" panose="030F0702030302020204" pitchFamily="66" charset="0"/>
              </a:rPr>
              <a:t> (yakma) ya da dondurma, siğil büyükse cerrahi ile tedavi ediliyor.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48944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b="1" dirty="0">
                <a:latin typeface="Comic Sans MS" panose="030F0702030302020204" pitchFamily="66" charset="0"/>
              </a:rPr>
              <a:t>Kremler</a:t>
            </a:r>
          </a:p>
          <a:p>
            <a:r>
              <a:rPr lang="tr-TR" dirty="0">
                <a:latin typeface="Comic Sans MS" panose="030F0702030302020204" pitchFamily="66" charset="0"/>
              </a:rPr>
              <a:t>Bunlar siğil dokusunu kimyasal olarak yakarak tedavi sağlayan ilaçlardır.</a:t>
            </a:r>
          </a:p>
          <a:p>
            <a:pPr marL="0" indent="0">
              <a:buNone/>
            </a:pPr>
            <a:endParaRPr lang="tr-TR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b="1" dirty="0" err="1" smtClean="0">
                <a:latin typeface="Comic Sans MS" panose="030F0702030302020204" pitchFamily="66" charset="0"/>
              </a:rPr>
              <a:t>Kriyoterapi</a:t>
            </a:r>
            <a:endParaRPr lang="tr-TR" b="1" dirty="0">
              <a:latin typeface="Comic Sans MS" panose="030F0702030302020204" pitchFamily="66" charset="0"/>
            </a:endParaRPr>
          </a:p>
          <a:p>
            <a:r>
              <a:rPr lang="tr-TR" dirty="0">
                <a:latin typeface="Comic Sans MS" panose="030F0702030302020204" pitchFamily="66" charset="0"/>
              </a:rPr>
              <a:t>Bu, siğilin sıvı nitrojen püskürtülerek dondurulması ve dağılmasını sağlar. Anestezi gerektirmez.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2167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tr-TR" sz="2400" b="1" dirty="0" err="1">
                <a:latin typeface="Comic Sans MS" panose="030F0702030302020204" pitchFamily="66" charset="0"/>
              </a:rPr>
              <a:t>Elektrokoterizasyon</a:t>
            </a:r>
            <a:endParaRPr lang="tr-TR" sz="2400" b="1" dirty="0">
              <a:latin typeface="Comic Sans MS" panose="030F0702030302020204" pitchFamily="66" charset="0"/>
            </a:endParaRPr>
          </a:p>
          <a:p>
            <a:r>
              <a:rPr lang="tr-TR" sz="2400" dirty="0">
                <a:latin typeface="Comic Sans MS" panose="030F0702030302020204" pitchFamily="66" charset="0"/>
              </a:rPr>
              <a:t>Siğillerin elektrik akımı yoluyla yakılmasındır, lokal anestezi ile o bölge uyuşturularak işlem yapılır.</a:t>
            </a:r>
          </a:p>
          <a:p>
            <a:pPr marL="0" indent="0">
              <a:buNone/>
            </a:pPr>
            <a:r>
              <a:rPr lang="tr-TR" sz="2400" b="1" dirty="0">
                <a:latin typeface="Comic Sans MS" panose="030F0702030302020204" pitchFamily="66" charset="0"/>
              </a:rPr>
              <a:t>Cerrahi</a:t>
            </a:r>
          </a:p>
          <a:p>
            <a:r>
              <a:rPr lang="tr-TR" sz="2400" dirty="0">
                <a:latin typeface="Comic Sans MS" panose="030F0702030302020204" pitchFamily="66" charset="0"/>
              </a:rPr>
              <a:t>Genellikle anestezi altında yapılır ve cerrah tarafından siğiller tek tek ameliyatla temizlenir. Tedavideki esas hedef, siğillerin </a:t>
            </a:r>
            <a:r>
              <a:rPr lang="tr-TR" sz="2400" dirty="0" smtClean="0">
                <a:latin typeface="Comic Sans MS" panose="030F0702030302020204" pitchFamily="66" charset="0"/>
              </a:rPr>
              <a:t>bulunduğu </a:t>
            </a:r>
            <a:r>
              <a:rPr lang="tr-TR" sz="2400" dirty="0">
                <a:latin typeface="Comic Sans MS" panose="030F0702030302020204" pitchFamily="66" charset="0"/>
              </a:rPr>
              <a:t>taban dokunun tamamen yok edilmesidir.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355405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>
                <a:latin typeface="Comic Sans MS" panose="030F0702030302020204" pitchFamily="66" charset="0"/>
              </a:rPr>
              <a:t>Tüm bu tedavi yöntemleriyle mevcut siğiller iyileşir. Ancak taşıyıcılık yıllarca devam edebilir. Bu yüzden kişinin </a:t>
            </a:r>
            <a:r>
              <a:rPr lang="tr-TR" dirty="0" err="1">
                <a:latin typeface="Comic Sans MS" panose="030F0702030302020204" pitchFamily="66" charset="0"/>
              </a:rPr>
              <a:t>immün</a:t>
            </a:r>
            <a:r>
              <a:rPr lang="tr-TR" dirty="0">
                <a:latin typeface="Comic Sans MS" panose="030F0702030302020204" pitchFamily="66" charset="0"/>
              </a:rPr>
              <a:t> sistemindeki değişikliklere bağlı olarak siğiller tekrar çıkabilir.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74732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HPV’ den Korunmak İçin Ne Yapılmalıdır?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err="1" smtClean="0">
                <a:latin typeface="Comic Sans MS" panose="030F0702030302020204" pitchFamily="66" charset="0"/>
              </a:rPr>
              <a:t>HPV’den</a:t>
            </a:r>
            <a:r>
              <a:rPr lang="tr-TR" dirty="0" smtClean="0">
                <a:latin typeface="Comic Sans MS" panose="030F0702030302020204" pitchFamily="66" charset="0"/>
              </a:rPr>
              <a:t> </a:t>
            </a:r>
            <a:r>
              <a:rPr lang="tr-TR" dirty="0" smtClean="0">
                <a:latin typeface="Comic Sans MS" panose="030F0702030302020204" pitchFamily="66" charset="0"/>
              </a:rPr>
              <a:t>korunmak için en önemli basamak aşı uygulamasıdır.</a:t>
            </a:r>
          </a:p>
          <a:p>
            <a:pPr marL="0" indent="0">
              <a:buNone/>
            </a:pPr>
            <a:endParaRPr lang="tr-TR" b="1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b="1" dirty="0" smtClean="0">
                <a:latin typeface="Comic Sans MS" panose="030F0702030302020204" pitchFamily="66" charset="0"/>
              </a:rPr>
              <a:t>Bulaşmayı </a:t>
            </a:r>
            <a:r>
              <a:rPr lang="tr-TR" b="1" dirty="0" smtClean="0">
                <a:latin typeface="Comic Sans MS" panose="030F0702030302020204" pitchFamily="66" charset="0"/>
              </a:rPr>
              <a:t>azaltan faktörler;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Aşılanma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Sünnet olma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Prezervatif kullanımı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01119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KORUNMA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Cinsel </a:t>
            </a:r>
            <a:r>
              <a:rPr lang="tr-TR" dirty="0" smtClean="0">
                <a:latin typeface="Comic Sans MS" panose="030F0702030302020204" pitchFamily="66" charset="0"/>
              </a:rPr>
              <a:t>yolla bulaşan tüm hastalıklarda olduğu gibi birden fazla cinsel eşi olanların düzenli kondom kullanması enfeksiyon riskini azaltır.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Ancak HPV’ </a:t>
            </a:r>
            <a:r>
              <a:rPr lang="tr-TR" dirty="0" err="1" smtClean="0">
                <a:latin typeface="Comic Sans MS" panose="030F0702030302020204" pitchFamily="66" charset="0"/>
              </a:rPr>
              <a:t>nin</a:t>
            </a:r>
            <a:r>
              <a:rPr lang="tr-TR" dirty="0" smtClean="0">
                <a:latin typeface="Comic Sans MS" panose="030F0702030302020204" pitchFamily="66" charset="0"/>
              </a:rPr>
              <a:t> bulaştırıcılığı o kadar yüksektir ki, şüpheli kişilerde kondom kullanımı bile bazen korumayabilir. 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406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HPV Aşısı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smtClean="0">
                <a:latin typeface="Comic Sans MS" panose="030F0702030302020204" pitchFamily="66" charset="0"/>
              </a:rPr>
              <a:t>2007 yılından itibaren tüm dünya ülkeleri ile birlikte Türkiye’de de kullanılmaya başlanmıştır.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HPV aşısı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siğillerin %90’ına karşı koruyucudur.</a:t>
            </a:r>
          </a:p>
          <a:p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Aşı HPV tip 16, 18, 6 ve 11’e karşı geliştirilmiştir.</a:t>
            </a:r>
          </a:p>
        </p:txBody>
      </p:sp>
    </p:spTree>
    <p:extLst>
      <p:ext uri="{BB962C8B-B14F-4D97-AF65-F5344CB8AC3E}">
        <p14:creationId xmlns:p14="http://schemas.microsoft.com/office/powerpoint/2010/main" val="372205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500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sz="2500" dirty="0" smtClean="0">
              <a:latin typeface="Comic Sans MS" panose="030F0702030302020204" pitchFamily="66" charset="0"/>
            </a:endParaRPr>
          </a:p>
          <a:p>
            <a:r>
              <a:rPr lang="tr-TR" sz="2500" dirty="0" smtClean="0">
                <a:latin typeface="Comic Sans MS" panose="030F0702030302020204" pitchFamily="66" charset="0"/>
              </a:rPr>
              <a:t>Dünyada </a:t>
            </a:r>
            <a:r>
              <a:rPr lang="tr-TR" sz="2500" dirty="0" smtClean="0">
                <a:latin typeface="Comic Sans MS" panose="030F0702030302020204" pitchFamily="66" charset="0"/>
              </a:rPr>
              <a:t>cinsel ilişki ile en sık bulaşan enfeksiyon olan HPV enfeksiyonu, ilk cinsel deneyimini erken yaşta yaşayan ve cinsel partner sayısı fazla olan bireylerde daha sık görülmektedir.</a:t>
            </a:r>
            <a:endParaRPr lang="tr-TR" sz="2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343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Kaynakça</a:t>
            </a:r>
            <a:endParaRPr lang="tr-TR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>
              <a:hlinkClick r:id="rId2"/>
            </a:endParaRPr>
          </a:p>
          <a:p>
            <a:r>
              <a:rPr lang="tr-TR" dirty="0" smtClean="0">
                <a:hlinkClick r:id="rId2"/>
              </a:rPr>
              <a:t>https</a:t>
            </a:r>
            <a:r>
              <a:rPr lang="tr-TR" dirty="0">
                <a:hlinkClick r:id="rId2"/>
              </a:rPr>
              <a:t>://</a:t>
            </a:r>
            <a:r>
              <a:rPr lang="tr-TR" dirty="0" smtClean="0">
                <a:hlinkClick r:id="rId2"/>
              </a:rPr>
              <a:t>www.acibadem.com.tr/ilgi-alani/genital-sigiller-kondilom</a:t>
            </a:r>
            <a:r>
              <a:rPr lang="tr-TR" dirty="0">
                <a:hlinkClick r:id="rId2"/>
              </a:rPr>
              <a:t>/#</a:t>
            </a:r>
            <a:r>
              <a:rPr lang="tr-TR" dirty="0" smtClean="0">
                <a:hlinkClick r:id="rId2"/>
              </a:rPr>
              <a:t>tedavi-yontemleri</a:t>
            </a:r>
            <a:endParaRPr lang="tr-TR" dirty="0">
              <a:hlinkClick r:id="rId2"/>
            </a:endParaRPr>
          </a:p>
          <a:p>
            <a:r>
              <a:rPr lang="tr-TR" dirty="0">
                <a:hlinkClick r:id="rId3"/>
              </a:rPr>
              <a:t>https://www.medicalpark.com.tr/hpv-nedir-belirti-ve-tedavi-yontemleri-nelerdir/hg-1249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584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HPV NASIL BULAŞIR?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sz="2500" dirty="0" smtClean="0">
              <a:latin typeface="Comic Sans MS" panose="030F0702030302020204" pitchFamily="66" charset="0"/>
            </a:endParaRPr>
          </a:p>
          <a:p>
            <a:r>
              <a:rPr lang="tr-TR" sz="2500" dirty="0" err="1" smtClean="0">
                <a:latin typeface="Comic Sans MS" panose="030F0702030302020204" pitchFamily="66" charset="0"/>
              </a:rPr>
              <a:t>Genital</a:t>
            </a:r>
            <a:r>
              <a:rPr lang="tr-TR" sz="2500" dirty="0" smtClean="0">
                <a:latin typeface="Comic Sans MS" panose="030F0702030302020204" pitchFamily="66" charset="0"/>
              </a:rPr>
              <a:t> </a:t>
            </a:r>
            <a:r>
              <a:rPr lang="tr-TR" sz="2500" dirty="0" smtClean="0">
                <a:latin typeface="Comic Sans MS" panose="030F0702030302020204" pitchFamily="66" charset="0"/>
              </a:rPr>
              <a:t>siğillerin enfeksiyon yapma potansiyeli oldukça yüksektir. </a:t>
            </a:r>
            <a:r>
              <a:rPr lang="tr-TR" sz="2500" dirty="0" err="1" smtClean="0">
                <a:latin typeface="Comic Sans MS" panose="030F0702030302020204" pitchFamily="66" charset="0"/>
              </a:rPr>
              <a:t>Genital</a:t>
            </a:r>
            <a:r>
              <a:rPr lang="tr-TR" sz="2500" dirty="0" smtClean="0">
                <a:latin typeface="Comic Sans MS" panose="030F0702030302020204" pitchFamily="66" charset="0"/>
              </a:rPr>
              <a:t> siğil çoğunlukla oral, anal ve vajinal cinsel temasla bulaşır.</a:t>
            </a:r>
          </a:p>
          <a:p>
            <a:r>
              <a:rPr lang="tr-TR" sz="2500" dirty="0" smtClean="0">
                <a:latin typeface="Comic Sans MS" panose="030F0702030302020204" pitchFamily="66" charset="0"/>
              </a:rPr>
              <a:t>Partnerler arsında bulaşma oranı yaklaşık %60’dır.</a:t>
            </a:r>
          </a:p>
          <a:p>
            <a:r>
              <a:rPr lang="tr-TR" sz="2500" dirty="0" smtClean="0">
                <a:latin typeface="Comic Sans MS" panose="030F0702030302020204" pitchFamily="66" charset="0"/>
              </a:rPr>
              <a:t>Yüksek bulaşma oranı nedeniyle cinsel aktif bireylerde hayat boyu </a:t>
            </a:r>
            <a:r>
              <a:rPr lang="tr-TR" sz="2500" dirty="0" err="1" smtClean="0">
                <a:latin typeface="Comic Sans MS" panose="030F0702030302020204" pitchFamily="66" charset="0"/>
              </a:rPr>
              <a:t>genital</a:t>
            </a:r>
            <a:r>
              <a:rPr lang="tr-TR" sz="2500" dirty="0" smtClean="0">
                <a:latin typeface="Comic Sans MS" panose="030F0702030302020204" pitchFamily="66" charset="0"/>
              </a:rPr>
              <a:t> siğil görülme oranı %50’ye yaklaşmıştır.</a:t>
            </a:r>
            <a:endParaRPr lang="tr-TR" sz="25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462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HPV Bulaşmasındaki Risk Faktörleri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tr-TR" dirty="0" smtClean="0">
              <a:latin typeface="Comic Sans MS" panose="030F0702030302020204" pitchFamily="66" charset="0"/>
            </a:endParaRPr>
          </a:p>
          <a:p>
            <a:endParaRPr lang="tr-TR" dirty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Erken </a:t>
            </a:r>
            <a:r>
              <a:rPr lang="tr-TR" dirty="0" smtClean="0">
                <a:latin typeface="Comic Sans MS" panose="030F0702030302020204" pitchFamily="66" charset="0"/>
              </a:rPr>
              <a:t>yaşta cinsel ilişki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Cinsel partner sayısının fazlalığı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Korunmasız cinsel ilişki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Cinsel ilişki ile bulaşan enfeksiyon geçmişi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Bağışıklık sistemi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6311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HPV Enfeksiyonu Vücudun Hangi Bölgelerinde Görülür?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endParaRPr lang="tr-TR" dirty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anose="030F0702030302020204" pitchFamily="66" charset="0"/>
              </a:rPr>
              <a:t>Kadınlarda</a:t>
            </a:r>
            <a:r>
              <a:rPr lang="tr-TR" dirty="0" smtClean="0">
                <a:latin typeface="Comic Sans MS" panose="030F0702030302020204" pitchFamily="66" charset="0"/>
              </a:rPr>
              <a:t>;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Dış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bölge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Vajina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Serviks</a:t>
            </a:r>
            <a:r>
              <a:rPr lang="tr-TR" dirty="0" smtClean="0">
                <a:latin typeface="Comic Sans MS" panose="030F0702030302020204" pitchFamily="66" charset="0"/>
              </a:rPr>
              <a:t>(rahim ağzı)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Perinatal</a:t>
            </a:r>
            <a:r>
              <a:rPr lang="tr-TR" dirty="0" smtClean="0">
                <a:latin typeface="Comic Sans MS" panose="030F0702030302020204" pitchFamily="66" charset="0"/>
              </a:rPr>
              <a:t> bölge (makat çevresi)</a:t>
            </a:r>
          </a:p>
        </p:txBody>
      </p:sp>
    </p:spTree>
    <p:extLst>
      <p:ext uri="{BB962C8B-B14F-4D97-AF65-F5344CB8AC3E}">
        <p14:creationId xmlns:p14="http://schemas.microsoft.com/office/powerpoint/2010/main" val="179738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 marL="0" indent="0">
              <a:buNone/>
            </a:pPr>
            <a:endParaRPr lang="tr-TR" dirty="0" smtClean="0">
              <a:latin typeface="Comic Sans MS" panose="030F0702030302020204" pitchFamily="66" charset="0"/>
            </a:endParaRPr>
          </a:p>
          <a:p>
            <a:pPr marL="0" indent="0">
              <a:buNone/>
            </a:pPr>
            <a:r>
              <a:rPr lang="tr-TR" dirty="0" smtClean="0">
                <a:latin typeface="Comic Sans MS" panose="030F0702030302020204" pitchFamily="66" charset="0"/>
              </a:rPr>
              <a:t>Erkeklerde</a:t>
            </a:r>
            <a:r>
              <a:rPr lang="tr-TR" dirty="0" smtClean="0">
                <a:latin typeface="Comic Sans MS" panose="030F0702030302020204" pitchFamily="66" charset="0"/>
              </a:rPr>
              <a:t>;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Dış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bölge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Perinatal</a:t>
            </a:r>
            <a:r>
              <a:rPr lang="tr-TR" dirty="0" smtClean="0">
                <a:latin typeface="Comic Sans MS" panose="030F0702030302020204" pitchFamily="66" charset="0"/>
              </a:rPr>
              <a:t> bölge(makat çevresinde) görülebilir.</a:t>
            </a:r>
          </a:p>
          <a:p>
            <a:r>
              <a:rPr lang="tr-TR" dirty="0" smtClean="0">
                <a:latin typeface="Comic Sans MS" panose="030F0702030302020204" pitchFamily="66" charset="0"/>
              </a:rPr>
              <a:t>Bununla birlikte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siğilleri olan bireylerde oral yani ağız bölgesi, göz, solunum yolu ve burun bölgesinde de siğiller görülebilir.</a:t>
            </a:r>
            <a:endParaRPr lang="tr-TR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6942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835696" y="692696"/>
            <a:ext cx="5225071" cy="50826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Metin kutusu 3"/>
          <p:cNvSpPr txBox="1"/>
          <p:nvPr/>
        </p:nvSpPr>
        <p:spPr>
          <a:xfrm>
            <a:off x="971600" y="594928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Dairenin büyüklüğü kanser riskinin ne orandan arttığını ifade etmektedir. 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9939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3000" b="1" dirty="0" err="1" smtClean="0">
                <a:solidFill>
                  <a:schemeClr val="tx1"/>
                </a:solidFill>
                <a:latin typeface="Comic Sans MS" panose="030F0702030302020204" pitchFamily="66" charset="0"/>
              </a:rPr>
              <a:t>Genital</a:t>
            </a:r>
            <a:r>
              <a:rPr lang="tr-TR" sz="3000" b="1" dirty="0" smtClean="0">
                <a:solidFill>
                  <a:schemeClr val="tx1"/>
                </a:solidFill>
                <a:latin typeface="Comic Sans MS" panose="030F0702030302020204" pitchFamily="66" charset="0"/>
              </a:rPr>
              <a:t> Siğil Belirtileri Nelerdir?</a:t>
            </a:r>
            <a:endParaRPr lang="tr-TR" sz="3000" b="1" dirty="0">
              <a:solidFill>
                <a:schemeClr val="tx1"/>
              </a:solidFill>
              <a:latin typeface="Comic Sans MS" panose="030F0702030302020204" pitchFamily="66" charset="0"/>
            </a:endParaRPr>
          </a:p>
        </p:txBody>
      </p:sp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endParaRPr lang="tr-TR" dirty="0" smtClean="0">
              <a:latin typeface="Comic Sans MS" panose="030F0702030302020204" pitchFamily="66" charset="0"/>
            </a:endParaRPr>
          </a:p>
          <a:p>
            <a:r>
              <a:rPr lang="tr-TR" dirty="0" smtClean="0">
                <a:latin typeface="Comic Sans MS" panose="030F0702030302020204" pitchFamily="66" charset="0"/>
              </a:rPr>
              <a:t>Deriden </a:t>
            </a:r>
            <a:r>
              <a:rPr lang="tr-TR" dirty="0" smtClean="0">
                <a:latin typeface="Comic Sans MS" panose="030F0702030302020204" pitchFamily="66" charset="0"/>
              </a:rPr>
              <a:t>kabarık ya da yassı, deri renginde pembe-kahve tonlarında et beni benzeri kabartılar şeklinde görülen </a:t>
            </a:r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siğiller genellikle milimetrik olarak başlar ancak nadiren birkaç </a:t>
            </a:r>
            <a:r>
              <a:rPr lang="tr-TR" dirty="0" err="1" smtClean="0">
                <a:latin typeface="Comic Sans MS" panose="030F0702030302020204" pitchFamily="66" charset="0"/>
              </a:rPr>
              <a:t>cm’lik</a:t>
            </a:r>
            <a:r>
              <a:rPr lang="tr-TR" dirty="0" smtClean="0">
                <a:latin typeface="Comic Sans MS" panose="030F0702030302020204" pitchFamily="66" charset="0"/>
              </a:rPr>
              <a:t> siğiller de görülebilir.</a:t>
            </a:r>
          </a:p>
          <a:p>
            <a:r>
              <a:rPr lang="tr-TR" dirty="0" err="1" smtClean="0">
                <a:latin typeface="Comic Sans MS" panose="030F0702030302020204" pitchFamily="66" charset="0"/>
              </a:rPr>
              <a:t>Genital</a:t>
            </a:r>
            <a:r>
              <a:rPr lang="tr-TR" dirty="0" smtClean="0">
                <a:latin typeface="Comic Sans MS" panose="030F0702030302020204" pitchFamily="66" charset="0"/>
              </a:rPr>
              <a:t> siğiller sıklıkla semptom vermemekle birlikte; kanama ve kaşıntı şikayetleri bulunabilir.</a:t>
            </a:r>
          </a:p>
        </p:txBody>
      </p:sp>
    </p:spTree>
    <p:extLst>
      <p:ext uri="{BB962C8B-B14F-4D97-AF65-F5344CB8AC3E}">
        <p14:creationId xmlns:p14="http://schemas.microsoft.com/office/powerpoint/2010/main" val="711505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Hisse Senedi">
  <a:themeElements>
    <a:clrScheme name="Hisse Senedi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Hisse Senedi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Hisse Senedi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Equity</Template>
  <TotalTime>144</TotalTime>
  <Words>1037</Words>
  <Application>Microsoft Office PowerPoint</Application>
  <PresentationFormat>Ekran Gösterisi (4:3)</PresentationFormat>
  <Paragraphs>108</Paragraphs>
  <Slides>30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30</vt:i4>
      </vt:variant>
    </vt:vector>
  </HeadingPairs>
  <TitlesOfParts>
    <vt:vector size="31" baseType="lpstr">
      <vt:lpstr>Hisse Senedi</vt:lpstr>
      <vt:lpstr>HPV(HUMAN PAPİLLOMA VİRUS)</vt:lpstr>
      <vt:lpstr>HPV(HUMAN PAPİLLOMA VİRUS NEDİR?)</vt:lpstr>
      <vt:lpstr>PowerPoint Sunusu</vt:lpstr>
      <vt:lpstr>HPV NASIL BULAŞIR?</vt:lpstr>
      <vt:lpstr>HPV Bulaşmasındaki Risk Faktörleri</vt:lpstr>
      <vt:lpstr>HPV Enfeksiyonu Vücudun Hangi Bölgelerinde Görülür?</vt:lpstr>
      <vt:lpstr>PowerPoint Sunusu</vt:lpstr>
      <vt:lpstr>PowerPoint Sunusu</vt:lpstr>
      <vt:lpstr>Genital Siğil Belirtileri Nelerdir?</vt:lpstr>
      <vt:lpstr>PowerPoint Sunusu</vt:lpstr>
      <vt:lpstr>PowerPoint Sunusu</vt:lpstr>
      <vt:lpstr>Genital Siğil Ne Zaman Ortaya Çıkar?</vt:lpstr>
      <vt:lpstr>Hangi Yaşlarda Daha Sık Görülür?</vt:lpstr>
      <vt:lpstr>HPV Tipleri Nelerdir?</vt:lpstr>
      <vt:lpstr>PowerPoint Sunusu</vt:lpstr>
      <vt:lpstr>HPV Hangi Hastalıklara Neden Olabilir?</vt:lpstr>
      <vt:lpstr>HPV Testi Nedir?</vt:lpstr>
      <vt:lpstr>Tanı yöntemleri</vt:lpstr>
      <vt:lpstr>PowerPoint Sunusu</vt:lpstr>
      <vt:lpstr>PowerPoint Sunusu</vt:lpstr>
      <vt:lpstr>PowerPoint Sunusu</vt:lpstr>
      <vt:lpstr>PowerPoint Sunusu</vt:lpstr>
      <vt:lpstr>Tedavi Yöntemleri</vt:lpstr>
      <vt:lpstr>PowerPoint Sunusu</vt:lpstr>
      <vt:lpstr>PowerPoint Sunusu</vt:lpstr>
      <vt:lpstr>PowerPoint Sunusu</vt:lpstr>
      <vt:lpstr>HPV’ den Korunmak İçin Ne Yapılmalıdır?</vt:lpstr>
      <vt:lpstr>KORUNMA</vt:lpstr>
      <vt:lpstr>HPV Aşısı</vt:lpstr>
      <vt:lpstr>Kaynakça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HPV(HUMAN PAPİLLOMA VİRUS)</dc:title>
  <dc:creator>user</dc:creator>
  <cp:lastModifiedBy>user</cp:lastModifiedBy>
  <cp:revision>50</cp:revision>
  <dcterms:created xsi:type="dcterms:W3CDTF">2019-10-27T16:55:35Z</dcterms:created>
  <dcterms:modified xsi:type="dcterms:W3CDTF">2019-10-30T16:33:08Z</dcterms:modified>
</cp:coreProperties>
</file>