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7" r:id="rId11"/>
    <p:sldId id="266" r:id="rId12"/>
    <p:sldId id="268" r:id="rId13"/>
    <p:sldId id="269" r:id="rId14"/>
    <p:sldId id="270" r:id="rId15"/>
    <p:sldId id="271" r:id="rId16"/>
    <p:sldId id="272" r:id="rId17"/>
    <p:sldId id="275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76" r:id="rId28"/>
    <p:sldId id="273" r:id="rId29"/>
    <p:sldId id="274" r:id="rId30"/>
    <p:sldId id="287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Yuvarlatılmış Dikdörtge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A4AF-4E49-4D29-A250-1F23EEDAB19B}" type="datetimeFigureOut">
              <a:rPr lang="tr-TR" smtClean="0"/>
              <a:t>30.10.2019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FB83C78-0BE1-491C-9C50-345360D71A5A}" type="slidenum">
              <a:rPr lang="tr-TR" smtClean="0"/>
              <a:t>‹#›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A4AF-4E49-4D29-A250-1F23EEDAB19B}" type="datetimeFigureOut">
              <a:rPr lang="tr-TR" smtClean="0"/>
              <a:t>30.10.2019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3C78-0BE1-491C-9C50-345360D71A5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A4AF-4E49-4D29-A250-1F23EEDAB19B}" type="datetimeFigureOut">
              <a:rPr lang="tr-TR" smtClean="0"/>
              <a:t>30.10.2019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3C78-0BE1-491C-9C50-345360D71A5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A4AF-4E49-4D29-A250-1F23EEDAB19B}" type="datetimeFigureOut">
              <a:rPr lang="tr-TR" smtClean="0"/>
              <a:t>30.10.2019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3C78-0BE1-491C-9C50-345360D71A5A}" type="slidenum">
              <a:rPr lang="tr-TR" smtClean="0"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Yuvarlatılmış Dikdörtge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A4AF-4E49-4D29-A250-1F23EEDAB19B}" type="datetimeFigureOut">
              <a:rPr lang="tr-TR" smtClean="0"/>
              <a:t>30.10.2019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Dikdörtgen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FB83C78-0BE1-491C-9C50-345360D71A5A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A4AF-4E49-4D29-A250-1F23EEDAB19B}" type="datetimeFigureOut">
              <a:rPr lang="tr-TR" smtClean="0"/>
              <a:t>30.10.2019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3C78-0BE1-491C-9C50-345360D71A5A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A4AF-4E49-4D29-A250-1F23EEDAB19B}" type="datetimeFigureOut">
              <a:rPr lang="tr-TR" smtClean="0"/>
              <a:t>30.10.2019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3C78-0BE1-491C-9C50-345360D71A5A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A4AF-4E49-4D29-A250-1F23EEDAB19B}" type="datetimeFigureOut">
              <a:rPr lang="tr-TR" smtClean="0"/>
              <a:t>30.10.2019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3C78-0BE1-491C-9C50-345360D71A5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A4AF-4E49-4D29-A250-1F23EEDAB19B}" type="datetimeFigureOut">
              <a:rPr lang="tr-TR" smtClean="0"/>
              <a:t>30.10.2019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3C78-0BE1-491C-9C50-345360D71A5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Yuvarlatılmış Dikdörtge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A4AF-4E49-4D29-A250-1F23EEDAB19B}" type="datetimeFigureOut">
              <a:rPr lang="tr-TR" smtClean="0"/>
              <a:t>30.10.2019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3C78-0BE1-491C-9C50-345360D71A5A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A4AF-4E49-4D29-A250-1F23EEDAB19B}" type="datetimeFigureOut">
              <a:rPr lang="tr-TR" smtClean="0"/>
              <a:t>30.10.2019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FB83C78-0BE1-491C-9C50-345360D71A5A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Dikdörtgen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ikdörtgen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Yuvarlatılmış Dikdörtge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9A8A4AF-4E49-4D29-A250-1F23EEDAB19B}" type="datetimeFigureOut">
              <a:rPr lang="tr-TR" smtClean="0"/>
              <a:t>30.10.2019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FB83C78-0BE1-491C-9C50-345360D71A5A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alpark.com.tr/hpv-nedir-belirti-ve-tedavi-yontemleri-nelerdir/hg-1249" TargetMode="External"/><Relationship Id="rId2" Type="http://schemas.openxmlformats.org/officeDocument/2006/relationships/hyperlink" Target="https://www.acibadem.com.tr/ilgi-alani/genital-sigiller-kondilom/#tedavi-yontemler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68150" y="1556792"/>
            <a:ext cx="7772400" cy="1470025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HPV(HUMAN PAPİLLOMA VİRUS)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700601" y="531688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latin typeface="Comic Sans MS" panose="030F0702030302020204" pitchFamily="66" charset="0"/>
              </a:rPr>
              <a:t>Hilal AVCI 17240151</a:t>
            </a:r>
          </a:p>
          <a:p>
            <a:r>
              <a:rPr lang="tr-TR" sz="1600" dirty="0" smtClean="0">
                <a:latin typeface="Comic Sans MS" panose="030F0702030302020204" pitchFamily="66" charset="0"/>
              </a:rPr>
              <a:t>Kader </a:t>
            </a:r>
            <a:r>
              <a:rPr lang="tr-TR" sz="1600" dirty="0" smtClean="0">
                <a:latin typeface="Comic Sans MS" panose="030F0702030302020204" pitchFamily="66" charset="0"/>
              </a:rPr>
              <a:t>YAŞADI 17240237</a:t>
            </a:r>
            <a:endParaRPr lang="tr-TR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55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e298dff6-eed9-4092-9557-3d6f1ee2761d_21e0ed74-6b44-4d1d-820b-387be7e853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389070" cy="481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47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tr-TR" b="1" dirty="0" smtClean="0">
                <a:latin typeface="Comic Sans MS" panose="030F0702030302020204" pitchFamily="66" charset="0"/>
              </a:rPr>
              <a:t>Kadınlarda belirtiler; </a:t>
            </a:r>
            <a:r>
              <a:rPr lang="tr-TR" dirty="0" smtClean="0">
                <a:latin typeface="Comic Sans MS" panose="030F0702030302020204" pitchFamily="66" charset="0"/>
              </a:rPr>
              <a:t>Genel belirtilerin haricinde kadınlarda iç </a:t>
            </a:r>
            <a:r>
              <a:rPr lang="tr-TR" dirty="0" err="1" smtClean="0">
                <a:latin typeface="Comic Sans MS" panose="030F0702030302020204" pitchFamily="66" charset="0"/>
              </a:rPr>
              <a:t>genital</a:t>
            </a:r>
            <a:r>
              <a:rPr lang="tr-TR" dirty="0" smtClean="0">
                <a:latin typeface="Comic Sans MS" panose="030F0702030302020204" pitchFamily="66" charset="0"/>
              </a:rPr>
              <a:t> bölgedeki siğile bağlı olarak cinsel ilişki veya gebelikte kanama görülebilmektedir. Dış </a:t>
            </a:r>
            <a:r>
              <a:rPr lang="tr-TR" dirty="0" err="1" smtClean="0">
                <a:latin typeface="Comic Sans MS" panose="030F0702030302020204" pitchFamily="66" charset="0"/>
              </a:rPr>
              <a:t>genital</a:t>
            </a:r>
            <a:r>
              <a:rPr lang="tr-TR" dirty="0" smtClean="0">
                <a:latin typeface="Comic Sans MS" panose="030F0702030302020204" pitchFamily="66" charset="0"/>
              </a:rPr>
              <a:t> bölgede kaşıntılar yaşanabilir.</a:t>
            </a:r>
          </a:p>
          <a:p>
            <a:r>
              <a:rPr lang="tr-TR" b="1" dirty="0" smtClean="0">
                <a:latin typeface="Comic Sans MS" panose="030F0702030302020204" pitchFamily="66" charset="0"/>
              </a:rPr>
              <a:t>Erkeklerde </a:t>
            </a:r>
            <a:r>
              <a:rPr lang="tr-TR" b="1" dirty="0" err="1" smtClean="0">
                <a:latin typeface="Comic Sans MS" panose="030F0702030302020204" pitchFamily="66" charset="0"/>
              </a:rPr>
              <a:t>belirtiller</a:t>
            </a:r>
            <a:r>
              <a:rPr lang="tr-TR" b="1" dirty="0" smtClean="0">
                <a:latin typeface="Comic Sans MS" panose="030F0702030302020204" pitchFamily="66" charset="0"/>
              </a:rPr>
              <a:t>; </a:t>
            </a:r>
            <a:r>
              <a:rPr lang="tr-TR" dirty="0" err="1" smtClean="0">
                <a:latin typeface="Comic Sans MS" panose="030F0702030302020204" pitchFamily="66" charset="0"/>
              </a:rPr>
              <a:t>Genital</a:t>
            </a:r>
            <a:r>
              <a:rPr lang="tr-TR" dirty="0" smtClean="0">
                <a:latin typeface="Comic Sans MS" panose="030F0702030302020204" pitchFamily="66" charset="0"/>
              </a:rPr>
              <a:t> siğiller erkeklerde penis, testis, kasık ve makatta görülebilmektedir. </a:t>
            </a:r>
            <a:r>
              <a:rPr lang="tr-TR" dirty="0" err="1" smtClean="0">
                <a:latin typeface="Comic Sans MS" panose="030F0702030302020204" pitchFamily="66" charset="0"/>
              </a:rPr>
              <a:t>Genital</a:t>
            </a:r>
            <a:r>
              <a:rPr lang="tr-TR" dirty="0" smtClean="0">
                <a:latin typeface="Comic Sans MS" panose="030F0702030302020204" pitchFamily="66" charset="0"/>
              </a:rPr>
              <a:t> siğiller, nadir de olsa anüs veya idrar yolunda oluştuğu zaman tuvalete çıkma zorluğuna neden olabilmektedir.</a:t>
            </a: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6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Genital</a:t>
            </a:r>
            <a:r>
              <a:rPr lang="tr-TR" sz="3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Siğil Ne Zaman Ortaya Çıkar?</a:t>
            </a:r>
            <a:endParaRPr lang="tr-TR" sz="3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latin typeface="Comic Sans MS" panose="030F0702030302020204" pitchFamily="66" charset="0"/>
              </a:rPr>
              <a:t>HPV ile bulaşma sonrasında lezyonun görülme süresi 3 hafta ile 24 ay arasındadır. </a:t>
            </a:r>
            <a:r>
              <a:rPr lang="tr-TR" dirty="0" err="1" smtClean="0">
                <a:latin typeface="Comic Sans MS" panose="030F0702030302020204" pitchFamily="66" charset="0"/>
              </a:rPr>
              <a:t>Genital</a:t>
            </a:r>
            <a:r>
              <a:rPr lang="tr-TR" dirty="0" smtClean="0">
                <a:latin typeface="Comic Sans MS" panose="030F0702030302020204" pitchFamily="66" charset="0"/>
              </a:rPr>
              <a:t> siğilin ortaya çıkması;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Kişinin bağışıklık sistemi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Yüksek riskli HPV varlığı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Uzun süreli siğil varlığı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Başka enfeksiyon varlığı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Yaşa göre değişebilmektedir.</a:t>
            </a: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8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Hangi Yaşlarda Daha Sık Görülür?</a:t>
            </a:r>
            <a:endParaRPr lang="tr-TR" sz="3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>
              <a:latin typeface="Comic Sans MS" panose="030F0702030302020204" pitchFamily="66" charset="0"/>
            </a:endParaRPr>
          </a:p>
          <a:p>
            <a:r>
              <a:rPr lang="tr-TR" dirty="0" smtClean="0">
                <a:latin typeface="Comic Sans MS" panose="030F0702030302020204" pitchFamily="66" charset="0"/>
              </a:rPr>
              <a:t>HPV </a:t>
            </a:r>
            <a:r>
              <a:rPr lang="tr-TR" dirty="0" smtClean="0">
                <a:latin typeface="Comic Sans MS" panose="030F0702030302020204" pitchFamily="66" charset="0"/>
              </a:rPr>
              <a:t>enfeksiyonlarının neredeyse yarısına 15-24 yaşları arasında rastlanmaktadır. Kadınlarda en sık 20-24 yaş, erkeklerde ise 25-29 yaşları arasında daha sık görülmektedir. İleri yaşlarda görülme sıklığı azalan </a:t>
            </a:r>
            <a:r>
              <a:rPr lang="tr-TR" dirty="0" err="1" smtClean="0">
                <a:latin typeface="Comic Sans MS" panose="030F0702030302020204" pitchFamily="66" charset="0"/>
              </a:rPr>
              <a:t>genital</a:t>
            </a:r>
            <a:r>
              <a:rPr lang="tr-TR" dirty="0" smtClean="0">
                <a:latin typeface="Comic Sans MS" panose="030F0702030302020204" pitchFamily="66" charset="0"/>
              </a:rPr>
              <a:t> siğil yetmiş yaş üzeri kadınlarda %5 oranında ortaya çıkmaktadır.</a:t>
            </a: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6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HPV Tipleri Nelerdir?</a:t>
            </a:r>
            <a:endParaRPr lang="tr-TR" sz="3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atin typeface="Comic Sans MS" panose="030F0702030302020204" pitchFamily="66" charset="0"/>
              </a:rPr>
              <a:t>HPV’ </a:t>
            </a:r>
            <a:r>
              <a:rPr lang="tr-TR" sz="2400" dirty="0" err="1" smtClean="0">
                <a:latin typeface="Comic Sans MS" panose="030F0702030302020204" pitchFamily="66" charset="0"/>
              </a:rPr>
              <a:t>nin</a:t>
            </a:r>
            <a:r>
              <a:rPr lang="tr-TR" sz="2400" dirty="0" smtClean="0">
                <a:latin typeface="Comic Sans MS" panose="030F0702030302020204" pitchFamily="66" charset="0"/>
              </a:rPr>
              <a:t> 200’e yakın farklı tipi bulunmaktadır. Bu tiplerden 40 kadarı </a:t>
            </a:r>
            <a:r>
              <a:rPr lang="tr-TR" sz="2400" dirty="0" err="1" smtClean="0">
                <a:latin typeface="Comic Sans MS" panose="030F0702030302020204" pitchFamily="66" charset="0"/>
              </a:rPr>
              <a:t>genital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smtClean="0">
                <a:latin typeface="Comic Sans MS" panose="030F0702030302020204" pitchFamily="66" charset="0"/>
              </a:rPr>
              <a:t>bölgede siğile neden olmaktadır. HPV’ </a:t>
            </a:r>
            <a:r>
              <a:rPr lang="tr-TR" sz="2400" dirty="0" err="1" smtClean="0">
                <a:latin typeface="Comic Sans MS" panose="030F0702030302020204" pitchFamily="66" charset="0"/>
              </a:rPr>
              <a:t>nin</a:t>
            </a:r>
            <a:r>
              <a:rPr lang="tr-TR" sz="2400" dirty="0" smtClean="0">
                <a:latin typeface="Comic Sans MS" panose="030F0702030302020204" pitchFamily="66" charset="0"/>
              </a:rPr>
              <a:t> kansere yol açma potansiyeline göre düşük ve yüksek riskli olmak üzere iki gruba ayrılır.</a:t>
            </a:r>
          </a:p>
          <a:p>
            <a:r>
              <a:rPr lang="tr-TR" sz="2400" b="1" dirty="0" smtClean="0">
                <a:latin typeface="Comic Sans MS" panose="030F0702030302020204" pitchFamily="66" charset="0"/>
              </a:rPr>
              <a:t>Düşük riskli HPV tipleri; </a:t>
            </a:r>
            <a:r>
              <a:rPr lang="tr-TR" sz="2400" dirty="0" smtClean="0">
                <a:latin typeface="Comic Sans MS" panose="030F0702030302020204" pitchFamily="66" charset="0"/>
              </a:rPr>
              <a:t>HPV tip 6, 11, 40, 42, 43, 44, 54, 61, 70, 72 ve 81</a:t>
            </a:r>
          </a:p>
          <a:p>
            <a:r>
              <a:rPr lang="tr-TR" sz="2400" b="1" dirty="0" smtClean="0">
                <a:latin typeface="Comic Sans MS" panose="030F0702030302020204" pitchFamily="66" charset="0"/>
              </a:rPr>
              <a:t>Yüksek riskli HPV tipleri; </a:t>
            </a:r>
            <a:r>
              <a:rPr lang="tr-TR" sz="2400" dirty="0" smtClean="0">
                <a:latin typeface="Comic Sans MS" panose="030F0702030302020204" pitchFamily="66" charset="0"/>
              </a:rPr>
              <a:t>HPV tip 16 ve 18 başta olmak üzere 31, 33, 35, 39, 45, 51, 52, 56, 58, 59, 68, 73, 82 yüksek riskli tiplerdir.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6707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764704"/>
            <a:ext cx="6315036" cy="509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0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HPV Hangi Hastalıklara Neden Olabilir?</a:t>
            </a:r>
            <a:endParaRPr lang="tr-TR" sz="3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000" dirty="0" err="1" smtClean="0">
                <a:latin typeface="Comic Sans MS" panose="030F0702030302020204" pitchFamily="66" charset="0"/>
              </a:rPr>
              <a:t>HPV’nin</a:t>
            </a:r>
            <a:r>
              <a:rPr lang="tr-TR" sz="2000" dirty="0" smtClean="0">
                <a:latin typeface="Comic Sans MS" panose="030F0702030302020204" pitchFamily="66" charset="0"/>
              </a:rPr>
              <a:t> hastalık yapmadan vücutta mevcut olması durumu </a:t>
            </a:r>
            <a:r>
              <a:rPr lang="tr-TR" sz="2000" dirty="0" err="1" smtClean="0">
                <a:latin typeface="Comic Sans MS" panose="030F0702030302020204" pitchFamily="66" charset="0"/>
              </a:rPr>
              <a:t>latent</a:t>
            </a:r>
            <a:r>
              <a:rPr lang="tr-TR" sz="2000" dirty="0" smtClean="0">
                <a:latin typeface="Comic Sans MS" panose="030F0702030302020204" pitchFamily="66" charset="0"/>
              </a:rPr>
              <a:t>, </a:t>
            </a:r>
            <a:r>
              <a:rPr lang="tr-TR" sz="2000" dirty="0" err="1" smtClean="0">
                <a:latin typeface="Comic Sans MS" panose="030F0702030302020204" pitchFamily="66" charset="0"/>
              </a:rPr>
              <a:t>subklinik</a:t>
            </a:r>
            <a:r>
              <a:rPr lang="tr-TR" sz="2000" dirty="0" smtClean="0">
                <a:latin typeface="Comic Sans MS" panose="030F0702030302020204" pitchFamily="66" charset="0"/>
              </a:rPr>
              <a:t> enfeksiyon veya sessiz enfeksiyon olarak tanımlanır. </a:t>
            </a:r>
            <a:r>
              <a:rPr lang="tr-TR" sz="2000" dirty="0" err="1" smtClean="0">
                <a:latin typeface="Comic Sans MS" panose="030F0702030302020204" pitchFamily="66" charset="0"/>
              </a:rPr>
              <a:t>Genital</a:t>
            </a:r>
            <a:r>
              <a:rPr lang="tr-TR" sz="2000" dirty="0" smtClean="0">
                <a:latin typeface="Comic Sans MS" panose="030F0702030302020204" pitchFamily="66" charset="0"/>
              </a:rPr>
              <a:t> bölgedeki siğillerin haricinde oral(ağız bölgesi), </a:t>
            </a:r>
            <a:r>
              <a:rPr lang="tr-TR" sz="2000" dirty="0" err="1" smtClean="0">
                <a:latin typeface="Comic Sans MS" panose="030F0702030302020204" pitchFamily="66" charset="0"/>
              </a:rPr>
              <a:t>respiratuar</a:t>
            </a:r>
            <a:r>
              <a:rPr lang="tr-TR" sz="2000" dirty="0" smtClean="0">
                <a:latin typeface="Comic Sans MS" panose="030F0702030302020204" pitchFamily="66" charset="0"/>
              </a:rPr>
              <a:t> – </a:t>
            </a:r>
            <a:r>
              <a:rPr lang="tr-TR" sz="2000" dirty="0" err="1" smtClean="0">
                <a:latin typeface="Comic Sans MS" panose="030F0702030302020204" pitchFamily="66" charset="0"/>
              </a:rPr>
              <a:t>nasal</a:t>
            </a:r>
            <a:r>
              <a:rPr lang="tr-TR" sz="2000" dirty="0" smtClean="0">
                <a:latin typeface="Comic Sans MS" panose="030F0702030302020204" pitchFamily="66" charset="0"/>
              </a:rPr>
              <a:t> (solunum yolu ve burun), gözde(</a:t>
            </a:r>
            <a:r>
              <a:rPr lang="tr-TR" sz="2000" dirty="0" err="1" smtClean="0">
                <a:latin typeface="Comic Sans MS" panose="030F0702030302020204" pitchFamily="66" charset="0"/>
              </a:rPr>
              <a:t>konjuktivada</a:t>
            </a:r>
            <a:r>
              <a:rPr lang="tr-TR" sz="2000" dirty="0" smtClean="0">
                <a:latin typeface="Comic Sans MS" panose="030F0702030302020204" pitchFamily="66" charset="0"/>
              </a:rPr>
              <a:t>)siğiller görülebilir.</a:t>
            </a:r>
          </a:p>
          <a:p>
            <a:r>
              <a:rPr lang="tr-TR" sz="2000" dirty="0" err="1" smtClean="0">
                <a:latin typeface="Comic Sans MS" panose="030F0702030302020204" pitchFamily="66" charset="0"/>
              </a:rPr>
              <a:t>HPV’ün</a:t>
            </a:r>
            <a:r>
              <a:rPr lang="tr-TR" sz="2000" dirty="0" smtClean="0">
                <a:latin typeface="Comic Sans MS" panose="030F0702030302020204" pitchFamily="66" charset="0"/>
              </a:rPr>
              <a:t> yüksek riskli tipleri (sıklıkla HPV16-18) kanser öncüsü lezyonlara ve kansere yol </a:t>
            </a:r>
            <a:r>
              <a:rPr lang="tr-TR" sz="2000" dirty="0" smtClean="0">
                <a:latin typeface="Comic Sans MS" panose="030F0702030302020204" pitchFamily="66" charset="0"/>
              </a:rPr>
              <a:t>açabilir</a:t>
            </a:r>
            <a:r>
              <a:rPr lang="tr-TR" sz="2000" dirty="0" smtClean="0">
                <a:latin typeface="Comic Sans MS" panose="030F0702030302020204" pitchFamily="66" charset="0"/>
              </a:rPr>
              <a:t>. Başta </a:t>
            </a:r>
            <a:r>
              <a:rPr lang="tr-TR" sz="2000" dirty="0" err="1" smtClean="0">
                <a:latin typeface="Comic Sans MS" panose="030F0702030302020204" pitchFamily="66" charset="0"/>
              </a:rPr>
              <a:t>servikal</a:t>
            </a:r>
            <a:r>
              <a:rPr lang="tr-TR" sz="2000" dirty="0" smtClean="0">
                <a:latin typeface="Comic Sans MS" panose="030F0702030302020204" pitchFamily="66" charset="0"/>
              </a:rPr>
              <a:t> kanser yani rahim ağzı kanseri olmak üzere, </a:t>
            </a:r>
            <a:r>
              <a:rPr lang="tr-TR" sz="2000" dirty="0" err="1" smtClean="0">
                <a:latin typeface="Comic Sans MS" panose="030F0702030302020204" pitchFamily="66" charset="0"/>
              </a:rPr>
              <a:t>anogenital</a:t>
            </a:r>
            <a:r>
              <a:rPr lang="tr-TR" sz="2000" dirty="0" smtClean="0">
                <a:latin typeface="Comic Sans MS" panose="030F0702030302020204" pitchFamily="66" charset="0"/>
              </a:rPr>
              <a:t> bölge, penis ve baş-boyun </a:t>
            </a:r>
            <a:r>
              <a:rPr lang="tr-TR" sz="2000" dirty="0" err="1" smtClean="0">
                <a:latin typeface="Comic Sans MS" panose="030F0702030302020204" pitchFamily="66" charset="0"/>
              </a:rPr>
              <a:t>kanserleride</a:t>
            </a:r>
            <a:r>
              <a:rPr lang="tr-TR" sz="2000" dirty="0" smtClean="0">
                <a:latin typeface="Comic Sans MS" panose="030F0702030302020204" pitchFamily="66" charset="0"/>
              </a:rPr>
              <a:t> görülebilir.</a:t>
            </a:r>
          </a:p>
          <a:p>
            <a:r>
              <a:rPr lang="tr-TR" sz="2000" dirty="0" smtClean="0">
                <a:latin typeface="Comic Sans MS" panose="030F0702030302020204" pitchFamily="66" charset="0"/>
              </a:rPr>
              <a:t>Rahim ağzı kanseri özellikle kendisi ve partnerlerinde HPV olan, erken yaşta cinsel aktiviteye başlayan, çok sayıda cinsel partneri olan ve cinsel yolla bulaşan farklı hastalıkları bulunan kişilerde daha fazla görülmektedir.</a:t>
            </a:r>
            <a:endParaRPr lang="tr-TR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62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HPV Testi Nedir?</a:t>
            </a:r>
            <a:endParaRPr lang="tr-TR" sz="3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>
                <a:latin typeface="Comic Sans MS" panose="030F0702030302020204" pitchFamily="66" charset="0"/>
              </a:rPr>
              <a:t>Anogenital</a:t>
            </a:r>
            <a:r>
              <a:rPr lang="tr-TR" sz="2400" dirty="0" smtClean="0">
                <a:latin typeface="Comic Sans MS" panose="030F0702030302020204" pitchFamily="66" charset="0"/>
              </a:rPr>
              <a:t> siğil varlığı olguların çoğunda klinik muayene ile tespit edilir. Ancak </a:t>
            </a:r>
            <a:r>
              <a:rPr lang="tr-TR" sz="2400" dirty="0" err="1" smtClean="0">
                <a:latin typeface="Comic Sans MS" panose="030F0702030302020204" pitchFamily="66" charset="0"/>
              </a:rPr>
              <a:t>atipik</a:t>
            </a:r>
            <a:r>
              <a:rPr lang="tr-TR" sz="2400" dirty="0" smtClean="0">
                <a:latin typeface="Comic Sans MS" panose="030F0702030302020204" pitchFamily="66" charset="0"/>
              </a:rPr>
              <a:t> yani görünümü normal olmayan vakalarda tanı için </a:t>
            </a:r>
            <a:r>
              <a:rPr lang="tr-TR" sz="2400" dirty="0" err="1" smtClean="0">
                <a:latin typeface="Comic Sans MS" panose="030F0702030302020204" pitchFamily="66" charset="0"/>
              </a:rPr>
              <a:t>histopatolojik</a:t>
            </a:r>
            <a:r>
              <a:rPr lang="tr-TR" sz="2400" dirty="0" smtClean="0">
                <a:latin typeface="Comic Sans MS" panose="030F0702030302020204" pitchFamily="66" charset="0"/>
              </a:rPr>
              <a:t> inceleme yapılır. Cerrahi olarak alınan doku örneği patoloji bölümü tarafından değerlendirilerek siğil tanısı </a:t>
            </a:r>
            <a:r>
              <a:rPr lang="tr-TR" sz="2400" dirty="0" err="1" smtClean="0">
                <a:latin typeface="Comic Sans MS" panose="030F0702030302020204" pitchFamily="66" charset="0"/>
              </a:rPr>
              <a:t>histopatolojik</a:t>
            </a:r>
            <a:r>
              <a:rPr lang="tr-TR" sz="2400" dirty="0" smtClean="0">
                <a:latin typeface="Comic Sans MS" panose="030F0702030302020204" pitchFamily="66" charset="0"/>
              </a:rPr>
              <a:t> olarak netleştirilebilir. Alınan bu doku örneğinden eş zamanlı olarak HPV tipi incelemesi ve PCR ile HPV- DNA varlığına bakılabilir. </a:t>
            </a:r>
            <a:r>
              <a:rPr lang="tr-TR" sz="2400" dirty="0" err="1" smtClean="0">
                <a:latin typeface="Comic Sans MS" panose="030F0702030302020204" pitchFamily="66" charset="0"/>
              </a:rPr>
              <a:t>Multiplex</a:t>
            </a:r>
            <a:r>
              <a:rPr lang="tr-TR" sz="2400" dirty="0" smtClean="0">
                <a:latin typeface="Comic Sans MS" panose="030F0702030302020204" pitchFamily="66" charset="0"/>
              </a:rPr>
              <a:t> PCR test ile de erkek hastalarda </a:t>
            </a:r>
            <a:r>
              <a:rPr lang="tr-TR" sz="2400" dirty="0" err="1" smtClean="0">
                <a:latin typeface="Comic Sans MS" panose="030F0702030302020204" pitchFamily="66" charset="0"/>
              </a:rPr>
              <a:t>üretral</a:t>
            </a:r>
            <a:r>
              <a:rPr lang="tr-TR" sz="2400" dirty="0" smtClean="0">
                <a:latin typeface="Comic Sans MS" panose="030F0702030302020204" pitchFamily="66" charset="0"/>
              </a:rPr>
              <a:t> </a:t>
            </a:r>
            <a:r>
              <a:rPr lang="tr-TR" sz="2400" dirty="0" err="1" smtClean="0">
                <a:latin typeface="Comic Sans MS" panose="030F0702030302020204" pitchFamily="66" charset="0"/>
              </a:rPr>
              <a:t>sürüntüden</a:t>
            </a:r>
            <a:r>
              <a:rPr lang="tr-TR" sz="2400" dirty="0" smtClean="0">
                <a:latin typeface="Comic Sans MS" panose="030F0702030302020204" pitchFamily="66" charset="0"/>
              </a:rPr>
              <a:t> HPV varlığı değerlendirilebilir. </a:t>
            </a:r>
            <a:endParaRPr lang="tr-T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Tanı yöntemleri</a:t>
            </a:r>
            <a:endParaRPr lang="tr-TR" sz="3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err="1">
                <a:latin typeface="Comic Sans MS" panose="030F0702030302020204" pitchFamily="66" charset="0"/>
              </a:rPr>
              <a:t>Pap</a:t>
            </a:r>
            <a:r>
              <a:rPr lang="tr-TR" b="1" dirty="0">
                <a:latin typeface="Comic Sans MS" panose="030F0702030302020204" pitchFamily="66" charset="0"/>
              </a:rPr>
              <a:t> </a:t>
            </a:r>
            <a:r>
              <a:rPr lang="tr-TR" b="1" dirty="0" err="1">
                <a:latin typeface="Comic Sans MS" panose="030F0702030302020204" pitchFamily="66" charset="0"/>
              </a:rPr>
              <a:t>Smear</a:t>
            </a:r>
            <a:r>
              <a:rPr lang="tr-TR" b="1" dirty="0">
                <a:latin typeface="Comic Sans MS" panose="030F0702030302020204" pitchFamily="66" charset="0"/>
              </a:rPr>
              <a:t> Testi</a:t>
            </a:r>
          </a:p>
          <a:p>
            <a:r>
              <a:rPr lang="tr-TR" dirty="0">
                <a:latin typeface="Comic Sans MS" panose="030F0702030302020204" pitchFamily="66" charset="0"/>
              </a:rPr>
              <a:t>Jinekolojik muayene sırasında vajinanın girişinden özel bir fırça veya </a:t>
            </a:r>
            <a:r>
              <a:rPr lang="tr-TR" dirty="0" err="1">
                <a:latin typeface="Comic Sans MS" panose="030F0702030302020204" pitchFamily="66" charset="0"/>
              </a:rPr>
              <a:t>spatul</a:t>
            </a:r>
            <a:r>
              <a:rPr lang="tr-TR" dirty="0">
                <a:latin typeface="Comic Sans MS" panose="030F0702030302020204" pitchFamily="66" charset="0"/>
              </a:rPr>
              <a:t> vasıtasıyla örnek alınır. Acısız bir işlemdir. Rahim ağzında hücresel değişiklik olup olmadığı belirlenir. </a:t>
            </a:r>
            <a:r>
              <a:rPr lang="tr-TR" dirty="0" err="1">
                <a:latin typeface="Comic Sans MS" panose="030F0702030302020204" pitchFamily="66" charset="0"/>
              </a:rPr>
              <a:t>Smear</a:t>
            </a:r>
            <a:r>
              <a:rPr lang="tr-TR" dirty="0">
                <a:latin typeface="Comic Sans MS" panose="030F0702030302020204" pitchFamily="66" charset="0"/>
              </a:rPr>
              <a:t> testi tek başına kanser tanısı koyulmasında yeterli değildir. </a:t>
            </a:r>
            <a:r>
              <a:rPr lang="tr-TR" dirty="0" err="1">
                <a:latin typeface="Comic Sans MS" panose="030F0702030302020204" pitchFamily="66" charset="0"/>
              </a:rPr>
              <a:t>Smear</a:t>
            </a:r>
            <a:r>
              <a:rPr lang="tr-TR" dirty="0">
                <a:latin typeface="Comic Sans MS" panose="030F0702030302020204" pitchFamily="66" charset="0"/>
              </a:rPr>
              <a:t> testinin pozitif çıkması bir problem olduğuna ve tanıya yönelik testler yapılması gerektiğine işaret eder.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06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58062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0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72400" cy="1143000"/>
          </a:xfrm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HPV(HUMAN PAPİLLOMA VİRUS NEDİR?)</a:t>
            </a:r>
            <a:endParaRPr lang="tr-TR" sz="3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sz="2000" b="1" dirty="0" smtClean="0">
              <a:latin typeface="Comic Sans MS" panose="030F0702030302020204" pitchFamily="66" charset="0"/>
            </a:endParaRPr>
          </a:p>
          <a:p>
            <a:endParaRPr lang="tr-TR" sz="2000" b="1" dirty="0">
              <a:latin typeface="Comic Sans MS" panose="030F0702030302020204" pitchFamily="66" charset="0"/>
            </a:endParaRPr>
          </a:p>
          <a:p>
            <a:r>
              <a:rPr lang="tr-TR" sz="2000" b="1" dirty="0" smtClean="0">
                <a:latin typeface="Comic Sans MS" panose="030F0702030302020204" pitchFamily="66" charset="0"/>
              </a:rPr>
              <a:t>HPV</a:t>
            </a:r>
            <a:r>
              <a:rPr lang="tr-TR" sz="2000" dirty="0" smtClean="0">
                <a:latin typeface="Comic Sans MS" panose="030F0702030302020204" pitchFamily="66" charset="0"/>
              </a:rPr>
              <a:t>, DNA tümör </a:t>
            </a:r>
            <a:r>
              <a:rPr lang="tr-TR" sz="2000" dirty="0" err="1" smtClean="0">
                <a:latin typeface="Comic Sans MS" panose="030F0702030302020204" pitchFamily="66" charset="0"/>
              </a:rPr>
              <a:t>virusudur</a:t>
            </a:r>
            <a:r>
              <a:rPr lang="tr-TR" sz="2000" dirty="0" smtClean="0">
                <a:latin typeface="Comic Sans MS" panose="030F0702030302020204" pitchFamily="66" charset="0"/>
              </a:rPr>
              <a:t> ve temel olarak </a:t>
            </a:r>
            <a:r>
              <a:rPr lang="tr-TR" sz="2000" dirty="0" err="1" smtClean="0">
                <a:latin typeface="Comic Sans MS" panose="030F0702030302020204" pitchFamily="66" charset="0"/>
              </a:rPr>
              <a:t>serviksin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 smtClean="0">
                <a:latin typeface="Comic Sans MS" panose="030F0702030302020204" pitchFamily="66" charset="0"/>
              </a:rPr>
              <a:t>mukozal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 smtClean="0">
                <a:latin typeface="Comic Sans MS" panose="030F0702030302020204" pitchFamily="66" charset="0"/>
              </a:rPr>
              <a:t>epitelini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 smtClean="0">
                <a:latin typeface="Comic Sans MS" panose="030F0702030302020204" pitchFamily="66" charset="0"/>
              </a:rPr>
              <a:t>enfekte</a:t>
            </a:r>
            <a:r>
              <a:rPr lang="tr-TR" sz="2000" dirty="0" smtClean="0">
                <a:latin typeface="Comic Sans MS" panose="030F0702030302020204" pitchFamily="66" charset="0"/>
              </a:rPr>
              <a:t> ederek  hücrelerde siğil formasyonu ile sonuçlanarak hücre </a:t>
            </a:r>
            <a:r>
              <a:rPr lang="tr-TR" sz="2000" dirty="0" err="1" smtClean="0">
                <a:latin typeface="Comic Sans MS" panose="030F0702030302020204" pitchFamily="66" charset="0"/>
              </a:rPr>
              <a:t>proliferasyonunu</a:t>
            </a:r>
            <a:r>
              <a:rPr lang="tr-TR" sz="2000" dirty="0" smtClean="0">
                <a:latin typeface="Comic Sans MS" panose="030F0702030302020204" pitchFamily="66" charset="0"/>
              </a:rPr>
              <a:t> artırıcı etki gösterir.</a:t>
            </a:r>
          </a:p>
          <a:p>
            <a:endParaRPr lang="tr-TR" sz="2000" dirty="0" smtClean="0">
              <a:latin typeface="Comic Sans MS" panose="030F0702030302020204" pitchFamily="66" charset="0"/>
            </a:endParaRPr>
          </a:p>
          <a:p>
            <a:r>
              <a:rPr lang="tr-TR" sz="2000" dirty="0">
                <a:latin typeface="Comic Sans MS" panose="030F0702030302020204" pitchFamily="66" charset="0"/>
              </a:rPr>
              <a:t>"Human </a:t>
            </a:r>
            <a:r>
              <a:rPr lang="tr-TR" sz="2000" dirty="0" err="1">
                <a:latin typeface="Comic Sans MS" panose="030F0702030302020204" pitchFamily="66" charset="0"/>
              </a:rPr>
              <a:t>papillorna</a:t>
            </a:r>
            <a:r>
              <a:rPr lang="tr-TR" sz="2000" dirty="0">
                <a:latin typeface="Comic Sans MS" panose="030F0702030302020204" pitchFamily="66" charset="0"/>
              </a:rPr>
              <a:t> Virüs" daha çok hem erkek </a:t>
            </a:r>
            <a:r>
              <a:rPr lang="tr-TR" sz="2000" dirty="0" err="1">
                <a:latin typeface="Comic Sans MS" panose="030F0702030302020204" pitchFamily="66" charset="0"/>
              </a:rPr>
              <a:t>hemde</a:t>
            </a:r>
            <a:r>
              <a:rPr lang="tr-TR" sz="2000" dirty="0">
                <a:latin typeface="Comic Sans MS" panose="030F0702030302020204" pitchFamily="66" charset="0"/>
              </a:rPr>
              <a:t> kadın </a:t>
            </a:r>
            <a:r>
              <a:rPr lang="tr-TR" sz="2000" dirty="0" err="1">
                <a:latin typeface="Comic Sans MS" panose="030F0702030302020204" pitchFamily="66" charset="0"/>
              </a:rPr>
              <a:t>genital</a:t>
            </a:r>
            <a:r>
              <a:rPr lang="tr-TR" sz="2000" dirty="0">
                <a:latin typeface="Comic Sans MS" panose="030F0702030302020204" pitchFamily="66" charset="0"/>
              </a:rPr>
              <a:t> bölgede ve bu bölge mukozalarında enfeksiyon yapan ve </a:t>
            </a:r>
            <a:r>
              <a:rPr lang="tr-TR" sz="2000" dirty="0" err="1">
                <a:latin typeface="Comic Sans MS" panose="030F0702030302020204" pitchFamily="66" charset="0"/>
              </a:rPr>
              <a:t>kondilom</a:t>
            </a:r>
            <a:r>
              <a:rPr lang="tr-TR" sz="2000" dirty="0">
                <a:latin typeface="Comic Sans MS" panose="030F0702030302020204" pitchFamily="66" charset="0"/>
              </a:rPr>
              <a:t>(</a:t>
            </a:r>
            <a:r>
              <a:rPr lang="tr-TR" sz="2000" dirty="0" err="1">
                <a:latin typeface="Comic Sans MS" panose="030F0702030302020204" pitchFamily="66" charset="0"/>
              </a:rPr>
              <a:t>condyloma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acuminatum</a:t>
            </a:r>
            <a:r>
              <a:rPr lang="tr-TR" sz="2000" dirty="0">
                <a:latin typeface="Comic Sans MS" panose="030F0702030302020204" pitchFamily="66" charset="0"/>
              </a:rPr>
              <a:t>) adı verilen siğil şeklinde kitlelerin oluşumuna neden olan bir çeşit virüstür.</a:t>
            </a:r>
          </a:p>
        </p:txBody>
      </p:sp>
    </p:spTree>
    <p:extLst>
      <p:ext uri="{BB962C8B-B14F-4D97-AF65-F5344CB8AC3E}">
        <p14:creationId xmlns:p14="http://schemas.microsoft.com/office/powerpoint/2010/main" val="409771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>
                <a:latin typeface="Comic Sans MS" panose="030F0702030302020204" pitchFamily="66" charset="0"/>
              </a:rPr>
              <a:t>HPV DNA testi</a:t>
            </a:r>
          </a:p>
          <a:p>
            <a:r>
              <a:rPr lang="tr-TR" dirty="0" err="1">
                <a:latin typeface="Comic Sans MS" panose="030F0702030302020204" pitchFamily="66" charset="0"/>
              </a:rPr>
              <a:t>Pap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smear'in</a:t>
            </a:r>
            <a:r>
              <a:rPr lang="tr-TR" dirty="0">
                <a:latin typeface="Comic Sans MS" panose="030F0702030302020204" pitchFamily="66" charset="0"/>
              </a:rPr>
              <a:t> anormal çıkması durumunda, </a:t>
            </a:r>
            <a:r>
              <a:rPr lang="tr-TR" dirty="0" err="1">
                <a:latin typeface="Comic Sans MS" panose="030F0702030302020204" pitchFamily="66" charset="0"/>
              </a:rPr>
              <a:t>HPV'nin</a:t>
            </a:r>
            <a:r>
              <a:rPr lang="tr-TR" dirty="0">
                <a:latin typeface="Comic Sans MS" panose="030F0702030302020204" pitchFamily="66" charset="0"/>
              </a:rPr>
              <a:t> kansere neden olma olasılığı araştırılır.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86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899592" y="78296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tr-TR" b="1" dirty="0" err="1">
                <a:latin typeface="Comic Sans MS" panose="030F0702030302020204" pitchFamily="66" charset="0"/>
              </a:rPr>
              <a:t>Kolposkopi</a:t>
            </a:r>
            <a:endParaRPr lang="tr-TR" b="1" dirty="0">
              <a:latin typeface="Comic Sans MS" panose="030F0702030302020204" pitchFamily="66" charset="0"/>
            </a:endParaRPr>
          </a:p>
          <a:p>
            <a:r>
              <a:rPr lang="tr-TR" dirty="0">
                <a:latin typeface="Comic Sans MS" panose="030F0702030302020204" pitchFamily="66" charset="0"/>
              </a:rPr>
              <a:t>Vulva, vajina ve </a:t>
            </a:r>
            <a:r>
              <a:rPr lang="tr-TR" dirty="0" err="1">
                <a:latin typeface="Comic Sans MS" panose="030F0702030302020204" pitchFamily="66" charset="0"/>
              </a:rPr>
              <a:t>serviksin</a:t>
            </a:r>
            <a:r>
              <a:rPr lang="tr-TR" dirty="0">
                <a:latin typeface="Comic Sans MS" panose="030F0702030302020204" pitchFamily="66" charset="0"/>
              </a:rPr>
              <a:t> ışıklı büyüteçle incelenmesidir.</a:t>
            </a:r>
          </a:p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492896"/>
            <a:ext cx="5904656" cy="334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899592" y="692696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tr-TR" b="1" dirty="0" err="1">
                <a:latin typeface="Comic Sans MS" panose="030F0702030302020204" pitchFamily="66" charset="0"/>
              </a:rPr>
              <a:t>Servikal</a:t>
            </a:r>
            <a:r>
              <a:rPr lang="tr-TR" b="1" dirty="0">
                <a:latin typeface="Comic Sans MS" panose="030F0702030302020204" pitchFamily="66" charset="0"/>
              </a:rPr>
              <a:t> Biyopsi</a:t>
            </a:r>
          </a:p>
          <a:p>
            <a:r>
              <a:rPr lang="tr-TR" dirty="0">
                <a:latin typeface="Comic Sans MS" panose="030F0702030302020204" pitchFamily="66" charset="0"/>
              </a:rPr>
              <a:t>Rahim ağzından doku alınarak kansere neden olabilecek hücre değişimleri araştırılır.</a:t>
            </a:r>
          </a:p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373" y="2348880"/>
            <a:ext cx="54292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98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Tedavi Yöntemleri</a:t>
            </a:r>
            <a:endParaRPr lang="tr-TR" sz="3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b="1" dirty="0">
                <a:latin typeface="Comic Sans MS" panose="030F0702030302020204" pitchFamily="66" charset="0"/>
              </a:rPr>
              <a:t>HPV enfeksiyonunu</a:t>
            </a:r>
            <a:r>
              <a:rPr lang="tr-TR" dirty="0">
                <a:latin typeface="Comic Sans MS" panose="030F0702030302020204" pitchFamily="66" charset="0"/>
              </a:rPr>
              <a:t> </a:t>
            </a:r>
            <a:r>
              <a:rPr lang="tr-TR" dirty="0" smtClean="0">
                <a:latin typeface="Comic Sans MS" panose="030F0702030302020204" pitchFamily="66" charset="0"/>
              </a:rPr>
              <a:t>vücuttan </a:t>
            </a:r>
            <a:r>
              <a:rPr lang="tr-TR" dirty="0">
                <a:latin typeface="Comic Sans MS" panose="030F0702030302020204" pitchFamily="66" charset="0"/>
              </a:rPr>
              <a:t>atacak bir tedavi yoktur. Ancak </a:t>
            </a:r>
            <a:r>
              <a:rPr lang="tr-TR" dirty="0" err="1">
                <a:latin typeface="Comic Sans MS" panose="030F0702030302020204" pitchFamily="66" charset="0"/>
              </a:rPr>
              <a:t>genital</a:t>
            </a:r>
            <a:r>
              <a:rPr lang="tr-TR" dirty="0">
                <a:latin typeface="Comic Sans MS" panose="030F0702030302020204" pitchFamily="66" charset="0"/>
              </a:rPr>
              <a:t> siğiller </a:t>
            </a:r>
            <a:r>
              <a:rPr lang="tr-TR" dirty="0" smtClean="0">
                <a:latin typeface="Comic Sans MS" panose="030F0702030302020204" pitchFamily="66" charset="0"/>
              </a:rPr>
              <a:t>bazı yöntemlerle </a:t>
            </a:r>
            <a:r>
              <a:rPr lang="tr-TR" dirty="0">
                <a:latin typeface="Comic Sans MS" panose="030F0702030302020204" pitchFamily="66" charset="0"/>
              </a:rPr>
              <a:t>yok edilebilir. Tedavide sadece siğillerin yok olması değil, siğilin bulunduğu dokunun tamamen temizlenmesi amaçlanır.</a:t>
            </a:r>
          </a:p>
          <a:p>
            <a:r>
              <a:rPr lang="tr-TR" dirty="0" err="1">
                <a:latin typeface="Comic Sans MS" panose="030F0702030302020204" pitchFamily="66" charset="0"/>
              </a:rPr>
              <a:t>Genital</a:t>
            </a:r>
            <a:r>
              <a:rPr lang="tr-TR" dirty="0">
                <a:latin typeface="Comic Sans MS" panose="030F0702030302020204" pitchFamily="66" charset="0"/>
              </a:rPr>
              <a:t> siğiller krem, </a:t>
            </a:r>
            <a:r>
              <a:rPr lang="tr-TR" dirty="0" err="1">
                <a:latin typeface="Comic Sans MS" panose="030F0702030302020204" pitchFamily="66" charset="0"/>
              </a:rPr>
              <a:t>kriyoterapi</a:t>
            </a:r>
            <a:r>
              <a:rPr lang="tr-TR" dirty="0">
                <a:latin typeface="Comic Sans MS" panose="030F0702030302020204" pitchFamily="66" charset="0"/>
              </a:rPr>
              <a:t> (yakma) ya da dondurma, siğil büyükse cerrahi ile tedavi ediliyor.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894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>
                <a:latin typeface="Comic Sans MS" panose="030F0702030302020204" pitchFamily="66" charset="0"/>
              </a:rPr>
              <a:t>Kremler</a:t>
            </a:r>
          </a:p>
          <a:p>
            <a:r>
              <a:rPr lang="tr-TR" dirty="0">
                <a:latin typeface="Comic Sans MS" panose="030F0702030302020204" pitchFamily="66" charset="0"/>
              </a:rPr>
              <a:t>Bunlar siğil dokusunu kimyasal olarak yakarak tedavi sağlayan ilaçlardır.</a:t>
            </a:r>
          </a:p>
          <a:p>
            <a:pPr marL="0" indent="0">
              <a:buNone/>
            </a:pPr>
            <a:endParaRPr lang="tr-TR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b="1" dirty="0" err="1" smtClean="0">
                <a:latin typeface="Comic Sans MS" panose="030F0702030302020204" pitchFamily="66" charset="0"/>
              </a:rPr>
              <a:t>Kriyoterapi</a:t>
            </a:r>
            <a:endParaRPr lang="tr-TR" b="1" dirty="0">
              <a:latin typeface="Comic Sans MS" panose="030F0702030302020204" pitchFamily="66" charset="0"/>
            </a:endParaRPr>
          </a:p>
          <a:p>
            <a:r>
              <a:rPr lang="tr-TR" dirty="0">
                <a:latin typeface="Comic Sans MS" panose="030F0702030302020204" pitchFamily="66" charset="0"/>
              </a:rPr>
              <a:t>Bu, siğilin sıvı nitrojen püskürtülerek dondurulması ve dağılmasını sağlar. Anestezi gerektirmez.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21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err="1">
                <a:latin typeface="Comic Sans MS" panose="030F0702030302020204" pitchFamily="66" charset="0"/>
              </a:rPr>
              <a:t>Elektrokoterizasyon</a:t>
            </a:r>
            <a:endParaRPr lang="tr-TR" sz="2400" b="1" dirty="0">
              <a:latin typeface="Comic Sans MS" panose="030F0702030302020204" pitchFamily="66" charset="0"/>
            </a:endParaRPr>
          </a:p>
          <a:p>
            <a:r>
              <a:rPr lang="tr-TR" sz="2400" dirty="0">
                <a:latin typeface="Comic Sans MS" panose="030F0702030302020204" pitchFamily="66" charset="0"/>
              </a:rPr>
              <a:t>Siğillerin elektrik akımı yoluyla yakılmasındır, lokal anestezi ile o bölge uyuşturularak işlem yapılır.</a:t>
            </a:r>
          </a:p>
          <a:p>
            <a:pPr marL="0" indent="0">
              <a:buNone/>
            </a:pPr>
            <a:r>
              <a:rPr lang="tr-TR" sz="2400" b="1" dirty="0">
                <a:latin typeface="Comic Sans MS" panose="030F0702030302020204" pitchFamily="66" charset="0"/>
              </a:rPr>
              <a:t>Cerrahi</a:t>
            </a:r>
          </a:p>
          <a:p>
            <a:r>
              <a:rPr lang="tr-TR" sz="2400" dirty="0">
                <a:latin typeface="Comic Sans MS" panose="030F0702030302020204" pitchFamily="66" charset="0"/>
              </a:rPr>
              <a:t>Genellikle anestezi altında yapılır ve cerrah tarafından siğiller tek tek ameliyatla temizlenir. Tedavideki esas hedef, siğillerin </a:t>
            </a:r>
            <a:r>
              <a:rPr lang="tr-TR" sz="2400" dirty="0" smtClean="0">
                <a:latin typeface="Comic Sans MS" panose="030F0702030302020204" pitchFamily="66" charset="0"/>
              </a:rPr>
              <a:t>bulunduğu </a:t>
            </a:r>
            <a:r>
              <a:rPr lang="tr-TR" sz="2400" dirty="0">
                <a:latin typeface="Comic Sans MS" panose="030F0702030302020204" pitchFamily="66" charset="0"/>
              </a:rPr>
              <a:t>taban dokunun tamamen yok edilmesidir.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55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Tüm bu tedavi yöntemleriyle mevcut siğiller iyileşir. Ancak taşıyıcılık yıllarca devam edebilir. Bu yüzden kişinin </a:t>
            </a:r>
            <a:r>
              <a:rPr lang="tr-TR" dirty="0" err="1">
                <a:latin typeface="Comic Sans MS" panose="030F0702030302020204" pitchFamily="66" charset="0"/>
              </a:rPr>
              <a:t>immün</a:t>
            </a:r>
            <a:r>
              <a:rPr lang="tr-TR" dirty="0">
                <a:latin typeface="Comic Sans MS" panose="030F0702030302020204" pitchFamily="66" charset="0"/>
              </a:rPr>
              <a:t> sistemindeki değişikliklere bağlı olarak siğiller tekrar çıkabilir.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7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HPV’ den Korunmak İçin Ne Yapılmalıdır?</a:t>
            </a:r>
            <a:endParaRPr lang="tr-TR" sz="3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>
              <a:latin typeface="Comic Sans MS" panose="030F0702030302020204" pitchFamily="66" charset="0"/>
            </a:endParaRPr>
          </a:p>
          <a:p>
            <a:r>
              <a:rPr lang="tr-TR" dirty="0" err="1" smtClean="0">
                <a:latin typeface="Comic Sans MS" panose="030F0702030302020204" pitchFamily="66" charset="0"/>
              </a:rPr>
              <a:t>HPV’den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smtClean="0">
                <a:latin typeface="Comic Sans MS" panose="030F0702030302020204" pitchFamily="66" charset="0"/>
              </a:rPr>
              <a:t>korunmak için en önemli basamak aşı uygulamasıdır.</a:t>
            </a:r>
          </a:p>
          <a:p>
            <a:pPr marL="0" indent="0">
              <a:buNone/>
            </a:pPr>
            <a:endParaRPr lang="tr-TR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b="1" dirty="0" smtClean="0">
                <a:latin typeface="Comic Sans MS" panose="030F0702030302020204" pitchFamily="66" charset="0"/>
              </a:rPr>
              <a:t>Bulaşmayı </a:t>
            </a:r>
            <a:r>
              <a:rPr lang="tr-TR" b="1" dirty="0" smtClean="0">
                <a:latin typeface="Comic Sans MS" panose="030F0702030302020204" pitchFamily="66" charset="0"/>
              </a:rPr>
              <a:t>azaltan faktörler;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Aşılanma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Sünnet olma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Prezervatif kullanımı</a:t>
            </a: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1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KORUNMA</a:t>
            </a:r>
            <a:endParaRPr lang="tr-TR" sz="3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>
              <a:latin typeface="Comic Sans MS" panose="030F0702030302020204" pitchFamily="66" charset="0"/>
            </a:endParaRPr>
          </a:p>
          <a:p>
            <a:r>
              <a:rPr lang="tr-TR" dirty="0" smtClean="0">
                <a:latin typeface="Comic Sans MS" panose="030F0702030302020204" pitchFamily="66" charset="0"/>
              </a:rPr>
              <a:t>Cinsel </a:t>
            </a:r>
            <a:r>
              <a:rPr lang="tr-TR" dirty="0" smtClean="0">
                <a:latin typeface="Comic Sans MS" panose="030F0702030302020204" pitchFamily="66" charset="0"/>
              </a:rPr>
              <a:t>yolla bulaşan tüm hastalıklarda olduğu gibi birden fazla cinsel eşi olanların düzenli kondom kullanması enfeksiyon riskini azaltır.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Ancak HPV’ </a:t>
            </a:r>
            <a:r>
              <a:rPr lang="tr-TR" dirty="0" err="1" smtClean="0">
                <a:latin typeface="Comic Sans MS" panose="030F0702030302020204" pitchFamily="66" charset="0"/>
              </a:rPr>
              <a:t>nin</a:t>
            </a:r>
            <a:r>
              <a:rPr lang="tr-TR" dirty="0" smtClean="0">
                <a:latin typeface="Comic Sans MS" panose="030F0702030302020204" pitchFamily="66" charset="0"/>
              </a:rPr>
              <a:t> bulaştırıcılığı o kadar yüksektir ki, şüpheli kişilerde kondom kullanımı bile bazen korumayabilir. </a:t>
            </a: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HPV Aşısı</a:t>
            </a:r>
            <a:endParaRPr lang="tr-TR" sz="3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</a:rPr>
              <a:t>2007 yılından itibaren tüm dünya ülkeleri ile birlikte Türkiye’de de kullanılmaya başlanmıştır.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HPV aşısı </a:t>
            </a:r>
            <a:r>
              <a:rPr lang="tr-TR" dirty="0" err="1" smtClean="0">
                <a:latin typeface="Comic Sans MS" panose="030F0702030302020204" pitchFamily="66" charset="0"/>
              </a:rPr>
              <a:t>genital</a:t>
            </a:r>
            <a:r>
              <a:rPr lang="tr-TR" dirty="0" smtClean="0">
                <a:latin typeface="Comic Sans MS" panose="030F0702030302020204" pitchFamily="66" charset="0"/>
              </a:rPr>
              <a:t> siğillerin %90’ına karşı koruyucudur.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 smtClean="0">
                <a:latin typeface="Comic Sans MS" panose="030F0702030302020204" pitchFamily="66" charset="0"/>
              </a:rPr>
              <a:t>Aşı HPV tip 16, 18, 6 ve 11’e karşı geliştirilmiştir.</a:t>
            </a:r>
          </a:p>
        </p:txBody>
      </p:sp>
    </p:spTree>
    <p:extLst>
      <p:ext uri="{BB962C8B-B14F-4D97-AF65-F5344CB8AC3E}">
        <p14:creationId xmlns:p14="http://schemas.microsoft.com/office/powerpoint/2010/main" val="37220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sz="25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sz="2500" dirty="0" smtClean="0">
              <a:latin typeface="Comic Sans MS" panose="030F0702030302020204" pitchFamily="66" charset="0"/>
            </a:endParaRPr>
          </a:p>
          <a:p>
            <a:r>
              <a:rPr lang="tr-TR" sz="2500" dirty="0" smtClean="0">
                <a:latin typeface="Comic Sans MS" panose="030F0702030302020204" pitchFamily="66" charset="0"/>
              </a:rPr>
              <a:t>Dünyada </a:t>
            </a:r>
            <a:r>
              <a:rPr lang="tr-TR" sz="2500" dirty="0" smtClean="0">
                <a:latin typeface="Comic Sans MS" panose="030F0702030302020204" pitchFamily="66" charset="0"/>
              </a:rPr>
              <a:t>cinsel ilişki ile en sık bulaşan enfeksiyon olan HPV enfeksiyonu, ilk cinsel deneyimini erken yaşta yaşayan ve cinsel partner sayısı fazla olan bireylerde daha sık görülmektedir.</a:t>
            </a:r>
            <a:endParaRPr lang="tr-TR" sz="2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4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Kaynakça</a:t>
            </a:r>
            <a:endParaRPr lang="tr-T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>
              <a:hlinkClick r:id="rId2"/>
            </a:endParaRPr>
          </a:p>
          <a:p>
            <a:r>
              <a:rPr lang="tr-TR" dirty="0" smtClean="0">
                <a:hlinkClick r:id="rId2"/>
              </a:rPr>
              <a:t>https</a:t>
            </a:r>
            <a:r>
              <a:rPr lang="tr-TR" dirty="0">
                <a:hlinkClick r:id="rId2"/>
              </a:rPr>
              <a:t>://</a:t>
            </a:r>
            <a:r>
              <a:rPr lang="tr-TR" dirty="0" smtClean="0">
                <a:hlinkClick r:id="rId2"/>
              </a:rPr>
              <a:t>www.acibadem.com.tr/ilgi-alani/genital-sigiller-kondilom</a:t>
            </a:r>
            <a:r>
              <a:rPr lang="tr-TR" dirty="0">
                <a:hlinkClick r:id="rId2"/>
              </a:rPr>
              <a:t>/#</a:t>
            </a:r>
            <a:r>
              <a:rPr lang="tr-TR" dirty="0" smtClean="0">
                <a:hlinkClick r:id="rId2"/>
              </a:rPr>
              <a:t>tedavi-yontemleri</a:t>
            </a:r>
            <a:endParaRPr lang="tr-TR" dirty="0">
              <a:hlinkClick r:id="rId2"/>
            </a:endParaRPr>
          </a:p>
          <a:p>
            <a:r>
              <a:rPr lang="tr-TR" dirty="0">
                <a:hlinkClick r:id="rId3"/>
              </a:rPr>
              <a:t>https://www.medicalpark.com.tr/hpv-nedir-belirti-ve-tedavi-yontemleri-nelerdir/hg-1249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84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HPV NASIL BULAŞIR?</a:t>
            </a:r>
            <a:endParaRPr lang="tr-TR" sz="3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sz="2500" dirty="0" smtClean="0">
              <a:latin typeface="Comic Sans MS" panose="030F0702030302020204" pitchFamily="66" charset="0"/>
            </a:endParaRPr>
          </a:p>
          <a:p>
            <a:r>
              <a:rPr lang="tr-TR" sz="2500" dirty="0" err="1" smtClean="0">
                <a:latin typeface="Comic Sans MS" panose="030F0702030302020204" pitchFamily="66" charset="0"/>
              </a:rPr>
              <a:t>Genital</a:t>
            </a:r>
            <a:r>
              <a:rPr lang="tr-TR" sz="2500" dirty="0" smtClean="0">
                <a:latin typeface="Comic Sans MS" panose="030F0702030302020204" pitchFamily="66" charset="0"/>
              </a:rPr>
              <a:t> </a:t>
            </a:r>
            <a:r>
              <a:rPr lang="tr-TR" sz="2500" dirty="0" smtClean="0">
                <a:latin typeface="Comic Sans MS" panose="030F0702030302020204" pitchFamily="66" charset="0"/>
              </a:rPr>
              <a:t>siğillerin enfeksiyon yapma potansiyeli oldukça yüksektir. </a:t>
            </a:r>
            <a:r>
              <a:rPr lang="tr-TR" sz="2500" dirty="0" err="1" smtClean="0">
                <a:latin typeface="Comic Sans MS" panose="030F0702030302020204" pitchFamily="66" charset="0"/>
              </a:rPr>
              <a:t>Genital</a:t>
            </a:r>
            <a:r>
              <a:rPr lang="tr-TR" sz="2500" dirty="0" smtClean="0">
                <a:latin typeface="Comic Sans MS" panose="030F0702030302020204" pitchFamily="66" charset="0"/>
              </a:rPr>
              <a:t> siğil çoğunlukla oral, anal ve vajinal cinsel temasla bulaşır.</a:t>
            </a:r>
          </a:p>
          <a:p>
            <a:r>
              <a:rPr lang="tr-TR" sz="2500" dirty="0" smtClean="0">
                <a:latin typeface="Comic Sans MS" panose="030F0702030302020204" pitchFamily="66" charset="0"/>
              </a:rPr>
              <a:t>Partnerler arsında bulaşma oranı yaklaşık %60’dır.</a:t>
            </a:r>
          </a:p>
          <a:p>
            <a:r>
              <a:rPr lang="tr-TR" sz="2500" dirty="0" smtClean="0">
                <a:latin typeface="Comic Sans MS" panose="030F0702030302020204" pitchFamily="66" charset="0"/>
              </a:rPr>
              <a:t>Yüksek bulaşma oranı nedeniyle cinsel aktif bireylerde hayat boyu </a:t>
            </a:r>
            <a:r>
              <a:rPr lang="tr-TR" sz="2500" dirty="0" err="1" smtClean="0">
                <a:latin typeface="Comic Sans MS" panose="030F0702030302020204" pitchFamily="66" charset="0"/>
              </a:rPr>
              <a:t>genital</a:t>
            </a:r>
            <a:r>
              <a:rPr lang="tr-TR" sz="2500" dirty="0" smtClean="0">
                <a:latin typeface="Comic Sans MS" panose="030F0702030302020204" pitchFamily="66" charset="0"/>
              </a:rPr>
              <a:t> siğil görülme oranı %50’ye yaklaşmıştır.</a:t>
            </a:r>
            <a:endParaRPr lang="tr-TR" sz="2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6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HPV Bulaşmasındaki Risk Faktörleri</a:t>
            </a:r>
            <a:endParaRPr lang="tr-TR" sz="3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>
              <a:latin typeface="Comic Sans MS" panose="030F0702030302020204" pitchFamily="66" charset="0"/>
            </a:endParaRPr>
          </a:p>
          <a:p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 smtClean="0">
                <a:latin typeface="Comic Sans MS" panose="030F0702030302020204" pitchFamily="66" charset="0"/>
              </a:rPr>
              <a:t>Erken </a:t>
            </a:r>
            <a:r>
              <a:rPr lang="tr-TR" dirty="0" smtClean="0">
                <a:latin typeface="Comic Sans MS" panose="030F0702030302020204" pitchFamily="66" charset="0"/>
              </a:rPr>
              <a:t>yaşta cinsel ilişki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Cinsel partner sayısının fazlalığı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Korunmasız cinsel ilişki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Cinsel ilişki ile bulaşan enfeksiyon geçmişi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Bağışıklık sistemi</a:t>
            </a: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1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HPV Enfeksiyonu Vücudun Hangi Bölgelerinde Görülür?</a:t>
            </a:r>
            <a:endParaRPr lang="tr-TR" sz="3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 smtClean="0">
                <a:latin typeface="Comic Sans MS" panose="030F0702030302020204" pitchFamily="66" charset="0"/>
              </a:rPr>
              <a:t>Kadınlarda</a:t>
            </a:r>
            <a:r>
              <a:rPr lang="tr-TR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Dış </a:t>
            </a:r>
            <a:r>
              <a:rPr lang="tr-TR" dirty="0" err="1" smtClean="0">
                <a:latin typeface="Comic Sans MS" panose="030F0702030302020204" pitchFamily="66" charset="0"/>
              </a:rPr>
              <a:t>genital</a:t>
            </a:r>
            <a:r>
              <a:rPr lang="tr-TR" dirty="0" smtClean="0">
                <a:latin typeface="Comic Sans MS" panose="030F0702030302020204" pitchFamily="66" charset="0"/>
              </a:rPr>
              <a:t> bölge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Vajina</a:t>
            </a:r>
          </a:p>
          <a:p>
            <a:r>
              <a:rPr lang="tr-TR" dirty="0" err="1" smtClean="0">
                <a:latin typeface="Comic Sans MS" panose="030F0702030302020204" pitchFamily="66" charset="0"/>
              </a:rPr>
              <a:t>Serviks</a:t>
            </a:r>
            <a:r>
              <a:rPr lang="tr-TR" dirty="0" smtClean="0">
                <a:latin typeface="Comic Sans MS" panose="030F0702030302020204" pitchFamily="66" charset="0"/>
              </a:rPr>
              <a:t>(rahim ağzı)</a:t>
            </a:r>
          </a:p>
          <a:p>
            <a:r>
              <a:rPr lang="tr-TR" dirty="0" err="1" smtClean="0">
                <a:latin typeface="Comic Sans MS" panose="030F0702030302020204" pitchFamily="66" charset="0"/>
              </a:rPr>
              <a:t>Perinatal</a:t>
            </a:r>
            <a:r>
              <a:rPr lang="tr-TR" dirty="0" smtClean="0">
                <a:latin typeface="Comic Sans MS" panose="030F0702030302020204" pitchFamily="66" charset="0"/>
              </a:rPr>
              <a:t> bölge (makat çevresi)</a:t>
            </a:r>
          </a:p>
        </p:txBody>
      </p:sp>
    </p:spTree>
    <p:extLst>
      <p:ext uri="{BB962C8B-B14F-4D97-AF65-F5344CB8AC3E}">
        <p14:creationId xmlns:p14="http://schemas.microsoft.com/office/powerpoint/2010/main" val="179738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 smtClean="0">
                <a:latin typeface="Comic Sans MS" panose="030F0702030302020204" pitchFamily="66" charset="0"/>
              </a:rPr>
              <a:t>Erkeklerde</a:t>
            </a:r>
            <a:r>
              <a:rPr lang="tr-TR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Dış </a:t>
            </a:r>
            <a:r>
              <a:rPr lang="tr-TR" dirty="0" err="1" smtClean="0">
                <a:latin typeface="Comic Sans MS" panose="030F0702030302020204" pitchFamily="66" charset="0"/>
              </a:rPr>
              <a:t>genital</a:t>
            </a:r>
            <a:r>
              <a:rPr lang="tr-TR" dirty="0" smtClean="0">
                <a:latin typeface="Comic Sans MS" panose="030F0702030302020204" pitchFamily="66" charset="0"/>
              </a:rPr>
              <a:t> bölge</a:t>
            </a:r>
          </a:p>
          <a:p>
            <a:r>
              <a:rPr lang="tr-TR" dirty="0" err="1" smtClean="0">
                <a:latin typeface="Comic Sans MS" panose="030F0702030302020204" pitchFamily="66" charset="0"/>
              </a:rPr>
              <a:t>Perinatal</a:t>
            </a:r>
            <a:r>
              <a:rPr lang="tr-TR" dirty="0" smtClean="0">
                <a:latin typeface="Comic Sans MS" panose="030F0702030302020204" pitchFamily="66" charset="0"/>
              </a:rPr>
              <a:t> bölge(makat çevresinde) görülebilir.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Bununla birlikte </a:t>
            </a:r>
            <a:r>
              <a:rPr lang="tr-TR" dirty="0" err="1" smtClean="0">
                <a:latin typeface="Comic Sans MS" panose="030F0702030302020204" pitchFamily="66" charset="0"/>
              </a:rPr>
              <a:t>genital</a:t>
            </a:r>
            <a:r>
              <a:rPr lang="tr-TR" dirty="0" smtClean="0">
                <a:latin typeface="Comic Sans MS" panose="030F0702030302020204" pitchFamily="66" charset="0"/>
              </a:rPr>
              <a:t> siğilleri olan bireylerde oral yani ağız bölgesi, göz, solunum yolu ve burun bölgesinde de siğiller görülebilir.</a:t>
            </a: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4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692696"/>
            <a:ext cx="5225071" cy="508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971600" y="594928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Dairenin büyüklüğü kanser riskinin ne orandan arttığını ifade etmektedir.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9939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Genital</a:t>
            </a:r>
            <a:r>
              <a:rPr lang="tr-TR" sz="3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Siğil Belirtileri Nelerdir?</a:t>
            </a:r>
            <a:endParaRPr lang="tr-TR" sz="3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dirty="0" smtClean="0">
              <a:latin typeface="Comic Sans MS" panose="030F0702030302020204" pitchFamily="66" charset="0"/>
            </a:endParaRPr>
          </a:p>
          <a:p>
            <a:r>
              <a:rPr lang="tr-TR" dirty="0" smtClean="0">
                <a:latin typeface="Comic Sans MS" panose="030F0702030302020204" pitchFamily="66" charset="0"/>
              </a:rPr>
              <a:t>Deriden </a:t>
            </a:r>
            <a:r>
              <a:rPr lang="tr-TR" dirty="0" smtClean="0">
                <a:latin typeface="Comic Sans MS" panose="030F0702030302020204" pitchFamily="66" charset="0"/>
              </a:rPr>
              <a:t>kabarık ya da yassı, deri renginde pembe-kahve tonlarında et beni benzeri kabartılar şeklinde görülen </a:t>
            </a:r>
            <a:r>
              <a:rPr lang="tr-TR" dirty="0" err="1" smtClean="0">
                <a:latin typeface="Comic Sans MS" panose="030F0702030302020204" pitchFamily="66" charset="0"/>
              </a:rPr>
              <a:t>genital</a:t>
            </a:r>
            <a:r>
              <a:rPr lang="tr-TR" dirty="0" smtClean="0">
                <a:latin typeface="Comic Sans MS" panose="030F0702030302020204" pitchFamily="66" charset="0"/>
              </a:rPr>
              <a:t> siğiller genellikle milimetrik olarak başlar ancak nadiren birkaç </a:t>
            </a:r>
            <a:r>
              <a:rPr lang="tr-TR" dirty="0" err="1" smtClean="0">
                <a:latin typeface="Comic Sans MS" panose="030F0702030302020204" pitchFamily="66" charset="0"/>
              </a:rPr>
              <a:t>cm’lik</a:t>
            </a:r>
            <a:r>
              <a:rPr lang="tr-TR" dirty="0" smtClean="0">
                <a:latin typeface="Comic Sans MS" panose="030F0702030302020204" pitchFamily="66" charset="0"/>
              </a:rPr>
              <a:t> siğiller de görülebilir.</a:t>
            </a:r>
          </a:p>
          <a:p>
            <a:r>
              <a:rPr lang="tr-TR" dirty="0" err="1" smtClean="0">
                <a:latin typeface="Comic Sans MS" panose="030F0702030302020204" pitchFamily="66" charset="0"/>
              </a:rPr>
              <a:t>Genital</a:t>
            </a:r>
            <a:r>
              <a:rPr lang="tr-TR" dirty="0" smtClean="0">
                <a:latin typeface="Comic Sans MS" panose="030F0702030302020204" pitchFamily="66" charset="0"/>
              </a:rPr>
              <a:t> siğiller sıklıkla semptom vermemekle birlikte; kanama ve kaşıntı şikayetleri bulunabilir.</a:t>
            </a:r>
          </a:p>
        </p:txBody>
      </p:sp>
    </p:spTree>
    <p:extLst>
      <p:ext uri="{BB962C8B-B14F-4D97-AF65-F5344CB8AC3E}">
        <p14:creationId xmlns:p14="http://schemas.microsoft.com/office/powerpoint/2010/main" val="7115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144</TotalTime>
  <Words>1037</Words>
  <Application>Microsoft Office PowerPoint</Application>
  <PresentationFormat>Ekran Gösterisi (4:3)</PresentationFormat>
  <Paragraphs>108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Hisse Senedi</vt:lpstr>
      <vt:lpstr>HPV(HUMAN PAPİLLOMA VİRUS)</vt:lpstr>
      <vt:lpstr>HPV(HUMAN PAPİLLOMA VİRUS NEDİR?)</vt:lpstr>
      <vt:lpstr>PowerPoint Sunusu</vt:lpstr>
      <vt:lpstr>HPV NASIL BULAŞIR?</vt:lpstr>
      <vt:lpstr>HPV Bulaşmasındaki Risk Faktörleri</vt:lpstr>
      <vt:lpstr>HPV Enfeksiyonu Vücudun Hangi Bölgelerinde Görülür?</vt:lpstr>
      <vt:lpstr>PowerPoint Sunusu</vt:lpstr>
      <vt:lpstr>PowerPoint Sunusu</vt:lpstr>
      <vt:lpstr>Genital Siğil Belirtileri Nelerdir?</vt:lpstr>
      <vt:lpstr>PowerPoint Sunusu</vt:lpstr>
      <vt:lpstr>PowerPoint Sunusu</vt:lpstr>
      <vt:lpstr>Genital Siğil Ne Zaman Ortaya Çıkar?</vt:lpstr>
      <vt:lpstr>Hangi Yaşlarda Daha Sık Görülür?</vt:lpstr>
      <vt:lpstr>HPV Tipleri Nelerdir?</vt:lpstr>
      <vt:lpstr>PowerPoint Sunusu</vt:lpstr>
      <vt:lpstr>HPV Hangi Hastalıklara Neden Olabilir?</vt:lpstr>
      <vt:lpstr>HPV Testi Nedir?</vt:lpstr>
      <vt:lpstr>Tanı yöntemleri</vt:lpstr>
      <vt:lpstr>PowerPoint Sunusu</vt:lpstr>
      <vt:lpstr>PowerPoint Sunusu</vt:lpstr>
      <vt:lpstr>PowerPoint Sunusu</vt:lpstr>
      <vt:lpstr>PowerPoint Sunusu</vt:lpstr>
      <vt:lpstr>Tedavi Yöntemleri</vt:lpstr>
      <vt:lpstr>PowerPoint Sunusu</vt:lpstr>
      <vt:lpstr>PowerPoint Sunusu</vt:lpstr>
      <vt:lpstr>PowerPoint Sunusu</vt:lpstr>
      <vt:lpstr>HPV’ den Korunmak İçin Ne Yapılmalıdır?</vt:lpstr>
      <vt:lpstr>KORUNMA</vt:lpstr>
      <vt:lpstr>HPV Aşısı</vt:lpstr>
      <vt:lpstr>Kaynakça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HPV(HUMAN PAPİLLOMA VİRUS)</dc:title>
  <dc:creator>user</dc:creator>
  <cp:lastModifiedBy>user</cp:lastModifiedBy>
  <cp:revision>50</cp:revision>
  <dcterms:created xsi:type="dcterms:W3CDTF">2019-10-27T16:55:35Z</dcterms:created>
  <dcterms:modified xsi:type="dcterms:W3CDTF">2019-10-30T16:33:08Z</dcterms:modified>
</cp:coreProperties>
</file>