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2" r:id="rId3"/>
    <p:sldId id="349" r:id="rId4"/>
    <p:sldId id="350" r:id="rId5"/>
    <p:sldId id="351" r:id="rId6"/>
    <p:sldId id="352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290" r:id="rId16"/>
    <p:sldId id="262" r:id="rId17"/>
    <p:sldId id="263" r:id="rId18"/>
    <p:sldId id="264" r:id="rId19"/>
    <p:sldId id="265" r:id="rId20"/>
    <p:sldId id="289" r:id="rId21"/>
    <p:sldId id="319" r:id="rId22"/>
    <p:sldId id="320" r:id="rId23"/>
    <p:sldId id="286" r:id="rId24"/>
    <p:sldId id="287" r:id="rId25"/>
    <p:sldId id="317" r:id="rId26"/>
    <p:sldId id="288" r:id="rId27"/>
    <p:sldId id="316" r:id="rId28"/>
    <p:sldId id="318" r:id="rId29"/>
    <p:sldId id="266" r:id="rId30"/>
    <p:sldId id="267" r:id="rId31"/>
    <p:sldId id="326" r:id="rId32"/>
    <p:sldId id="331" r:id="rId33"/>
    <p:sldId id="332" r:id="rId34"/>
    <p:sldId id="327" r:id="rId35"/>
    <p:sldId id="328" r:id="rId36"/>
    <p:sldId id="329" r:id="rId37"/>
    <p:sldId id="330" r:id="rId38"/>
    <p:sldId id="268" r:id="rId39"/>
    <p:sldId id="269" r:id="rId40"/>
    <p:sldId id="270" r:id="rId41"/>
    <p:sldId id="271" r:id="rId42"/>
    <p:sldId id="272" r:id="rId43"/>
    <p:sldId id="321" r:id="rId44"/>
    <p:sldId id="275" r:id="rId45"/>
    <p:sldId id="276" r:id="rId46"/>
    <p:sldId id="278" r:id="rId47"/>
    <p:sldId id="279" r:id="rId48"/>
    <p:sldId id="282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283" r:id="rId76"/>
    <p:sldId id="284" r:id="rId77"/>
    <p:sldId id="285" r:id="rId78"/>
    <p:sldId id="323" r:id="rId79"/>
    <p:sldId id="324" r:id="rId80"/>
    <p:sldId id="325" r:id="rId81"/>
    <p:sldId id="291" r:id="rId82"/>
    <p:sldId id="292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7A91F1-C314-4F7F-871A-B2C6CB1DE210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1BCDAF84-D1BE-4E54-B573-F20B0C00A04D}">
      <dgm:prSet phldrT="[Text]"/>
      <dgm:spPr/>
      <dgm:t>
        <a:bodyPr/>
        <a:lstStyle/>
        <a:p>
          <a:r>
            <a:rPr lang="en-GB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Üketiciler</a:t>
          </a:r>
          <a:endParaRPr lang="en-GB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Okuyucular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izleyiciler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öğrenciler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...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B21A47-BA46-4A6E-A816-EA8CC75B2D2A}" type="parTrans" cxnId="{FACD0BC3-7EEC-467F-BF2C-B767DF917562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ACEC7B-020E-41CD-840F-F9A3F482203A}" type="sibTrans" cxnId="{FACD0BC3-7EEC-467F-BF2C-B767DF917562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C75235-CA3A-4C51-A8FD-4BD8E513C79B}">
      <dgm:prSet phldrT="[Text]"/>
      <dgm:spPr/>
      <dgm:t>
        <a:bodyPr/>
        <a:lstStyle/>
        <a:p>
          <a:r>
            <a:rPr lang="en-GB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Müellifler</a:t>
          </a:r>
          <a:endParaRPr lang="en-GB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Yazarlar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müzisyenler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tasarımcılar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...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5B475-3CFF-49D2-BA5E-88CDFC14DB41}" type="parTrans" cxnId="{21C90992-A977-404B-994D-23C824D3675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A05959-C233-44A4-9071-64E72776DAF1}" type="sibTrans" cxnId="{21C90992-A977-404B-994D-23C824D3675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8AB211-C0A8-4472-AF75-83F23B3805F0}">
      <dgm:prSet phldrT="[Text]"/>
      <dgm:spPr/>
      <dgm:t>
        <a:bodyPr/>
        <a:lstStyle/>
        <a:p>
          <a:r>
            <a:rPr lang="en-GB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Tüccarlar</a:t>
          </a:r>
          <a:r>
            <a: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/ </a:t>
          </a:r>
          <a:r>
            <a:rPr lang="en-GB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Aracılar</a:t>
          </a:r>
          <a:endParaRPr lang="en-GB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Yayınevleri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müzik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yapımcıları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...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44B15B-6FCF-4A55-BD9F-59603A651A93}" type="parTrans" cxnId="{0220208C-56D6-408A-AB19-CC6F67BBE7D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BC8466-A310-4DF8-85CE-FCB8E344F0D7}" type="sibTrans" cxnId="{0220208C-56D6-408A-AB19-CC6F67BBE7D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53A2D6-AF66-4A2E-A181-297C25FC37D9}" type="pres">
      <dgm:prSet presAssocID="{B27A91F1-C314-4F7F-871A-B2C6CB1DE210}" presName="CompostProcess" presStyleCnt="0">
        <dgm:presLayoutVars>
          <dgm:dir/>
          <dgm:resizeHandles val="exact"/>
        </dgm:presLayoutVars>
      </dgm:prSet>
      <dgm:spPr/>
    </dgm:pt>
    <dgm:pt modelId="{3D5B46BA-2ABC-4C39-A8C0-11BBAF61FC34}" type="pres">
      <dgm:prSet presAssocID="{B27A91F1-C314-4F7F-871A-B2C6CB1DE210}" presName="arrow" presStyleLbl="bgShp" presStyleIdx="0" presStyleCnt="1"/>
      <dgm:spPr/>
      <dgm:t>
        <a:bodyPr/>
        <a:lstStyle/>
        <a:p>
          <a:endParaRPr lang="en-GB"/>
        </a:p>
      </dgm:t>
    </dgm:pt>
    <dgm:pt modelId="{3EA88F05-13A9-496B-815C-523CC7C3AAD7}" type="pres">
      <dgm:prSet presAssocID="{B27A91F1-C314-4F7F-871A-B2C6CB1DE210}" presName="linearProcess" presStyleCnt="0"/>
      <dgm:spPr/>
    </dgm:pt>
    <dgm:pt modelId="{212A3D22-A6A6-4972-A425-09AA82A5949B}" type="pres">
      <dgm:prSet presAssocID="{1BCDAF84-D1BE-4E54-B573-F20B0C00A04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789582-9E44-429D-A352-CE52789B2424}" type="pres">
      <dgm:prSet presAssocID="{33ACEC7B-020E-41CD-840F-F9A3F482203A}" presName="sibTrans" presStyleCnt="0"/>
      <dgm:spPr/>
    </dgm:pt>
    <dgm:pt modelId="{23201A12-A439-4D69-9376-12C426A22A0C}" type="pres">
      <dgm:prSet presAssocID="{8CC75235-CA3A-4C51-A8FD-4BD8E513C79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D7BAEA-D17F-4145-9BB6-5BEC9657E353}" type="pres">
      <dgm:prSet presAssocID="{B6A05959-C233-44A4-9071-64E72776DAF1}" presName="sibTrans" presStyleCnt="0"/>
      <dgm:spPr/>
    </dgm:pt>
    <dgm:pt modelId="{97B7242E-8F22-441B-A24A-CAE976D8710F}" type="pres">
      <dgm:prSet presAssocID="{208AB211-C0A8-4472-AF75-83F23B3805F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19681E3-C347-4AF3-AAB5-2BF7826A4048}" type="presOf" srcId="{B27A91F1-C314-4F7F-871A-B2C6CB1DE210}" destId="{C353A2D6-AF66-4A2E-A181-297C25FC37D9}" srcOrd="0" destOrd="0" presId="urn:microsoft.com/office/officeart/2005/8/layout/hProcess9"/>
    <dgm:cxn modelId="{EB38E5F0-2313-4A88-93F0-10A3ABA9367C}" type="presOf" srcId="{8CC75235-CA3A-4C51-A8FD-4BD8E513C79B}" destId="{23201A12-A439-4D69-9376-12C426A22A0C}" srcOrd="0" destOrd="0" presId="urn:microsoft.com/office/officeart/2005/8/layout/hProcess9"/>
    <dgm:cxn modelId="{24750377-B8FD-43EE-9763-435C9A293B5C}" type="presOf" srcId="{208AB211-C0A8-4472-AF75-83F23B3805F0}" destId="{97B7242E-8F22-441B-A24A-CAE976D8710F}" srcOrd="0" destOrd="0" presId="urn:microsoft.com/office/officeart/2005/8/layout/hProcess9"/>
    <dgm:cxn modelId="{0220208C-56D6-408A-AB19-CC6F67BBE7D8}" srcId="{B27A91F1-C314-4F7F-871A-B2C6CB1DE210}" destId="{208AB211-C0A8-4472-AF75-83F23B3805F0}" srcOrd="2" destOrd="0" parTransId="{DF44B15B-6FCF-4A55-BD9F-59603A651A93}" sibTransId="{11BC8466-A310-4DF8-85CE-FCB8E344F0D7}"/>
    <dgm:cxn modelId="{2B5DCD53-0D27-4B99-9E10-BF910083CA32}" type="presOf" srcId="{1BCDAF84-D1BE-4E54-B573-F20B0C00A04D}" destId="{212A3D22-A6A6-4972-A425-09AA82A5949B}" srcOrd="0" destOrd="0" presId="urn:microsoft.com/office/officeart/2005/8/layout/hProcess9"/>
    <dgm:cxn modelId="{21C90992-A977-404B-994D-23C824D36758}" srcId="{B27A91F1-C314-4F7F-871A-B2C6CB1DE210}" destId="{8CC75235-CA3A-4C51-A8FD-4BD8E513C79B}" srcOrd="1" destOrd="0" parTransId="{3345B475-3CFF-49D2-BA5E-88CDFC14DB41}" sibTransId="{B6A05959-C233-44A4-9071-64E72776DAF1}"/>
    <dgm:cxn modelId="{FACD0BC3-7EEC-467F-BF2C-B767DF917562}" srcId="{B27A91F1-C314-4F7F-871A-B2C6CB1DE210}" destId="{1BCDAF84-D1BE-4E54-B573-F20B0C00A04D}" srcOrd="0" destOrd="0" parTransId="{65B21A47-BA46-4A6E-A816-EA8CC75B2D2A}" sibTransId="{33ACEC7B-020E-41CD-840F-F9A3F482203A}"/>
    <dgm:cxn modelId="{B9D3206C-3E95-470C-B0BB-5481F339F6A2}" type="presParOf" srcId="{C353A2D6-AF66-4A2E-A181-297C25FC37D9}" destId="{3D5B46BA-2ABC-4C39-A8C0-11BBAF61FC34}" srcOrd="0" destOrd="0" presId="urn:microsoft.com/office/officeart/2005/8/layout/hProcess9"/>
    <dgm:cxn modelId="{F08C947F-EC52-4BDB-B1EE-F5AF6380C74C}" type="presParOf" srcId="{C353A2D6-AF66-4A2E-A181-297C25FC37D9}" destId="{3EA88F05-13A9-496B-815C-523CC7C3AAD7}" srcOrd="1" destOrd="0" presId="urn:microsoft.com/office/officeart/2005/8/layout/hProcess9"/>
    <dgm:cxn modelId="{E6E3E33F-BA01-48BE-B421-B078ED16FA19}" type="presParOf" srcId="{3EA88F05-13A9-496B-815C-523CC7C3AAD7}" destId="{212A3D22-A6A6-4972-A425-09AA82A5949B}" srcOrd="0" destOrd="0" presId="urn:microsoft.com/office/officeart/2005/8/layout/hProcess9"/>
    <dgm:cxn modelId="{9160A6FB-1731-4DBB-8F35-B82AE6DAD7BB}" type="presParOf" srcId="{3EA88F05-13A9-496B-815C-523CC7C3AAD7}" destId="{A3789582-9E44-429D-A352-CE52789B2424}" srcOrd="1" destOrd="0" presId="urn:microsoft.com/office/officeart/2005/8/layout/hProcess9"/>
    <dgm:cxn modelId="{31D20A32-95EF-4CAC-9022-4034782C138B}" type="presParOf" srcId="{3EA88F05-13A9-496B-815C-523CC7C3AAD7}" destId="{23201A12-A439-4D69-9376-12C426A22A0C}" srcOrd="2" destOrd="0" presId="urn:microsoft.com/office/officeart/2005/8/layout/hProcess9"/>
    <dgm:cxn modelId="{22F71A66-BFFD-4C5E-9557-352876D850F9}" type="presParOf" srcId="{3EA88F05-13A9-496B-815C-523CC7C3AAD7}" destId="{69D7BAEA-D17F-4145-9BB6-5BEC9657E353}" srcOrd="3" destOrd="0" presId="urn:microsoft.com/office/officeart/2005/8/layout/hProcess9"/>
    <dgm:cxn modelId="{A5DCB5C8-07A5-4C17-B8EE-7D802F8662E5}" type="presParOf" srcId="{3EA88F05-13A9-496B-815C-523CC7C3AAD7}" destId="{97B7242E-8F22-441B-A24A-CAE976D8710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12697E-39F9-493C-8053-DF1C63E5FD08}" type="doc">
      <dgm:prSet loTypeId="urn:microsoft.com/office/officeart/2005/8/layout/gear1" loCatId="cycle" qsTypeId="urn:microsoft.com/office/officeart/2005/8/quickstyle/simple1" qsCatId="simple" csTypeId="urn:microsoft.com/office/officeart/2005/8/colors/accent0_1" csCatId="mainScheme" phldr="1"/>
      <dgm:spPr/>
    </dgm:pt>
    <dgm:pt modelId="{DFEA8AFC-73AB-4E3D-8425-3B4DCAB5D5DA}">
      <dgm:prSet phldrT="[Text]"/>
      <dgm:spPr/>
      <dgm:t>
        <a:bodyPr/>
        <a:lstStyle/>
        <a:p>
          <a:r>
            <a:rPr lang="en-GB"/>
            <a:t>Üketiciler</a:t>
          </a:r>
        </a:p>
      </dgm:t>
    </dgm:pt>
    <dgm:pt modelId="{D4CB30F1-4FBF-43E5-8133-D2F41C131048}" type="parTrans" cxnId="{5DDEB007-0E77-40E1-8E5B-173A5357D286}">
      <dgm:prSet/>
      <dgm:spPr/>
      <dgm:t>
        <a:bodyPr/>
        <a:lstStyle/>
        <a:p>
          <a:endParaRPr lang="en-GB"/>
        </a:p>
      </dgm:t>
    </dgm:pt>
    <dgm:pt modelId="{4D5DDB0A-640C-4108-8FC2-3B1BBC309FAC}" type="sibTrans" cxnId="{5DDEB007-0E77-40E1-8E5B-173A5357D286}">
      <dgm:prSet/>
      <dgm:spPr/>
      <dgm:t>
        <a:bodyPr/>
        <a:lstStyle/>
        <a:p>
          <a:endParaRPr lang="en-GB"/>
        </a:p>
      </dgm:t>
    </dgm:pt>
    <dgm:pt modelId="{12894596-A25E-4F59-9F96-2899F4A211A2}">
      <dgm:prSet phldrT="[Text]"/>
      <dgm:spPr/>
      <dgm:t>
        <a:bodyPr/>
        <a:lstStyle/>
        <a:p>
          <a:r>
            <a:rPr lang="en-GB"/>
            <a:t>Müellifler</a:t>
          </a:r>
        </a:p>
      </dgm:t>
    </dgm:pt>
    <dgm:pt modelId="{53AC8601-4E14-4C3A-B025-C8F5F4190D76}" type="parTrans" cxnId="{F64C6250-FF8B-4E8D-8A21-752AFF118877}">
      <dgm:prSet/>
      <dgm:spPr/>
      <dgm:t>
        <a:bodyPr/>
        <a:lstStyle/>
        <a:p>
          <a:endParaRPr lang="en-GB"/>
        </a:p>
      </dgm:t>
    </dgm:pt>
    <dgm:pt modelId="{6B70F340-64DD-4F69-A62A-FC3D471AE87D}" type="sibTrans" cxnId="{F64C6250-FF8B-4E8D-8A21-752AFF118877}">
      <dgm:prSet/>
      <dgm:spPr/>
      <dgm:t>
        <a:bodyPr/>
        <a:lstStyle/>
        <a:p>
          <a:endParaRPr lang="en-GB"/>
        </a:p>
      </dgm:t>
    </dgm:pt>
    <dgm:pt modelId="{CA60B982-EC39-43B1-AA0E-FD7FCBBDAEAF}" type="pres">
      <dgm:prSet presAssocID="{2712697E-39F9-493C-8053-DF1C63E5FD0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6BC046F-53EF-43F4-A8A6-459E711AF10A}" type="pres">
      <dgm:prSet presAssocID="{DFEA8AFC-73AB-4E3D-8425-3B4DCAB5D5DA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D92D30-F26D-4804-9FE9-9344987676AD}" type="pres">
      <dgm:prSet presAssocID="{DFEA8AFC-73AB-4E3D-8425-3B4DCAB5D5DA}" presName="gear1srcNode" presStyleLbl="node1" presStyleIdx="0" presStyleCnt="2"/>
      <dgm:spPr/>
      <dgm:t>
        <a:bodyPr/>
        <a:lstStyle/>
        <a:p>
          <a:endParaRPr lang="en-GB"/>
        </a:p>
      </dgm:t>
    </dgm:pt>
    <dgm:pt modelId="{25270A03-0146-4EBF-88A4-3A7603345B85}" type="pres">
      <dgm:prSet presAssocID="{DFEA8AFC-73AB-4E3D-8425-3B4DCAB5D5DA}" presName="gear1dstNode" presStyleLbl="node1" presStyleIdx="0" presStyleCnt="2"/>
      <dgm:spPr/>
      <dgm:t>
        <a:bodyPr/>
        <a:lstStyle/>
        <a:p>
          <a:endParaRPr lang="en-GB"/>
        </a:p>
      </dgm:t>
    </dgm:pt>
    <dgm:pt modelId="{8F396F78-E819-4AFA-B292-A7D386B0DAA7}" type="pres">
      <dgm:prSet presAssocID="{12894596-A25E-4F59-9F96-2899F4A211A2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C46352-D5E0-477E-BB1E-18CA841AB9DF}" type="pres">
      <dgm:prSet presAssocID="{12894596-A25E-4F59-9F96-2899F4A211A2}" presName="gear2srcNode" presStyleLbl="node1" presStyleIdx="1" presStyleCnt="2"/>
      <dgm:spPr/>
      <dgm:t>
        <a:bodyPr/>
        <a:lstStyle/>
        <a:p>
          <a:endParaRPr lang="en-GB"/>
        </a:p>
      </dgm:t>
    </dgm:pt>
    <dgm:pt modelId="{8C27DAE3-11F6-4492-8849-E92E916F6294}" type="pres">
      <dgm:prSet presAssocID="{12894596-A25E-4F59-9F96-2899F4A211A2}" presName="gear2dstNode" presStyleLbl="node1" presStyleIdx="1" presStyleCnt="2"/>
      <dgm:spPr/>
      <dgm:t>
        <a:bodyPr/>
        <a:lstStyle/>
        <a:p>
          <a:endParaRPr lang="en-GB"/>
        </a:p>
      </dgm:t>
    </dgm:pt>
    <dgm:pt modelId="{D3DB6BF1-8951-4764-AA48-C674906DADD5}" type="pres">
      <dgm:prSet presAssocID="{4D5DDB0A-640C-4108-8FC2-3B1BBC309FAC}" presName="connector1" presStyleLbl="sibTrans2D1" presStyleIdx="0" presStyleCnt="2"/>
      <dgm:spPr/>
      <dgm:t>
        <a:bodyPr/>
        <a:lstStyle/>
        <a:p>
          <a:endParaRPr lang="en-GB"/>
        </a:p>
      </dgm:t>
    </dgm:pt>
    <dgm:pt modelId="{825DA4D9-1CBC-41AC-9B97-2EC3012BA539}" type="pres">
      <dgm:prSet presAssocID="{6B70F340-64DD-4F69-A62A-FC3D471AE87D}" presName="connector2" presStyleLbl="sibTrans2D1" presStyleIdx="1" presStyleCnt="2"/>
      <dgm:spPr/>
      <dgm:t>
        <a:bodyPr/>
        <a:lstStyle/>
        <a:p>
          <a:endParaRPr lang="en-GB"/>
        </a:p>
      </dgm:t>
    </dgm:pt>
  </dgm:ptLst>
  <dgm:cxnLst>
    <dgm:cxn modelId="{5CAD5780-D403-46D4-8390-ED65674CA138}" type="presOf" srcId="{DFEA8AFC-73AB-4E3D-8425-3B4DCAB5D5DA}" destId="{E6D92D30-F26D-4804-9FE9-9344987676AD}" srcOrd="1" destOrd="0" presId="urn:microsoft.com/office/officeart/2005/8/layout/gear1"/>
    <dgm:cxn modelId="{F64C6250-FF8B-4E8D-8A21-752AFF118877}" srcId="{2712697E-39F9-493C-8053-DF1C63E5FD08}" destId="{12894596-A25E-4F59-9F96-2899F4A211A2}" srcOrd="1" destOrd="0" parTransId="{53AC8601-4E14-4C3A-B025-C8F5F4190D76}" sibTransId="{6B70F340-64DD-4F69-A62A-FC3D471AE87D}"/>
    <dgm:cxn modelId="{1981A540-1B12-46D2-ABCC-05AB0EAE52C7}" type="presOf" srcId="{4D5DDB0A-640C-4108-8FC2-3B1BBC309FAC}" destId="{D3DB6BF1-8951-4764-AA48-C674906DADD5}" srcOrd="0" destOrd="0" presId="urn:microsoft.com/office/officeart/2005/8/layout/gear1"/>
    <dgm:cxn modelId="{09DC2159-10E6-4409-ABE6-4E5180FD9B77}" type="presOf" srcId="{12894596-A25E-4F59-9F96-2899F4A211A2}" destId="{8F396F78-E819-4AFA-B292-A7D386B0DAA7}" srcOrd="0" destOrd="0" presId="urn:microsoft.com/office/officeart/2005/8/layout/gear1"/>
    <dgm:cxn modelId="{4BA79C0E-331B-424A-B018-E09280405CAA}" type="presOf" srcId="{DFEA8AFC-73AB-4E3D-8425-3B4DCAB5D5DA}" destId="{25270A03-0146-4EBF-88A4-3A7603345B85}" srcOrd="2" destOrd="0" presId="urn:microsoft.com/office/officeart/2005/8/layout/gear1"/>
    <dgm:cxn modelId="{D04EA286-5A8E-4788-A392-47CFD92D4711}" type="presOf" srcId="{12894596-A25E-4F59-9F96-2899F4A211A2}" destId="{8C27DAE3-11F6-4492-8849-E92E916F6294}" srcOrd="2" destOrd="0" presId="urn:microsoft.com/office/officeart/2005/8/layout/gear1"/>
    <dgm:cxn modelId="{5DDEB007-0E77-40E1-8E5B-173A5357D286}" srcId="{2712697E-39F9-493C-8053-DF1C63E5FD08}" destId="{DFEA8AFC-73AB-4E3D-8425-3B4DCAB5D5DA}" srcOrd="0" destOrd="0" parTransId="{D4CB30F1-4FBF-43E5-8133-D2F41C131048}" sibTransId="{4D5DDB0A-640C-4108-8FC2-3B1BBC309FAC}"/>
    <dgm:cxn modelId="{0422EC40-F5DE-4A1F-9B65-CFD78FAC3AAA}" type="presOf" srcId="{DFEA8AFC-73AB-4E3D-8425-3B4DCAB5D5DA}" destId="{46BC046F-53EF-43F4-A8A6-459E711AF10A}" srcOrd="0" destOrd="0" presId="urn:microsoft.com/office/officeart/2005/8/layout/gear1"/>
    <dgm:cxn modelId="{7DE623D1-3061-49DD-B53C-A70929020C4E}" type="presOf" srcId="{12894596-A25E-4F59-9F96-2899F4A211A2}" destId="{7FC46352-D5E0-477E-BB1E-18CA841AB9DF}" srcOrd="1" destOrd="0" presId="urn:microsoft.com/office/officeart/2005/8/layout/gear1"/>
    <dgm:cxn modelId="{129AD493-591C-49E4-9E89-D48C220FAC17}" type="presOf" srcId="{6B70F340-64DD-4F69-A62A-FC3D471AE87D}" destId="{825DA4D9-1CBC-41AC-9B97-2EC3012BA539}" srcOrd="0" destOrd="0" presId="urn:microsoft.com/office/officeart/2005/8/layout/gear1"/>
    <dgm:cxn modelId="{6B880B6A-0BC5-4488-B7CB-81079E448615}" type="presOf" srcId="{2712697E-39F9-493C-8053-DF1C63E5FD08}" destId="{CA60B982-EC39-43B1-AA0E-FD7FCBBDAEAF}" srcOrd="0" destOrd="0" presId="urn:microsoft.com/office/officeart/2005/8/layout/gear1"/>
    <dgm:cxn modelId="{A8632678-1DA3-429D-908A-BE97C7138CF1}" type="presParOf" srcId="{CA60B982-EC39-43B1-AA0E-FD7FCBBDAEAF}" destId="{46BC046F-53EF-43F4-A8A6-459E711AF10A}" srcOrd="0" destOrd="0" presId="urn:microsoft.com/office/officeart/2005/8/layout/gear1"/>
    <dgm:cxn modelId="{7705ED45-A0A4-4C79-A965-B9F6BBAA581B}" type="presParOf" srcId="{CA60B982-EC39-43B1-AA0E-FD7FCBBDAEAF}" destId="{E6D92D30-F26D-4804-9FE9-9344987676AD}" srcOrd="1" destOrd="0" presId="urn:microsoft.com/office/officeart/2005/8/layout/gear1"/>
    <dgm:cxn modelId="{A2C3364A-2825-4CAF-B4A9-3C876FB055E8}" type="presParOf" srcId="{CA60B982-EC39-43B1-AA0E-FD7FCBBDAEAF}" destId="{25270A03-0146-4EBF-88A4-3A7603345B85}" srcOrd="2" destOrd="0" presId="urn:microsoft.com/office/officeart/2005/8/layout/gear1"/>
    <dgm:cxn modelId="{4C4F8AEA-5458-4E08-BD84-0BB7FCDB4040}" type="presParOf" srcId="{CA60B982-EC39-43B1-AA0E-FD7FCBBDAEAF}" destId="{8F396F78-E819-4AFA-B292-A7D386B0DAA7}" srcOrd="3" destOrd="0" presId="urn:microsoft.com/office/officeart/2005/8/layout/gear1"/>
    <dgm:cxn modelId="{3571F4F5-F2BA-4202-BE70-527D4DEA0F23}" type="presParOf" srcId="{CA60B982-EC39-43B1-AA0E-FD7FCBBDAEAF}" destId="{7FC46352-D5E0-477E-BB1E-18CA841AB9DF}" srcOrd="4" destOrd="0" presId="urn:microsoft.com/office/officeart/2005/8/layout/gear1"/>
    <dgm:cxn modelId="{8608801A-8A6B-415D-8166-11E8AA3A9ED8}" type="presParOf" srcId="{CA60B982-EC39-43B1-AA0E-FD7FCBBDAEAF}" destId="{8C27DAE3-11F6-4492-8849-E92E916F6294}" srcOrd="5" destOrd="0" presId="urn:microsoft.com/office/officeart/2005/8/layout/gear1"/>
    <dgm:cxn modelId="{4581FE3D-C045-4CA4-A387-FDAE7F65CE1A}" type="presParOf" srcId="{CA60B982-EC39-43B1-AA0E-FD7FCBBDAEAF}" destId="{D3DB6BF1-8951-4764-AA48-C674906DADD5}" srcOrd="6" destOrd="0" presId="urn:microsoft.com/office/officeart/2005/8/layout/gear1"/>
    <dgm:cxn modelId="{57C8F398-CD0B-4D40-B07B-45810D45FCF9}" type="presParOf" srcId="{CA60B982-EC39-43B1-AA0E-FD7FCBBDAEAF}" destId="{825DA4D9-1CBC-41AC-9B97-2EC3012BA539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B564C7-29A1-4F95-ABD2-31C9155C61A7}" type="doc">
      <dgm:prSet loTypeId="urn:microsoft.com/office/officeart/2005/8/layout/gear1" loCatId="cycle" qsTypeId="urn:microsoft.com/office/officeart/2005/8/quickstyle/simple1" qsCatId="simple" csTypeId="urn:microsoft.com/office/officeart/2005/8/colors/accent0_1" csCatId="mainScheme" phldr="1"/>
      <dgm:spPr/>
    </dgm:pt>
    <dgm:pt modelId="{E7813F11-EDCA-49D8-A9D6-F54C2538441A}">
      <dgm:prSet phldrT="[Text]"/>
      <dgm:spPr/>
      <dgm:t>
        <a:bodyPr/>
        <a:lstStyle/>
        <a:p>
          <a:r>
            <a:rPr lang="en-GB" dirty="0" err="1" smtClean="0"/>
            <a:t>Üketiciler</a:t>
          </a:r>
          <a:endParaRPr lang="en-GB" dirty="0"/>
        </a:p>
      </dgm:t>
    </dgm:pt>
    <dgm:pt modelId="{89D82724-C782-40B0-810F-4F0BC16A1673}" type="parTrans" cxnId="{9ED77D4E-874A-47BC-B252-4C4709D8AC94}">
      <dgm:prSet/>
      <dgm:spPr/>
      <dgm:t>
        <a:bodyPr/>
        <a:lstStyle/>
        <a:p>
          <a:endParaRPr lang="en-GB"/>
        </a:p>
      </dgm:t>
    </dgm:pt>
    <dgm:pt modelId="{4ECC04BE-FDB9-4BF7-B069-50C273AE70EA}" type="sibTrans" cxnId="{9ED77D4E-874A-47BC-B252-4C4709D8AC94}">
      <dgm:prSet/>
      <dgm:spPr/>
      <dgm:t>
        <a:bodyPr/>
        <a:lstStyle/>
        <a:p>
          <a:endParaRPr lang="en-GB"/>
        </a:p>
      </dgm:t>
    </dgm:pt>
    <dgm:pt modelId="{66BE0F29-0A51-4688-8F58-AA652080A0FD}">
      <dgm:prSet phldrT="[Text]"/>
      <dgm:spPr/>
      <dgm:t>
        <a:bodyPr/>
        <a:lstStyle/>
        <a:p>
          <a:r>
            <a:rPr lang="en-GB" dirty="0" err="1" smtClean="0"/>
            <a:t>Tüccarlar</a:t>
          </a:r>
          <a:endParaRPr lang="en-GB" dirty="0"/>
        </a:p>
      </dgm:t>
    </dgm:pt>
    <dgm:pt modelId="{1711E10A-CEEB-4D52-B997-A4D03CBFEF6C}" type="parTrans" cxnId="{9FC4B031-9180-4F59-BA23-8206E1421772}">
      <dgm:prSet/>
      <dgm:spPr/>
      <dgm:t>
        <a:bodyPr/>
        <a:lstStyle/>
        <a:p>
          <a:endParaRPr lang="en-GB"/>
        </a:p>
      </dgm:t>
    </dgm:pt>
    <dgm:pt modelId="{11203D19-9A46-46D5-AD1A-B4490A41E705}" type="sibTrans" cxnId="{9FC4B031-9180-4F59-BA23-8206E1421772}">
      <dgm:prSet/>
      <dgm:spPr/>
      <dgm:t>
        <a:bodyPr/>
        <a:lstStyle/>
        <a:p>
          <a:endParaRPr lang="en-GB"/>
        </a:p>
      </dgm:t>
    </dgm:pt>
    <dgm:pt modelId="{B3949B23-92D5-4D68-A7B9-30773B611900}">
      <dgm:prSet phldrT="[Text]"/>
      <dgm:spPr/>
      <dgm:t>
        <a:bodyPr/>
        <a:lstStyle/>
        <a:p>
          <a:r>
            <a:rPr lang="en-GB" dirty="0" err="1" smtClean="0"/>
            <a:t>Müellifler</a:t>
          </a:r>
          <a:endParaRPr lang="en-GB" dirty="0"/>
        </a:p>
      </dgm:t>
    </dgm:pt>
    <dgm:pt modelId="{CFA425F4-0D63-4D97-8A8C-120B466AF5A7}" type="parTrans" cxnId="{3D34F124-89CD-419B-8587-466FEDB88954}">
      <dgm:prSet/>
      <dgm:spPr/>
      <dgm:t>
        <a:bodyPr/>
        <a:lstStyle/>
        <a:p>
          <a:endParaRPr lang="en-GB"/>
        </a:p>
      </dgm:t>
    </dgm:pt>
    <dgm:pt modelId="{882606DC-522A-450D-8CF0-E9E6D1965604}" type="sibTrans" cxnId="{3D34F124-89CD-419B-8587-466FEDB88954}">
      <dgm:prSet/>
      <dgm:spPr/>
      <dgm:t>
        <a:bodyPr/>
        <a:lstStyle/>
        <a:p>
          <a:endParaRPr lang="en-GB"/>
        </a:p>
      </dgm:t>
    </dgm:pt>
    <dgm:pt modelId="{86D3F8E0-6780-46FB-8ADB-265CF74D5A98}" type="pres">
      <dgm:prSet presAssocID="{46B564C7-29A1-4F95-ABD2-31C9155C61A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5D1C642-FFD0-4D3A-A721-EF73D973C3A0}" type="pres">
      <dgm:prSet presAssocID="{E7813F11-EDCA-49D8-A9D6-F54C2538441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CC4982-C094-4E12-BC62-F465CE6B22D8}" type="pres">
      <dgm:prSet presAssocID="{E7813F11-EDCA-49D8-A9D6-F54C2538441A}" presName="gear1srcNode" presStyleLbl="node1" presStyleIdx="0" presStyleCnt="3"/>
      <dgm:spPr/>
      <dgm:t>
        <a:bodyPr/>
        <a:lstStyle/>
        <a:p>
          <a:endParaRPr lang="en-GB"/>
        </a:p>
      </dgm:t>
    </dgm:pt>
    <dgm:pt modelId="{2C1881B1-DCAB-4374-971F-5EE61F1FD961}" type="pres">
      <dgm:prSet presAssocID="{E7813F11-EDCA-49D8-A9D6-F54C2538441A}" presName="gear1dstNode" presStyleLbl="node1" presStyleIdx="0" presStyleCnt="3"/>
      <dgm:spPr/>
      <dgm:t>
        <a:bodyPr/>
        <a:lstStyle/>
        <a:p>
          <a:endParaRPr lang="en-GB"/>
        </a:p>
      </dgm:t>
    </dgm:pt>
    <dgm:pt modelId="{015BEBE2-709E-41F6-81B2-C7A7784F75E5}" type="pres">
      <dgm:prSet presAssocID="{66BE0F29-0A51-4688-8F58-AA652080A0F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F7C3BD-B11A-4F27-A27C-87C398DFBA0B}" type="pres">
      <dgm:prSet presAssocID="{66BE0F29-0A51-4688-8F58-AA652080A0FD}" presName="gear2srcNode" presStyleLbl="node1" presStyleIdx="1" presStyleCnt="3"/>
      <dgm:spPr/>
      <dgm:t>
        <a:bodyPr/>
        <a:lstStyle/>
        <a:p>
          <a:endParaRPr lang="en-GB"/>
        </a:p>
      </dgm:t>
    </dgm:pt>
    <dgm:pt modelId="{DE54A37D-6AD5-49E4-8932-35602FFB08D9}" type="pres">
      <dgm:prSet presAssocID="{66BE0F29-0A51-4688-8F58-AA652080A0FD}" presName="gear2dstNode" presStyleLbl="node1" presStyleIdx="1" presStyleCnt="3"/>
      <dgm:spPr/>
      <dgm:t>
        <a:bodyPr/>
        <a:lstStyle/>
        <a:p>
          <a:endParaRPr lang="en-GB"/>
        </a:p>
      </dgm:t>
    </dgm:pt>
    <dgm:pt modelId="{05E2EA10-3AB3-42E0-9D70-502ECD88A005}" type="pres">
      <dgm:prSet presAssocID="{B3949B23-92D5-4D68-A7B9-30773B611900}" presName="gear3" presStyleLbl="node1" presStyleIdx="2" presStyleCnt="3"/>
      <dgm:spPr/>
      <dgm:t>
        <a:bodyPr/>
        <a:lstStyle/>
        <a:p>
          <a:endParaRPr lang="en-GB"/>
        </a:p>
      </dgm:t>
    </dgm:pt>
    <dgm:pt modelId="{2C503475-79EB-496E-AE85-992F16E1D4F5}" type="pres">
      <dgm:prSet presAssocID="{B3949B23-92D5-4D68-A7B9-30773B61190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32EABF-E5E9-4914-B954-D6C153210110}" type="pres">
      <dgm:prSet presAssocID="{B3949B23-92D5-4D68-A7B9-30773B611900}" presName="gear3srcNode" presStyleLbl="node1" presStyleIdx="2" presStyleCnt="3"/>
      <dgm:spPr/>
      <dgm:t>
        <a:bodyPr/>
        <a:lstStyle/>
        <a:p>
          <a:endParaRPr lang="en-GB"/>
        </a:p>
      </dgm:t>
    </dgm:pt>
    <dgm:pt modelId="{7E77B4A4-47A8-46C4-B0F1-67522CA3E06D}" type="pres">
      <dgm:prSet presAssocID="{B3949B23-92D5-4D68-A7B9-30773B611900}" presName="gear3dstNode" presStyleLbl="node1" presStyleIdx="2" presStyleCnt="3"/>
      <dgm:spPr/>
      <dgm:t>
        <a:bodyPr/>
        <a:lstStyle/>
        <a:p>
          <a:endParaRPr lang="en-GB"/>
        </a:p>
      </dgm:t>
    </dgm:pt>
    <dgm:pt modelId="{0C2EA9AC-3A29-490F-81A5-F203FAC1BB8D}" type="pres">
      <dgm:prSet presAssocID="{4ECC04BE-FDB9-4BF7-B069-50C273AE70EA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3D27425F-EAC4-495D-84BB-64491CDA3141}" type="pres">
      <dgm:prSet presAssocID="{11203D19-9A46-46D5-AD1A-B4490A41E705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04DA4CF6-83D5-4A18-9C37-BCFAC4BDC7A9}" type="pres">
      <dgm:prSet presAssocID="{882606DC-522A-450D-8CF0-E9E6D1965604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D9FBBED1-B64C-4E82-92DF-2B37B6F670F8}" type="presOf" srcId="{66BE0F29-0A51-4688-8F58-AA652080A0FD}" destId="{DE54A37D-6AD5-49E4-8932-35602FFB08D9}" srcOrd="2" destOrd="0" presId="urn:microsoft.com/office/officeart/2005/8/layout/gear1"/>
    <dgm:cxn modelId="{AB626E50-DB40-4511-9154-D50F37555AC9}" type="presOf" srcId="{66BE0F29-0A51-4688-8F58-AA652080A0FD}" destId="{015BEBE2-709E-41F6-81B2-C7A7784F75E5}" srcOrd="0" destOrd="0" presId="urn:microsoft.com/office/officeart/2005/8/layout/gear1"/>
    <dgm:cxn modelId="{3D34F124-89CD-419B-8587-466FEDB88954}" srcId="{46B564C7-29A1-4F95-ABD2-31C9155C61A7}" destId="{B3949B23-92D5-4D68-A7B9-30773B611900}" srcOrd="2" destOrd="0" parTransId="{CFA425F4-0D63-4D97-8A8C-120B466AF5A7}" sibTransId="{882606DC-522A-450D-8CF0-E9E6D1965604}"/>
    <dgm:cxn modelId="{4AC84394-55DB-4D86-8534-A6C300E8EB2F}" type="presOf" srcId="{66BE0F29-0A51-4688-8F58-AA652080A0FD}" destId="{0EF7C3BD-B11A-4F27-A27C-87C398DFBA0B}" srcOrd="1" destOrd="0" presId="urn:microsoft.com/office/officeart/2005/8/layout/gear1"/>
    <dgm:cxn modelId="{01988E07-1221-44D7-B371-0B8B35700026}" type="presOf" srcId="{882606DC-522A-450D-8CF0-E9E6D1965604}" destId="{04DA4CF6-83D5-4A18-9C37-BCFAC4BDC7A9}" srcOrd="0" destOrd="0" presId="urn:microsoft.com/office/officeart/2005/8/layout/gear1"/>
    <dgm:cxn modelId="{C352443B-5CCF-4A2A-886C-655D2F8A63B2}" type="presOf" srcId="{B3949B23-92D5-4D68-A7B9-30773B611900}" destId="{05E2EA10-3AB3-42E0-9D70-502ECD88A005}" srcOrd="0" destOrd="0" presId="urn:microsoft.com/office/officeart/2005/8/layout/gear1"/>
    <dgm:cxn modelId="{9ED77D4E-874A-47BC-B252-4C4709D8AC94}" srcId="{46B564C7-29A1-4F95-ABD2-31C9155C61A7}" destId="{E7813F11-EDCA-49D8-A9D6-F54C2538441A}" srcOrd="0" destOrd="0" parTransId="{89D82724-C782-40B0-810F-4F0BC16A1673}" sibTransId="{4ECC04BE-FDB9-4BF7-B069-50C273AE70EA}"/>
    <dgm:cxn modelId="{9FC4B031-9180-4F59-BA23-8206E1421772}" srcId="{46B564C7-29A1-4F95-ABD2-31C9155C61A7}" destId="{66BE0F29-0A51-4688-8F58-AA652080A0FD}" srcOrd="1" destOrd="0" parTransId="{1711E10A-CEEB-4D52-B997-A4D03CBFEF6C}" sibTransId="{11203D19-9A46-46D5-AD1A-B4490A41E705}"/>
    <dgm:cxn modelId="{A38A94D7-6E03-4B23-A495-624E3B962131}" type="presOf" srcId="{E7813F11-EDCA-49D8-A9D6-F54C2538441A}" destId="{5FCC4982-C094-4E12-BC62-F465CE6B22D8}" srcOrd="1" destOrd="0" presId="urn:microsoft.com/office/officeart/2005/8/layout/gear1"/>
    <dgm:cxn modelId="{3F6A3987-5BD8-456C-AD07-7B09DE5042F1}" type="presOf" srcId="{4ECC04BE-FDB9-4BF7-B069-50C273AE70EA}" destId="{0C2EA9AC-3A29-490F-81A5-F203FAC1BB8D}" srcOrd="0" destOrd="0" presId="urn:microsoft.com/office/officeart/2005/8/layout/gear1"/>
    <dgm:cxn modelId="{97A9F8C4-6361-4241-9114-6C94B402D4F7}" type="presOf" srcId="{11203D19-9A46-46D5-AD1A-B4490A41E705}" destId="{3D27425F-EAC4-495D-84BB-64491CDA3141}" srcOrd="0" destOrd="0" presId="urn:microsoft.com/office/officeart/2005/8/layout/gear1"/>
    <dgm:cxn modelId="{1831CBD8-C2B9-4228-A69F-328A1CC851D8}" type="presOf" srcId="{46B564C7-29A1-4F95-ABD2-31C9155C61A7}" destId="{86D3F8E0-6780-46FB-8ADB-265CF74D5A98}" srcOrd="0" destOrd="0" presId="urn:microsoft.com/office/officeart/2005/8/layout/gear1"/>
    <dgm:cxn modelId="{383EB1C4-F66E-4CB7-A5A9-D69BAC60505D}" type="presOf" srcId="{B3949B23-92D5-4D68-A7B9-30773B611900}" destId="{7E77B4A4-47A8-46C4-B0F1-67522CA3E06D}" srcOrd="3" destOrd="0" presId="urn:microsoft.com/office/officeart/2005/8/layout/gear1"/>
    <dgm:cxn modelId="{B2C60E58-3A79-465A-904A-1C6FFB0C776D}" type="presOf" srcId="{E7813F11-EDCA-49D8-A9D6-F54C2538441A}" destId="{B5D1C642-FFD0-4D3A-A721-EF73D973C3A0}" srcOrd="0" destOrd="0" presId="urn:microsoft.com/office/officeart/2005/8/layout/gear1"/>
    <dgm:cxn modelId="{47F8DF39-186B-422C-80B9-55CFCA6DC57D}" type="presOf" srcId="{B3949B23-92D5-4D68-A7B9-30773B611900}" destId="{2C503475-79EB-496E-AE85-992F16E1D4F5}" srcOrd="1" destOrd="0" presId="urn:microsoft.com/office/officeart/2005/8/layout/gear1"/>
    <dgm:cxn modelId="{EED0B02E-77CD-4D76-962B-858754492AD3}" type="presOf" srcId="{E7813F11-EDCA-49D8-A9D6-F54C2538441A}" destId="{2C1881B1-DCAB-4374-971F-5EE61F1FD961}" srcOrd="2" destOrd="0" presId="urn:microsoft.com/office/officeart/2005/8/layout/gear1"/>
    <dgm:cxn modelId="{6AAC7B12-A312-44F3-AA6E-597CA516D254}" type="presOf" srcId="{B3949B23-92D5-4D68-A7B9-30773B611900}" destId="{7F32EABF-E5E9-4914-B954-D6C153210110}" srcOrd="2" destOrd="0" presId="urn:microsoft.com/office/officeart/2005/8/layout/gear1"/>
    <dgm:cxn modelId="{06D48876-CC7E-46AA-8D40-7AD40B7EC64C}" type="presParOf" srcId="{86D3F8E0-6780-46FB-8ADB-265CF74D5A98}" destId="{B5D1C642-FFD0-4D3A-A721-EF73D973C3A0}" srcOrd="0" destOrd="0" presId="urn:microsoft.com/office/officeart/2005/8/layout/gear1"/>
    <dgm:cxn modelId="{9D163ED8-14AA-4709-8E23-97527737AED6}" type="presParOf" srcId="{86D3F8E0-6780-46FB-8ADB-265CF74D5A98}" destId="{5FCC4982-C094-4E12-BC62-F465CE6B22D8}" srcOrd="1" destOrd="0" presId="urn:microsoft.com/office/officeart/2005/8/layout/gear1"/>
    <dgm:cxn modelId="{1940E918-F70C-4897-96CD-BD2ABCAE66CE}" type="presParOf" srcId="{86D3F8E0-6780-46FB-8ADB-265CF74D5A98}" destId="{2C1881B1-DCAB-4374-971F-5EE61F1FD961}" srcOrd="2" destOrd="0" presId="urn:microsoft.com/office/officeart/2005/8/layout/gear1"/>
    <dgm:cxn modelId="{64A4FCAE-AF31-4909-9414-9D872E803D67}" type="presParOf" srcId="{86D3F8E0-6780-46FB-8ADB-265CF74D5A98}" destId="{015BEBE2-709E-41F6-81B2-C7A7784F75E5}" srcOrd="3" destOrd="0" presId="urn:microsoft.com/office/officeart/2005/8/layout/gear1"/>
    <dgm:cxn modelId="{7B629D29-5CAB-4B21-802A-82949B6BCDED}" type="presParOf" srcId="{86D3F8E0-6780-46FB-8ADB-265CF74D5A98}" destId="{0EF7C3BD-B11A-4F27-A27C-87C398DFBA0B}" srcOrd="4" destOrd="0" presId="urn:microsoft.com/office/officeart/2005/8/layout/gear1"/>
    <dgm:cxn modelId="{C9DFDA51-C5E0-4BCB-997B-AEE876927249}" type="presParOf" srcId="{86D3F8E0-6780-46FB-8ADB-265CF74D5A98}" destId="{DE54A37D-6AD5-49E4-8932-35602FFB08D9}" srcOrd="5" destOrd="0" presId="urn:microsoft.com/office/officeart/2005/8/layout/gear1"/>
    <dgm:cxn modelId="{C1EF24B3-9B29-441D-83A6-9E6B20B96D98}" type="presParOf" srcId="{86D3F8E0-6780-46FB-8ADB-265CF74D5A98}" destId="{05E2EA10-3AB3-42E0-9D70-502ECD88A005}" srcOrd="6" destOrd="0" presId="urn:microsoft.com/office/officeart/2005/8/layout/gear1"/>
    <dgm:cxn modelId="{4D95C643-7532-4C5A-8752-E1F2AD56ACDE}" type="presParOf" srcId="{86D3F8E0-6780-46FB-8ADB-265CF74D5A98}" destId="{2C503475-79EB-496E-AE85-992F16E1D4F5}" srcOrd="7" destOrd="0" presId="urn:microsoft.com/office/officeart/2005/8/layout/gear1"/>
    <dgm:cxn modelId="{BE248709-8FFF-4900-84AD-F7055301F384}" type="presParOf" srcId="{86D3F8E0-6780-46FB-8ADB-265CF74D5A98}" destId="{7F32EABF-E5E9-4914-B954-D6C153210110}" srcOrd="8" destOrd="0" presId="urn:microsoft.com/office/officeart/2005/8/layout/gear1"/>
    <dgm:cxn modelId="{14DAA0C9-01C0-492B-AA6D-CBFF13FADF4D}" type="presParOf" srcId="{86D3F8E0-6780-46FB-8ADB-265CF74D5A98}" destId="{7E77B4A4-47A8-46C4-B0F1-67522CA3E06D}" srcOrd="9" destOrd="0" presId="urn:microsoft.com/office/officeart/2005/8/layout/gear1"/>
    <dgm:cxn modelId="{801D5F0F-902D-4C11-858F-36EBCABB4140}" type="presParOf" srcId="{86D3F8E0-6780-46FB-8ADB-265CF74D5A98}" destId="{0C2EA9AC-3A29-490F-81A5-F203FAC1BB8D}" srcOrd="10" destOrd="0" presId="urn:microsoft.com/office/officeart/2005/8/layout/gear1"/>
    <dgm:cxn modelId="{4050C110-DE81-4E62-91A7-9BA2EC863DE2}" type="presParOf" srcId="{86D3F8E0-6780-46FB-8ADB-265CF74D5A98}" destId="{3D27425F-EAC4-495D-84BB-64491CDA3141}" srcOrd="11" destOrd="0" presId="urn:microsoft.com/office/officeart/2005/8/layout/gear1"/>
    <dgm:cxn modelId="{BEBB872B-AE2F-4535-809B-81984D75233F}" type="presParOf" srcId="{86D3F8E0-6780-46FB-8ADB-265CF74D5A98}" destId="{04DA4CF6-83D5-4A18-9C37-BCFAC4BDC7A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B46BA-2ABC-4C39-A8C0-11BBAF61FC34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A3D22-A6A6-4972-A425-09AA82A5949B}">
      <dsp:nvSpPr>
        <dsp:cNvPr id="0" name=""/>
        <dsp:cNvSpPr/>
      </dsp:nvSpPr>
      <dsp:spPr>
        <a:xfrm>
          <a:off x="11296" y="1305401"/>
          <a:ext cx="3384708" cy="1740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Üketiciler</a:t>
          </a:r>
          <a:endParaRPr lang="en-GB" sz="25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Okuyucular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izleyiciler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öğrenciler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...</a:t>
          </a:r>
          <a:endParaRPr lang="en-GB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262" y="1390367"/>
        <a:ext cx="3214776" cy="1570603"/>
      </dsp:txXfrm>
    </dsp:sp>
    <dsp:sp modelId="{23201A12-A439-4D69-9376-12C426A22A0C}">
      <dsp:nvSpPr>
        <dsp:cNvPr id="0" name=""/>
        <dsp:cNvSpPr/>
      </dsp:nvSpPr>
      <dsp:spPr>
        <a:xfrm>
          <a:off x="3565445" y="1305401"/>
          <a:ext cx="3384708" cy="1740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Müellifler</a:t>
          </a:r>
          <a:endParaRPr lang="en-GB" sz="25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Yazarlar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müzisyenler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tasarımcılar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...</a:t>
          </a:r>
          <a:endParaRPr lang="en-GB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0411" y="1390367"/>
        <a:ext cx="3214776" cy="1570603"/>
      </dsp:txXfrm>
    </dsp:sp>
    <dsp:sp modelId="{97B7242E-8F22-441B-A24A-CAE976D8710F}">
      <dsp:nvSpPr>
        <dsp:cNvPr id="0" name=""/>
        <dsp:cNvSpPr/>
      </dsp:nvSpPr>
      <dsp:spPr>
        <a:xfrm>
          <a:off x="7119595" y="1305401"/>
          <a:ext cx="3384708" cy="1740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Tüccarlar</a:t>
          </a:r>
          <a:r>
            <a:rPr lang="en-GB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/ </a:t>
          </a:r>
          <a:r>
            <a:rPr lang="en-GB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Aracılar</a:t>
          </a:r>
          <a:endParaRPr lang="en-GB" sz="25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Yayınevleri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müzik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yapımcıları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...</a:t>
          </a:r>
          <a:endParaRPr lang="en-GB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4561" y="1390367"/>
        <a:ext cx="3214776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C046F-53EF-43F4-A8A6-459E711AF10A}">
      <dsp:nvSpPr>
        <dsp:cNvPr id="0" name=""/>
        <dsp:cNvSpPr/>
      </dsp:nvSpPr>
      <dsp:spPr>
        <a:xfrm>
          <a:off x="5040233" y="1522968"/>
          <a:ext cx="2393235" cy="2393235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Üketiciler</a:t>
          </a:r>
        </a:p>
      </dsp:txBody>
      <dsp:txXfrm>
        <a:off x="5521380" y="2083572"/>
        <a:ext cx="1430941" cy="1230172"/>
      </dsp:txXfrm>
    </dsp:sp>
    <dsp:sp modelId="{8F396F78-E819-4AFA-B292-A7D386B0DAA7}">
      <dsp:nvSpPr>
        <dsp:cNvPr id="0" name=""/>
        <dsp:cNvSpPr/>
      </dsp:nvSpPr>
      <dsp:spPr>
        <a:xfrm>
          <a:off x="3647804" y="957294"/>
          <a:ext cx="1740535" cy="1740535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Müellifler</a:t>
          </a:r>
        </a:p>
      </dsp:txBody>
      <dsp:txXfrm>
        <a:off x="4085989" y="1398127"/>
        <a:ext cx="864165" cy="858869"/>
      </dsp:txXfrm>
    </dsp:sp>
    <dsp:sp modelId="{D3DB6BF1-8951-4764-AA48-C674906DADD5}">
      <dsp:nvSpPr>
        <dsp:cNvPr id="0" name=""/>
        <dsp:cNvSpPr/>
      </dsp:nvSpPr>
      <dsp:spPr>
        <a:xfrm>
          <a:off x="5155052" y="1113055"/>
          <a:ext cx="2943680" cy="2943680"/>
        </a:xfrm>
        <a:prstGeom prst="circularArrow">
          <a:avLst>
            <a:gd name="adj1" fmla="val 4878"/>
            <a:gd name="adj2" fmla="val 312630"/>
            <a:gd name="adj3" fmla="val 3154951"/>
            <a:gd name="adj4" fmla="val 15204676"/>
            <a:gd name="adj5" fmla="val 5691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DA4D9-1CBC-41AC-9B97-2EC3012BA539}">
      <dsp:nvSpPr>
        <dsp:cNvPr id="0" name=""/>
        <dsp:cNvSpPr/>
      </dsp:nvSpPr>
      <dsp:spPr>
        <a:xfrm>
          <a:off x="3339559" y="571505"/>
          <a:ext cx="2225709" cy="222570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1C642-FFD0-4D3A-A721-EF73D973C3A0}">
      <dsp:nvSpPr>
        <dsp:cNvPr id="0" name=""/>
        <dsp:cNvSpPr/>
      </dsp:nvSpPr>
      <dsp:spPr>
        <a:xfrm>
          <a:off x="5040233" y="1958102"/>
          <a:ext cx="2393235" cy="2393235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/>
            <a:t>Üketiciler</a:t>
          </a:r>
          <a:endParaRPr lang="en-GB" sz="1700" kern="1200" dirty="0"/>
        </a:p>
      </dsp:txBody>
      <dsp:txXfrm>
        <a:off x="5521380" y="2518706"/>
        <a:ext cx="1430941" cy="1230172"/>
      </dsp:txXfrm>
    </dsp:sp>
    <dsp:sp modelId="{015BEBE2-709E-41F6-81B2-C7A7784F75E5}">
      <dsp:nvSpPr>
        <dsp:cNvPr id="0" name=""/>
        <dsp:cNvSpPr/>
      </dsp:nvSpPr>
      <dsp:spPr>
        <a:xfrm>
          <a:off x="3647804" y="1392428"/>
          <a:ext cx="1740535" cy="1740535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/>
            <a:t>Tüccarlar</a:t>
          </a:r>
          <a:endParaRPr lang="en-GB" sz="1700" kern="1200" dirty="0"/>
        </a:p>
      </dsp:txBody>
      <dsp:txXfrm>
        <a:off x="4085989" y="1833261"/>
        <a:ext cx="864165" cy="858869"/>
      </dsp:txXfrm>
    </dsp:sp>
    <dsp:sp modelId="{05E2EA10-3AB3-42E0-9D70-502ECD88A005}">
      <dsp:nvSpPr>
        <dsp:cNvPr id="0" name=""/>
        <dsp:cNvSpPr/>
      </dsp:nvSpPr>
      <dsp:spPr>
        <a:xfrm rot="20700000">
          <a:off x="4622682" y="191636"/>
          <a:ext cx="1705369" cy="1705369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/>
            <a:t>Müellifler</a:t>
          </a:r>
          <a:endParaRPr lang="en-GB" sz="1700" kern="1200" dirty="0"/>
        </a:p>
      </dsp:txBody>
      <dsp:txXfrm rot="-20700000">
        <a:off x="4996719" y="565673"/>
        <a:ext cx="957294" cy="957294"/>
      </dsp:txXfrm>
    </dsp:sp>
    <dsp:sp modelId="{0C2EA9AC-3A29-490F-81A5-F203FAC1BB8D}">
      <dsp:nvSpPr>
        <dsp:cNvPr id="0" name=""/>
        <dsp:cNvSpPr/>
      </dsp:nvSpPr>
      <dsp:spPr>
        <a:xfrm>
          <a:off x="4857933" y="1595986"/>
          <a:ext cx="3063341" cy="3063341"/>
        </a:xfrm>
        <a:prstGeom prst="circularArrow">
          <a:avLst>
            <a:gd name="adj1" fmla="val 4687"/>
            <a:gd name="adj2" fmla="val 299029"/>
            <a:gd name="adj3" fmla="val 2519837"/>
            <a:gd name="adj4" fmla="val 15853391"/>
            <a:gd name="adj5" fmla="val 5469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7425F-EAC4-495D-84BB-64491CDA3141}">
      <dsp:nvSpPr>
        <dsp:cNvPr id="0" name=""/>
        <dsp:cNvSpPr/>
      </dsp:nvSpPr>
      <dsp:spPr>
        <a:xfrm>
          <a:off x="3339559" y="1006639"/>
          <a:ext cx="2225709" cy="222570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A4CF6-83D5-4A18-9C37-BCFAC4BDC7A9}">
      <dsp:nvSpPr>
        <dsp:cNvPr id="0" name=""/>
        <dsp:cNvSpPr/>
      </dsp:nvSpPr>
      <dsp:spPr>
        <a:xfrm>
          <a:off x="4228212" y="-182577"/>
          <a:ext cx="2399762" cy="23997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D2D6-3BD7-4477-B9EB-41EAA6B0BF71}" type="datetimeFigureOut">
              <a:rPr lang="en-GB" smtClean="0"/>
              <a:t>31/10/2019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FDBE-4D4E-4311-9791-EF2FEBFDC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77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D2D6-3BD7-4477-B9EB-41EAA6B0BF71}" type="datetimeFigureOut">
              <a:rPr lang="en-GB" smtClean="0"/>
              <a:t>31/10/2019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FDBE-4D4E-4311-9791-EF2FEBFDC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0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D2D6-3BD7-4477-B9EB-41EAA6B0BF71}" type="datetimeFigureOut">
              <a:rPr lang="en-GB" smtClean="0"/>
              <a:t>31/10/2019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FDBE-4D4E-4311-9791-EF2FEBFDC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192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D2D6-3BD7-4477-B9EB-41EAA6B0BF71}" type="datetimeFigureOut">
              <a:rPr lang="en-GB" smtClean="0"/>
              <a:t>31/10/2019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FDBE-4D4E-4311-9791-EF2FEBFDC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3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D2D6-3BD7-4477-B9EB-41EAA6B0BF71}" type="datetimeFigureOut">
              <a:rPr lang="en-GB" smtClean="0"/>
              <a:t>31/10/2019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FDBE-4D4E-4311-9791-EF2FEBFDC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52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D2D6-3BD7-4477-B9EB-41EAA6B0BF71}" type="datetimeFigureOut">
              <a:rPr lang="en-GB" smtClean="0"/>
              <a:t>31/10/2019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FDBE-4D4E-4311-9791-EF2FEBFDC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40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D2D6-3BD7-4477-B9EB-41EAA6B0BF71}" type="datetimeFigureOut">
              <a:rPr lang="en-GB" smtClean="0"/>
              <a:t>31/10/2019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FDBE-4D4E-4311-9791-EF2FEBFDC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79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D2D6-3BD7-4477-B9EB-41EAA6B0BF71}" type="datetimeFigureOut">
              <a:rPr lang="en-GB" smtClean="0"/>
              <a:t>31/10/2019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FDBE-4D4E-4311-9791-EF2FEBFDC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89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D2D6-3BD7-4477-B9EB-41EAA6B0BF71}" type="datetimeFigureOut">
              <a:rPr lang="en-GB" smtClean="0"/>
              <a:t>31/10/2019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FDBE-4D4E-4311-9791-EF2FEBFDC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23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D2D6-3BD7-4477-B9EB-41EAA6B0BF71}" type="datetimeFigureOut">
              <a:rPr lang="en-GB" smtClean="0"/>
              <a:t>31/10/2019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FDBE-4D4E-4311-9791-EF2FEBFDC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848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D2D6-3BD7-4477-B9EB-41EAA6B0BF71}" type="datetimeFigureOut">
              <a:rPr lang="en-GB" smtClean="0"/>
              <a:t>31/10/2019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FDBE-4D4E-4311-9791-EF2FEBFDC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50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4D2D6-3BD7-4477-B9EB-41EAA6B0BF71}" type="datetimeFigureOut">
              <a:rPr lang="en-GB" smtClean="0"/>
              <a:t>31/10/2019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5FDBE-4D4E-4311-9791-EF2FEBFDC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23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tug.yalcintas@politics.ankara.edu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ag.org/news/2016/04/whos-downloading-pirated-papers-everyon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ag.org/news/2016/04/whos-downloading-pirated-papers-everyon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ag.org/news/2016/04/whos-downloading-pirated-papers-everyon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shiny.retr0.me/journal_costs/?year=2014&amp;inst=19,22,38,42,59,64,80,95,136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retr0.me/2015/07/07/UK-HEI-journal-subscriptions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sgdb.ankara.edu.tr/?page_id=1255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shiny.retr0.me/journal_costs/?year=2010&amp;inst=19,22,38,42,59,64,80,95,136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free-for-all-arc-funded-research-now-open-to-the-public-11497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ubitak.gov.tr/sites/default/files/tubitak_acik_bilim_politikasi_190316.pdf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ubitak.gov.tr/sites/default/files/tubitak_acik_bilim_politikasi_190316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ubitak.gov.tr/sites/default/files/tubitak_acik_bilim_politikasi_190316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osf.io/as8pc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osf.io/as8pc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.fosteropenscience.eu/en/02OpenScienceBasics/05OpenAccessToPublishedResearchResults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commons.wikimedia.org/wiki/File:Creative_Commons_Semaforoa.svg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shing.gmu.edu/communication/copyright/creative-commons-2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.fosteropenscience.eu/en/02OpenScienceBasics/08OpenPeerReviewMetricsAndEvaluation.html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dergipark.gov.tr/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steur4oa.eu/" TargetMode="External"/><Relationship Id="rId7" Type="http://schemas.openxmlformats.org/officeDocument/2006/relationships/hyperlink" Target="https://osf.io/" TargetMode="External"/><Relationship Id="rId2" Type="http://schemas.openxmlformats.org/officeDocument/2006/relationships/hyperlink" Target="https://www.openaire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ikders.ankara.edu.tr/" TargetMode="External"/><Relationship Id="rId5" Type="http://schemas.openxmlformats.org/officeDocument/2006/relationships/hyperlink" Target="https://aperta.ulakbim.gov.tr/" TargetMode="External"/><Relationship Id="rId4" Type="http://schemas.openxmlformats.org/officeDocument/2006/relationships/hyperlink" Target="https://cabim.ulakbim.gov.tr/ulakbim-acik-erisim-faaliyetleri/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.fosteropenscience.eu/en/" TargetMode="External"/><Relationship Id="rId2" Type="http://schemas.openxmlformats.org/officeDocument/2006/relationships/hyperlink" Target="https://www.fosteropenscience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po.int/edocs/pubdocs/en/wipo_pub_econstat_wp_6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r>
              <a:rPr lang="en-GB" dirty="0" smtClean="0"/>
              <a:t> </a:t>
            </a:r>
            <a:r>
              <a:rPr lang="en-GB" dirty="0" err="1" smtClean="0"/>
              <a:t>Nedir</a:t>
            </a:r>
            <a:r>
              <a:rPr lang="en-GB" dirty="0" smtClean="0"/>
              <a:t>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Altuğ</a:t>
            </a:r>
            <a:r>
              <a:rPr lang="en-GB" dirty="0" smtClean="0"/>
              <a:t> </a:t>
            </a:r>
            <a:r>
              <a:rPr lang="en-GB" dirty="0" err="1" smtClean="0"/>
              <a:t>Yalçıntaş</a:t>
            </a:r>
            <a:endParaRPr lang="en-GB" dirty="0" smtClean="0"/>
          </a:p>
          <a:p>
            <a:r>
              <a:rPr lang="en-GB" dirty="0" smtClean="0"/>
              <a:t>Ankara </a:t>
            </a:r>
            <a:r>
              <a:rPr lang="en-GB" dirty="0" err="1" smtClean="0"/>
              <a:t>Üniversitesi</a:t>
            </a:r>
            <a:endParaRPr lang="en-GB" dirty="0" smtClean="0"/>
          </a:p>
          <a:p>
            <a:r>
              <a:rPr lang="en-GB" dirty="0" smtClean="0">
                <a:hlinkClick r:id="rId2"/>
              </a:rPr>
              <a:t>altug.yalcintas@politics.ankara.edu.tr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1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10" y="213448"/>
            <a:ext cx="9445072" cy="5391450"/>
          </a:xfrm>
        </p:spPr>
      </p:pic>
      <p:sp>
        <p:nvSpPr>
          <p:cNvPr id="5" name="TextBox 4"/>
          <p:cNvSpPr txBox="1"/>
          <p:nvPr/>
        </p:nvSpPr>
        <p:spPr>
          <a:xfrm>
            <a:off x="927653" y="6273225"/>
            <a:ext cx="10880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Source: John Bohannon. 2016. “Who is downloading </a:t>
            </a:r>
            <a:r>
              <a:rPr lang="en-GB" sz="1600" dirty="0" err="1" smtClean="0"/>
              <a:t>SciHub</a:t>
            </a:r>
            <a:r>
              <a:rPr lang="en-GB" sz="1600" dirty="0" smtClean="0"/>
              <a:t>? Everyone’” Science </a:t>
            </a:r>
          </a:p>
          <a:p>
            <a:r>
              <a:rPr lang="en-GB" sz="1600" dirty="0">
                <a:hlinkClick r:id="rId3"/>
              </a:rPr>
              <a:t>http://</a:t>
            </a:r>
            <a:r>
              <a:rPr lang="en-GB" sz="1600" dirty="0" smtClean="0">
                <a:hlinkClick r:id="rId3"/>
              </a:rPr>
              <a:t>www.sciencemag.org/news/2016/04/whos-downloading-pirated-papers-everyone</a:t>
            </a:r>
            <a:r>
              <a:rPr lang="en-GB" sz="1600" dirty="0" smtClean="0"/>
              <a:t> [Accessed May 2018]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277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78" y="235364"/>
            <a:ext cx="8862835" cy="5993207"/>
          </a:xfrm>
        </p:spPr>
      </p:pic>
      <p:sp>
        <p:nvSpPr>
          <p:cNvPr id="5" name="TextBox 4"/>
          <p:cNvSpPr txBox="1"/>
          <p:nvPr/>
        </p:nvSpPr>
        <p:spPr>
          <a:xfrm>
            <a:off x="927653" y="6273225"/>
            <a:ext cx="10880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Source: John Bohannon. 2016. “Who is downloading </a:t>
            </a:r>
            <a:r>
              <a:rPr lang="en-GB" sz="1600" dirty="0" err="1" smtClean="0"/>
              <a:t>SciHub</a:t>
            </a:r>
            <a:r>
              <a:rPr lang="en-GB" sz="1600" dirty="0" smtClean="0"/>
              <a:t>? Everyone’” Science </a:t>
            </a:r>
          </a:p>
          <a:p>
            <a:r>
              <a:rPr lang="en-GB" sz="1600" dirty="0">
                <a:hlinkClick r:id="rId3"/>
              </a:rPr>
              <a:t>http://</a:t>
            </a:r>
            <a:r>
              <a:rPr lang="en-GB" sz="1600" dirty="0" smtClean="0">
                <a:hlinkClick r:id="rId3"/>
              </a:rPr>
              <a:t>www.sciencemag.org/news/2016/04/whos-downloading-pirated-papers-everyone</a:t>
            </a:r>
            <a:r>
              <a:rPr lang="en-GB" sz="1600" dirty="0" smtClean="0"/>
              <a:t> [Accessed May 2018]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739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53" y="275119"/>
            <a:ext cx="8730313" cy="5903593"/>
          </a:xfrm>
        </p:spPr>
      </p:pic>
      <p:sp>
        <p:nvSpPr>
          <p:cNvPr id="5" name="TextBox 4"/>
          <p:cNvSpPr txBox="1"/>
          <p:nvPr/>
        </p:nvSpPr>
        <p:spPr>
          <a:xfrm>
            <a:off x="927653" y="6273225"/>
            <a:ext cx="10880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Source: John Bohannon. 2016. “Who is downloading </a:t>
            </a:r>
            <a:r>
              <a:rPr lang="en-GB" sz="1600" dirty="0" err="1" smtClean="0"/>
              <a:t>SciHub</a:t>
            </a:r>
            <a:r>
              <a:rPr lang="en-GB" sz="1600" dirty="0" smtClean="0"/>
              <a:t>? Everyone’” Science </a:t>
            </a:r>
          </a:p>
          <a:p>
            <a:r>
              <a:rPr lang="en-GB" sz="1600" dirty="0">
                <a:hlinkClick r:id="rId3"/>
              </a:rPr>
              <a:t>http://</a:t>
            </a:r>
            <a:r>
              <a:rPr lang="en-GB" sz="1600" dirty="0" smtClean="0">
                <a:hlinkClick r:id="rId3"/>
              </a:rPr>
              <a:t>www.sciencemag.org/news/2016/04/whos-downloading-pirated-papers-everyone</a:t>
            </a:r>
            <a:r>
              <a:rPr lang="en-GB" sz="1600" dirty="0" smtClean="0"/>
              <a:t> [Accessed May 2018]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188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45" y="248616"/>
            <a:ext cx="11599083" cy="5092009"/>
          </a:xfrm>
        </p:spPr>
      </p:pic>
    </p:spTree>
    <p:extLst>
      <p:ext uri="{BB962C8B-B14F-4D97-AF65-F5344CB8AC3E}">
        <p14:creationId xmlns:p14="http://schemas.microsoft.com/office/powerpoint/2010/main" val="1828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disclaimer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Pay attention to the significance of </a:t>
            </a:r>
          </a:p>
          <a:p>
            <a:r>
              <a:rPr lang="en-GB" dirty="0" smtClean="0"/>
              <a:t>The rule of law</a:t>
            </a:r>
          </a:p>
          <a:p>
            <a:r>
              <a:rPr lang="en-GB" dirty="0" smtClean="0"/>
              <a:t>The protection of (private and common) property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Train yourselves about the consequences of getting involved in criminal activities. DO NOT</a:t>
            </a:r>
          </a:p>
          <a:p>
            <a:pPr lvl="1"/>
            <a:r>
              <a:rPr lang="en-GB" dirty="0" smtClean="0"/>
              <a:t>Steal, assault, …, violate </a:t>
            </a:r>
            <a:r>
              <a:rPr lang="en-GB" dirty="0"/>
              <a:t>others’ freedom of </a:t>
            </a:r>
            <a:r>
              <a:rPr lang="en-GB" dirty="0" smtClean="0"/>
              <a:t>speech, infringe IP rights, …</a:t>
            </a:r>
          </a:p>
          <a:p>
            <a:endParaRPr lang="en-GB" dirty="0" smtClean="0"/>
          </a:p>
          <a:p>
            <a:r>
              <a:rPr lang="en-GB" dirty="0" smtClean="0"/>
              <a:t>However…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11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572294"/>
            <a:ext cx="5810250" cy="597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8839200" y="5765800"/>
            <a:ext cx="273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Kaynak</a:t>
            </a:r>
            <a:r>
              <a:rPr lang="en-GB" dirty="0" smtClean="0"/>
              <a:t>: 1992, Bill Clinton, Presidential Campaign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997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65125"/>
            <a:ext cx="10134600" cy="6148384"/>
          </a:xfrm>
        </p:spPr>
      </p:pic>
      <p:sp>
        <p:nvSpPr>
          <p:cNvPr id="7" name="Oval 6"/>
          <p:cNvSpPr/>
          <p:nvPr/>
        </p:nvSpPr>
        <p:spPr>
          <a:xfrm>
            <a:off x="5549900" y="5981700"/>
            <a:ext cx="1473200" cy="444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5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24" y="354634"/>
            <a:ext cx="11043637" cy="5741366"/>
          </a:xfrm>
        </p:spPr>
      </p:pic>
    </p:spTree>
    <p:extLst>
      <p:ext uri="{BB962C8B-B14F-4D97-AF65-F5344CB8AC3E}">
        <p14:creationId xmlns:p14="http://schemas.microsoft.com/office/powerpoint/2010/main" val="38453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5" y="142600"/>
            <a:ext cx="10535417" cy="6576718"/>
          </a:xfrm>
        </p:spPr>
      </p:pic>
    </p:spTree>
    <p:extLst>
      <p:ext uri="{BB962C8B-B14F-4D97-AF65-F5344CB8AC3E}">
        <p14:creationId xmlns:p14="http://schemas.microsoft.com/office/powerpoint/2010/main" val="397941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5" y="142600"/>
            <a:ext cx="10535417" cy="6576718"/>
          </a:xfrm>
        </p:spPr>
      </p:pic>
      <p:sp>
        <p:nvSpPr>
          <p:cNvPr id="3" name="Metin kutusu 2"/>
          <p:cNvSpPr txBox="1"/>
          <p:nvPr/>
        </p:nvSpPr>
        <p:spPr>
          <a:xfrm>
            <a:off x="3035300" y="3073400"/>
            <a:ext cx="4356100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Açık</a:t>
            </a:r>
            <a:r>
              <a:rPr lang="en-GB" sz="3200" dirty="0" smtClean="0"/>
              <a:t> </a:t>
            </a:r>
            <a:r>
              <a:rPr lang="en-GB" sz="3200" dirty="0" err="1" smtClean="0"/>
              <a:t>bilim</a:t>
            </a:r>
            <a:r>
              <a:rPr lang="en-GB" sz="3200" dirty="0" smtClean="0"/>
              <a:t> </a:t>
            </a:r>
            <a:r>
              <a:rPr lang="en-GB" sz="3200" dirty="0" err="1" smtClean="0"/>
              <a:t>hareketinin</a:t>
            </a:r>
            <a:r>
              <a:rPr lang="en-GB" sz="3200" dirty="0" smtClean="0"/>
              <a:t> </a:t>
            </a:r>
            <a:r>
              <a:rPr lang="en-GB" sz="3200" dirty="0" err="1" smtClean="0"/>
              <a:t>parçası</a:t>
            </a:r>
            <a:r>
              <a:rPr lang="en-GB" sz="3200" dirty="0" smtClean="0"/>
              <a:t> </a:t>
            </a:r>
            <a:r>
              <a:rPr lang="en-GB" sz="3200" dirty="0" err="1" smtClean="0"/>
              <a:t>olmayı</a:t>
            </a:r>
            <a:r>
              <a:rPr lang="en-GB" sz="3200" dirty="0" smtClean="0"/>
              <a:t> </a:t>
            </a:r>
            <a:r>
              <a:rPr lang="en-GB" sz="3200" dirty="0" err="1" smtClean="0"/>
              <a:t>reddetmenin</a:t>
            </a:r>
            <a:r>
              <a:rPr lang="en-GB" sz="3200" dirty="0" smtClean="0"/>
              <a:t> </a:t>
            </a:r>
            <a:r>
              <a:rPr lang="en-GB" sz="3200" dirty="0" err="1" smtClean="0"/>
              <a:t>maliyeti</a:t>
            </a:r>
            <a:r>
              <a:rPr lang="en-GB" sz="3200" dirty="0" smtClean="0"/>
              <a:t>.</a:t>
            </a:r>
            <a:endParaRPr lang="tr-TR" sz="3200" dirty="0"/>
          </a:p>
        </p:txBody>
      </p:sp>
      <p:sp>
        <p:nvSpPr>
          <p:cNvPr id="5" name="Oval 4"/>
          <p:cNvSpPr/>
          <p:nvPr/>
        </p:nvSpPr>
        <p:spPr>
          <a:xfrm>
            <a:off x="10083800" y="3858230"/>
            <a:ext cx="1422400" cy="18161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>
            <a:stCxn id="5" idx="2"/>
          </p:cNvCxnSpPr>
          <p:nvPr/>
        </p:nvCxnSpPr>
        <p:spPr>
          <a:xfrm flipH="1" flipV="1">
            <a:off x="7391400" y="3858230"/>
            <a:ext cx="2692400" cy="90805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2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 </a:t>
            </a:r>
            <a:r>
              <a:rPr lang="en-GB" dirty="0" err="1" smtClean="0"/>
              <a:t>dersin</a:t>
            </a:r>
            <a:r>
              <a:rPr lang="en-GB" dirty="0" smtClean="0"/>
              <a:t> </a:t>
            </a:r>
            <a:r>
              <a:rPr lang="en-GB" dirty="0" err="1" smtClean="0"/>
              <a:t>konusu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22496" cy="4681192"/>
          </a:xfrm>
        </p:spPr>
        <p:txBody>
          <a:bodyPr>
            <a:normAutofit lnSpcReduction="10000"/>
          </a:bodyPr>
          <a:lstStyle/>
          <a:p>
            <a:r>
              <a:rPr lang="en-GB" b="1" dirty="0" err="1" smtClean="0"/>
              <a:t>Dijital</a:t>
            </a:r>
            <a:r>
              <a:rPr lang="en-GB" b="1" dirty="0" smtClean="0"/>
              <a:t> </a:t>
            </a:r>
            <a:r>
              <a:rPr lang="en-GB" b="1" dirty="0" err="1" smtClean="0"/>
              <a:t>yayıncılık</a:t>
            </a:r>
            <a:r>
              <a:rPr lang="en-GB" b="1" dirty="0" smtClean="0"/>
              <a:t> </a:t>
            </a:r>
            <a:r>
              <a:rPr lang="en-GB" b="1" dirty="0" err="1" smtClean="0"/>
              <a:t>endüstrisi</a:t>
            </a:r>
            <a:r>
              <a:rPr lang="en-GB" b="1" dirty="0" smtClean="0"/>
              <a:t> </a:t>
            </a:r>
            <a:r>
              <a:rPr lang="en-GB" b="1" dirty="0" err="1" smtClean="0"/>
              <a:t>ve</a:t>
            </a:r>
            <a:r>
              <a:rPr lang="en-GB" b="1" dirty="0" smtClean="0"/>
              <a:t> İnternet </a:t>
            </a:r>
            <a:r>
              <a:rPr lang="en-GB" b="1" dirty="0" err="1" smtClean="0"/>
              <a:t>ekonomisinin</a:t>
            </a:r>
            <a:r>
              <a:rPr lang="en-GB" b="1" dirty="0" smtClean="0"/>
              <a:t> </a:t>
            </a:r>
            <a:r>
              <a:rPr lang="en-GB" b="1" dirty="0" err="1" smtClean="0"/>
              <a:t>sağladığı</a:t>
            </a:r>
            <a:r>
              <a:rPr lang="en-GB" b="1" dirty="0" smtClean="0"/>
              <a:t> </a:t>
            </a:r>
            <a:r>
              <a:rPr lang="en-GB" b="1" dirty="0" err="1" smtClean="0"/>
              <a:t>faydalardan</a:t>
            </a:r>
            <a:r>
              <a:rPr lang="en-GB" b="1" dirty="0" smtClean="0"/>
              <a:t> …</a:t>
            </a:r>
          </a:p>
          <a:p>
            <a:pPr lvl="1"/>
            <a:r>
              <a:rPr lang="en-GB" dirty="0" smtClean="0"/>
              <a:t>“</a:t>
            </a:r>
            <a:r>
              <a:rPr lang="en-GB" dirty="0" err="1" smtClean="0"/>
              <a:t>Bedava</a:t>
            </a:r>
            <a:r>
              <a:rPr lang="en-GB" dirty="0" smtClean="0"/>
              <a:t>” </a:t>
            </a:r>
            <a:r>
              <a:rPr lang="en-GB" dirty="0" err="1" smtClean="0"/>
              <a:t>sunulan</a:t>
            </a:r>
            <a:r>
              <a:rPr lang="en-GB" dirty="0" smtClean="0"/>
              <a:t> </a:t>
            </a:r>
            <a:r>
              <a:rPr lang="en-GB" dirty="0" err="1" smtClean="0"/>
              <a:t>hizmetler</a:t>
            </a:r>
            <a:r>
              <a:rPr lang="en-GB" dirty="0" smtClean="0"/>
              <a:t> (Google Scholar, Google Books, Research Gate vs.)</a:t>
            </a:r>
          </a:p>
          <a:p>
            <a:pPr lvl="1"/>
            <a:r>
              <a:rPr lang="en-GB" dirty="0" err="1" smtClean="0"/>
              <a:t>Hızlı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etkili</a:t>
            </a:r>
            <a:r>
              <a:rPr lang="en-GB" dirty="0" smtClean="0"/>
              <a:t> </a:t>
            </a:r>
            <a:r>
              <a:rPr lang="en-GB" dirty="0" err="1" smtClean="0"/>
              <a:t>yayıncılık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bilimsel</a:t>
            </a:r>
            <a:r>
              <a:rPr lang="en-GB" dirty="0" smtClean="0"/>
              <a:t> </a:t>
            </a:r>
            <a:r>
              <a:rPr lang="en-GB" dirty="0" err="1" smtClean="0"/>
              <a:t>iletişim</a:t>
            </a:r>
            <a:r>
              <a:rPr lang="en-GB" dirty="0" smtClean="0"/>
              <a:t> </a:t>
            </a:r>
            <a:r>
              <a:rPr lang="en-GB" dirty="0" err="1" smtClean="0"/>
              <a:t>süreçleri</a:t>
            </a:r>
            <a:r>
              <a:rPr lang="en-GB" dirty="0" smtClean="0"/>
              <a:t> (</a:t>
            </a:r>
            <a:r>
              <a:rPr lang="en-GB" dirty="0" err="1" smtClean="0"/>
              <a:t>örnek</a:t>
            </a:r>
            <a:r>
              <a:rPr lang="en-GB" dirty="0" smtClean="0"/>
              <a:t>: </a:t>
            </a:r>
            <a:r>
              <a:rPr lang="en-GB" dirty="0" err="1" smtClean="0"/>
              <a:t>akademik</a:t>
            </a:r>
            <a:r>
              <a:rPr lang="en-GB" dirty="0" smtClean="0"/>
              <a:t> </a:t>
            </a:r>
            <a:r>
              <a:rPr lang="en-GB" dirty="0" err="1" smtClean="0"/>
              <a:t>kurumların</a:t>
            </a:r>
            <a:r>
              <a:rPr lang="en-GB" dirty="0" smtClean="0"/>
              <a:t> Twitter and Facebook </a:t>
            </a:r>
            <a:r>
              <a:rPr lang="en-GB" dirty="0" err="1" smtClean="0"/>
              <a:t>hesapları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…</a:t>
            </a:r>
          </a:p>
          <a:p>
            <a:pPr lvl="1"/>
            <a:endParaRPr lang="en-GB" dirty="0" smtClean="0"/>
          </a:p>
          <a:p>
            <a:r>
              <a:rPr lang="en-GB" b="1" dirty="0" smtClean="0"/>
              <a:t>… </a:t>
            </a:r>
            <a:r>
              <a:rPr lang="en-GB" b="1" dirty="0" err="1" smtClean="0"/>
              <a:t>yol</a:t>
            </a:r>
            <a:r>
              <a:rPr lang="en-GB" b="1" dirty="0" smtClean="0"/>
              <a:t> </a:t>
            </a:r>
            <a:r>
              <a:rPr lang="en-GB" b="1" dirty="0" err="1" smtClean="0"/>
              <a:t>açtığı</a:t>
            </a:r>
            <a:r>
              <a:rPr lang="en-GB" b="1" dirty="0" smtClean="0"/>
              <a:t> </a:t>
            </a:r>
            <a:r>
              <a:rPr lang="en-GB" b="1" dirty="0" err="1" smtClean="0"/>
              <a:t>zararlara</a:t>
            </a:r>
            <a:endParaRPr lang="en-GB" b="1" dirty="0" smtClean="0"/>
          </a:p>
          <a:p>
            <a:pPr lvl="1"/>
            <a:r>
              <a:rPr lang="en-GB" dirty="0" err="1" smtClean="0"/>
              <a:t>Takip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gözetim</a:t>
            </a:r>
            <a:r>
              <a:rPr lang="en-GB" dirty="0" smtClean="0"/>
              <a:t> </a:t>
            </a:r>
            <a:r>
              <a:rPr lang="en-GB" dirty="0" err="1" smtClean="0"/>
              <a:t>sistemleri</a:t>
            </a:r>
            <a:r>
              <a:rPr lang="en-GB" dirty="0" smtClean="0"/>
              <a:t> </a:t>
            </a:r>
            <a:r>
              <a:rPr lang="en-GB" dirty="0" err="1" smtClean="0"/>
              <a:t>ile</a:t>
            </a:r>
            <a:r>
              <a:rPr lang="en-GB" dirty="0" smtClean="0"/>
              <a:t> </a:t>
            </a:r>
            <a:r>
              <a:rPr lang="en-GB" dirty="0" err="1" smtClean="0"/>
              <a:t>büyük</a:t>
            </a:r>
            <a:r>
              <a:rPr lang="en-GB" dirty="0" smtClean="0"/>
              <a:t> </a:t>
            </a:r>
            <a:r>
              <a:rPr lang="en-GB" dirty="0" err="1" smtClean="0"/>
              <a:t>veri</a:t>
            </a:r>
            <a:r>
              <a:rPr lang="en-GB" dirty="0" smtClean="0"/>
              <a:t> </a:t>
            </a:r>
            <a:r>
              <a:rPr lang="en-GB" dirty="0" err="1" smtClean="0"/>
              <a:t>kapitalizmi</a:t>
            </a:r>
            <a:endParaRPr lang="en-GB" dirty="0" smtClean="0"/>
          </a:p>
          <a:p>
            <a:pPr lvl="1"/>
            <a:r>
              <a:rPr lang="en-GB" dirty="0" err="1" smtClean="0"/>
              <a:t>Ahlâki</a:t>
            </a:r>
            <a:r>
              <a:rPr lang="en-GB" dirty="0" smtClean="0"/>
              <a:t> </a:t>
            </a:r>
            <a:r>
              <a:rPr lang="en-GB" dirty="0" err="1" smtClean="0"/>
              <a:t>olmayan</a:t>
            </a:r>
            <a:r>
              <a:rPr lang="en-GB" dirty="0" smtClean="0"/>
              <a:t> </a:t>
            </a:r>
            <a:r>
              <a:rPr lang="en-GB" dirty="0" err="1" smtClean="0"/>
              <a:t>bilimsel</a:t>
            </a:r>
            <a:r>
              <a:rPr lang="en-GB" dirty="0" smtClean="0"/>
              <a:t> </a:t>
            </a:r>
            <a:r>
              <a:rPr lang="en-GB" dirty="0" err="1" smtClean="0"/>
              <a:t>davranış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suistimaller</a:t>
            </a:r>
            <a:endParaRPr lang="en-GB" dirty="0" smtClean="0"/>
          </a:p>
          <a:p>
            <a:pPr lvl="1"/>
            <a:r>
              <a:rPr lang="en-GB" dirty="0" err="1" smtClean="0"/>
              <a:t>Aşırı</a:t>
            </a:r>
            <a:r>
              <a:rPr lang="en-GB" dirty="0" smtClean="0"/>
              <a:t> </a:t>
            </a:r>
            <a:r>
              <a:rPr lang="en-GB" dirty="0" err="1" smtClean="0"/>
              <a:t>kârlar</a:t>
            </a:r>
            <a:r>
              <a:rPr lang="en-GB" dirty="0" smtClean="0"/>
              <a:t> / </a:t>
            </a:r>
            <a:r>
              <a:rPr lang="en-GB" dirty="0" err="1" smtClean="0"/>
              <a:t>aşırı</a:t>
            </a:r>
            <a:r>
              <a:rPr lang="en-GB" dirty="0" smtClean="0"/>
              <a:t> </a:t>
            </a:r>
            <a:r>
              <a:rPr lang="en-GB" dirty="0" err="1" smtClean="0"/>
              <a:t>rantlar</a:t>
            </a:r>
            <a:endParaRPr lang="en-GB" dirty="0" smtClean="0"/>
          </a:p>
          <a:p>
            <a:pPr lvl="1"/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0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14" y="159027"/>
            <a:ext cx="8796486" cy="6452574"/>
          </a:xfrm>
        </p:spPr>
      </p:pic>
    </p:spTree>
    <p:extLst>
      <p:ext uri="{BB962C8B-B14F-4D97-AF65-F5344CB8AC3E}">
        <p14:creationId xmlns:p14="http://schemas.microsoft.com/office/powerpoint/2010/main" val="384593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1" y="154327"/>
            <a:ext cx="10661374" cy="6553664"/>
          </a:xfrm>
        </p:spPr>
      </p:pic>
    </p:spTree>
    <p:extLst>
      <p:ext uri="{BB962C8B-B14F-4D97-AF65-F5344CB8AC3E}">
        <p14:creationId xmlns:p14="http://schemas.microsoft.com/office/powerpoint/2010/main" val="29993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34706"/>
            <a:ext cx="4752528" cy="6649459"/>
          </a:xfrm>
        </p:spPr>
      </p:pic>
    </p:spTree>
    <p:extLst>
      <p:ext uri="{BB962C8B-B14F-4D97-AF65-F5344CB8AC3E}">
        <p14:creationId xmlns:p14="http://schemas.microsoft.com/office/powerpoint/2010/main" val="42103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81200" y="5906566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Kaynak</a:t>
            </a:r>
            <a:r>
              <a:rPr lang="en-GB" dirty="0"/>
              <a:t>: </a:t>
            </a:r>
          </a:p>
          <a:p>
            <a:r>
              <a:rPr lang="en-GB" dirty="0">
                <a:hlinkClick r:id="rId2"/>
              </a:rPr>
              <a:t>http://shiny.retr0.me/journal_costs/?year=2014&amp;inst=19,22,38,42,59,64,80,95,136</a:t>
            </a:r>
            <a:r>
              <a:rPr lang="en-GB" dirty="0"/>
              <a:t> </a:t>
            </a:r>
          </a:p>
          <a:p>
            <a:r>
              <a:rPr lang="en-GB" dirty="0"/>
              <a:t>By  Stuart Lawson and Ben </a:t>
            </a:r>
            <a:r>
              <a:rPr lang="en-GB" dirty="0" err="1"/>
              <a:t>Meghreblian</a:t>
            </a:r>
            <a:r>
              <a:rPr lang="en-GB" dirty="0"/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4638"/>
            <a:ext cx="8229600" cy="5631928"/>
          </a:xfrm>
        </p:spPr>
      </p:pic>
    </p:spTree>
    <p:extLst>
      <p:ext uri="{BB962C8B-B14F-4D97-AF65-F5344CB8AC3E}">
        <p14:creationId xmlns:p14="http://schemas.microsoft.com/office/powerpoint/2010/main" val="11843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77256" y="5890392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Kaynak</a:t>
            </a:r>
            <a:r>
              <a:rPr lang="en-GB" dirty="0"/>
              <a:t>: </a:t>
            </a:r>
          </a:p>
          <a:p>
            <a:r>
              <a:rPr lang="en-GB" dirty="0">
                <a:hlinkClick r:id="rId2"/>
              </a:rPr>
              <a:t>http://retr0.me/2015/07/07/UK-HEI-journal-subscriptions.html</a:t>
            </a:r>
            <a:endParaRPr lang="en-GB" dirty="0"/>
          </a:p>
          <a:p>
            <a:r>
              <a:rPr lang="en-GB" dirty="0"/>
              <a:t>By  Stuart Lawson and Ben </a:t>
            </a:r>
            <a:r>
              <a:rPr lang="en-GB" dirty="0" err="1"/>
              <a:t>Meghreblian</a:t>
            </a:r>
            <a:r>
              <a:rPr lang="en-GB" dirty="0"/>
              <a:t> (</a:t>
            </a:r>
            <a:r>
              <a:rPr lang="en-GB" dirty="0" err="1"/>
              <a:t>rakamlar</a:t>
            </a:r>
            <a:r>
              <a:rPr lang="en-GB" dirty="0"/>
              <a:t> 2014 </a:t>
            </a:r>
            <a:r>
              <a:rPr lang="en-GB" dirty="0" err="1"/>
              <a:t>için</a:t>
            </a:r>
            <a:r>
              <a:rPr lang="en-GB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375" y="188640"/>
            <a:ext cx="6363362" cy="5615754"/>
          </a:xfrm>
        </p:spPr>
      </p:pic>
    </p:spTree>
    <p:extLst>
      <p:ext uri="{BB962C8B-B14F-4D97-AF65-F5344CB8AC3E}">
        <p14:creationId xmlns:p14="http://schemas.microsoft.com/office/powerpoint/2010/main" val="14736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97565" y="106015"/>
          <a:ext cx="11449877" cy="5926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3603"/>
                <a:gridCol w="634570"/>
                <a:gridCol w="3669479"/>
                <a:gridCol w="606981"/>
                <a:gridCol w="3034909"/>
                <a:gridCol w="551801"/>
                <a:gridCol w="1848534"/>
              </a:tblGrid>
              <a:tr h="56139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Ankara </a:t>
                      </a:r>
                      <a:r>
                        <a:rPr lang="en-GB" sz="1800" b="1" u="none" strike="noStrike" dirty="0" err="1">
                          <a:effectLst/>
                        </a:rPr>
                        <a:t>Üniversitesi</a:t>
                      </a:r>
                      <a:r>
                        <a:rPr lang="en-GB" sz="1800" b="1" u="none" strike="noStrike" dirty="0">
                          <a:effectLst/>
                        </a:rPr>
                        <a:t> "</a:t>
                      </a:r>
                      <a:r>
                        <a:rPr lang="en-GB" sz="1800" b="1" u="none" strike="noStrike" dirty="0" err="1">
                          <a:effectLst/>
                        </a:rPr>
                        <a:t>Kütüphane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ve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Dokümantasyon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Birimi</a:t>
                      </a:r>
                      <a:r>
                        <a:rPr lang="en-GB" sz="1800" b="1" u="none" strike="noStrike" dirty="0">
                          <a:effectLst/>
                        </a:rPr>
                        <a:t>" </a:t>
                      </a:r>
                      <a:r>
                        <a:rPr lang="en-GB" sz="1800" b="1" u="none" strike="noStrike" dirty="0" err="1">
                          <a:effectLst/>
                        </a:rPr>
                        <a:t>ile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Diğer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Tüm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Birimlerin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Yıl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Sonu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Gerçekleşen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Harcamaları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66441"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 err="1">
                          <a:effectLst/>
                        </a:rPr>
                        <a:t>Kütüphane</a:t>
                      </a:r>
                      <a:r>
                        <a:rPr lang="en-GB" sz="2400" b="1" u="none" strike="noStrike" dirty="0">
                          <a:effectLst/>
                        </a:rPr>
                        <a:t> </a:t>
                      </a:r>
                      <a:r>
                        <a:rPr lang="en-GB" sz="2400" b="1" u="none" strike="noStrike" dirty="0" err="1" smtClean="0">
                          <a:effectLst/>
                        </a:rPr>
                        <a:t>Harcama</a:t>
                      </a:r>
                      <a:r>
                        <a:rPr lang="en-GB" sz="2400" b="1" u="none" strike="noStrike" dirty="0" smtClean="0">
                          <a:effectLst/>
                        </a:rPr>
                        <a:t> (TL)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 err="1">
                          <a:effectLst/>
                        </a:rPr>
                        <a:t>Toplam</a:t>
                      </a:r>
                      <a:r>
                        <a:rPr lang="en-GB" sz="2400" b="1" u="none" strike="noStrike" dirty="0">
                          <a:effectLst/>
                        </a:rPr>
                        <a:t> </a:t>
                      </a:r>
                      <a:r>
                        <a:rPr lang="en-GB" sz="2400" b="1" u="none" strike="noStrike" dirty="0" err="1" smtClean="0">
                          <a:effectLst/>
                        </a:rPr>
                        <a:t>Harcama</a:t>
                      </a:r>
                      <a:r>
                        <a:rPr lang="en-GB" sz="2400" b="1" u="none" strike="noStrike" dirty="0" smtClean="0">
                          <a:effectLst/>
                        </a:rPr>
                        <a:t> (TL)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%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64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8107307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362727729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64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2017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6908000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313195428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2,21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64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2016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5652593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295590240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1,91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64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2015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4375902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207844244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2,11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64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2014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3854106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162982761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2,36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64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2013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3975703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171978821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2,31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6835" y="6211669"/>
            <a:ext cx="1110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Kaynak</a:t>
            </a:r>
            <a:r>
              <a:rPr lang="en-GB" dirty="0" smtClean="0"/>
              <a:t>: AÜ internet </a:t>
            </a:r>
            <a:r>
              <a:rPr lang="en-GB" dirty="0" err="1" smtClean="0"/>
              <a:t>sitesinde</a:t>
            </a:r>
            <a:r>
              <a:rPr lang="en-GB" dirty="0" smtClean="0"/>
              <a:t> her </a:t>
            </a:r>
            <a:r>
              <a:rPr lang="en-GB" dirty="0" err="1" smtClean="0"/>
              <a:t>yıl</a:t>
            </a:r>
            <a:r>
              <a:rPr lang="en-GB" dirty="0" smtClean="0"/>
              <a:t> </a:t>
            </a:r>
            <a:r>
              <a:rPr lang="en-GB" dirty="0" err="1" smtClean="0"/>
              <a:t>Strateji</a:t>
            </a:r>
            <a:r>
              <a:rPr lang="en-GB" dirty="0" smtClean="0"/>
              <a:t> </a:t>
            </a:r>
            <a:r>
              <a:rPr lang="en-GB" dirty="0" err="1" smtClean="0"/>
              <a:t>Geliştirme</a:t>
            </a:r>
            <a:r>
              <a:rPr lang="en-GB" dirty="0" smtClean="0"/>
              <a:t> </a:t>
            </a:r>
            <a:r>
              <a:rPr lang="en-GB" dirty="0" err="1" smtClean="0"/>
              <a:t>Daire</a:t>
            </a:r>
            <a:r>
              <a:rPr lang="en-GB" dirty="0" smtClean="0"/>
              <a:t> </a:t>
            </a:r>
            <a:r>
              <a:rPr lang="en-GB" dirty="0" err="1" smtClean="0"/>
              <a:t>Başkanlığı</a:t>
            </a:r>
            <a:r>
              <a:rPr lang="en-GB" dirty="0" smtClean="0"/>
              <a:t> </a:t>
            </a:r>
            <a:r>
              <a:rPr lang="en-GB" dirty="0" err="1" smtClean="0"/>
              <a:t>Tarafından</a:t>
            </a:r>
            <a:r>
              <a:rPr lang="en-GB" dirty="0" smtClean="0"/>
              <a:t> </a:t>
            </a:r>
            <a:r>
              <a:rPr lang="en-GB" dirty="0" err="1" smtClean="0"/>
              <a:t>Hazırlanan</a:t>
            </a:r>
            <a:r>
              <a:rPr lang="en-GB" dirty="0" smtClean="0"/>
              <a:t> </a:t>
            </a:r>
            <a:r>
              <a:rPr lang="en-GB" dirty="0" err="1" smtClean="0"/>
              <a:t>Faaliyet</a:t>
            </a:r>
            <a:r>
              <a:rPr lang="en-GB" dirty="0" smtClean="0"/>
              <a:t> </a:t>
            </a:r>
            <a:r>
              <a:rPr lang="en-GB" dirty="0" err="1" smtClean="0"/>
              <a:t>Raporları</a:t>
            </a:r>
            <a:endParaRPr lang="en-GB" dirty="0" smtClean="0"/>
          </a:p>
          <a:p>
            <a:r>
              <a:rPr lang="en-GB" dirty="0">
                <a:hlinkClick r:id="rId2"/>
              </a:rPr>
              <a:t>http://sgdb.ankara.edu.tr/?</a:t>
            </a:r>
            <a:r>
              <a:rPr lang="en-GB" dirty="0" smtClean="0">
                <a:hlinkClick r:id="rId2"/>
              </a:rPr>
              <a:t>page_id=1255</a:t>
            </a:r>
            <a:r>
              <a:rPr lang="en-GB" dirty="0" smtClean="0"/>
              <a:t> [</a:t>
            </a:r>
            <a:r>
              <a:rPr lang="en-GB" dirty="0" err="1" smtClean="0"/>
              <a:t>Erişim</a:t>
            </a:r>
            <a:r>
              <a:rPr lang="en-GB" dirty="0" smtClean="0"/>
              <a:t> </a:t>
            </a:r>
            <a:r>
              <a:rPr lang="en-GB" dirty="0" err="1" smtClean="0"/>
              <a:t>Tarihi</a:t>
            </a:r>
            <a:r>
              <a:rPr lang="en-GB" dirty="0" smtClean="0"/>
              <a:t>: </a:t>
            </a:r>
            <a:r>
              <a:rPr lang="en-GB" dirty="0" err="1" smtClean="0"/>
              <a:t>Ağustos</a:t>
            </a:r>
            <a:r>
              <a:rPr lang="en-GB" smtClean="0"/>
              <a:t> 2019]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4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81200" y="593467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Kaynak</a:t>
            </a:r>
            <a:r>
              <a:rPr lang="en-GB" dirty="0"/>
              <a:t>: </a:t>
            </a:r>
            <a:r>
              <a:rPr lang="en-GB" dirty="0">
                <a:hlinkClick r:id="rId2"/>
              </a:rPr>
              <a:t>http://shiny.retr0.me/journal_costs/?year=2010&amp;inst=19,22,38,42,59,64,80,95,136</a:t>
            </a:r>
            <a:endParaRPr lang="en-GB" dirty="0"/>
          </a:p>
          <a:p>
            <a:r>
              <a:rPr lang="en-GB" dirty="0"/>
              <a:t>By  Stuart Lawson and Ben </a:t>
            </a:r>
            <a:r>
              <a:rPr lang="en-GB" dirty="0" err="1"/>
              <a:t>Meghreblian</a:t>
            </a:r>
            <a:r>
              <a:rPr lang="en-GB" dirty="0"/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9832"/>
            <a:ext cx="8686800" cy="5674839"/>
          </a:xfrm>
        </p:spPr>
      </p:pic>
    </p:spTree>
    <p:extLst>
      <p:ext uri="{BB962C8B-B14F-4D97-AF65-F5344CB8AC3E}">
        <p14:creationId xmlns:p14="http://schemas.microsoft.com/office/powerpoint/2010/main" val="35747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56792"/>
            <a:ext cx="8229600" cy="3966962"/>
          </a:xfrm>
        </p:spPr>
      </p:pic>
      <p:sp>
        <p:nvSpPr>
          <p:cNvPr id="6" name="Metin kutusu 5"/>
          <p:cNvSpPr txBox="1"/>
          <p:nvPr/>
        </p:nvSpPr>
        <p:spPr>
          <a:xfrm>
            <a:off x="2100851" y="5805265"/>
            <a:ext cx="807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Kaynak: </a:t>
            </a:r>
            <a:r>
              <a:rPr lang="tr-TR" dirty="0" err="1"/>
              <a:t>Alex</a:t>
            </a:r>
            <a:r>
              <a:rPr lang="tr-TR" dirty="0"/>
              <a:t> O. </a:t>
            </a:r>
            <a:r>
              <a:rPr lang="tr-TR" dirty="0" err="1"/>
              <a:t>Holcombe</a:t>
            </a:r>
            <a:r>
              <a:rPr lang="tr-TR" dirty="0"/>
              <a:t> </a:t>
            </a:r>
            <a:r>
              <a:rPr lang="tr-TR" dirty="0">
                <a:hlinkClick r:id="rId3"/>
              </a:rPr>
              <a:t>https://theconversation.com/free-for-all-arc-funded-research-now-open-to-the-public-11497</a:t>
            </a:r>
            <a:r>
              <a:rPr lang="tr-TR" dirty="0"/>
              <a:t> [</a:t>
            </a:r>
            <a:r>
              <a:rPr lang="tr-TR" dirty="0" err="1"/>
              <a:t>Accessed</a:t>
            </a:r>
            <a:r>
              <a:rPr lang="tr-TR" dirty="0"/>
              <a:t> </a:t>
            </a:r>
            <a:r>
              <a:rPr lang="tr-TR" dirty="0" err="1"/>
              <a:t>October</a:t>
            </a:r>
            <a:r>
              <a:rPr lang="tr-TR" dirty="0"/>
              <a:t> 2014]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 smtClean="0"/>
              <a:t>Rates of Profit in Copyright Industries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1BF9099-B2C6-4B9F-9DF6-A8BA70D17DC8}"/>
              </a:ext>
            </a:extLst>
          </p:cNvPr>
          <p:cNvSpPr/>
          <p:nvPr/>
        </p:nvSpPr>
        <p:spPr>
          <a:xfrm>
            <a:off x="848140" y="5637794"/>
            <a:ext cx="97072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>
                <a:latin typeface="3ds" panose="02000503020000020004" pitchFamily="2" charset="0"/>
              </a:rPr>
              <a:t>https://www.relx.com/~/media/Files/R/RELX-Group/documents/reports/annual-reports/relx2017-annual-report.pdf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3ds" panose="02000503020000020004" pitchFamily="2" charset="0"/>
              </a:rPr>
              <a:t>https://www.handelsblatt.com/today/finance/springer-nature-science-publisher-hopes-ipo-will-raise-1-2-billion/23581838.html?ticket=ST-2661299-IkaOG4LhqtJoyZNERDZ5-ap2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3ds" panose="02000503020000020004" pitchFamily="2" charset="0"/>
              </a:rPr>
              <a:t>https://www.thebookseller.com/news/small-revenue-and-profit-lifts-taylor-and-francis-968691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3ds" panose="02000503020000020004" pitchFamily="2" charset="0"/>
              </a:rPr>
              <a:t>https://craft.co/john-wiley-sons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3ds" panose="02000503020000020004" pitchFamily="2" charset="0"/>
              </a:rPr>
              <a:t>https://craft.co/american-chemical-society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3D647C86-30D5-479A-9C33-3FD4E289035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74642" y="516833"/>
          <a:ext cx="10601740" cy="5085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547">
                  <a:extLst>
                    <a:ext uri="{9D8B030D-6E8A-4147-A177-3AD203B41FA5}">
                      <a16:colId xmlns="" xmlns:a16="http://schemas.microsoft.com/office/drawing/2014/main" val="784312405"/>
                    </a:ext>
                  </a:extLst>
                </a:gridCol>
                <a:gridCol w="1471416">
                  <a:extLst>
                    <a:ext uri="{9D8B030D-6E8A-4147-A177-3AD203B41FA5}">
                      <a16:colId xmlns="" xmlns:a16="http://schemas.microsoft.com/office/drawing/2014/main" val="1176746961"/>
                    </a:ext>
                  </a:extLst>
                </a:gridCol>
                <a:gridCol w="2188259">
                  <a:extLst>
                    <a:ext uri="{9D8B030D-6E8A-4147-A177-3AD203B41FA5}">
                      <a16:colId xmlns="" xmlns:a16="http://schemas.microsoft.com/office/drawing/2014/main" val="3823445763"/>
                    </a:ext>
                  </a:extLst>
                </a:gridCol>
                <a:gridCol w="2188259">
                  <a:extLst>
                    <a:ext uri="{9D8B030D-6E8A-4147-A177-3AD203B41FA5}">
                      <a16:colId xmlns="" xmlns:a16="http://schemas.microsoft.com/office/drawing/2014/main" val="359773602"/>
                    </a:ext>
                  </a:extLst>
                </a:gridCol>
                <a:gridCol w="2188259">
                  <a:extLst>
                    <a:ext uri="{9D8B030D-6E8A-4147-A177-3AD203B41FA5}">
                      <a16:colId xmlns="" xmlns:a16="http://schemas.microsoft.com/office/drawing/2014/main" val="3120472175"/>
                    </a:ext>
                  </a:extLst>
                </a:gridCol>
              </a:tblGrid>
              <a:tr h="1183077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3ds" panose="02000503020000020004" pitchFamily="2" charset="0"/>
                        </a:rPr>
                        <a:t>Publishing company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Year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Overall revenue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Profit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Profit %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4743331"/>
                  </a:ext>
                </a:extLst>
              </a:tr>
              <a:tr h="591539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3ds" panose="02000503020000020004" pitchFamily="2" charset="0"/>
                        </a:rPr>
                        <a:t>Reed Elsevier</a:t>
                      </a:r>
                      <a:r>
                        <a:rPr lang="en-US" sz="2800" b="0" baseline="30000" dirty="0">
                          <a:solidFill>
                            <a:srgbClr val="0000FF"/>
                          </a:solidFill>
                          <a:latin typeface="3ds" panose="02000503020000020004" pitchFamily="2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2017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8385 million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2604 million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31.0%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62670196"/>
                  </a:ext>
                </a:extLst>
              </a:tr>
              <a:tr h="591539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3ds" panose="02000503020000020004" pitchFamily="2" charset="0"/>
                        </a:rPr>
                        <a:t>Springer-Nature</a:t>
                      </a:r>
                      <a:r>
                        <a:rPr lang="en-US" sz="2800" b="0" baseline="30000" dirty="0">
                          <a:solidFill>
                            <a:srgbClr val="0000FF"/>
                          </a:solidFill>
                          <a:latin typeface="3ds" panose="02000503020000020004" pitchFamily="2" charset="0"/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2017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1640 million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374 million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22.9%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71576473"/>
                  </a:ext>
                </a:extLst>
              </a:tr>
              <a:tr h="591539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3ds" panose="02000503020000020004" pitchFamily="2" charset="0"/>
                        </a:rPr>
                        <a:t>Taylor-Francis</a:t>
                      </a:r>
                      <a:r>
                        <a:rPr lang="en-US" sz="2800" b="0" baseline="30000" dirty="0">
                          <a:solidFill>
                            <a:srgbClr val="0000FF"/>
                          </a:solidFill>
                          <a:latin typeface="3ds" panose="02000503020000020004" pitchFamily="2" charset="0"/>
                        </a:rPr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2017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688 million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270 million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39.2%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07533697"/>
                  </a:ext>
                </a:extLst>
              </a:tr>
              <a:tr h="591539">
                <a:tc>
                  <a:txBody>
                    <a:bodyPr/>
                    <a:lstStyle/>
                    <a:p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Wiley</a:t>
                      </a:r>
                      <a:r>
                        <a:rPr lang="en-US" sz="2800" b="0" kern="1200" baseline="30000" dirty="0">
                          <a:solidFill>
                            <a:srgbClr val="0000FF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1700 million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1241 million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73.0% (?)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09947867"/>
                  </a:ext>
                </a:extLst>
              </a:tr>
              <a:tr h="74928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American Chemical Society</a:t>
                      </a:r>
                      <a:r>
                        <a:rPr lang="en-US" sz="2800" b="0" kern="1200" baseline="30000" dirty="0">
                          <a:solidFill>
                            <a:srgbClr val="0000FF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569 million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87.3 million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15.3%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1386674"/>
                  </a:ext>
                </a:extLst>
              </a:tr>
              <a:tr h="591539">
                <a:tc gridSpan="5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0" i="1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Currency: USD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3ds" panose="0200050302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3ds" panose="0200050302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3ds" panose="0200050302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3ds" panose="0200050302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3910166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EA6F26B-2A25-4E7D-96ED-DB46857DFCE6}"/>
              </a:ext>
            </a:extLst>
          </p:cNvPr>
          <p:cNvSpPr/>
          <p:nvPr/>
        </p:nvSpPr>
        <p:spPr>
          <a:xfrm>
            <a:off x="2209800" y="351694"/>
            <a:ext cx="8229600" cy="534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>
              <a:solidFill>
                <a:schemeClr val="tx1"/>
              </a:solidFill>
              <a:latin typeface="3ds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/>
              <a:t>Bu </a:t>
            </a:r>
            <a:r>
              <a:rPr lang="en-GB" sz="5400" dirty="0" err="1" smtClean="0"/>
              <a:t>ders</a:t>
            </a:r>
            <a:r>
              <a:rPr lang="en-GB" sz="5400" dirty="0" smtClean="0"/>
              <a:t> </a:t>
            </a:r>
            <a:r>
              <a:rPr lang="en-GB" sz="5400" dirty="0" err="1" smtClean="0"/>
              <a:t>açık</a:t>
            </a:r>
            <a:r>
              <a:rPr lang="en-GB" sz="5400" dirty="0" smtClean="0"/>
              <a:t> </a:t>
            </a:r>
            <a:r>
              <a:rPr lang="en-GB" sz="5400" dirty="0" err="1" smtClean="0"/>
              <a:t>bilim</a:t>
            </a:r>
            <a:r>
              <a:rPr lang="en-GB" sz="5400" dirty="0" smtClean="0"/>
              <a:t> </a:t>
            </a:r>
            <a:r>
              <a:rPr lang="en-GB" sz="5400" dirty="0" err="1" smtClean="0"/>
              <a:t>üzerine</a:t>
            </a:r>
            <a:r>
              <a:rPr lang="en-GB" sz="5400" dirty="0" smtClean="0"/>
              <a:t> </a:t>
            </a:r>
            <a:r>
              <a:rPr lang="en-GB" sz="5400" dirty="0" err="1" smtClean="0"/>
              <a:t>bir</a:t>
            </a:r>
            <a:r>
              <a:rPr lang="en-GB" sz="5400" dirty="0" smtClean="0"/>
              <a:t> </a:t>
            </a:r>
            <a:r>
              <a:rPr lang="en-GB" sz="5400" dirty="0" err="1" smtClean="0"/>
              <a:t>derstir</a:t>
            </a:r>
            <a:r>
              <a:rPr lang="en-GB" sz="5400" dirty="0" smtClean="0"/>
              <a:t>.</a:t>
            </a:r>
          </a:p>
          <a:p>
            <a:pPr marL="0" indent="0" algn="ctr">
              <a:buNone/>
            </a:pPr>
            <a:endParaRPr lang="en-GB" sz="5400" dirty="0"/>
          </a:p>
          <a:p>
            <a:pPr marL="0" indent="0" algn="ctr">
              <a:buNone/>
            </a:pPr>
            <a:r>
              <a:rPr lang="en-GB" sz="5400" dirty="0" err="1" smtClean="0"/>
              <a:t>Açık</a:t>
            </a:r>
            <a:r>
              <a:rPr lang="en-GB" sz="5400" dirty="0" smtClean="0"/>
              <a:t> </a:t>
            </a:r>
            <a:r>
              <a:rPr lang="en-GB" sz="5400" dirty="0" err="1" smtClean="0"/>
              <a:t>bilim</a:t>
            </a:r>
            <a:r>
              <a:rPr lang="en-GB" sz="5400" dirty="0" smtClean="0"/>
              <a:t> </a:t>
            </a:r>
            <a:r>
              <a:rPr lang="en-GB" sz="5400" dirty="0" err="1" smtClean="0"/>
              <a:t>nedir</a:t>
            </a:r>
            <a:r>
              <a:rPr lang="en-GB" sz="5400" dirty="0" smtClean="0"/>
              <a:t>?</a:t>
            </a:r>
          </a:p>
          <a:p>
            <a:pPr marL="0" indent="0" algn="ctr">
              <a:buNone/>
            </a:pPr>
            <a:r>
              <a:rPr lang="en-GB" sz="5400" dirty="0" err="1" smtClean="0"/>
              <a:t>Açık</a:t>
            </a:r>
            <a:r>
              <a:rPr lang="en-GB" sz="5400" dirty="0" smtClean="0"/>
              <a:t> </a:t>
            </a:r>
            <a:r>
              <a:rPr lang="en-GB" sz="5400" dirty="0" err="1" smtClean="0"/>
              <a:t>bilim</a:t>
            </a:r>
            <a:r>
              <a:rPr lang="en-GB" sz="5400" dirty="0" smtClean="0"/>
              <a:t> </a:t>
            </a:r>
            <a:r>
              <a:rPr lang="en-GB" sz="5400" dirty="0" err="1" smtClean="0"/>
              <a:t>neden</a:t>
            </a:r>
            <a:r>
              <a:rPr lang="en-GB" sz="5400" dirty="0" smtClean="0"/>
              <a:t> </a:t>
            </a:r>
            <a:r>
              <a:rPr lang="en-GB" sz="5400" dirty="0" err="1" smtClean="0"/>
              <a:t>önemlidir</a:t>
            </a:r>
            <a:r>
              <a:rPr lang="en-GB" sz="5400" dirty="0" smtClean="0"/>
              <a:t>?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7909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Case Study 1: Aaron Swartz (1986-2013)</a:t>
            </a:r>
          </a:p>
        </p:txBody>
      </p:sp>
    </p:spTree>
    <p:extLst>
      <p:ext uri="{BB962C8B-B14F-4D97-AF65-F5344CB8AC3E}">
        <p14:creationId xmlns:p14="http://schemas.microsoft.com/office/powerpoint/2010/main" val="35541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r>
              <a:rPr lang="en-GB" dirty="0" smtClean="0"/>
              <a:t> </a:t>
            </a:r>
            <a:r>
              <a:rPr lang="en-GB" dirty="0" err="1" smtClean="0"/>
              <a:t>nedir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r>
              <a:rPr lang="en-GB" dirty="0" smtClean="0"/>
              <a:t> </a:t>
            </a:r>
            <a:r>
              <a:rPr lang="en-GB" dirty="0" err="1" smtClean="0"/>
              <a:t>yeni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teknoloji</a:t>
            </a:r>
            <a:r>
              <a:rPr lang="en-GB" dirty="0" smtClean="0"/>
              <a:t> </a:t>
            </a:r>
            <a:r>
              <a:rPr lang="en-GB" dirty="0" err="1" smtClean="0"/>
              <a:t>paradigmasıdır</a:t>
            </a:r>
            <a:r>
              <a:rPr lang="en-GB" dirty="0" smtClean="0"/>
              <a:t>. Buna </a:t>
            </a:r>
            <a:r>
              <a:rPr lang="en-GB" dirty="0" err="1" smtClean="0"/>
              <a:t>göre</a:t>
            </a:r>
            <a:r>
              <a:rPr lang="en-GB" dirty="0" smtClean="0"/>
              <a:t>,</a:t>
            </a:r>
          </a:p>
          <a:p>
            <a:endParaRPr lang="en-GB" dirty="0" smtClean="0"/>
          </a:p>
          <a:p>
            <a:r>
              <a:rPr lang="en-GB" b="1" dirty="0" err="1" smtClean="0"/>
              <a:t>Yerleşik</a:t>
            </a:r>
            <a:r>
              <a:rPr lang="en-GB" b="1" dirty="0" smtClean="0"/>
              <a:t> hale </a:t>
            </a:r>
            <a:r>
              <a:rPr lang="en-GB" b="1" dirty="0" err="1" smtClean="0"/>
              <a:t>gelmiş</a:t>
            </a:r>
            <a:r>
              <a:rPr lang="en-GB" b="1" dirty="0" smtClean="0"/>
              <a:t> </a:t>
            </a:r>
            <a:r>
              <a:rPr lang="en-GB" b="1" dirty="0" err="1" smtClean="0"/>
              <a:t>bilimsel</a:t>
            </a:r>
            <a:r>
              <a:rPr lang="en-GB" b="1" dirty="0" smtClean="0"/>
              <a:t> </a:t>
            </a:r>
            <a:r>
              <a:rPr lang="en-GB" b="1" dirty="0" err="1" smtClean="0"/>
              <a:t>bilgi</a:t>
            </a:r>
            <a:r>
              <a:rPr lang="en-GB" b="1" dirty="0" smtClean="0"/>
              <a:t> </a:t>
            </a:r>
            <a:r>
              <a:rPr lang="en-GB" b="1" dirty="0" err="1" smtClean="0"/>
              <a:t>üretim</a:t>
            </a:r>
            <a:r>
              <a:rPr lang="en-GB" b="1" dirty="0" smtClean="0"/>
              <a:t> </a:t>
            </a:r>
            <a:r>
              <a:rPr lang="en-GB" b="1" dirty="0" err="1" smtClean="0"/>
              <a:t>süreçleri</a:t>
            </a:r>
            <a:r>
              <a:rPr lang="en-GB" dirty="0" smtClean="0"/>
              <a:t> (</a:t>
            </a:r>
            <a:r>
              <a:rPr lang="en-GB" dirty="0" err="1" smtClean="0"/>
              <a:t>yayımlama</a:t>
            </a:r>
            <a:r>
              <a:rPr lang="en-GB" dirty="0" smtClean="0"/>
              <a:t>, </a:t>
            </a:r>
            <a:r>
              <a:rPr lang="en-GB" dirty="0" err="1" smtClean="0"/>
              <a:t>atıf</a:t>
            </a:r>
            <a:r>
              <a:rPr lang="en-GB" dirty="0" smtClean="0"/>
              <a:t> </a:t>
            </a:r>
            <a:r>
              <a:rPr lang="en-GB" dirty="0" err="1" smtClean="0"/>
              <a:t>verme</a:t>
            </a:r>
            <a:r>
              <a:rPr lang="en-GB" dirty="0" smtClean="0"/>
              <a:t>, </a:t>
            </a:r>
            <a:r>
              <a:rPr lang="en-GB" dirty="0" err="1" smtClean="0"/>
              <a:t>replikasyon</a:t>
            </a:r>
            <a:r>
              <a:rPr lang="en-GB" dirty="0" smtClean="0"/>
              <a:t>, </a:t>
            </a:r>
            <a:r>
              <a:rPr lang="en-GB" dirty="0" err="1" smtClean="0"/>
              <a:t>arşivleme</a:t>
            </a:r>
            <a:r>
              <a:rPr lang="en-GB" dirty="0" smtClean="0"/>
              <a:t>, </a:t>
            </a:r>
            <a:r>
              <a:rPr lang="en-GB" dirty="0" err="1" smtClean="0"/>
              <a:t>kullanılan</a:t>
            </a:r>
            <a:r>
              <a:rPr lang="en-GB" dirty="0" smtClean="0"/>
              <a:t> </a:t>
            </a:r>
            <a:r>
              <a:rPr lang="en-GB" dirty="0" err="1" smtClean="0"/>
              <a:t>verileri</a:t>
            </a:r>
            <a:r>
              <a:rPr lang="en-GB" dirty="0" smtClean="0"/>
              <a:t> </a:t>
            </a:r>
            <a:r>
              <a:rPr lang="en-GB" dirty="0" err="1" smtClean="0"/>
              <a:t>açık</a:t>
            </a:r>
            <a:r>
              <a:rPr lang="en-GB" dirty="0" smtClean="0"/>
              <a:t> hale </a:t>
            </a:r>
            <a:r>
              <a:rPr lang="en-GB" dirty="0" err="1" smtClean="0"/>
              <a:t>getirme</a:t>
            </a:r>
            <a:r>
              <a:rPr lang="en-GB" dirty="0" smtClean="0"/>
              <a:t>, </a:t>
            </a:r>
            <a:r>
              <a:rPr lang="en-GB" dirty="0" err="1" smtClean="0"/>
              <a:t>sonuçların</a:t>
            </a:r>
            <a:r>
              <a:rPr lang="en-GB" dirty="0" smtClean="0"/>
              <a:t> </a:t>
            </a:r>
            <a:r>
              <a:rPr lang="en-GB" dirty="0" err="1" smtClean="0"/>
              <a:t>yaygınlaştırılması</a:t>
            </a:r>
            <a:r>
              <a:rPr lang="en-GB" dirty="0" smtClean="0"/>
              <a:t> vs.)</a:t>
            </a:r>
          </a:p>
          <a:p>
            <a:r>
              <a:rPr lang="en-GB" b="1" dirty="0" err="1" smtClean="0"/>
              <a:t>Ticari</a:t>
            </a:r>
            <a:r>
              <a:rPr lang="en-GB" b="1" dirty="0" smtClean="0"/>
              <a:t> </a:t>
            </a:r>
            <a:r>
              <a:rPr lang="en-GB" b="1" dirty="0" err="1" smtClean="0"/>
              <a:t>ve</a:t>
            </a:r>
            <a:r>
              <a:rPr lang="en-GB" b="1" dirty="0" smtClean="0"/>
              <a:t> </a:t>
            </a:r>
            <a:r>
              <a:rPr lang="en-GB" b="1" dirty="0" err="1" smtClean="0"/>
              <a:t>ticari</a:t>
            </a:r>
            <a:r>
              <a:rPr lang="en-GB" b="1" dirty="0" smtClean="0"/>
              <a:t> </a:t>
            </a:r>
            <a:r>
              <a:rPr lang="en-GB" b="1" dirty="0" err="1" smtClean="0"/>
              <a:t>olmayan</a:t>
            </a:r>
            <a:r>
              <a:rPr lang="en-GB" b="1" dirty="0" smtClean="0"/>
              <a:t> </a:t>
            </a:r>
            <a:r>
              <a:rPr lang="en-GB" b="1" dirty="0" err="1" smtClean="0"/>
              <a:t>yayınevleri</a:t>
            </a:r>
            <a:r>
              <a:rPr lang="en-GB" dirty="0" err="1" smtClean="0"/>
              <a:t>nin</a:t>
            </a:r>
            <a:r>
              <a:rPr lang="en-GB" dirty="0" smtClean="0"/>
              <a:t> </a:t>
            </a:r>
            <a:r>
              <a:rPr lang="en-GB" dirty="0" err="1" smtClean="0"/>
              <a:t>rolleri</a:t>
            </a:r>
            <a:r>
              <a:rPr lang="en-GB" dirty="0" smtClean="0"/>
              <a:t> (Elsevier, Springer vs.)</a:t>
            </a:r>
          </a:p>
          <a:p>
            <a:r>
              <a:rPr lang="en-GB" dirty="0" smtClean="0"/>
              <a:t>En </a:t>
            </a:r>
            <a:r>
              <a:rPr lang="en-GB" dirty="0" err="1" smtClean="0"/>
              <a:t>iyi</a:t>
            </a:r>
            <a:r>
              <a:rPr lang="en-GB" dirty="0" smtClean="0"/>
              <a:t> </a:t>
            </a:r>
            <a:r>
              <a:rPr lang="en-GB" dirty="0" err="1" smtClean="0"/>
              <a:t>araştırma</a:t>
            </a:r>
            <a:r>
              <a:rPr lang="en-GB" dirty="0" smtClean="0"/>
              <a:t> </a:t>
            </a:r>
            <a:r>
              <a:rPr lang="en-GB" dirty="0" err="1" smtClean="0"/>
              <a:t>pratiklerinin</a:t>
            </a:r>
            <a:r>
              <a:rPr lang="en-GB" dirty="0" smtClean="0"/>
              <a:t> </a:t>
            </a:r>
            <a:r>
              <a:rPr lang="en-GB" dirty="0" err="1" smtClean="0"/>
              <a:t>gerçekleşmesini</a:t>
            </a:r>
            <a:r>
              <a:rPr lang="en-GB" dirty="0" smtClean="0"/>
              <a:t> </a:t>
            </a:r>
            <a:r>
              <a:rPr lang="en-GB" dirty="0" err="1" smtClean="0"/>
              <a:t>sağlayan</a:t>
            </a:r>
            <a:r>
              <a:rPr lang="en-GB" dirty="0" smtClean="0"/>
              <a:t> </a:t>
            </a:r>
            <a:r>
              <a:rPr lang="en-GB" b="1" dirty="0" err="1" smtClean="0"/>
              <a:t>bilim</a:t>
            </a:r>
            <a:r>
              <a:rPr lang="en-GB" b="1" dirty="0" smtClean="0"/>
              <a:t> </a:t>
            </a:r>
            <a:r>
              <a:rPr lang="en-GB" b="1" dirty="0" err="1" smtClean="0"/>
              <a:t>etiği</a:t>
            </a: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 err="1" smtClean="0"/>
              <a:t>sorgulanmalıdır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yeniden</a:t>
            </a:r>
            <a:r>
              <a:rPr lang="en-GB" dirty="0" smtClean="0"/>
              <a:t> </a:t>
            </a:r>
            <a:r>
              <a:rPr lang="en-GB" dirty="0" err="1" smtClean="0"/>
              <a:t>inşa</a:t>
            </a:r>
            <a:r>
              <a:rPr lang="en-GB" dirty="0" smtClean="0"/>
              <a:t> </a:t>
            </a:r>
            <a:r>
              <a:rPr lang="en-GB" dirty="0" err="1" smtClean="0"/>
              <a:t>edilmelidir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41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book.fosteropenscience.eu/en/Images/image_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40" y="288372"/>
            <a:ext cx="11594199" cy="639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7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44" y="0"/>
            <a:ext cx="6938271" cy="6599583"/>
          </a:xfrm>
        </p:spPr>
      </p:pic>
    </p:spTree>
    <p:extLst>
      <p:ext uri="{BB962C8B-B14F-4D97-AF65-F5344CB8AC3E}">
        <p14:creationId xmlns:p14="http://schemas.microsoft.com/office/powerpoint/2010/main" val="24992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r>
              <a:rPr lang="en-GB" dirty="0" smtClean="0"/>
              <a:t> </a:t>
            </a:r>
            <a:r>
              <a:rPr lang="en-GB" dirty="0" err="1" smtClean="0"/>
              <a:t>nedir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TÜBİTAK </a:t>
            </a:r>
            <a:r>
              <a:rPr lang="en-GB" dirty="0" err="1" smtClean="0"/>
              <a:t>tanımı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“</a:t>
            </a:r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/>
              <a:t>Bilim</a:t>
            </a:r>
            <a:r>
              <a:rPr lang="en-GB" dirty="0"/>
              <a:t>: </a:t>
            </a:r>
            <a:r>
              <a:rPr lang="en-GB" dirty="0" err="1"/>
              <a:t>Bilimin</a:t>
            </a:r>
            <a:r>
              <a:rPr lang="en-GB" dirty="0"/>
              <a:t>; </a:t>
            </a:r>
            <a:r>
              <a:rPr lang="en-GB" dirty="0" err="1"/>
              <a:t>yayınların</a:t>
            </a:r>
            <a:r>
              <a:rPr lang="en-GB" dirty="0"/>
              <a:t>,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verilerinin</a:t>
            </a:r>
            <a:r>
              <a:rPr lang="en-GB" dirty="0"/>
              <a:t>, </a:t>
            </a:r>
            <a:r>
              <a:rPr lang="en-GB" dirty="0" err="1"/>
              <a:t>laboratuvar</a:t>
            </a:r>
            <a:r>
              <a:rPr lang="en-GB" dirty="0"/>
              <a:t> </a:t>
            </a:r>
            <a:r>
              <a:rPr lang="en-GB" dirty="0" err="1"/>
              <a:t>notlarının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diğer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süreçlerinin</a:t>
            </a:r>
            <a:r>
              <a:rPr lang="en-GB" dirty="0"/>
              <a:t> </a:t>
            </a:r>
            <a:r>
              <a:rPr lang="en-GB" dirty="0" err="1"/>
              <a:t>ücretsiz</a:t>
            </a:r>
            <a:r>
              <a:rPr lang="en-GB" dirty="0"/>
              <a:t> </a:t>
            </a:r>
            <a:r>
              <a:rPr lang="en-GB" dirty="0" err="1"/>
              <a:t>erişilebildiği</a:t>
            </a:r>
            <a:r>
              <a:rPr lang="en-GB" dirty="0"/>
              <a:t>, </a:t>
            </a:r>
            <a:r>
              <a:rPr lang="en-GB" dirty="0" err="1"/>
              <a:t>araştırmanın</a:t>
            </a:r>
            <a:r>
              <a:rPr lang="en-GB" dirty="0"/>
              <a:t> </a:t>
            </a:r>
            <a:r>
              <a:rPr lang="en-GB" dirty="0" err="1"/>
              <a:t>yeniden</a:t>
            </a:r>
            <a:r>
              <a:rPr lang="en-GB" dirty="0"/>
              <a:t> </a:t>
            </a:r>
            <a:r>
              <a:rPr lang="en-GB" dirty="0" err="1"/>
              <a:t>kullanımı</a:t>
            </a:r>
            <a:r>
              <a:rPr lang="en-GB" dirty="0"/>
              <a:t>, </a:t>
            </a:r>
            <a:r>
              <a:rPr lang="en-GB" dirty="0" err="1"/>
              <a:t>dağıtımı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üretilmesine</a:t>
            </a:r>
            <a:r>
              <a:rPr lang="en-GB" dirty="0"/>
              <a:t> </a:t>
            </a:r>
            <a:r>
              <a:rPr lang="en-GB" dirty="0" err="1"/>
              <a:t>izin</a:t>
            </a:r>
            <a:r>
              <a:rPr lang="en-GB" dirty="0"/>
              <a:t> </a:t>
            </a:r>
            <a:r>
              <a:rPr lang="en-GB" dirty="0" err="1"/>
              <a:t>veren</a:t>
            </a:r>
            <a:r>
              <a:rPr lang="en-GB" dirty="0"/>
              <a:t> </a:t>
            </a:r>
            <a:r>
              <a:rPr lang="en-GB" dirty="0" err="1"/>
              <a:t>koşullarla</a:t>
            </a:r>
            <a:r>
              <a:rPr lang="en-GB" dirty="0"/>
              <a:t>, </a:t>
            </a:r>
            <a:r>
              <a:rPr lang="en-GB" dirty="0" err="1"/>
              <a:t>diğer</a:t>
            </a:r>
            <a:r>
              <a:rPr lang="en-GB" dirty="0"/>
              <a:t> </a:t>
            </a:r>
            <a:r>
              <a:rPr lang="en-GB" dirty="0" err="1"/>
              <a:t>araştırmacıların</a:t>
            </a:r>
            <a:r>
              <a:rPr lang="en-GB" dirty="0"/>
              <a:t> </a:t>
            </a:r>
            <a:r>
              <a:rPr lang="en-GB" dirty="0" err="1"/>
              <a:t>birlikte</a:t>
            </a:r>
            <a:r>
              <a:rPr lang="en-GB" dirty="0"/>
              <a:t> </a:t>
            </a:r>
            <a:r>
              <a:rPr lang="en-GB" dirty="0" err="1"/>
              <a:t>çalışabileceği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katkıda</a:t>
            </a:r>
            <a:r>
              <a:rPr lang="en-GB" dirty="0"/>
              <a:t> </a:t>
            </a:r>
            <a:r>
              <a:rPr lang="en-GB" dirty="0" err="1"/>
              <a:t>bulunabileceği</a:t>
            </a:r>
            <a:r>
              <a:rPr lang="en-GB" dirty="0"/>
              <a:t> </a:t>
            </a:r>
            <a:r>
              <a:rPr lang="en-GB" dirty="0" err="1"/>
              <a:t>şekilde</a:t>
            </a:r>
            <a:r>
              <a:rPr lang="en-GB" dirty="0"/>
              <a:t> </a:t>
            </a:r>
            <a:r>
              <a:rPr lang="en-GB" dirty="0" err="1"/>
              <a:t>yapılması</a:t>
            </a:r>
            <a:r>
              <a:rPr lang="en-GB" dirty="0" smtClean="0"/>
              <a:t>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4156" y="6286477"/>
            <a:ext cx="10283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Kaynak</a:t>
            </a:r>
            <a:r>
              <a:rPr lang="en-GB" sz="1600" dirty="0" smtClean="0"/>
              <a:t>: </a:t>
            </a:r>
            <a:r>
              <a:rPr lang="en-GB" sz="1600" dirty="0">
                <a:hlinkClick r:id="rId2"/>
              </a:rPr>
              <a:t>https://</a:t>
            </a:r>
            <a:r>
              <a:rPr lang="en-GB" sz="1600" dirty="0" smtClean="0">
                <a:hlinkClick r:id="rId2"/>
              </a:rPr>
              <a:t>www.tubitak.gov.tr/sites/default/files/tubitak_acik_bilim_politikasi_190316.pdf</a:t>
            </a:r>
            <a:r>
              <a:rPr lang="en-GB" sz="1600" dirty="0" smtClean="0"/>
              <a:t> [</a:t>
            </a:r>
            <a:r>
              <a:rPr lang="en-GB" sz="1600" dirty="0" err="1" smtClean="0"/>
              <a:t>Erişim</a:t>
            </a:r>
            <a:r>
              <a:rPr lang="en-GB" sz="1600" dirty="0" smtClean="0"/>
              <a:t> </a:t>
            </a:r>
            <a:r>
              <a:rPr lang="en-GB" sz="1600" dirty="0" err="1" smtClean="0"/>
              <a:t>tarihi</a:t>
            </a:r>
            <a:r>
              <a:rPr lang="en-GB" sz="1600" dirty="0" smtClean="0"/>
              <a:t>: </a:t>
            </a:r>
            <a:r>
              <a:rPr lang="en-GB" sz="1600" dirty="0" err="1" smtClean="0"/>
              <a:t>Ekim</a:t>
            </a:r>
            <a:r>
              <a:rPr lang="en-GB" sz="1600" dirty="0" smtClean="0"/>
              <a:t> 2019]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962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r>
              <a:rPr lang="en-GB" dirty="0" smtClean="0"/>
              <a:t> </a:t>
            </a:r>
            <a:r>
              <a:rPr lang="en-GB" dirty="0" err="1" smtClean="0"/>
              <a:t>modelleri</a:t>
            </a:r>
            <a:r>
              <a:rPr lang="en-GB" dirty="0" smtClean="0"/>
              <a:t> (1/2)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“</a:t>
            </a:r>
            <a:r>
              <a:rPr lang="en-GB" dirty="0" err="1" smtClean="0"/>
              <a:t>Yeşil</a:t>
            </a:r>
            <a:r>
              <a:rPr lang="en-GB" dirty="0" smtClean="0"/>
              <a:t> </a:t>
            </a:r>
            <a:r>
              <a:rPr lang="en-GB" dirty="0" err="1"/>
              <a:t>Yol</a:t>
            </a:r>
            <a:r>
              <a:rPr lang="en-GB" dirty="0"/>
              <a:t> </a:t>
            </a:r>
            <a:r>
              <a:rPr lang="en-GB" dirty="0" err="1"/>
              <a:t>Açık</a:t>
            </a:r>
            <a:r>
              <a:rPr lang="en-GB" dirty="0"/>
              <a:t> </a:t>
            </a:r>
            <a:r>
              <a:rPr lang="en-GB" dirty="0" err="1"/>
              <a:t>Erişim</a:t>
            </a:r>
            <a:r>
              <a:rPr lang="en-GB" dirty="0"/>
              <a:t>: </a:t>
            </a:r>
            <a:r>
              <a:rPr lang="en-GB" dirty="0" err="1"/>
              <a:t>Araştırmacıların</a:t>
            </a:r>
            <a:r>
              <a:rPr lang="en-GB" dirty="0"/>
              <a:t>, </a:t>
            </a:r>
            <a:r>
              <a:rPr lang="en-GB" dirty="0" err="1"/>
              <a:t>akademik</a:t>
            </a:r>
            <a:r>
              <a:rPr lang="en-GB" dirty="0"/>
              <a:t> </a:t>
            </a:r>
            <a:r>
              <a:rPr lang="en-GB" dirty="0" err="1"/>
              <a:t>dergilerde</a:t>
            </a:r>
            <a:r>
              <a:rPr lang="en-GB" dirty="0"/>
              <a:t> </a:t>
            </a:r>
            <a:r>
              <a:rPr lang="en-GB" dirty="0" err="1"/>
              <a:t>yayımlanan</a:t>
            </a:r>
            <a:r>
              <a:rPr lang="en-GB" dirty="0"/>
              <a:t> </a:t>
            </a:r>
            <a:r>
              <a:rPr lang="en-GB" dirty="0" err="1"/>
              <a:t>çalışmalarının</a:t>
            </a:r>
            <a:r>
              <a:rPr lang="en-GB" dirty="0"/>
              <a:t> </a:t>
            </a:r>
            <a:r>
              <a:rPr lang="en-GB" dirty="0" err="1"/>
              <a:t>yayına</a:t>
            </a:r>
            <a:r>
              <a:rPr lang="en-GB" dirty="0"/>
              <a:t> </a:t>
            </a:r>
            <a:r>
              <a:rPr lang="en-GB" dirty="0" err="1"/>
              <a:t>kabul</a:t>
            </a:r>
            <a:r>
              <a:rPr lang="en-GB" dirty="0"/>
              <a:t> </a:t>
            </a:r>
            <a:r>
              <a:rPr lang="en-GB" dirty="0" err="1"/>
              <a:t>edilmiş</a:t>
            </a:r>
            <a:r>
              <a:rPr lang="en-GB" dirty="0"/>
              <a:t> </a:t>
            </a:r>
            <a:r>
              <a:rPr lang="en-GB" dirty="0" err="1"/>
              <a:t>sürümünün</a:t>
            </a:r>
            <a:r>
              <a:rPr lang="en-GB" dirty="0"/>
              <a:t> </a:t>
            </a:r>
            <a:r>
              <a:rPr lang="en-GB" dirty="0" err="1"/>
              <a:t>birer</a:t>
            </a:r>
            <a:r>
              <a:rPr lang="en-GB" dirty="0"/>
              <a:t> </a:t>
            </a:r>
            <a:r>
              <a:rPr lang="en-GB" dirty="0" err="1"/>
              <a:t>kopyasının</a:t>
            </a:r>
            <a:r>
              <a:rPr lang="en-GB" dirty="0"/>
              <a:t> </a:t>
            </a:r>
            <a:r>
              <a:rPr lang="en-GB" dirty="0" err="1"/>
              <a:t>açık</a:t>
            </a:r>
            <a:r>
              <a:rPr lang="en-GB" dirty="0"/>
              <a:t> </a:t>
            </a:r>
            <a:r>
              <a:rPr lang="en-GB" dirty="0" err="1"/>
              <a:t>arşivlerde</a:t>
            </a:r>
            <a:r>
              <a:rPr lang="en-GB" dirty="0"/>
              <a:t> </a:t>
            </a:r>
            <a:r>
              <a:rPr lang="en-GB" dirty="0" err="1"/>
              <a:t>açık</a:t>
            </a:r>
            <a:r>
              <a:rPr lang="en-GB" dirty="0"/>
              <a:t> </a:t>
            </a:r>
            <a:r>
              <a:rPr lang="en-GB" dirty="0" err="1"/>
              <a:t>erişim</a:t>
            </a:r>
            <a:r>
              <a:rPr lang="en-GB" dirty="0"/>
              <a:t> </a:t>
            </a:r>
            <a:r>
              <a:rPr lang="en-GB" dirty="0" err="1"/>
              <a:t>olması</a:t>
            </a:r>
            <a:r>
              <a:rPr lang="en-GB" dirty="0" smtClean="0"/>
              <a:t>.”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54156" y="6286477"/>
            <a:ext cx="10283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Kaynak</a:t>
            </a:r>
            <a:r>
              <a:rPr lang="en-GB" sz="1600" dirty="0" smtClean="0"/>
              <a:t>: </a:t>
            </a:r>
            <a:r>
              <a:rPr lang="en-GB" sz="1600" dirty="0">
                <a:hlinkClick r:id="rId2"/>
              </a:rPr>
              <a:t>https://</a:t>
            </a:r>
            <a:r>
              <a:rPr lang="en-GB" sz="1600" dirty="0" smtClean="0">
                <a:hlinkClick r:id="rId2"/>
              </a:rPr>
              <a:t>www.tubitak.gov.tr/sites/default/files/tubitak_acik_bilim_politikasi_190316.pdf</a:t>
            </a:r>
            <a:r>
              <a:rPr lang="en-GB" sz="1600" dirty="0" smtClean="0"/>
              <a:t> [</a:t>
            </a:r>
            <a:r>
              <a:rPr lang="en-GB" sz="1600" dirty="0" err="1" smtClean="0"/>
              <a:t>Erişim</a:t>
            </a:r>
            <a:r>
              <a:rPr lang="en-GB" sz="1600" dirty="0" smtClean="0"/>
              <a:t> </a:t>
            </a:r>
            <a:r>
              <a:rPr lang="en-GB" sz="1600" dirty="0" err="1" smtClean="0"/>
              <a:t>tarihi</a:t>
            </a:r>
            <a:r>
              <a:rPr lang="en-GB" sz="1600" dirty="0" smtClean="0"/>
              <a:t>: </a:t>
            </a:r>
            <a:r>
              <a:rPr lang="en-GB" sz="1600" dirty="0" err="1" smtClean="0"/>
              <a:t>Ekim</a:t>
            </a:r>
            <a:r>
              <a:rPr lang="en-GB" sz="1600" dirty="0" smtClean="0"/>
              <a:t> 2019]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3318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22" y="367885"/>
            <a:ext cx="9886670" cy="6124097"/>
          </a:xfrm>
        </p:spPr>
      </p:pic>
      <p:sp>
        <p:nvSpPr>
          <p:cNvPr id="5" name="Oval 4"/>
          <p:cNvSpPr/>
          <p:nvPr/>
        </p:nvSpPr>
        <p:spPr>
          <a:xfrm>
            <a:off x="1603513" y="265043"/>
            <a:ext cx="1457739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783496" y="1683026"/>
            <a:ext cx="1457739" cy="109993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467061" y="1808921"/>
            <a:ext cx="1921565" cy="109993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93913" y="6488668"/>
            <a:ext cx="296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Accessed April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7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r>
              <a:rPr lang="en-GB" dirty="0" smtClean="0"/>
              <a:t> </a:t>
            </a:r>
            <a:r>
              <a:rPr lang="en-GB" dirty="0" err="1" smtClean="0"/>
              <a:t>modelleri</a:t>
            </a:r>
            <a:r>
              <a:rPr lang="en-GB" dirty="0" smtClean="0"/>
              <a:t> (2/2)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“</a:t>
            </a:r>
            <a:r>
              <a:rPr lang="en-GB" dirty="0" err="1"/>
              <a:t>Yeşil</a:t>
            </a:r>
            <a:r>
              <a:rPr lang="en-GB" dirty="0"/>
              <a:t> </a:t>
            </a:r>
            <a:r>
              <a:rPr lang="en-GB" dirty="0" err="1"/>
              <a:t>Yol</a:t>
            </a:r>
            <a:r>
              <a:rPr lang="en-GB" dirty="0"/>
              <a:t> </a:t>
            </a:r>
            <a:r>
              <a:rPr lang="en-GB" dirty="0" err="1"/>
              <a:t>Açık</a:t>
            </a:r>
            <a:r>
              <a:rPr lang="en-GB" dirty="0"/>
              <a:t> </a:t>
            </a:r>
            <a:r>
              <a:rPr lang="en-GB" dirty="0" err="1"/>
              <a:t>Erişim</a:t>
            </a:r>
            <a:r>
              <a:rPr lang="en-GB" dirty="0"/>
              <a:t>: </a:t>
            </a:r>
            <a:r>
              <a:rPr lang="en-GB" dirty="0" err="1"/>
              <a:t>Araştırmacıların</a:t>
            </a:r>
            <a:r>
              <a:rPr lang="en-GB" dirty="0"/>
              <a:t>, </a:t>
            </a:r>
            <a:r>
              <a:rPr lang="en-GB" dirty="0" err="1"/>
              <a:t>akademik</a:t>
            </a:r>
            <a:r>
              <a:rPr lang="en-GB" dirty="0"/>
              <a:t> </a:t>
            </a:r>
            <a:r>
              <a:rPr lang="en-GB" dirty="0" err="1"/>
              <a:t>dergilerde</a:t>
            </a:r>
            <a:r>
              <a:rPr lang="en-GB" dirty="0"/>
              <a:t> </a:t>
            </a:r>
            <a:r>
              <a:rPr lang="en-GB" dirty="0" err="1"/>
              <a:t>yayımlanan</a:t>
            </a:r>
            <a:r>
              <a:rPr lang="en-GB" dirty="0"/>
              <a:t> </a:t>
            </a:r>
            <a:r>
              <a:rPr lang="en-GB" dirty="0" err="1"/>
              <a:t>çalışmalarının</a:t>
            </a:r>
            <a:r>
              <a:rPr lang="en-GB" dirty="0"/>
              <a:t> </a:t>
            </a:r>
            <a:r>
              <a:rPr lang="en-GB" dirty="0" err="1"/>
              <a:t>yayına</a:t>
            </a:r>
            <a:r>
              <a:rPr lang="en-GB" dirty="0"/>
              <a:t> </a:t>
            </a:r>
            <a:r>
              <a:rPr lang="en-GB" dirty="0" err="1"/>
              <a:t>kabul</a:t>
            </a:r>
            <a:r>
              <a:rPr lang="en-GB" dirty="0"/>
              <a:t> </a:t>
            </a:r>
            <a:r>
              <a:rPr lang="en-GB" dirty="0" err="1"/>
              <a:t>edilmiş</a:t>
            </a:r>
            <a:r>
              <a:rPr lang="en-GB" dirty="0"/>
              <a:t> </a:t>
            </a:r>
            <a:r>
              <a:rPr lang="en-GB" dirty="0" err="1"/>
              <a:t>sürümünün</a:t>
            </a:r>
            <a:r>
              <a:rPr lang="en-GB" dirty="0"/>
              <a:t> </a:t>
            </a:r>
            <a:r>
              <a:rPr lang="en-GB" dirty="0" err="1"/>
              <a:t>birer</a:t>
            </a:r>
            <a:r>
              <a:rPr lang="en-GB" dirty="0"/>
              <a:t> </a:t>
            </a:r>
            <a:r>
              <a:rPr lang="en-GB" dirty="0" err="1"/>
              <a:t>kopyasının</a:t>
            </a:r>
            <a:r>
              <a:rPr lang="en-GB" dirty="0"/>
              <a:t> </a:t>
            </a:r>
            <a:r>
              <a:rPr lang="en-GB" dirty="0" err="1"/>
              <a:t>açık</a:t>
            </a:r>
            <a:r>
              <a:rPr lang="en-GB" dirty="0"/>
              <a:t> </a:t>
            </a:r>
            <a:r>
              <a:rPr lang="en-GB" dirty="0" err="1"/>
              <a:t>arşivlerde</a:t>
            </a:r>
            <a:r>
              <a:rPr lang="en-GB" dirty="0"/>
              <a:t> </a:t>
            </a:r>
            <a:r>
              <a:rPr lang="en-GB" dirty="0" err="1"/>
              <a:t>açık</a:t>
            </a:r>
            <a:r>
              <a:rPr lang="en-GB" dirty="0"/>
              <a:t> </a:t>
            </a:r>
            <a:r>
              <a:rPr lang="en-GB" dirty="0" err="1"/>
              <a:t>erişim</a:t>
            </a:r>
            <a:r>
              <a:rPr lang="en-GB" dirty="0"/>
              <a:t> </a:t>
            </a:r>
            <a:r>
              <a:rPr lang="en-GB" dirty="0" err="1"/>
              <a:t>olması</a:t>
            </a:r>
            <a:r>
              <a:rPr lang="en-GB" dirty="0"/>
              <a:t>.”</a:t>
            </a:r>
          </a:p>
          <a:p>
            <a:r>
              <a:rPr lang="en-GB" dirty="0" smtClean="0"/>
              <a:t>“</a:t>
            </a:r>
            <a:r>
              <a:rPr lang="en-GB" dirty="0" err="1" smtClean="0"/>
              <a:t>Altın</a:t>
            </a:r>
            <a:r>
              <a:rPr lang="en-GB" dirty="0" smtClean="0"/>
              <a:t> </a:t>
            </a:r>
            <a:r>
              <a:rPr lang="en-GB" dirty="0" err="1"/>
              <a:t>Yol</a:t>
            </a:r>
            <a:r>
              <a:rPr lang="en-GB" dirty="0"/>
              <a:t> </a:t>
            </a:r>
            <a:r>
              <a:rPr lang="en-GB" dirty="0" err="1"/>
              <a:t>Açık</a:t>
            </a:r>
            <a:r>
              <a:rPr lang="en-GB" dirty="0"/>
              <a:t> </a:t>
            </a:r>
            <a:r>
              <a:rPr lang="en-GB" dirty="0" err="1"/>
              <a:t>Erişim</a:t>
            </a:r>
            <a:r>
              <a:rPr lang="en-GB" dirty="0"/>
              <a:t>: </a:t>
            </a:r>
            <a:r>
              <a:rPr lang="en-GB" dirty="0" err="1"/>
              <a:t>Akademik</a:t>
            </a:r>
            <a:r>
              <a:rPr lang="en-GB" dirty="0"/>
              <a:t> </a:t>
            </a:r>
            <a:r>
              <a:rPr lang="en-GB" dirty="0" err="1"/>
              <a:t>dergilerde</a:t>
            </a:r>
            <a:r>
              <a:rPr lang="en-GB" dirty="0"/>
              <a:t> </a:t>
            </a:r>
            <a:r>
              <a:rPr lang="en-GB" dirty="0" err="1"/>
              <a:t>yayınlanan</a:t>
            </a:r>
            <a:r>
              <a:rPr lang="en-GB" dirty="0"/>
              <a:t> </a:t>
            </a:r>
            <a:r>
              <a:rPr lang="en-GB" dirty="0" err="1"/>
              <a:t>araştırmacıların</a:t>
            </a:r>
            <a:r>
              <a:rPr lang="en-GB" dirty="0"/>
              <a:t> </a:t>
            </a:r>
            <a:r>
              <a:rPr lang="en-GB" dirty="0" err="1"/>
              <a:t>çalışmalarının</a:t>
            </a:r>
            <a:r>
              <a:rPr lang="en-GB" dirty="0"/>
              <a:t>, </a:t>
            </a:r>
            <a:r>
              <a:rPr lang="en-GB" dirty="0" err="1"/>
              <a:t>yayınlanan</a:t>
            </a:r>
            <a:r>
              <a:rPr lang="en-GB" dirty="0"/>
              <a:t> </a:t>
            </a:r>
            <a:r>
              <a:rPr lang="en-GB" dirty="0" err="1"/>
              <a:t>dergi</a:t>
            </a:r>
            <a:r>
              <a:rPr lang="en-GB" dirty="0"/>
              <a:t> </a:t>
            </a:r>
            <a:r>
              <a:rPr lang="en-GB" dirty="0" err="1"/>
              <a:t>aracılığıyla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yayınlandığı</a:t>
            </a:r>
            <a:r>
              <a:rPr lang="en-GB" dirty="0"/>
              <a:t> </a:t>
            </a:r>
            <a:r>
              <a:rPr lang="en-GB" dirty="0" err="1"/>
              <a:t>andan</a:t>
            </a:r>
            <a:r>
              <a:rPr lang="en-GB" dirty="0"/>
              <a:t> </a:t>
            </a:r>
            <a:r>
              <a:rPr lang="en-GB" dirty="0" err="1"/>
              <a:t>itibaren</a:t>
            </a:r>
            <a:r>
              <a:rPr lang="en-GB" dirty="0"/>
              <a:t> </a:t>
            </a:r>
            <a:r>
              <a:rPr lang="en-GB" dirty="0" err="1"/>
              <a:t>açık</a:t>
            </a:r>
            <a:r>
              <a:rPr lang="en-GB" dirty="0"/>
              <a:t> </a:t>
            </a:r>
            <a:r>
              <a:rPr lang="en-GB" dirty="0" err="1"/>
              <a:t>erişim</a:t>
            </a:r>
            <a:r>
              <a:rPr lang="en-GB" dirty="0"/>
              <a:t> </a:t>
            </a:r>
            <a:r>
              <a:rPr lang="en-GB" dirty="0" err="1"/>
              <a:t>olması</a:t>
            </a:r>
            <a:r>
              <a:rPr lang="en-GB" dirty="0" smtClean="0"/>
              <a:t>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4156" y="6286477"/>
            <a:ext cx="10283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Kaynak</a:t>
            </a:r>
            <a:r>
              <a:rPr lang="en-GB" sz="1600" dirty="0" smtClean="0"/>
              <a:t>: </a:t>
            </a:r>
            <a:r>
              <a:rPr lang="en-GB" sz="1600" dirty="0">
                <a:hlinkClick r:id="rId2"/>
              </a:rPr>
              <a:t>https://</a:t>
            </a:r>
            <a:r>
              <a:rPr lang="en-GB" sz="1600" dirty="0" smtClean="0">
                <a:hlinkClick r:id="rId2"/>
              </a:rPr>
              <a:t>www.tubitak.gov.tr/sites/default/files/tubitak_acik_bilim_politikasi_190316.pdf</a:t>
            </a:r>
            <a:r>
              <a:rPr lang="en-GB" sz="1600" dirty="0" smtClean="0"/>
              <a:t> [</a:t>
            </a:r>
            <a:r>
              <a:rPr lang="en-GB" sz="1600" dirty="0" err="1" smtClean="0"/>
              <a:t>Erişim</a:t>
            </a:r>
            <a:r>
              <a:rPr lang="en-GB" sz="1600" dirty="0" smtClean="0"/>
              <a:t> </a:t>
            </a:r>
            <a:r>
              <a:rPr lang="en-GB" sz="1600" dirty="0" err="1" smtClean="0"/>
              <a:t>tarihi</a:t>
            </a:r>
            <a:r>
              <a:rPr lang="en-GB" sz="1600" dirty="0" smtClean="0"/>
              <a:t>: </a:t>
            </a:r>
            <a:r>
              <a:rPr lang="en-GB" sz="1600" dirty="0" err="1" smtClean="0"/>
              <a:t>Ekim</a:t>
            </a:r>
            <a:r>
              <a:rPr lang="en-GB" sz="1600" dirty="0" smtClean="0"/>
              <a:t> 2019]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499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6" y="381138"/>
            <a:ext cx="9990518" cy="5600250"/>
          </a:xfrm>
        </p:spPr>
      </p:pic>
      <p:sp>
        <p:nvSpPr>
          <p:cNvPr id="7" name="TextBox 6"/>
          <p:cNvSpPr txBox="1"/>
          <p:nvPr/>
        </p:nvSpPr>
        <p:spPr>
          <a:xfrm>
            <a:off x="1524000" y="6268278"/>
            <a:ext cx="92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Accessed April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33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Bedava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özgürdür</a:t>
            </a:r>
            <a:r>
              <a:rPr lang="en-GB" dirty="0" smtClean="0"/>
              <a:t> [Free and gratis]</a:t>
            </a:r>
          </a:p>
          <a:p>
            <a:r>
              <a:rPr lang="en-GB" dirty="0" err="1" smtClean="0"/>
              <a:t>Daha</a:t>
            </a:r>
            <a:r>
              <a:rPr lang="en-GB" dirty="0" smtClean="0"/>
              <a:t> </a:t>
            </a:r>
            <a:r>
              <a:rPr lang="en-GB" dirty="0" err="1" smtClean="0"/>
              <a:t>verimlidir</a:t>
            </a:r>
            <a:endParaRPr lang="en-GB" dirty="0" smtClean="0"/>
          </a:p>
          <a:p>
            <a:r>
              <a:rPr lang="en-GB" dirty="0" err="1" smtClean="0"/>
              <a:t>İşbirliğine</a:t>
            </a:r>
            <a:r>
              <a:rPr lang="en-GB" dirty="0" smtClean="0"/>
              <a:t> </a:t>
            </a:r>
            <a:r>
              <a:rPr lang="en-GB" dirty="0" err="1" smtClean="0"/>
              <a:t>açıktır</a:t>
            </a:r>
            <a:endParaRPr lang="en-GB" dirty="0" smtClean="0"/>
          </a:p>
          <a:p>
            <a:r>
              <a:rPr lang="en-GB" dirty="0" err="1" smtClean="0"/>
              <a:t>Şeffaftır</a:t>
            </a:r>
            <a:endParaRPr lang="en-GB" dirty="0" smtClean="0"/>
          </a:p>
          <a:p>
            <a:r>
              <a:rPr lang="en-GB" dirty="0" err="1" smtClean="0"/>
              <a:t>Sorumludur</a:t>
            </a:r>
            <a:endParaRPr lang="en-GB" dirty="0" smtClean="0"/>
          </a:p>
          <a:p>
            <a:r>
              <a:rPr lang="en-GB" dirty="0" smtClean="0"/>
              <a:t>… (</a:t>
            </a:r>
            <a:r>
              <a:rPr lang="en-GB" dirty="0" err="1" smtClean="0"/>
              <a:t>diğerleri</a:t>
            </a:r>
            <a:r>
              <a:rPr lang="en-GB" dirty="0" smtClean="0"/>
              <a:t> </a:t>
            </a:r>
            <a:r>
              <a:rPr lang="en-GB" dirty="0" err="1" smtClean="0"/>
              <a:t>önümüzdeki</a:t>
            </a:r>
            <a:r>
              <a:rPr lang="en-GB" dirty="0" smtClean="0"/>
              <a:t> </a:t>
            </a:r>
            <a:r>
              <a:rPr lang="en-GB" dirty="0" err="1" smtClean="0"/>
              <a:t>haftalarda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83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06" y="114300"/>
            <a:ext cx="6553994" cy="6553994"/>
          </a:xfrm>
        </p:spPr>
      </p:pic>
    </p:spTree>
    <p:extLst>
      <p:ext uri="{BB962C8B-B14F-4D97-AF65-F5344CB8AC3E}">
        <p14:creationId xmlns:p14="http://schemas.microsoft.com/office/powerpoint/2010/main" val="31422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 1: Aaron Swartz (1986-2013)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49078" y="1825625"/>
            <a:ext cx="6304722" cy="4351338"/>
          </a:xfrm>
        </p:spPr>
        <p:txBody>
          <a:bodyPr/>
          <a:lstStyle/>
          <a:p>
            <a:r>
              <a:rPr lang="en-GB" dirty="0" smtClean="0"/>
              <a:t>Contributed to the founding of: </a:t>
            </a:r>
            <a:r>
              <a:rPr lang="tr-TR" dirty="0" smtClean="0"/>
              <a:t>Creative </a:t>
            </a:r>
            <a:r>
              <a:rPr lang="tr-TR" dirty="0" err="1" smtClean="0"/>
              <a:t>Commons</a:t>
            </a:r>
            <a:r>
              <a:rPr lang="en-GB" dirty="0" smtClean="0"/>
              <a:t>, </a:t>
            </a:r>
            <a:r>
              <a:rPr lang="tr-TR" dirty="0" smtClean="0"/>
              <a:t>RSS</a:t>
            </a:r>
            <a:r>
              <a:rPr lang="tr-TR" dirty="0"/>
              <a:t>, </a:t>
            </a:r>
            <a:r>
              <a:rPr lang="tr-TR" dirty="0" err="1"/>
              <a:t>Reddit</a:t>
            </a:r>
            <a:r>
              <a:rPr lang="tr-TR" dirty="0"/>
              <a:t>, Open Library, theinfo.org, </a:t>
            </a:r>
            <a:r>
              <a:rPr lang="tr-TR" dirty="0" smtClean="0"/>
              <a:t>Tor2Web</a:t>
            </a:r>
            <a:endParaRPr lang="en-GB" dirty="0" smtClean="0"/>
          </a:p>
          <a:p>
            <a:r>
              <a:rPr lang="tr-TR" dirty="0" smtClean="0"/>
              <a:t>“</a:t>
            </a:r>
            <a:r>
              <a:rPr lang="tr-TR" dirty="0" err="1"/>
              <a:t>MusicBrainz</a:t>
            </a:r>
            <a:r>
              <a:rPr lang="tr-TR" dirty="0"/>
              <a:t>: A </a:t>
            </a:r>
            <a:r>
              <a:rPr lang="tr-TR" dirty="0" err="1"/>
              <a:t>Semantic</a:t>
            </a:r>
            <a:r>
              <a:rPr lang="tr-TR" dirty="0"/>
              <a:t> Web Service</a:t>
            </a:r>
            <a:r>
              <a:rPr lang="tr-TR" dirty="0" smtClean="0"/>
              <a:t>”</a:t>
            </a:r>
            <a:r>
              <a:rPr lang="en-GB" dirty="0" smtClean="0"/>
              <a:t> (2002)</a:t>
            </a:r>
          </a:p>
          <a:p>
            <a:r>
              <a:rPr lang="tr-TR" dirty="0" smtClean="0"/>
              <a:t>“</a:t>
            </a:r>
            <a:r>
              <a:rPr lang="tr-TR" dirty="0" err="1"/>
              <a:t>Who</a:t>
            </a:r>
            <a:r>
              <a:rPr lang="tr-TR" dirty="0"/>
              <a:t> </a:t>
            </a:r>
            <a:r>
              <a:rPr lang="tr-TR" dirty="0" err="1"/>
              <a:t>Writes</a:t>
            </a:r>
            <a:r>
              <a:rPr lang="tr-TR" dirty="0"/>
              <a:t> </a:t>
            </a:r>
            <a:r>
              <a:rPr lang="tr-TR" dirty="0" err="1"/>
              <a:t>Wikipedia</a:t>
            </a:r>
            <a:r>
              <a:rPr lang="tr-TR" dirty="0"/>
              <a:t>?” (2006</a:t>
            </a:r>
            <a:r>
              <a:rPr lang="tr-TR" dirty="0" smtClean="0"/>
              <a:t>)</a:t>
            </a:r>
            <a:endParaRPr lang="en-GB" dirty="0" smtClean="0"/>
          </a:p>
          <a:p>
            <a:r>
              <a:rPr lang="tr-TR" dirty="0" smtClean="0"/>
              <a:t>“</a:t>
            </a:r>
            <a:r>
              <a:rPr lang="tr-TR" dirty="0" err="1"/>
              <a:t>Guerilla</a:t>
            </a:r>
            <a:r>
              <a:rPr lang="tr-TR" dirty="0"/>
              <a:t> Open Access Manifesto” (2008</a:t>
            </a:r>
            <a:r>
              <a:rPr lang="tr-TR" dirty="0" smtClean="0"/>
              <a:t>)</a:t>
            </a:r>
            <a:endParaRPr lang="en-GB" dirty="0" smtClean="0"/>
          </a:p>
          <a:p>
            <a:r>
              <a:rPr lang="en-GB" dirty="0" smtClean="0"/>
              <a:t>An activist against </a:t>
            </a:r>
            <a:r>
              <a:rPr lang="tr-TR" i="1" dirty="0"/>
              <a:t>Stop Online </a:t>
            </a:r>
            <a:r>
              <a:rPr lang="tr-TR" i="1" dirty="0" err="1"/>
              <a:t>Piracy</a:t>
            </a:r>
            <a:r>
              <a:rPr lang="tr-TR" i="1" dirty="0"/>
              <a:t> </a:t>
            </a:r>
            <a:r>
              <a:rPr lang="tr-TR" i="1" dirty="0" err="1"/>
              <a:t>Act</a:t>
            </a:r>
            <a:r>
              <a:rPr lang="tr-TR" dirty="0"/>
              <a:t> (SOPA</a:t>
            </a:r>
            <a:r>
              <a:rPr lang="tr-TR" dirty="0" smtClean="0"/>
              <a:t>)</a:t>
            </a:r>
            <a:r>
              <a:rPr lang="en-GB" dirty="0" smtClean="0"/>
              <a:t>, 2012</a:t>
            </a:r>
            <a:endParaRPr lang="tr-TR" dirty="0"/>
          </a:p>
        </p:txBody>
      </p:sp>
      <p:pic>
        <p:nvPicPr>
          <p:cNvPr id="1026" name="Picture 2" descr="Image result for aaron swart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4" y="1963599"/>
            <a:ext cx="4648827" cy="348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Image result for bÄ±rakÄ±nÄ±z kopyalasÄ±nlar, bÄ±rakÄ±nÄ±z paylaÅsÄ±nl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41225"/>
            <a:ext cx="4749799" cy="671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7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406" y="342106"/>
            <a:ext cx="6515894" cy="6515894"/>
          </a:xfrm>
        </p:spPr>
      </p:pic>
    </p:spTree>
    <p:extLst>
      <p:ext uri="{BB962C8B-B14F-4D97-AF65-F5344CB8AC3E}">
        <p14:creationId xmlns:p14="http://schemas.microsoft.com/office/powerpoint/2010/main" val="33974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 descr="Image result for paywall movi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54381"/>
            <a:ext cx="10515600" cy="329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6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F245DE4-0409-45FB-8C46-9DC35232E60E}"/>
              </a:ext>
            </a:extLst>
          </p:cNvPr>
          <p:cNvSpPr/>
          <p:nvPr/>
        </p:nvSpPr>
        <p:spPr>
          <a:xfrm>
            <a:off x="3124200" y="6581001"/>
            <a:ext cx="594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3ds" panose="02000503020000020004" pitchFamily="2" charset="0"/>
              </a:rPr>
              <a:t>https://www.nature.com/articles/d41586-018-06178-7</a:t>
            </a:r>
          </a:p>
        </p:txBody>
      </p:sp>
      <p:pic>
        <p:nvPicPr>
          <p:cNvPr id="1028" name="Picture 4" descr="https://media.nature.com/w800/magazine-assets/d41586-018-06178-7/d41586-018-06178-7_16093008.jpg">
            <a:extLst>
              <a:ext uri="{FF2B5EF4-FFF2-40B4-BE49-F238E27FC236}">
                <a16:creationId xmlns="" xmlns:a16="http://schemas.microsoft.com/office/drawing/2014/main" id="{71461EA6-1919-4448-977B-896231BF9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968" y="212035"/>
            <a:ext cx="8712735" cy="631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r>
              <a:rPr lang="en-GB" dirty="0" smtClean="0"/>
              <a:t> </a:t>
            </a:r>
            <a:r>
              <a:rPr lang="en-GB" dirty="0" err="1" smtClean="0"/>
              <a:t>neden</a:t>
            </a:r>
            <a:r>
              <a:rPr lang="en-GB" dirty="0" smtClean="0"/>
              <a:t> </a:t>
            </a:r>
            <a:r>
              <a:rPr lang="en-GB" dirty="0" err="1" smtClean="0"/>
              <a:t>önemlidir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Hepimiz</a:t>
            </a:r>
            <a:r>
              <a:rPr lang="en-GB" dirty="0" smtClean="0"/>
              <a:t> </a:t>
            </a:r>
            <a:r>
              <a:rPr lang="en-GB" dirty="0" err="1" smtClean="0"/>
              <a:t>şu</a:t>
            </a:r>
            <a:r>
              <a:rPr lang="en-GB" dirty="0" smtClean="0"/>
              <a:t> </a:t>
            </a:r>
            <a:r>
              <a:rPr lang="en-GB" dirty="0" err="1" smtClean="0"/>
              <a:t>konuda</a:t>
            </a:r>
            <a:r>
              <a:rPr lang="en-GB" dirty="0" smtClean="0"/>
              <a:t> </a:t>
            </a:r>
            <a:r>
              <a:rPr lang="en-GB" dirty="0" err="1" smtClean="0"/>
              <a:t>hemfikiriz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r>
              <a:rPr lang="en-GB" dirty="0" smtClean="0"/>
              <a:t> </a:t>
            </a:r>
            <a:r>
              <a:rPr lang="en-GB" dirty="0" err="1" smtClean="0"/>
              <a:t>bilimsel</a:t>
            </a:r>
            <a:r>
              <a:rPr lang="en-GB" dirty="0" smtClean="0"/>
              <a:t> </a:t>
            </a:r>
            <a:r>
              <a:rPr lang="en-GB" dirty="0" err="1" smtClean="0"/>
              <a:t>bilgi</a:t>
            </a:r>
            <a:r>
              <a:rPr lang="en-GB" dirty="0" smtClean="0"/>
              <a:t> </a:t>
            </a:r>
            <a:r>
              <a:rPr lang="en-GB" dirty="0" err="1" smtClean="0"/>
              <a:t>üretim</a:t>
            </a:r>
            <a:r>
              <a:rPr lang="en-GB" dirty="0" smtClean="0"/>
              <a:t> </a:t>
            </a:r>
            <a:r>
              <a:rPr lang="en-GB" dirty="0" err="1" smtClean="0"/>
              <a:t>süreçlerinde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dizi</a:t>
            </a:r>
            <a:r>
              <a:rPr lang="en-GB" dirty="0" smtClean="0"/>
              <a:t> </a:t>
            </a:r>
            <a:r>
              <a:rPr lang="en-GB" dirty="0" err="1" smtClean="0"/>
              <a:t>iyileştirme</a:t>
            </a:r>
            <a:r>
              <a:rPr lang="en-GB" dirty="0" smtClean="0"/>
              <a:t> </a:t>
            </a:r>
            <a:r>
              <a:rPr lang="en-GB" dirty="0" err="1" smtClean="0"/>
              <a:t>demektir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7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r>
              <a:rPr lang="en-GB" dirty="0" smtClean="0"/>
              <a:t> </a:t>
            </a:r>
            <a:r>
              <a:rPr lang="en-GB" dirty="0" err="1" smtClean="0"/>
              <a:t>neden</a:t>
            </a:r>
            <a:r>
              <a:rPr lang="en-GB" dirty="0" smtClean="0"/>
              <a:t> </a:t>
            </a:r>
            <a:r>
              <a:rPr lang="en-GB" dirty="0" err="1" smtClean="0"/>
              <a:t>önemlidir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Hepimiz</a:t>
            </a:r>
            <a:r>
              <a:rPr lang="en-GB" dirty="0" smtClean="0"/>
              <a:t> </a:t>
            </a:r>
            <a:r>
              <a:rPr lang="en-GB" dirty="0" err="1" smtClean="0"/>
              <a:t>şu</a:t>
            </a:r>
            <a:r>
              <a:rPr lang="en-GB" dirty="0" smtClean="0"/>
              <a:t> </a:t>
            </a:r>
            <a:r>
              <a:rPr lang="en-GB" dirty="0" err="1" smtClean="0"/>
              <a:t>konuda</a:t>
            </a:r>
            <a:r>
              <a:rPr lang="en-GB" dirty="0" smtClean="0"/>
              <a:t> </a:t>
            </a:r>
            <a:r>
              <a:rPr lang="en-GB" dirty="0" err="1" smtClean="0"/>
              <a:t>hemfikiriz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r>
              <a:rPr lang="en-GB" dirty="0" smtClean="0"/>
              <a:t> </a:t>
            </a:r>
            <a:r>
              <a:rPr lang="en-GB" dirty="0" err="1" smtClean="0"/>
              <a:t>bilimsel</a:t>
            </a:r>
            <a:r>
              <a:rPr lang="en-GB" dirty="0" smtClean="0"/>
              <a:t> </a:t>
            </a:r>
            <a:r>
              <a:rPr lang="en-GB" dirty="0" err="1" smtClean="0"/>
              <a:t>bilgi</a:t>
            </a:r>
            <a:r>
              <a:rPr lang="en-GB" dirty="0" smtClean="0"/>
              <a:t> </a:t>
            </a:r>
            <a:r>
              <a:rPr lang="en-GB" dirty="0" err="1" smtClean="0"/>
              <a:t>üretim</a:t>
            </a:r>
            <a:r>
              <a:rPr lang="en-GB" dirty="0" smtClean="0"/>
              <a:t> </a:t>
            </a:r>
            <a:r>
              <a:rPr lang="en-GB" dirty="0" err="1" smtClean="0"/>
              <a:t>süreçlerinde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dizi</a:t>
            </a:r>
            <a:r>
              <a:rPr lang="en-GB" dirty="0" smtClean="0"/>
              <a:t> </a:t>
            </a:r>
            <a:r>
              <a:rPr lang="en-GB" dirty="0" err="1" smtClean="0"/>
              <a:t>iyileştirme</a:t>
            </a:r>
            <a:r>
              <a:rPr lang="en-GB" dirty="0" smtClean="0"/>
              <a:t> </a:t>
            </a:r>
            <a:r>
              <a:rPr lang="en-GB" dirty="0" err="1" smtClean="0"/>
              <a:t>demektir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Ancak</a:t>
            </a:r>
            <a:r>
              <a:rPr lang="en-GB" dirty="0" smtClean="0"/>
              <a:t> </a:t>
            </a:r>
            <a:r>
              <a:rPr lang="en-GB" dirty="0" err="1" smtClean="0"/>
              <a:t>hepimiz</a:t>
            </a:r>
            <a:r>
              <a:rPr lang="en-GB" dirty="0" smtClean="0"/>
              <a:t> </a:t>
            </a:r>
            <a:r>
              <a:rPr lang="en-GB" dirty="0" err="1" smtClean="0"/>
              <a:t>şu</a:t>
            </a:r>
            <a:r>
              <a:rPr lang="en-GB" dirty="0" smtClean="0"/>
              <a:t> </a:t>
            </a:r>
            <a:r>
              <a:rPr lang="en-GB" dirty="0" err="1" smtClean="0"/>
              <a:t>konuda</a:t>
            </a:r>
            <a:r>
              <a:rPr lang="en-GB" dirty="0" smtClean="0"/>
              <a:t> </a:t>
            </a:r>
            <a:r>
              <a:rPr lang="en-GB" dirty="0" err="1" smtClean="0"/>
              <a:t>hemfikir</a:t>
            </a:r>
            <a:r>
              <a:rPr lang="en-GB" dirty="0" smtClean="0"/>
              <a:t> </a:t>
            </a:r>
            <a:r>
              <a:rPr lang="en-GB" dirty="0" err="1" smtClean="0"/>
              <a:t>değiliz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r>
              <a:rPr lang="en-GB" dirty="0" smtClean="0"/>
              <a:t>, </a:t>
            </a:r>
            <a:r>
              <a:rPr lang="en-GB" dirty="0" err="1" smtClean="0"/>
              <a:t>ferdi</a:t>
            </a:r>
            <a:r>
              <a:rPr lang="en-GB" dirty="0" smtClean="0"/>
              <a:t> </a:t>
            </a:r>
            <a:r>
              <a:rPr lang="en-GB" dirty="0" err="1" smtClean="0"/>
              <a:t>mülkiyete</a:t>
            </a:r>
            <a:r>
              <a:rPr lang="en-GB" dirty="0" smtClean="0"/>
              <a:t> </a:t>
            </a:r>
            <a:r>
              <a:rPr lang="en-GB" dirty="0" err="1" smtClean="0"/>
              <a:t>dayalı</a:t>
            </a:r>
            <a:r>
              <a:rPr lang="en-GB" dirty="0" smtClean="0"/>
              <a:t> </a:t>
            </a:r>
            <a:r>
              <a:rPr lang="en-GB" dirty="0" err="1" smtClean="0"/>
              <a:t>fikri</a:t>
            </a:r>
            <a:r>
              <a:rPr lang="en-GB" dirty="0" smtClean="0"/>
              <a:t> </a:t>
            </a:r>
            <a:r>
              <a:rPr lang="en-GB" dirty="0" err="1" smtClean="0"/>
              <a:t>haklar</a:t>
            </a:r>
            <a:r>
              <a:rPr lang="en-GB" dirty="0" smtClean="0"/>
              <a:t> </a:t>
            </a:r>
            <a:r>
              <a:rPr lang="en-GB" dirty="0" err="1" smtClean="0"/>
              <a:t>üzerine</a:t>
            </a:r>
            <a:r>
              <a:rPr lang="en-GB" dirty="0" smtClean="0"/>
              <a:t> </a:t>
            </a:r>
            <a:r>
              <a:rPr lang="en-GB" dirty="0" err="1" smtClean="0"/>
              <a:t>inşa</a:t>
            </a:r>
            <a:r>
              <a:rPr lang="en-GB" dirty="0" smtClean="0"/>
              <a:t> </a:t>
            </a:r>
            <a:r>
              <a:rPr lang="en-GB" dirty="0" err="1" smtClean="0"/>
              <a:t>edilmiş</a:t>
            </a:r>
            <a:r>
              <a:rPr lang="en-GB" dirty="0" smtClean="0"/>
              <a:t> </a:t>
            </a:r>
            <a:r>
              <a:rPr lang="en-GB" dirty="0" err="1" smtClean="0"/>
              <a:t>olan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karmaşık</a:t>
            </a:r>
            <a:r>
              <a:rPr lang="en-GB" dirty="0" smtClean="0"/>
              <a:t> </a:t>
            </a:r>
            <a:r>
              <a:rPr lang="en-GB" dirty="0" err="1" smtClean="0"/>
              <a:t>şekillerde</a:t>
            </a:r>
            <a:r>
              <a:rPr lang="en-GB" dirty="0" smtClean="0"/>
              <a:t> </a:t>
            </a:r>
            <a:r>
              <a:rPr lang="en-GB" dirty="0" err="1" smtClean="0"/>
              <a:t>işleyen</a:t>
            </a:r>
            <a:r>
              <a:rPr lang="en-GB" dirty="0" smtClean="0"/>
              <a:t> </a:t>
            </a:r>
            <a:r>
              <a:rPr lang="en-GB" dirty="0" err="1" smtClean="0"/>
              <a:t>bilimsel</a:t>
            </a:r>
            <a:r>
              <a:rPr lang="en-GB" dirty="0" smtClean="0"/>
              <a:t> </a:t>
            </a:r>
            <a:r>
              <a:rPr lang="en-GB" dirty="0" err="1" smtClean="0"/>
              <a:t>bilgi</a:t>
            </a:r>
            <a:r>
              <a:rPr lang="en-GB" dirty="0" smtClean="0"/>
              <a:t> </a:t>
            </a:r>
            <a:r>
              <a:rPr lang="en-GB" dirty="0" err="1" smtClean="0"/>
              <a:t>üretim</a:t>
            </a:r>
            <a:r>
              <a:rPr lang="en-GB" dirty="0" smtClean="0"/>
              <a:t> </a:t>
            </a:r>
            <a:r>
              <a:rPr lang="en-GB" dirty="0" err="1" smtClean="0"/>
              <a:t>süreçlerinin</a:t>
            </a:r>
            <a:r>
              <a:rPr lang="en-GB" dirty="0" smtClean="0"/>
              <a:t> </a:t>
            </a:r>
            <a:r>
              <a:rPr lang="en-GB" dirty="0" err="1" smtClean="0"/>
              <a:t>doğasıyla</a:t>
            </a:r>
            <a:r>
              <a:rPr lang="en-GB" dirty="0" smtClean="0"/>
              <a:t> </a:t>
            </a:r>
            <a:r>
              <a:rPr lang="en-GB" dirty="0" err="1" smtClean="0"/>
              <a:t>çelişmektedir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38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Çember Ok 2"/>
          <p:cNvSpPr/>
          <p:nvPr/>
        </p:nvSpPr>
        <p:spPr>
          <a:xfrm>
            <a:off x="2324100" y="1485900"/>
            <a:ext cx="3886200" cy="26924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Çember Ok 5"/>
          <p:cNvSpPr/>
          <p:nvPr/>
        </p:nvSpPr>
        <p:spPr>
          <a:xfrm rot="10800000">
            <a:off x="2324100" y="3831432"/>
            <a:ext cx="3886200" cy="26924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Fikri</a:t>
            </a:r>
            <a:r>
              <a:rPr lang="en-GB" dirty="0"/>
              <a:t> </a:t>
            </a:r>
            <a:r>
              <a:rPr lang="en-GB" dirty="0" err="1"/>
              <a:t>ekonomilerin</a:t>
            </a:r>
            <a:r>
              <a:rPr lang="en-GB" dirty="0"/>
              <a:t> </a:t>
            </a:r>
            <a:r>
              <a:rPr lang="en-GB" dirty="0" err="1"/>
              <a:t>tarafları</a:t>
            </a:r>
            <a:r>
              <a:rPr lang="en-GB" dirty="0"/>
              <a:t> / </a:t>
            </a:r>
            <a:r>
              <a:rPr lang="en-GB" dirty="0" err="1"/>
              <a:t>bileşenleri</a:t>
            </a:r>
            <a:endParaRPr lang="tr-TR" dirty="0"/>
          </a:p>
        </p:txBody>
      </p:sp>
      <p:graphicFrame>
        <p:nvGraphicFramePr>
          <p:cNvPr id="4" name="Diagram 1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8870" y="6029739"/>
            <a:ext cx="991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Görselin</a:t>
            </a:r>
            <a:r>
              <a:rPr lang="en-GB" dirty="0" smtClean="0"/>
              <a:t> </a:t>
            </a:r>
            <a:r>
              <a:rPr lang="en-GB" dirty="0" err="1" smtClean="0"/>
              <a:t>yayınlandığı</a:t>
            </a:r>
            <a:r>
              <a:rPr lang="en-GB" dirty="0" smtClean="0"/>
              <a:t> </a:t>
            </a:r>
            <a:r>
              <a:rPr lang="en-GB" dirty="0" err="1" smtClean="0"/>
              <a:t>kaynak</a:t>
            </a:r>
            <a:r>
              <a:rPr lang="en-GB" dirty="0" smtClean="0"/>
              <a:t>: </a:t>
            </a:r>
            <a:r>
              <a:rPr lang="en-GB" dirty="0" err="1" smtClean="0"/>
              <a:t>Altuğ</a:t>
            </a:r>
            <a:r>
              <a:rPr lang="en-GB" dirty="0" smtClean="0"/>
              <a:t> </a:t>
            </a:r>
            <a:r>
              <a:rPr lang="en-GB" dirty="0" err="1" smtClean="0"/>
              <a:t>Yalçıntaş</a:t>
            </a:r>
            <a:r>
              <a:rPr lang="en-GB" dirty="0" smtClean="0"/>
              <a:t>. 2018. </a:t>
            </a:r>
            <a:r>
              <a:rPr lang="en-GB" i="1" dirty="0" err="1" smtClean="0"/>
              <a:t>Bırakınız</a:t>
            </a:r>
            <a:r>
              <a:rPr lang="en-GB" i="1" dirty="0" smtClean="0"/>
              <a:t> </a:t>
            </a:r>
            <a:r>
              <a:rPr lang="en-GB" i="1" dirty="0" err="1" smtClean="0"/>
              <a:t>Kopyalasınlar</a:t>
            </a:r>
            <a:r>
              <a:rPr lang="en-GB" i="1" dirty="0" smtClean="0"/>
              <a:t>, </a:t>
            </a:r>
            <a:r>
              <a:rPr lang="en-GB" i="1" dirty="0" err="1" smtClean="0"/>
              <a:t>Bırakınız</a:t>
            </a:r>
            <a:r>
              <a:rPr lang="en-GB" i="1" dirty="0" smtClean="0"/>
              <a:t> </a:t>
            </a:r>
            <a:r>
              <a:rPr lang="en-GB" i="1" dirty="0" err="1" smtClean="0"/>
              <a:t>Paylaşsınlar</a:t>
            </a:r>
            <a:r>
              <a:rPr lang="en-GB" i="1" dirty="0" smtClean="0"/>
              <a:t>: </a:t>
            </a:r>
            <a:r>
              <a:rPr lang="en-GB" i="1" dirty="0" err="1" smtClean="0"/>
              <a:t>Dijitalleşme</a:t>
            </a:r>
            <a:r>
              <a:rPr lang="en-GB" i="1" dirty="0" smtClean="0"/>
              <a:t> </a:t>
            </a:r>
            <a:r>
              <a:rPr lang="en-GB" i="1" dirty="0" err="1" smtClean="0"/>
              <a:t>ve</a:t>
            </a:r>
            <a:r>
              <a:rPr lang="en-GB" i="1" dirty="0" smtClean="0"/>
              <a:t> İnternet </a:t>
            </a:r>
            <a:r>
              <a:rPr lang="en-GB" i="1" dirty="0" err="1" smtClean="0"/>
              <a:t>Çağında</a:t>
            </a:r>
            <a:r>
              <a:rPr lang="en-GB" i="1" dirty="0" smtClean="0"/>
              <a:t> </a:t>
            </a:r>
            <a:r>
              <a:rPr lang="en-GB" i="1" dirty="0" err="1" smtClean="0"/>
              <a:t>Fikri</a:t>
            </a:r>
            <a:r>
              <a:rPr lang="en-GB" i="1" dirty="0" smtClean="0"/>
              <a:t> </a:t>
            </a:r>
            <a:r>
              <a:rPr lang="en-GB" i="1" dirty="0" err="1" smtClean="0"/>
              <a:t>Mülkiyet</a:t>
            </a:r>
            <a:r>
              <a:rPr lang="en-GB" i="1" dirty="0" smtClean="0"/>
              <a:t> </a:t>
            </a:r>
            <a:r>
              <a:rPr lang="en-GB" i="1" dirty="0" err="1" smtClean="0"/>
              <a:t>İlişkileri</a:t>
            </a:r>
            <a:r>
              <a:rPr lang="en-GB" i="1" dirty="0" smtClean="0"/>
              <a:t>. </a:t>
            </a:r>
            <a:r>
              <a:rPr lang="en-GB" dirty="0" smtClean="0"/>
              <a:t>Open </a:t>
            </a:r>
            <a:r>
              <a:rPr lang="en-GB" dirty="0"/>
              <a:t>Science Framework: </a:t>
            </a:r>
            <a:r>
              <a:rPr lang="en-GB" dirty="0">
                <a:hlinkClick r:id="rId7"/>
              </a:rPr>
              <a:t>https://</a:t>
            </a:r>
            <a:r>
              <a:rPr lang="en-GB" dirty="0" smtClean="0">
                <a:hlinkClick r:id="rId7"/>
              </a:rPr>
              <a:t>osf.io/as8pc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15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Fikri</a:t>
            </a:r>
            <a:r>
              <a:rPr lang="en-GB" dirty="0"/>
              <a:t> </a:t>
            </a:r>
            <a:r>
              <a:rPr lang="en-GB" dirty="0" err="1"/>
              <a:t>ekonomilerin</a:t>
            </a:r>
            <a:r>
              <a:rPr lang="en-GB" dirty="0"/>
              <a:t> </a:t>
            </a:r>
            <a:r>
              <a:rPr lang="en-GB" dirty="0" err="1"/>
              <a:t>tarafları</a:t>
            </a:r>
            <a:r>
              <a:rPr lang="en-GB" dirty="0"/>
              <a:t> / </a:t>
            </a:r>
            <a:r>
              <a:rPr lang="en-GB" dirty="0" err="1"/>
              <a:t>bileşenleri</a:t>
            </a:r>
            <a:endParaRPr lang="tr-TR" dirty="0"/>
          </a:p>
        </p:txBody>
      </p:sp>
      <p:graphicFrame>
        <p:nvGraphicFramePr>
          <p:cNvPr id="4" name="Diagram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814342"/>
              </p:ext>
            </p:extLst>
          </p:nvPr>
        </p:nvGraphicFramePr>
        <p:xfrm>
          <a:off x="838200" y="15081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8870" y="6029739"/>
            <a:ext cx="991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Görselin</a:t>
            </a:r>
            <a:r>
              <a:rPr lang="en-GB" dirty="0" smtClean="0"/>
              <a:t> </a:t>
            </a:r>
            <a:r>
              <a:rPr lang="en-GB" dirty="0" err="1" smtClean="0"/>
              <a:t>yayınlandığı</a:t>
            </a:r>
            <a:r>
              <a:rPr lang="en-GB" dirty="0" smtClean="0"/>
              <a:t> </a:t>
            </a:r>
            <a:r>
              <a:rPr lang="en-GB" dirty="0" err="1" smtClean="0"/>
              <a:t>kaynak</a:t>
            </a:r>
            <a:r>
              <a:rPr lang="en-GB" dirty="0" smtClean="0"/>
              <a:t>: </a:t>
            </a:r>
            <a:r>
              <a:rPr lang="en-GB" dirty="0" err="1" smtClean="0"/>
              <a:t>Altuğ</a:t>
            </a:r>
            <a:r>
              <a:rPr lang="en-GB" dirty="0" smtClean="0"/>
              <a:t> </a:t>
            </a:r>
            <a:r>
              <a:rPr lang="en-GB" dirty="0" err="1" smtClean="0"/>
              <a:t>Yalçıntaş</a:t>
            </a:r>
            <a:r>
              <a:rPr lang="en-GB" dirty="0" smtClean="0"/>
              <a:t>. 2018. </a:t>
            </a:r>
            <a:r>
              <a:rPr lang="en-GB" i="1" dirty="0" err="1" smtClean="0"/>
              <a:t>Bırakınız</a:t>
            </a:r>
            <a:r>
              <a:rPr lang="en-GB" i="1" dirty="0" smtClean="0"/>
              <a:t> </a:t>
            </a:r>
            <a:r>
              <a:rPr lang="en-GB" i="1" dirty="0" err="1" smtClean="0"/>
              <a:t>Kopyalasınlar</a:t>
            </a:r>
            <a:r>
              <a:rPr lang="en-GB" i="1" dirty="0" smtClean="0"/>
              <a:t>, </a:t>
            </a:r>
            <a:r>
              <a:rPr lang="en-GB" i="1" dirty="0" err="1" smtClean="0"/>
              <a:t>Bırakınız</a:t>
            </a:r>
            <a:r>
              <a:rPr lang="en-GB" i="1" dirty="0" smtClean="0"/>
              <a:t> </a:t>
            </a:r>
            <a:r>
              <a:rPr lang="en-GB" i="1" dirty="0" err="1" smtClean="0"/>
              <a:t>Paylaşsınlar</a:t>
            </a:r>
            <a:r>
              <a:rPr lang="en-GB" i="1" dirty="0" smtClean="0"/>
              <a:t>: </a:t>
            </a:r>
            <a:r>
              <a:rPr lang="en-GB" i="1" dirty="0" err="1" smtClean="0"/>
              <a:t>Dijitalleşme</a:t>
            </a:r>
            <a:r>
              <a:rPr lang="en-GB" i="1" dirty="0" smtClean="0"/>
              <a:t> </a:t>
            </a:r>
            <a:r>
              <a:rPr lang="en-GB" i="1" dirty="0" err="1" smtClean="0"/>
              <a:t>ve</a:t>
            </a:r>
            <a:r>
              <a:rPr lang="en-GB" i="1" dirty="0" smtClean="0"/>
              <a:t> İnternet </a:t>
            </a:r>
            <a:r>
              <a:rPr lang="en-GB" i="1" dirty="0" err="1" smtClean="0"/>
              <a:t>Çağında</a:t>
            </a:r>
            <a:r>
              <a:rPr lang="en-GB" i="1" dirty="0" smtClean="0"/>
              <a:t> </a:t>
            </a:r>
            <a:r>
              <a:rPr lang="en-GB" i="1" dirty="0" err="1" smtClean="0"/>
              <a:t>Fikri</a:t>
            </a:r>
            <a:r>
              <a:rPr lang="en-GB" i="1" dirty="0" smtClean="0"/>
              <a:t> </a:t>
            </a:r>
            <a:r>
              <a:rPr lang="en-GB" i="1" dirty="0" err="1" smtClean="0"/>
              <a:t>Mülkiyet</a:t>
            </a:r>
            <a:r>
              <a:rPr lang="en-GB" i="1" dirty="0" smtClean="0"/>
              <a:t> </a:t>
            </a:r>
            <a:r>
              <a:rPr lang="en-GB" i="1" dirty="0" err="1" smtClean="0"/>
              <a:t>İlişkileri</a:t>
            </a:r>
            <a:r>
              <a:rPr lang="en-GB" i="1" dirty="0" smtClean="0"/>
              <a:t>. </a:t>
            </a:r>
            <a:r>
              <a:rPr lang="en-GB" dirty="0" smtClean="0"/>
              <a:t>Open </a:t>
            </a:r>
            <a:r>
              <a:rPr lang="en-GB" dirty="0"/>
              <a:t>Science Framework: </a:t>
            </a:r>
            <a:r>
              <a:rPr lang="en-GB" dirty="0">
                <a:hlinkClick r:id="rId7"/>
              </a:rPr>
              <a:t>https://</a:t>
            </a:r>
            <a:r>
              <a:rPr lang="en-GB" dirty="0" smtClean="0">
                <a:hlinkClick r:id="rId7"/>
              </a:rPr>
              <a:t>osf.io/as8pc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8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Bazı</a:t>
            </a:r>
            <a:r>
              <a:rPr lang="en-GB" dirty="0" smtClean="0"/>
              <a:t> </a:t>
            </a:r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r>
              <a:rPr lang="en-GB" dirty="0" smtClean="0"/>
              <a:t> </a:t>
            </a:r>
            <a:r>
              <a:rPr lang="en-GB" dirty="0" err="1" smtClean="0"/>
              <a:t>platformları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4201"/>
          </a:xfrm>
        </p:spPr>
        <p:txBody>
          <a:bodyPr>
            <a:normAutofit/>
          </a:bodyPr>
          <a:lstStyle/>
          <a:p>
            <a:r>
              <a:rPr lang="en-GB" dirty="0"/>
              <a:t>Open Science Framework (osf.io)</a:t>
            </a:r>
          </a:p>
          <a:p>
            <a:r>
              <a:rPr lang="en-GB" dirty="0" err="1"/>
              <a:t>Soc</a:t>
            </a:r>
            <a:r>
              <a:rPr lang="en-GB" dirty="0"/>
              <a:t> </a:t>
            </a:r>
            <a:r>
              <a:rPr lang="en-GB" dirty="0" err="1"/>
              <a:t>Arcxiv</a:t>
            </a:r>
            <a:r>
              <a:rPr lang="en-GB" dirty="0"/>
              <a:t> (socopen.org)</a:t>
            </a:r>
          </a:p>
          <a:p>
            <a:r>
              <a:rPr lang="en-GB" dirty="0" err="1" smtClean="0"/>
              <a:t>Kurumsal</a:t>
            </a:r>
            <a:r>
              <a:rPr lang="en-GB" dirty="0" smtClean="0"/>
              <a:t> </a:t>
            </a:r>
            <a:r>
              <a:rPr lang="en-GB" dirty="0" err="1" smtClean="0"/>
              <a:t>arşivler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smtClean="0"/>
              <a:t>acikders.ankara.edu.tr</a:t>
            </a:r>
            <a:r>
              <a:rPr lang="en-GB" dirty="0"/>
              <a:t>) </a:t>
            </a:r>
            <a:endParaRPr lang="en-GB" dirty="0" smtClean="0"/>
          </a:p>
          <a:p>
            <a:r>
              <a:rPr lang="en-GB" dirty="0" err="1" smtClean="0"/>
              <a:t>Öz-arşivleme</a:t>
            </a:r>
            <a:r>
              <a:rPr lang="en-GB" dirty="0" smtClean="0"/>
              <a:t> (self-archiving:  </a:t>
            </a:r>
            <a:r>
              <a:rPr lang="en-GB" dirty="0" err="1" smtClean="0"/>
              <a:t>kişisel</a:t>
            </a:r>
            <a:r>
              <a:rPr lang="en-GB" dirty="0" smtClean="0"/>
              <a:t> internet </a:t>
            </a:r>
            <a:r>
              <a:rPr lang="en-GB" dirty="0" err="1" smtClean="0"/>
              <a:t>sayfaları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bloglar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 smtClean="0"/>
              <a:t>…</a:t>
            </a:r>
          </a:p>
          <a:p>
            <a:r>
              <a:rPr lang="en-GB" dirty="0" smtClean="0"/>
              <a:t>Academia.edu</a:t>
            </a:r>
          </a:p>
          <a:p>
            <a:r>
              <a:rPr lang="en-GB" dirty="0" smtClean="0"/>
              <a:t>Researchgare.edu</a:t>
            </a:r>
          </a:p>
          <a:p>
            <a:r>
              <a:rPr lang="en-GB" dirty="0" smtClean="0"/>
              <a:t>Slideshare.net</a:t>
            </a:r>
          </a:p>
          <a:p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7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1: Aaron Swartz (1986-2013)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Sources:</a:t>
            </a:r>
          </a:p>
          <a:p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/>
              <a:t>Internet’s</a:t>
            </a:r>
            <a:r>
              <a:rPr lang="tr-TR" i="1" dirty="0"/>
              <a:t> </a:t>
            </a:r>
            <a:r>
              <a:rPr lang="tr-TR" i="1" dirty="0" err="1"/>
              <a:t>Own</a:t>
            </a:r>
            <a:r>
              <a:rPr lang="tr-TR" i="1" dirty="0"/>
              <a:t> Boy: </a:t>
            </a: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Story</a:t>
            </a:r>
            <a:r>
              <a:rPr lang="tr-TR" i="1" dirty="0"/>
              <a:t> of </a:t>
            </a:r>
            <a:r>
              <a:rPr lang="tr-TR" i="1" dirty="0" err="1"/>
              <a:t>Aaron</a:t>
            </a:r>
            <a:r>
              <a:rPr lang="tr-TR" i="1" dirty="0"/>
              <a:t> </a:t>
            </a:r>
            <a:r>
              <a:rPr lang="tr-TR" i="1" dirty="0" err="1"/>
              <a:t>Swartz</a:t>
            </a:r>
            <a:r>
              <a:rPr lang="tr-TR" dirty="0"/>
              <a:t>. 2014. </a:t>
            </a:r>
            <a:r>
              <a:rPr lang="en-GB" dirty="0" smtClean="0"/>
              <a:t>Director: Br</a:t>
            </a:r>
            <a:r>
              <a:rPr lang="tr-TR" dirty="0" err="1" smtClean="0"/>
              <a:t>ian</a:t>
            </a:r>
            <a:r>
              <a:rPr lang="tr-TR" dirty="0" smtClean="0"/>
              <a:t> </a:t>
            </a:r>
            <a:r>
              <a:rPr lang="tr-TR" dirty="0" err="1"/>
              <a:t>Knappenger</a:t>
            </a:r>
            <a:r>
              <a:rPr lang="tr-TR" dirty="0"/>
              <a:t> </a:t>
            </a:r>
            <a:endParaRPr lang="en-GB" dirty="0" smtClean="0"/>
          </a:p>
          <a:p>
            <a:r>
              <a:rPr lang="tr-TR" i="1" dirty="0" err="1" smtClean="0"/>
              <a:t>Killswitch</a:t>
            </a:r>
            <a:r>
              <a:rPr lang="tr-TR" i="1" dirty="0"/>
              <a:t>: </a:t>
            </a:r>
            <a:r>
              <a:rPr lang="tr-TR" i="1" dirty="0" err="1"/>
              <a:t>The</a:t>
            </a:r>
            <a:r>
              <a:rPr lang="tr-TR" i="1" dirty="0"/>
              <a:t> Battle </a:t>
            </a:r>
            <a:r>
              <a:rPr lang="tr-TR" i="1" dirty="0" err="1"/>
              <a:t>to</a:t>
            </a:r>
            <a:r>
              <a:rPr lang="tr-TR" i="1" dirty="0"/>
              <a:t> Control </a:t>
            </a:r>
            <a:r>
              <a:rPr lang="tr-TR" i="1" dirty="0" err="1"/>
              <a:t>the</a:t>
            </a:r>
            <a:r>
              <a:rPr lang="tr-TR" i="1" dirty="0"/>
              <a:t> Internet</a:t>
            </a:r>
            <a:r>
              <a:rPr lang="tr-TR" dirty="0"/>
              <a:t>. 2014. </a:t>
            </a:r>
            <a:r>
              <a:rPr lang="en-GB" dirty="0" smtClean="0"/>
              <a:t>Director</a:t>
            </a:r>
            <a:r>
              <a:rPr lang="tr-TR" dirty="0" smtClean="0"/>
              <a:t>: </a:t>
            </a:r>
            <a:r>
              <a:rPr lang="tr-TR" dirty="0"/>
              <a:t>Ali </a:t>
            </a:r>
            <a:r>
              <a:rPr lang="tr-TR" dirty="0" err="1"/>
              <a:t>Akbarzadeh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08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yayınlar</a:t>
            </a:r>
            <a:r>
              <a:rPr lang="en-GB" dirty="0" smtClean="0"/>
              <a:t>, </a:t>
            </a:r>
            <a:r>
              <a:rPr lang="en-GB" dirty="0" err="1" smtClean="0"/>
              <a:t>örnekler</a:t>
            </a:r>
            <a:r>
              <a:rPr lang="en-GB" dirty="0" smtClean="0"/>
              <a:t> (1/2)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0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 smtClean="0"/>
              <a:t>Dergi</a:t>
            </a:r>
            <a:r>
              <a:rPr lang="en-GB" dirty="0" smtClean="0"/>
              <a:t> Park </a:t>
            </a:r>
            <a:r>
              <a:rPr lang="en-GB" dirty="0" err="1" smtClean="0"/>
              <a:t>üzerinden</a:t>
            </a:r>
            <a:r>
              <a:rPr lang="en-GB" dirty="0" smtClean="0"/>
              <a:t> </a:t>
            </a:r>
            <a:r>
              <a:rPr lang="en-GB" dirty="0" err="1" smtClean="0"/>
              <a:t>yayımlanan</a:t>
            </a:r>
            <a:r>
              <a:rPr lang="en-GB" dirty="0" smtClean="0"/>
              <a:t> </a:t>
            </a:r>
            <a:r>
              <a:rPr lang="en-GB" dirty="0" err="1" smtClean="0"/>
              <a:t>birçok</a:t>
            </a:r>
            <a:r>
              <a:rPr lang="en-GB" dirty="0" smtClean="0"/>
              <a:t> </a:t>
            </a:r>
            <a:r>
              <a:rPr lang="en-GB" dirty="0" err="1" smtClean="0"/>
              <a:t>dergi</a:t>
            </a:r>
            <a:endParaRPr lang="en-GB" dirty="0" smtClean="0"/>
          </a:p>
          <a:p>
            <a:r>
              <a:rPr lang="en-GB" dirty="0" smtClean="0"/>
              <a:t>Ankara </a:t>
            </a:r>
            <a:r>
              <a:rPr lang="en-GB" dirty="0" err="1" smtClean="0"/>
              <a:t>Üniversitesi</a:t>
            </a:r>
            <a:r>
              <a:rPr lang="en-GB" dirty="0" smtClean="0"/>
              <a:t> SBF </a:t>
            </a:r>
            <a:r>
              <a:rPr lang="en-GB" dirty="0" err="1" smtClean="0"/>
              <a:t>Dergisi</a:t>
            </a:r>
            <a:r>
              <a:rPr lang="en-GB" dirty="0" smtClean="0"/>
              <a:t> (1943’ten </a:t>
            </a:r>
            <a:r>
              <a:rPr lang="en-GB" dirty="0" err="1" smtClean="0"/>
              <a:t>bu</a:t>
            </a:r>
            <a:r>
              <a:rPr lang="en-GB" dirty="0" smtClean="0"/>
              <a:t> </a:t>
            </a:r>
            <a:r>
              <a:rPr lang="en-GB" dirty="0" err="1" smtClean="0"/>
              <a:t>yana</a:t>
            </a:r>
            <a:r>
              <a:rPr lang="en-GB" dirty="0" smtClean="0"/>
              <a:t>)</a:t>
            </a:r>
          </a:p>
          <a:p>
            <a:r>
              <a:rPr lang="en-GB" dirty="0" smtClean="0"/>
              <a:t>Ankara </a:t>
            </a:r>
            <a:r>
              <a:rPr lang="en-GB" dirty="0" err="1"/>
              <a:t>Üniversitesi</a:t>
            </a:r>
            <a:r>
              <a:rPr lang="en-GB" dirty="0"/>
              <a:t> </a:t>
            </a:r>
            <a:r>
              <a:rPr lang="en-GB" dirty="0" err="1" smtClean="0"/>
              <a:t>Hukuk</a:t>
            </a:r>
            <a:r>
              <a:rPr lang="en-GB" dirty="0" smtClean="0"/>
              <a:t> </a:t>
            </a:r>
            <a:r>
              <a:rPr lang="en-GB" dirty="0" err="1" smtClean="0"/>
              <a:t>Dergisi</a:t>
            </a:r>
            <a:r>
              <a:rPr lang="en-GB" dirty="0" smtClean="0"/>
              <a:t> (1943’ten </a:t>
            </a:r>
            <a:r>
              <a:rPr lang="en-GB" dirty="0" err="1" smtClean="0"/>
              <a:t>bu</a:t>
            </a:r>
            <a:r>
              <a:rPr lang="en-GB" dirty="0" smtClean="0"/>
              <a:t> </a:t>
            </a:r>
            <a:r>
              <a:rPr lang="en-GB" dirty="0" err="1" smtClean="0"/>
              <a:t>yana</a:t>
            </a:r>
            <a:r>
              <a:rPr lang="en-GB" dirty="0" smtClean="0"/>
              <a:t>)</a:t>
            </a:r>
          </a:p>
          <a:p>
            <a:r>
              <a:rPr lang="en-GB" dirty="0" smtClean="0"/>
              <a:t>…</a:t>
            </a:r>
            <a:endParaRPr lang="en-GB" dirty="0"/>
          </a:p>
          <a:p>
            <a:r>
              <a:rPr lang="en-GB" dirty="0" smtClean="0"/>
              <a:t>Econ Journal Watch</a:t>
            </a:r>
          </a:p>
          <a:p>
            <a:r>
              <a:rPr lang="en-GB" dirty="0" smtClean="0"/>
              <a:t>Erasmus Journal of Philosophy and Economics </a:t>
            </a:r>
          </a:p>
          <a:p>
            <a:r>
              <a:rPr lang="en-GB" dirty="0" smtClean="0"/>
              <a:t>…</a:t>
            </a:r>
          </a:p>
          <a:p>
            <a:r>
              <a:rPr lang="en-GB" dirty="0" smtClean="0"/>
              <a:t>Core Economy</a:t>
            </a:r>
          </a:p>
          <a:p>
            <a:pPr marL="0" indent="0">
              <a:buNone/>
            </a:pP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daha</a:t>
            </a:r>
            <a:r>
              <a:rPr lang="en-GB" dirty="0" smtClean="0"/>
              <a:t> </a:t>
            </a:r>
            <a:r>
              <a:rPr lang="en-GB" dirty="0" err="1" smtClean="0"/>
              <a:t>birçokları</a:t>
            </a:r>
            <a:endParaRPr lang="en-GB" dirty="0"/>
          </a:p>
        </p:txBody>
      </p:sp>
      <p:sp>
        <p:nvSpPr>
          <p:cNvPr id="4" name="Right Brace 3"/>
          <p:cNvSpPr/>
          <p:nvPr/>
        </p:nvSpPr>
        <p:spPr>
          <a:xfrm>
            <a:off x="8587409" y="2305878"/>
            <a:ext cx="437321" cy="14709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Brace 4"/>
          <p:cNvSpPr/>
          <p:nvPr/>
        </p:nvSpPr>
        <p:spPr>
          <a:xfrm>
            <a:off x="8580783" y="3836504"/>
            <a:ext cx="437321" cy="14776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Brace 5"/>
          <p:cNvSpPr/>
          <p:nvPr/>
        </p:nvSpPr>
        <p:spPr>
          <a:xfrm>
            <a:off x="8600661" y="5367130"/>
            <a:ext cx="437321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170504" y="2862470"/>
            <a:ext cx="233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Türkiye</a:t>
            </a:r>
            <a:r>
              <a:rPr lang="en-GB" dirty="0" smtClean="0"/>
              <a:t> </a:t>
            </a:r>
            <a:r>
              <a:rPr lang="en-GB" dirty="0" err="1" smtClean="0"/>
              <a:t>adresli</a:t>
            </a:r>
            <a:r>
              <a:rPr lang="en-GB" dirty="0" smtClean="0"/>
              <a:t> </a:t>
            </a:r>
            <a:r>
              <a:rPr lang="en-GB" dirty="0" err="1" smtClean="0"/>
              <a:t>dergiler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216887" y="4353339"/>
            <a:ext cx="233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Uluslararası</a:t>
            </a:r>
            <a:r>
              <a:rPr lang="en-GB" dirty="0" smtClean="0"/>
              <a:t> </a:t>
            </a:r>
            <a:r>
              <a:rPr lang="en-GB" dirty="0" err="1" smtClean="0"/>
              <a:t>dergiler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256643" y="5638800"/>
            <a:ext cx="233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Uluslararası</a:t>
            </a:r>
            <a:r>
              <a:rPr lang="en-GB" dirty="0" smtClean="0"/>
              <a:t> </a:t>
            </a:r>
            <a:r>
              <a:rPr lang="en-GB" dirty="0" err="1" smtClean="0"/>
              <a:t>ders</a:t>
            </a:r>
            <a:r>
              <a:rPr lang="en-GB" dirty="0" smtClean="0"/>
              <a:t> </a:t>
            </a:r>
            <a:r>
              <a:rPr lang="en-GB" dirty="0" err="1" smtClean="0"/>
              <a:t>kitapları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1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Açık</a:t>
            </a:r>
            <a:r>
              <a:rPr lang="en-GB" dirty="0"/>
              <a:t> </a:t>
            </a:r>
            <a:r>
              <a:rPr lang="en-GB" dirty="0" err="1"/>
              <a:t>yayınlar</a:t>
            </a:r>
            <a:r>
              <a:rPr lang="en-GB" dirty="0"/>
              <a:t>, </a:t>
            </a:r>
            <a:r>
              <a:rPr lang="en-GB" dirty="0" err="1"/>
              <a:t>örnekler</a:t>
            </a:r>
            <a:r>
              <a:rPr lang="en-GB"/>
              <a:t> </a:t>
            </a:r>
            <a:r>
              <a:rPr lang="en-GB" smtClean="0"/>
              <a:t>(2/2</a:t>
            </a:r>
            <a:r>
              <a:rPr lang="en-GB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Kobo Books (</a:t>
            </a:r>
            <a:r>
              <a:rPr lang="en-GB" dirty="0" err="1" smtClean="0"/>
              <a:t>bedava</a:t>
            </a:r>
            <a:r>
              <a:rPr lang="en-GB" dirty="0" smtClean="0"/>
              <a:t> </a:t>
            </a:r>
            <a:r>
              <a:rPr lang="en-GB" dirty="0" err="1" smtClean="0"/>
              <a:t>ya</a:t>
            </a:r>
            <a:r>
              <a:rPr lang="en-GB" dirty="0" smtClean="0"/>
              <a:t> da </a:t>
            </a:r>
            <a:r>
              <a:rPr lang="en-GB" dirty="0" err="1" smtClean="0"/>
              <a:t>düşük</a:t>
            </a:r>
            <a:r>
              <a:rPr lang="en-GB" dirty="0" smtClean="0"/>
              <a:t> </a:t>
            </a:r>
            <a:r>
              <a:rPr lang="en-GB" dirty="0" err="1" smtClean="0"/>
              <a:t>fiyatlı</a:t>
            </a:r>
            <a:r>
              <a:rPr lang="en-GB" dirty="0" smtClean="0"/>
              <a:t> self-authored </a:t>
            </a:r>
            <a:r>
              <a:rPr lang="en-GB" dirty="0" err="1" smtClean="0"/>
              <a:t>kitaplar</a:t>
            </a:r>
            <a:r>
              <a:rPr lang="en-GB" dirty="0" smtClean="0"/>
              <a:t>)</a:t>
            </a:r>
          </a:p>
          <a:p>
            <a:r>
              <a:rPr lang="en-GB" dirty="0" smtClean="0"/>
              <a:t>Amazon Books </a:t>
            </a:r>
            <a:r>
              <a:rPr lang="en-GB" dirty="0"/>
              <a:t>(</a:t>
            </a:r>
            <a:r>
              <a:rPr lang="en-GB" dirty="0" err="1"/>
              <a:t>bedava</a:t>
            </a:r>
            <a:r>
              <a:rPr lang="en-GB" dirty="0"/>
              <a:t> </a:t>
            </a:r>
            <a:r>
              <a:rPr lang="en-GB" dirty="0" err="1"/>
              <a:t>ya</a:t>
            </a:r>
            <a:r>
              <a:rPr lang="en-GB" dirty="0"/>
              <a:t> da </a:t>
            </a:r>
            <a:r>
              <a:rPr lang="en-GB" dirty="0" err="1"/>
              <a:t>düşük</a:t>
            </a:r>
            <a:r>
              <a:rPr lang="en-GB" dirty="0"/>
              <a:t> </a:t>
            </a:r>
            <a:r>
              <a:rPr lang="en-GB" dirty="0" err="1"/>
              <a:t>fiyatlı</a:t>
            </a:r>
            <a:r>
              <a:rPr lang="en-GB" dirty="0"/>
              <a:t> self-authored </a:t>
            </a:r>
            <a:r>
              <a:rPr lang="en-GB" dirty="0" err="1"/>
              <a:t>kitaplar</a:t>
            </a:r>
            <a:r>
              <a:rPr lang="en-GB" dirty="0" smtClean="0"/>
              <a:t>)</a:t>
            </a:r>
          </a:p>
          <a:p>
            <a:r>
              <a:rPr lang="en-GB" dirty="0" smtClean="0"/>
              <a:t>…</a:t>
            </a:r>
          </a:p>
          <a:p>
            <a:r>
              <a:rPr lang="en-GB" dirty="0" smtClean="0"/>
              <a:t>Git Book (</a:t>
            </a:r>
            <a:r>
              <a:rPr lang="en-GB" dirty="0" err="1" smtClean="0"/>
              <a:t>kitaplar</a:t>
            </a:r>
            <a:r>
              <a:rPr lang="en-GB" dirty="0" smtClean="0"/>
              <a:t>, </a:t>
            </a:r>
            <a:r>
              <a:rPr lang="en-GB" dirty="0" err="1" smtClean="0"/>
              <a:t>makaleler</a:t>
            </a:r>
            <a:r>
              <a:rPr lang="en-GB" dirty="0" smtClean="0"/>
              <a:t>, </a:t>
            </a:r>
            <a:r>
              <a:rPr lang="en-GB" dirty="0" err="1" smtClean="0"/>
              <a:t>bağımsız</a:t>
            </a:r>
            <a:r>
              <a:rPr lang="en-GB" dirty="0" smtClean="0"/>
              <a:t> </a:t>
            </a:r>
            <a:r>
              <a:rPr lang="en-GB" dirty="0" err="1" smtClean="0"/>
              <a:t>dokümanlar</a:t>
            </a:r>
            <a:r>
              <a:rPr lang="en-GB" dirty="0" smtClean="0"/>
              <a:t> vs.)</a:t>
            </a:r>
          </a:p>
          <a:p>
            <a:r>
              <a:rPr lang="en-GB" dirty="0" smtClean="0"/>
              <a:t>…</a:t>
            </a:r>
          </a:p>
          <a:p>
            <a:r>
              <a:rPr lang="en-GB" dirty="0" err="1" smtClean="0"/>
              <a:t>Capterra</a:t>
            </a:r>
            <a:r>
              <a:rPr lang="en-GB" dirty="0" smtClean="0"/>
              <a:t> (</a:t>
            </a:r>
            <a:r>
              <a:rPr lang="en-GB" dirty="0" err="1" smtClean="0"/>
              <a:t>özgür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bedava</a:t>
            </a:r>
            <a:r>
              <a:rPr lang="en-GB" dirty="0" smtClean="0"/>
              <a:t> </a:t>
            </a:r>
            <a:r>
              <a:rPr lang="en-GB" dirty="0" err="1" smtClean="0"/>
              <a:t>konferans</a:t>
            </a:r>
            <a:r>
              <a:rPr lang="en-GB" dirty="0" smtClean="0"/>
              <a:t> </a:t>
            </a:r>
            <a:r>
              <a:rPr lang="en-GB" dirty="0" err="1" smtClean="0"/>
              <a:t>işletim</a:t>
            </a:r>
            <a:r>
              <a:rPr lang="en-GB" dirty="0" smtClean="0"/>
              <a:t> </a:t>
            </a:r>
            <a:r>
              <a:rPr lang="en-GB" dirty="0" err="1" smtClean="0"/>
              <a:t>sistemi</a:t>
            </a:r>
            <a:r>
              <a:rPr lang="en-GB" dirty="0" smtClean="0"/>
              <a:t>)</a:t>
            </a:r>
          </a:p>
          <a:p>
            <a:r>
              <a:rPr lang="en-GB" dirty="0" smtClean="0"/>
              <a:t>…</a:t>
            </a:r>
          </a:p>
          <a:p>
            <a:r>
              <a:rPr lang="en-GB" dirty="0" smtClean="0"/>
              <a:t>Moodle (</a:t>
            </a:r>
            <a:r>
              <a:rPr lang="en-GB" dirty="0" err="1" smtClean="0"/>
              <a:t>özgür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bedava</a:t>
            </a:r>
            <a:r>
              <a:rPr lang="en-GB" dirty="0" smtClean="0"/>
              <a:t> </a:t>
            </a:r>
            <a:r>
              <a:rPr lang="en-GB" dirty="0" err="1" smtClean="0"/>
              <a:t>ders</a:t>
            </a:r>
            <a:r>
              <a:rPr lang="en-GB" dirty="0" smtClean="0"/>
              <a:t> </a:t>
            </a:r>
            <a:r>
              <a:rPr lang="en-GB" dirty="0" err="1" smtClean="0"/>
              <a:t>işletim</a:t>
            </a:r>
            <a:r>
              <a:rPr lang="en-GB" dirty="0" smtClean="0"/>
              <a:t> </a:t>
            </a:r>
            <a:r>
              <a:rPr lang="en-GB" dirty="0" err="1" smtClean="0"/>
              <a:t>sistemi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9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Massive Online Open Courses (MOOCs)</a:t>
            </a:r>
            <a:br>
              <a:rPr lang="en-GB" dirty="0" smtClean="0"/>
            </a:br>
            <a:r>
              <a:rPr lang="en-GB" dirty="0" err="1" smtClean="0"/>
              <a:t>Kitlesel</a:t>
            </a:r>
            <a:r>
              <a:rPr lang="en-GB" dirty="0" smtClean="0"/>
              <a:t> </a:t>
            </a:r>
            <a:r>
              <a:rPr lang="en-GB" dirty="0" err="1" smtClean="0"/>
              <a:t>Çevrimiçi</a:t>
            </a:r>
            <a:r>
              <a:rPr lang="en-GB" dirty="0" smtClean="0"/>
              <a:t> </a:t>
            </a:r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Dersler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7453"/>
          </a:xfrm>
        </p:spPr>
        <p:txBody>
          <a:bodyPr/>
          <a:lstStyle/>
          <a:p>
            <a:r>
              <a:rPr lang="en-GB" dirty="0" err="1" smtClean="0"/>
              <a:t>Udemy</a:t>
            </a:r>
            <a:endParaRPr lang="en-GB" dirty="0" smtClean="0"/>
          </a:p>
          <a:p>
            <a:r>
              <a:rPr lang="en-GB" dirty="0" err="1" smtClean="0"/>
              <a:t>edX</a:t>
            </a:r>
            <a:endParaRPr lang="en-GB" dirty="0" smtClean="0"/>
          </a:p>
          <a:p>
            <a:r>
              <a:rPr lang="en-GB" dirty="0" err="1" smtClean="0"/>
              <a:t>Coursera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Udacity</a:t>
            </a:r>
            <a:endParaRPr lang="en-GB" dirty="0" smtClean="0"/>
          </a:p>
          <a:p>
            <a:r>
              <a:rPr lang="en-GB" dirty="0" smtClean="0"/>
              <a:t>…</a:t>
            </a:r>
          </a:p>
          <a:p>
            <a:r>
              <a:rPr lang="en-GB" dirty="0" smtClean="0"/>
              <a:t>MIT Open Courseware</a:t>
            </a:r>
          </a:p>
          <a:p>
            <a:r>
              <a:rPr lang="en-GB" dirty="0" smtClean="0"/>
              <a:t>Open Yale Courses</a:t>
            </a:r>
          </a:p>
          <a:p>
            <a:r>
              <a:rPr lang="en-GB" dirty="0" smtClean="0"/>
              <a:t>…</a:t>
            </a:r>
          </a:p>
          <a:p>
            <a:r>
              <a:rPr lang="en-GB" dirty="0" err="1" smtClean="0"/>
              <a:t>Aynı</a:t>
            </a:r>
            <a:r>
              <a:rPr lang="en-GB" dirty="0" smtClean="0"/>
              <a:t> </a:t>
            </a:r>
            <a:r>
              <a:rPr lang="en-GB" dirty="0" err="1" smtClean="0"/>
              <a:t>zamanda</a:t>
            </a:r>
            <a:r>
              <a:rPr lang="en-GB" dirty="0" smtClean="0"/>
              <a:t>: YouTube!</a:t>
            </a:r>
            <a:endParaRPr lang="en-GB" dirty="0"/>
          </a:p>
        </p:txBody>
      </p:sp>
      <p:sp>
        <p:nvSpPr>
          <p:cNvPr id="4" name="Right Brace 3"/>
          <p:cNvSpPr/>
          <p:nvPr/>
        </p:nvSpPr>
        <p:spPr>
          <a:xfrm>
            <a:off x="4956313" y="1908313"/>
            <a:ext cx="702365" cy="42539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119191" y="2327127"/>
            <a:ext cx="52346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Kontrol</a:t>
            </a:r>
            <a:r>
              <a:rPr lang="en-GB" sz="3600" dirty="0" smtClean="0"/>
              <a:t> </a:t>
            </a:r>
            <a:r>
              <a:rPr lang="en-GB" sz="3600" dirty="0" err="1" smtClean="0"/>
              <a:t>edin</a:t>
            </a:r>
            <a:r>
              <a:rPr lang="en-GB" sz="36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err="1" smtClean="0"/>
              <a:t>Katılım</a:t>
            </a:r>
            <a:r>
              <a:rPr lang="en-GB" sz="3600" dirty="0" smtClean="0"/>
              <a:t> </a:t>
            </a:r>
            <a:r>
              <a:rPr lang="en-GB" sz="3600" dirty="0" err="1" smtClean="0"/>
              <a:t>bedava</a:t>
            </a:r>
            <a:r>
              <a:rPr lang="en-GB" sz="3600" dirty="0" smtClean="0"/>
              <a:t> </a:t>
            </a:r>
            <a:r>
              <a:rPr lang="en-GB" sz="3600" dirty="0" err="1" smtClean="0"/>
              <a:t>mı</a:t>
            </a:r>
            <a:r>
              <a:rPr lang="en-GB" sz="36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err="1" smtClean="0"/>
              <a:t>Çoğu</a:t>
            </a:r>
            <a:r>
              <a:rPr lang="en-GB" sz="3600" dirty="0" smtClean="0"/>
              <a:t> </a:t>
            </a:r>
            <a:r>
              <a:rPr lang="en-GB" sz="3600" dirty="0" err="1" smtClean="0"/>
              <a:t>zaman</a:t>
            </a:r>
            <a:r>
              <a:rPr lang="en-GB" sz="3600" dirty="0" smtClean="0"/>
              <a:t> diploma </a:t>
            </a:r>
            <a:r>
              <a:rPr lang="en-GB" sz="3600" dirty="0" err="1" smtClean="0"/>
              <a:t>ya</a:t>
            </a:r>
            <a:r>
              <a:rPr lang="en-GB" sz="3600" dirty="0" smtClean="0"/>
              <a:t> da transcript </a:t>
            </a:r>
            <a:r>
              <a:rPr lang="en-GB" sz="3600" dirty="0" err="1" smtClean="0"/>
              <a:t>gibi</a:t>
            </a:r>
            <a:r>
              <a:rPr lang="en-GB" sz="3600" dirty="0" smtClean="0"/>
              <a:t> </a:t>
            </a:r>
            <a:r>
              <a:rPr lang="en-GB" sz="3600" dirty="0" err="1" smtClean="0"/>
              <a:t>belgeler</a:t>
            </a:r>
            <a:r>
              <a:rPr lang="en-GB" sz="3600" dirty="0" smtClean="0"/>
              <a:t> </a:t>
            </a:r>
            <a:r>
              <a:rPr lang="en-GB" sz="3600" dirty="0" err="1" smtClean="0"/>
              <a:t>için</a:t>
            </a:r>
            <a:r>
              <a:rPr lang="en-GB" sz="3600" dirty="0" smtClean="0"/>
              <a:t> </a:t>
            </a:r>
            <a:r>
              <a:rPr lang="en-GB" sz="3600" dirty="0" err="1" smtClean="0"/>
              <a:t>harç</a:t>
            </a:r>
            <a:r>
              <a:rPr lang="en-GB" sz="3600" dirty="0" smtClean="0"/>
              <a:t> </a:t>
            </a:r>
            <a:r>
              <a:rPr lang="en-GB" sz="3600" dirty="0" err="1" smtClean="0"/>
              <a:t>ödenmesi</a:t>
            </a:r>
            <a:r>
              <a:rPr lang="en-GB" sz="3600" dirty="0" smtClean="0"/>
              <a:t> </a:t>
            </a:r>
            <a:r>
              <a:rPr lang="en-GB" sz="3600" dirty="0" err="1" smtClean="0"/>
              <a:t>istenebilir</a:t>
            </a:r>
            <a:r>
              <a:rPr lang="en-GB" sz="3600" dirty="0" smtClean="0"/>
              <a:t>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883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Çalışmanızı</a:t>
            </a:r>
            <a:r>
              <a:rPr lang="en-GB" dirty="0" smtClean="0"/>
              <a:t> </a:t>
            </a:r>
            <a:r>
              <a:rPr lang="en-GB" dirty="0" err="1" smtClean="0"/>
              <a:t>nasıl</a:t>
            </a:r>
            <a:r>
              <a:rPr lang="en-GB" dirty="0" smtClean="0"/>
              <a:t> </a:t>
            </a:r>
            <a:r>
              <a:rPr lang="en-GB" dirty="0" err="1" smtClean="0"/>
              <a:t>açık</a:t>
            </a:r>
            <a:r>
              <a:rPr lang="en-GB" dirty="0" smtClean="0"/>
              <a:t> hale </a:t>
            </a:r>
            <a:r>
              <a:rPr lang="en-GB" dirty="0" err="1" smtClean="0"/>
              <a:t>getirirsiniz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pic>
        <p:nvPicPr>
          <p:cNvPr id="2050" name="Picture 2" descr="https://book.fosteropenscience.eu/en/Images/02%20Open%20Science%20Basics/02_open_access_archiv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41" y="1457739"/>
            <a:ext cx="6977510" cy="458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530" y="6299729"/>
            <a:ext cx="11847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Source: </a:t>
            </a:r>
            <a:r>
              <a:rPr lang="en-GB" sz="1600" dirty="0">
                <a:hlinkClick r:id="rId3"/>
              </a:rPr>
              <a:t>https://book.fosteropenscience.eu/en/02OpenScienceBasics/05OpenAccessToPublishedResearchResults.html</a:t>
            </a:r>
            <a:r>
              <a:rPr lang="en-GB" sz="1600" dirty="0"/>
              <a:t> [Accessed April 2019</a:t>
            </a:r>
            <a:r>
              <a:rPr lang="en-GB" sz="1600" dirty="0" smtClean="0"/>
              <a:t>]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2760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Yazar</a:t>
            </a:r>
            <a:r>
              <a:rPr lang="en-GB" dirty="0" smtClean="0"/>
              <a:t> </a:t>
            </a:r>
            <a:r>
              <a:rPr lang="en-GB" dirty="0" err="1" smtClean="0"/>
              <a:t>haklarını</a:t>
            </a:r>
            <a:r>
              <a:rPr lang="en-GB" dirty="0" smtClean="0"/>
              <a:t> </a:t>
            </a:r>
            <a:r>
              <a:rPr lang="en-GB" dirty="0" err="1" smtClean="0"/>
              <a:t>koruma</a:t>
            </a:r>
            <a:r>
              <a:rPr lang="en-GB" dirty="0" smtClean="0"/>
              <a:t> </a:t>
            </a:r>
            <a:r>
              <a:rPr lang="en-GB" dirty="0" err="1" smtClean="0"/>
              <a:t>biçimleri</a:t>
            </a:r>
            <a:r>
              <a:rPr lang="en-GB" dirty="0" smtClean="0"/>
              <a:t> (1/2)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6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 smtClean="0"/>
              <a:t>Copyleft</a:t>
            </a:r>
            <a:r>
              <a:rPr lang="en-GB" dirty="0" smtClean="0"/>
              <a:t>: </a:t>
            </a:r>
          </a:p>
          <a:p>
            <a:endParaRPr lang="en-GB" dirty="0"/>
          </a:p>
          <a:p>
            <a:r>
              <a:rPr lang="en-GB" dirty="0" smtClean="0"/>
              <a:t>Proprietary rights </a:t>
            </a:r>
            <a:r>
              <a:rPr lang="en-GB" dirty="0" smtClean="0">
                <a:sym typeface="Wingdings" panose="05000000000000000000" pitchFamily="2" charset="2"/>
              </a:rPr>
              <a:t> (digital) commons / </a:t>
            </a:r>
            <a:r>
              <a:rPr lang="en-GB" dirty="0" err="1" smtClean="0">
                <a:sym typeface="Wingdings" panose="05000000000000000000" pitchFamily="2" charset="2"/>
              </a:rPr>
              <a:t>müşterekler</a:t>
            </a:r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smtClean="0"/>
              <a:t>“All rights reserved” </a:t>
            </a:r>
            <a:r>
              <a:rPr lang="en-GB" dirty="0" smtClean="0">
                <a:sym typeface="Wingdings" panose="05000000000000000000" pitchFamily="2" charset="2"/>
              </a:rPr>
              <a:t> “All rights reversed”</a:t>
            </a: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(</a:t>
            </a:r>
            <a:r>
              <a:rPr lang="en-GB" dirty="0" err="1" smtClean="0">
                <a:sym typeface="Wingdings" panose="05000000000000000000" pitchFamily="2" charset="2"/>
              </a:rPr>
              <a:t>Tüm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haklar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mahfuzdur</a:t>
            </a:r>
            <a:r>
              <a:rPr lang="en-GB" dirty="0" smtClean="0">
                <a:sym typeface="Wingdings" panose="05000000000000000000" pitchFamily="2" charset="2"/>
              </a:rPr>
              <a:t> / </a:t>
            </a:r>
            <a:r>
              <a:rPr lang="en-GB" dirty="0" err="1" smtClean="0">
                <a:sym typeface="Wingdings" panose="05000000000000000000" pitchFamily="2" charset="2"/>
              </a:rPr>
              <a:t>tüm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haklar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gayri-mahfuzdur</a:t>
            </a:r>
            <a:r>
              <a:rPr lang="en-GB" dirty="0" smtClean="0">
                <a:sym typeface="Wingdings" panose="05000000000000000000" pitchFamily="2" charset="2"/>
              </a:rPr>
              <a:t>)</a:t>
            </a:r>
            <a:endParaRPr lang="en-GB" dirty="0">
              <a:sym typeface="Wingdings" panose="05000000000000000000" pitchFamily="2" charset="2"/>
            </a:endParaRPr>
          </a:p>
          <a:p>
            <a:r>
              <a:rPr lang="en-GB" dirty="0" err="1" smtClean="0">
                <a:sym typeface="Wingdings" panose="05000000000000000000" pitchFamily="2" charset="2"/>
              </a:rPr>
              <a:t>Çoğunlukla</a:t>
            </a:r>
            <a:r>
              <a:rPr lang="en-GB" dirty="0" smtClean="0">
                <a:sym typeface="Wingdings" panose="05000000000000000000" pitchFamily="2" charset="2"/>
              </a:rPr>
              <a:t>: </a:t>
            </a:r>
            <a:r>
              <a:rPr lang="en-GB" dirty="0" err="1" smtClean="0">
                <a:sym typeface="Wingdings" panose="05000000000000000000" pitchFamily="2" charset="2"/>
              </a:rPr>
              <a:t>yazılım</a:t>
            </a:r>
            <a:r>
              <a:rPr lang="en-GB" dirty="0" smtClean="0">
                <a:sym typeface="Wingdings" panose="05000000000000000000" pitchFamily="2" charset="2"/>
              </a:rPr>
              <a:t>, </a:t>
            </a:r>
            <a:r>
              <a:rPr lang="en-GB" dirty="0" err="1" smtClean="0">
                <a:sym typeface="Wingdings" panose="05000000000000000000" pitchFamily="2" charset="2"/>
              </a:rPr>
              <a:t>belge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ve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sanat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çalışmaları</a:t>
            </a:r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err="1" smtClean="0">
                <a:sym typeface="Wingdings" panose="05000000000000000000" pitchFamily="2" charset="2"/>
              </a:rPr>
              <a:t>Çoğunlukla</a:t>
            </a:r>
            <a:r>
              <a:rPr lang="en-GB" dirty="0" smtClean="0">
                <a:sym typeface="Wingdings" panose="05000000000000000000" pitchFamily="2" charset="2"/>
              </a:rPr>
              <a:t>: </a:t>
            </a:r>
            <a:r>
              <a:rPr lang="en-GB" dirty="0" err="1" smtClean="0">
                <a:sym typeface="Wingdings" panose="05000000000000000000" pitchFamily="2" charset="2"/>
              </a:rPr>
              <a:t>Atıf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zorunludur</a:t>
            </a:r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err="1" smtClean="0"/>
              <a:t>Örnek</a:t>
            </a:r>
            <a:r>
              <a:rPr lang="en-GB" dirty="0" smtClean="0"/>
              <a:t>: Mozilla </a:t>
            </a:r>
            <a:r>
              <a:rPr lang="en-GB" dirty="0"/>
              <a:t>Firefox, Open Office, Java</a:t>
            </a:r>
          </a:p>
          <a:p>
            <a:endParaRPr lang="en-GB" dirty="0"/>
          </a:p>
        </p:txBody>
      </p:sp>
      <p:pic>
        <p:nvPicPr>
          <p:cNvPr id="4" name="Picture 2" descr="Small letter c turned 180 degrees, surrounded by a single line forming a circ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810" y="3324876"/>
            <a:ext cx="1717464" cy="17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92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Yazar</a:t>
            </a:r>
            <a:r>
              <a:rPr lang="en-GB" dirty="0"/>
              <a:t> </a:t>
            </a:r>
            <a:r>
              <a:rPr lang="en-GB" dirty="0" err="1"/>
              <a:t>haklarını</a:t>
            </a:r>
            <a:r>
              <a:rPr lang="en-GB" dirty="0"/>
              <a:t> </a:t>
            </a:r>
            <a:r>
              <a:rPr lang="en-GB" dirty="0" err="1"/>
              <a:t>koruma</a:t>
            </a:r>
            <a:r>
              <a:rPr lang="en-GB" dirty="0"/>
              <a:t> </a:t>
            </a:r>
            <a:r>
              <a:rPr lang="en-GB" dirty="0" err="1"/>
              <a:t>biçimleri</a:t>
            </a:r>
            <a:r>
              <a:rPr lang="en-GB" dirty="0"/>
              <a:t>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Creative Commons / </a:t>
            </a:r>
            <a:r>
              <a:rPr lang="en-GB" dirty="0" err="1" smtClean="0"/>
              <a:t>Yaratıcı</a:t>
            </a:r>
            <a:r>
              <a:rPr lang="en-GB" dirty="0" smtClean="0"/>
              <a:t> </a:t>
            </a:r>
            <a:r>
              <a:rPr lang="en-GB" dirty="0" err="1" smtClean="0"/>
              <a:t>Müşterekler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ABD </a:t>
            </a:r>
            <a:r>
              <a:rPr lang="en-GB" dirty="0" err="1" smtClean="0"/>
              <a:t>menşeili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non-profit (</a:t>
            </a:r>
            <a:r>
              <a:rPr lang="en-GB" dirty="0" err="1" smtClean="0"/>
              <a:t>kuruluş</a:t>
            </a:r>
            <a:r>
              <a:rPr lang="en-GB" dirty="0" smtClean="0"/>
              <a:t>: 2001)</a:t>
            </a:r>
          </a:p>
          <a:p>
            <a:r>
              <a:rPr lang="en-GB" dirty="0" err="1" smtClean="0"/>
              <a:t>Telif</a:t>
            </a:r>
            <a:r>
              <a:rPr lang="en-GB" dirty="0" smtClean="0"/>
              <a:t> </a:t>
            </a:r>
            <a:r>
              <a:rPr lang="en-GB" dirty="0" err="1" smtClean="0"/>
              <a:t>lisanslama</a:t>
            </a:r>
            <a:r>
              <a:rPr lang="en-GB" dirty="0" smtClean="0"/>
              <a:t> </a:t>
            </a:r>
            <a:r>
              <a:rPr lang="en-GB" dirty="0" err="1" smtClean="0"/>
              <a:t>sözleşmeleri</a:t>
            </a:r>
            <a:endParaRPr lang="en-GB" dirty="0" smtClean="0"/>
          </a:p>
          <a:p>
            <a:r>
              <a:rPr lang="en-GB" dirty="0" smtClean="0"/>
              <a:t>“all </a:t>
            </a:r>
            <a:r>
              <a:rPr lang="en-GB" dirty="0"/>
              <a:t>rights reserved” </a:t>
            </a:r>
            <a:r>
              <a:rPr lang="en-GB" dirty="0">
                <a:sym typeface="Wingdings" panose="05000000000000000000" pitchFamily="2" charset="2"/>
              </a:rPr>
              <a:t> “some rights </a:t>
            </a:r>
            <a:r>
              <a:rPr lang="en-GB" dirty="0" smtClean="0">
                <a:sym typeface="Wingdings" panose="05000000000000000000" pitchFamily="2" charset="2"/>
              </a:rPr>
              <a:t>reserved”</a:t>
            </a: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(</a:t>
            </a:r>
            <a:r>
              <a:rPr lang="en-GB" dirty="0" err="1" smtClean="0">
                <a:sym typeface="Wingdings" panose="05000000000000000000" pitchFamily="2" charset="2"/>
              </a:rPr>
              <a:t>Tüm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haklar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mahfuzdur</a:t>
            </a:r>
            <a:r>
              <a:rPr lang="en-GB" dirty="0">
                <a:sym typeface="Wingdings" panose="05000000000000000000" pitchFamily="2" charset="2"/>
              </a:rPr>
              <a:t> / </a:t>
            </a:r>
            <a:r>
              <a:rPr lang="en-GB" dirty="0" err="1" smtClean="0">
                <a:sym typeface="Wingdings" panose="05000000000000000000" pitchFamily="2" charset="2"/>
              </a:rPr>
              <a:t>bazı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haklar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mahfuzdur</a:t>
            </a:r>
            <a:r>
              <a:rPr lang="en-GB" dirty="0">
                <a:sym typeface="Wingdings" panose="05000000000000000000" pitchFamily="2" charset="2"/>
              </a:rPr>
              <a:t>)</a:t>
            </a:r>
          </a:p>
          <a:p>
            <a:r>
              <a:rPr lang="en-GB" dirty="0" err="1" smtClean="0">
                <a:sym typeface="Wingdings" panose="05000000000000000000" pitchFamily="2" charset="2"/>
              </a:rPr>
              <a:t>Örnek</a:t>
            </a:r>
            <a:r>
              <a:rPr lang="en-GB" dirty="0" smtClean="0">
                <a:sym typeface="Wingdings" panose="05000000000000000000" pitchFamily="2" charset="2"/>
              </a:rPr>
              <a:t>: Wikipedia, </a:t>
            </a:r>
            <a:r>
              <a:rPr lang="en-GB" dirty="0" err="1" smtClean="0">
                <a:sym typeface="Wingdings" panose="05000000000000000000" pitchFamily="2" charset="2"/>
              </a:rPr>
              <a:t>Youtube</a:t>
            </a:r>
            <a:r>
              <a:rPr lang="en-GB" dirty="0" smtClean="0">
                <a:sym typeface="Wingdings" panose="05000000000000000000" pitchFamily="2" charset="2"/>
              </a:rPr>
              <a:t>, Flickr</a:t>
            </a:r>
            <a:endParaRPr lang="tr-TR" dirty="0"/>
          </a:p>
        </p:txBody>
      </p:sp>
      <p:pic>
        <p:nvPicPr>
          <p:cNvPr id="4" name="Picture 2" descr="https://upload.wikimedia.org/wikipedia/commons/thumb/a/a3/Cc.logo.circle.svg/2000px-Cc.logo.circl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515" y="2725015"/>
            <a:ext cx="1853103" cy="185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496886" y="4754880"/>
            <a:ext cx="3010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commons.wikimedia.org/wiki/File:Creative_Commons_Semaforoa.svg</a:t>
            </a:r>
            <a:r>
              <a:rPr lang="en-GB" dirty="0" smtClean="0"/>
              <a:t> [Accessed April 2019]</a:t>
            </a:r>
            <a:endParaRPr lang="en-GB" dirty="0"/>
          </a:p>
        </p:txBody>
      </p:sp>
      <p:pic>
        <p:nvPicPr>
          <p:cNvPr id="1028" name="Picture 4" descr="File:Creative Commons Semaforoa.sv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03" y="359656"/>
            <a:ext cx="6410553" cy="629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57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hart of Public Domain, Creative Commons, and Rights Reserved usage term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8102600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/>
          <p:cNvSpPr txBox="1"/>
          <p:nvPr/>
        </p:nvSpPr>
        <p:spPr>
          <a:xfrm>
            <a:off x="9181514" y="4780280"/>
            <a:ext cx="3010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</a:t>
            </a:r>
            <a:r>
              <a:rPr lang="en-GB"/>
              <a:t>: </a:t>
            </a:r>
            <a:r>
              <a:rPr lang="en-GB">
                <a:hlinkClick r:id="rId3"/>
              </a:rPr>
              <a:t>https://publishing.gmu.edu/communication/copyright/creative-commons-2</a:t>
            </a:r>
            <a:r>
              <a:rPr lang="en-GB" smtClean="0">
                <a:hlinkClick r:id="rId3"/>
              </a:rPr>
              <a:t>/</a:t>
            </a:r>
            <a:r>
              <a:rPr lang="en-GB" smtClean="0"/>
              <a:t> [</a:t>
            </a:r>
            <a:r>
              <a:rPr lang="en-GB" dirty="0" smtClean="0"/>
              <a:t>Accessed April 2019]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3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Alternatif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hakemlik</a:t>
            </a:r>
            <a:r>
              <a:rPr lang="en-GB" dirty="0" smtClean="0"/>
              <a:t> </a:t>
            </a:r>
            <a:r>
              <a:rPr lang="en-GB" dirty="0" err="1" smtClean="0"/>
              <a:t>süreci</a:t>
            </a:r>
            <a:r>
              <a:rPr lang="en-GB" dirty="0" smtClean="0"/>
              <a:t>: </a:t>
            </a:r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hakem</a:t>
            </a:r>
            <a:endParaRPr lang="en-GB" dirty="0"/>
          </a:p>
        </p:txBody>
      </p:sp>
      <p:pic>
        <p:nvPicPr>
          <p:cNvPr id="3074" name="Picture 2" descr="https://book.fosteropenscience.eu/en/Images/02%20Open%20Science%20Basics/02_open_peer_review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30" y="1348269"/>
            <a:ext cx="10045147" cy="47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530" y="6299729"/>
            <a:ext cx="11847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Source: </a:t>
            </a:r>
            <a:r>
              <a:rPr lang="en-GB" sz="1600" dirty="0">
                <a:hlinkClick r:id="rId3"/>
              </a:rPr>
              <a:t>https://</a:t>
            </a:r>
            <a:r>
              <a:rPr lang="en-GB" sz="1600" dirty="0" smtClean="0">
                <a:hlinkClick r:id="rId3"/>
              </a:rPr>
              <a:t>book.fosteropenscience.eu/en/02OpenScienceBasics/08OpenPeerReviewMetricsAndEvaluation.html</a:t>
            </a:r>
            <a:r>
              <a:rPr lang="en-GB" sz="1600" dirty="0" smtClean="0"/>
              <a:t> [</a:t>
            </a:r>
            <a:r>
              <a:rPr lang="en-GB" sz="1600" dirty="0"/>
              <a:t>Accessed April 2019</a:t>
            </a:r>
            <a:r>
              <a:rPr lang="en-GB" sz="1600" dirty="0" smtClean="0"/>
              <a:t>]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646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662609" y="6506817"/>
            <a:ext cx="489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Accessed March 2019</a:t>
            </a:r>
            <a:endParaRPr lang="tr-T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5" y="155852"/>
            <a:ext cx="11677454" cy="5926896"/>
          </a:xfrm>
        </p:spPr>
      </p:pic>
    </p:spTree>
    <p:extLst>
      <p:ext uri="{BB962C8B-B14F-4D97-AF65-F5344CB8AC3E}">
        <p14:creationId xmlns:p14="http://schemas.microsoft.com/office/powerpoint/2010/main" val="7058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1: Aaron Swartz (1986-2013)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2008: Made the archives of PACER open and free</a:t>
            </a:r>
          </a:p>
          <a:p>
            <a:r>
              <a:rPr lang="en-GB" dirty="0" smtClean="0"/>
              <a:t>2010/2011: Made the database of </a:t>
            </a:r>
            <a:r>
              <a:rPr lang="en-GB" b="1" u="sng" dirty="0" smtClean="0"/>
              <a:t>JSTOR</a:t>
            </a:r>
            <a:r>
              <a:rPr lang="en-GB" dirty="0" smtClean="0"/>
              <a:t> open and free</a:t>
            </a:r>
          </a:p>
          <a:p>
            <a:r>
              <a:rPr lang="en-GB" b="1" u="sng" dirty="0" smtClean="0"/>
              <a:t>JSTOR</a:t>
            </a:r>
            <a:r>
              <a:rPr lang="en-GB" dirty="0" smtClean="0"/>
              <a:t> sued Swartz</a:t>
            </a:r>
          </a:p>
          <a:p>
            <a:r>
              <a:rPr lang="en-GB" dirty="0" smtClean="0"/>
              <a:t>Swartz faced imprisonment up to 35 years + $1 M fine</a:t>
            </a:r>
          </a:p>
          <a:p>
            <a:r>
              <a:rPr lang="en-GB" dirty="0" smtClean="0"/>
              <a:t>Monitored by FBI and other secret services</a:t>
            </a:r>
          </a:p>
          <a:p>
            <a:r>
              <a:rPr lang="en-GB" b="1" u="sng" dirty="0" smtClean="0"/>
              <a:t>JSTOR</a:t>
            </a:r>
            <a:r>
              <a:rPr lang="en-GB" dirty="0" smtClean="0"/>
              <a:t> withdrew the case</a:t>
            </a:r>
          </a:p>
          <a:p>
            <a:endParaRPr lang="en-GB" dirty="0"/>
          </a:p>
          <a:p>
            <a:r>
              <a:rPr lang="en-GB" dirty="0" smtClean="0"/>
              <a:t>Committed a suicide in 2013</a:t>
            </a:r>
          </a:p>
          <a:p>
            <a:endParaRPr lang="en-GB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577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662609" y="6506817"/>
            <a:ext cx="489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Accessed March 2019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19" y="195607"/>
            <a:ext cx="11626503" cy="5979905"/>
          </a:xfrm>
        </p:spPr>
      </p:pic>
    </p:spTree>
    <p:extLst>
      <p:ext uri="{BB962C8B-B14F-4D97-AF65-F5344CB8AC3E}">
        <p14:creationId xmlns:p14="http://schemas.microsoft.com/office/powerpoint/2010/main" val="41927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662609" y="6506817"/>
            <a:ext cx="489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Accessed March 2019</a:t>
            </a:r>
            <a:endParaRPr lang="tr-T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0" y="169103"/>
            <a:ext cx="11671787" cy="6019662"/>
          </a:xfrm>
        </p:spPr>
      </p:pic>
    </p:spTree>
    <p:extLst>
      <p:ext uri="{BB962C8B-B14F-4D97-AF65-F5344CB8AC3E}">
        <p14:creationId xmlns:p14="http://schemas.microsoft.com/office/powerpoint/2010/main" val="40809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662609" y="6506817"/>
            <a:ext cx="489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Accessed March 2019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6" y="235364"/>
            <a:ext cx="11666200" cy="5979906"/>
          </a:xfrm>
        </p:spPr>
      </p:pic>
    </p:spTree>
    <p:extLst>
      <p:ext uri="{BB962C8B-B14F-4D97-AF65-F5344CB8AC3E}">
        <p14:creationId xmlns:p14="http://schemas.microsoft.com/office/powerpoint/2010/main" val="40678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662609" y="6506817"/>
            <a:ext cx="489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Accessed March 2019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4" y="92764"/>
            <a:ext cx="11845303" cy="6056245"/>
          </a:xfrm>
        </p:spPr>
      </p:pic>
    </p:spTree>
    <p:extLst>
      <p:ext uri="{BB962C8B-B14F-4D97-AF65-F5344CB8AC3E}">
        <p14:creationId xmlns:p14="http://schemas.microsoft.com/office/powerpoint/2010/main" val="219624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Eleştiri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Yırtıcı</a:t>
            </a:r>
            <a:r>
              <a:rPr lang="en-GB" dirty="0" smtClean="0"/>
              <a:t> </a:t>
            </a:r>
            <a:r>
              <a:rPr lang="en-GB" dirty="0" err="1" smtClean="0"/>
              <a:t>yayınlar</a:t>
            </a:r>
            <a:r>
              <a:rPr lang="en-GB" dirty="0" smtClean="0"/>
              <a:t> (predator publications)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err="1" smtClean="0"/>
              <a:t>Yırtıcı</a:t>
            </a:r>
            <a:r>
              <a:rPr lang="en-GB" dirty="0" smtClean="0"/>
              <a:t> </a:t>
            </a:r>
            <a:r>
              <a:rPr lang="en-GB" dirty="0" err="1" smtClean="0"/>
              <a:t>dergiler</a:t>
            </a:r>
            <a:r>
              <a:rPr lang="en-GB" dirty="0" smtClean="0"/>
              <a:t>, </a:t>
            </a:r>
            <a:r>
              <a:rPr lang="en-GB" dirty="0" err="1" smtClean="0"/>
              <a:t>kitaplar</a:t>
            </a:r>
            <a:r>
              <a:rPr lang="en-GB" dirty="0" smtClean="0"/>
              <a:t>, </a:t>
            </a:r>
            <a:r>
              <a:rPr lang="en-GB" dirty="0" err="1" smtClean="0"/>
              <a:t>derlemeler</a:t>
            </a:r>
            <a:r>
              <a:rPr lang="en-GB" dirty="0" smtClean="0"/>
              <a:t> / </a:t>
            </a:r>
            <a:r>
              <a:rPr lang="en-GB" dirty="0" err="1" smtClean="0"/>
              <a:t>kitap</a:t>
            </a:r>
            <a:r>
              <a:rPr lang="en-GB" dirty="0" smtClean="0"/>
              <a:t> </a:t>
            </a:r>
            <a:r>
              <a:rPr lang="en-GB" dirty="0" err="1" smtClean="0"/>
              <a:t>bölümleri</a:t>
            </a:r>
            <a:endParaRPr lang="en-GB" dirty="0" smtClean="0"/>
          </a:p>
          <a:p>
            <a:r>
              <a:rPr lang="en-GB" dirty="0" err="1" smtClean="0"/>
              <a:t>Yırtıcı</a:t>
            </a:r>
            <a:r>
              <a:rPr lang="en-GB" dirty="0" smtClean="0"/>
              <a:t> </a:t>
            </a:r>
            <a:r>
              <a:rPr lang="en-GB" dirty="0" err="1" smtClean="0"/>
              <a:t>konferanslar</a:t>
            </a:r>
            <a:endParaRPr lang="en-GB" dirty="0" smtClean="0"/>
          </a:p>
          <a:p>
            <a:r>
              <a:rPr lang="en-GB" dirty="0" err="1" smtClean="0"/>
              <a:t>Yırtıcı</a:t>
            </a:r>
            <a:r>
              <a:rPr lang="en-GB" dirty="0" smtClean="0"/>
              <a:t> </a:t>
            </a:r>
            <a:r>
              <a:rPr lang="en-GB" dirty="0" err="1" smtClean="0"/>
              <a:t>yükseköğrenim</a:t>
            </a:r>
            <a:r>
              <a:rPr lang="en-GB" dirty="0" smtClean="0"/>
              <a:t> </a:t>
            </a:r>
            <a:r>
              <a:rPr lang="en-GB" dirty="0" err="1" smtClean="0"/>
              <a:t>kurumları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56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25" y="516835"/>
            <a:ext cx="8747760" cy="5248656"/>
          </a:xfrm>
        </p:spPr>
      </p:pic>
    </p:spTree>
    <p:extLst>
      <p:ext uri="{BB962C8B-B14F-4D97-AF65-F5344CB8AC3E}">
        <p14:creationId xmlns:p14="http://schemas.microsoft.com/office/powerpoint/2010/main" val="71437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81" y="381001"/>
            <a:ext cx="10067057" cy="5900529"/>
          </a:xfrm>
        </p:spPr>
      </p:pic>
    </p:spTree>
    <p:extLst>
      <p:ext uri="{BB962C8B-B14F-4D97-AF65-F5344CB8AC3E}">
        <p14:creationId xmlns:p14="http://schemas.microsoft.com/office/powerpoint/2010/main" val="307502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Verilerin</a:t>
            </a:r>
            <a:r>
              <a:rPr lang="en-GB" dirty="0" smtClean="0"/>
              <a:t>, </a:t>
            </a:r>
            <a:r>
              <a:rPr lang="en-GB" dirty="0" err="1" smtClean="0"/>
              <a:t>kaynak</a:t>
            </a:r>
            <a:r>
              <a:rPr lang="en-GB" dirty="0" smtClean="0"/>
              <a:t> </a:t>
            </a:r>
            <a:r>
              <a:rPr lang="en-GB" dirty="0" err="1" smtClean="0"/>
              <a:t>kodların</a:t>
            </a:r>
            <a:r>
              <a:rPr lang="en-GB" dirty="0" smtClean="0"/>
              <a:t>, </a:t>
            </a:r>
            <a:r>
              <a:rPr lang="en-GB" dirty="0" err="1" smtClean="0"/>
              <a:t>kullanılan</a:t>
            </a:r>
            <a:r>
              <a:rPr lang="en-GB" dirty="0" smtClean="0"/>
              <a:t> </a:t>
            </a:r>
            <a:r>
              <a:rPr lang="en-GB" dirty="0" err="1" smtClean="0"/>
              <a:t>yöntemin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üretilen</a:t>
            </a:r>
            <a:r>
              <a:rPr lang="en-GB" dirty="0" smtClean="0"/>
              <a:t> </a:t>
            </a:r>
            <a:r>
              <a:rPr lang="en-GB" dirty="0" err="1" smtClean="0"/>
              <a:t>ürünün</a:t>
            </a:r>
            <a:r>
              <a:rPr lang="en-GB" dirty="0" smtClean="0"/>
              <a:t> </a:t>
            </a:r>
            <a:r>
              <a:rPr lang="en-GB" dirty="0" err="1" smtClean="0"/>
              <a:t>herhangi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kısıt</a:t>
            </a:r>
            <a:r>
              <a:rPr lang="en-GB" dirty="0" smtClean="0"/>
              <a:t> </a:t>
            </a:r>
            <a:r>
              <a:rPr lang="en-GB" dirty="0" err="1" smtClean="0"/>
              <a:t>olmadan</a:t>
            </a:r>
            <a:r>
              <a:rPr lang="en-GB" dirty="0" smtClean="0"/>
              <a:t> (</a:t>
            </a:r>
            <a:r>
              <a:rPr lang="en-GB" dirty="0" err="1" smtClean="0"/>
              <a:t>örneğin</a:t>
            </a:r>
            <a:r>
              <a:rPr lang="en-GB" dirty="0" smtClean="0"/>
              <a:t>: paywall) her </a:t>
            </a:r>
            <a:r>
              <a:rPr lang="en-GB" dirty="0" err="1" smtClean="0"/>
              <a:t>kullanıcıya</a:t>
            </a:r>
            <a:r>
              <a:rPr lang="en-GB" dirty="0" smtClean="0"/>
              <a:t> </a:t>
            </a:r>
            <a:r>
              <a:rPr lang="en-GB" dirty="0" err="1" smtClean="0"/>
              <a:t>aynı</a:t>
            </a:r>
            <a:r>
              <a:rPr lang="en-GB" dirty="0" smtClean="0"/>
              <a:t> </a:t>
            </a:r>
            <a:r>
              <a:rPr lang="en-GB" dirty="0" err="1" smtClean="0"/>
              <a:t>anda</a:t>
            </a:r>
            <a:r>
              <a:rPr lang="en-GB" dirty="0" smtClean="0"/>
              <a:t> </a:t>
            </a:r>
            <a:r>
              <a:rPr lang="en-GB" dirty="0" err="1" smtClean="0"/>
              <a:t>ulaşabilmesi</a:t>
            </a:r>
            <a:r>
              <a:rPr lang="en-GB" dirty="0" smtClean="0"/>
              <a:t>, </a:t>
            </a:r>
            <a:r>
              <a:rPr lang="en-GB" dirty="0" err="1" smtClean="0"/>
              <a:t>paylaşılabilir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şeffaf</a:t>
            </a:r>
            <a:r>
              <a:rPr lang="en-GB" dirty="0" smtClean="0"/>
              <a:t> </a:t>
            </a:r>
            <a:r>
              <a:rPr lang="en-GB" dirty="0" err="1" smtClean="0"/>
              <a:t>olması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r>
              <a:rPr lang="en-GB" dirty="0" smtClean="0"/>
              <a:t> illegal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faaliyet</a:t>
            </a:r>
            <a:r>
              <a:rPr lang="en-GB" dirty="0" smtClean="0"/>
              <a:t> </a:t>
            </a:r>
            <a:r>
              <a:rPr lang="en-GB" dirty="0" err="1" smtClean="0"/>
              <a:t>değildir</a:t>
            </a:r>
            <a:r>
              <a:rPr lang="en-GB" dirty="0" smtClean="0"/>
              <a:t>!</a:t>
            </a:r>
          </a:p>
          <a:p>
            <a:r>
              <a:rPr lang="en-GB" dirty="0" smtClean="0"/>
              <a:t>Web 2.0’in </a:t>
            </a:r>
            <a:r>
              <a:rPr lang="en-GB" dirty="0" err="1" smtClean="0"/>
              <a:t>sunduğu</a:t>
            </a:r>
            <a:r>
              <a:rPr lang="en-GB" dirty="0" smtClean="0"/>
              <a:t> </a:t>
            </a:r>
            <a:r>
              <a:rPr lang="en-GB" dirty="0" err="1" smtClean="0"/>
              <a:t>fırsatlar</a:t>
            </a:r>
            <a:r>
              <a:rPr lang="en-GB" dirty="0" smtClean="0"/>
              <a:t> (Science 2.0)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yurttaş</a:t>
            </a:r>
            <a:r>
              <a:rPr lang="en-GB" dirty="0" smtClean="0"/>
              <a:t> </a:t>
            </a:r>
            <a:r>
              <a:rPr lang="en-GB" dirty="0" err="1" smtClean="0"/>
              <a:t>bilimi</a:t>
            </a:r>
            <a:endParaRPr lang="en-GB" dirty="0" smtClean="0"/>
          </a:p>
          <a:p>
            <a:r>
              <a:rPr lang="en-GB" dirty="0" smtClean="0"/>
              <a:t>Green Open Access vs. Golden Open Access</a:t>
            </a:r>
          </a:p>
        </p:txBody>
      </p:sp>
    </p:spTree>
    <p:extLst>
      <p:ext uri="{BB962C8B-B14F-4D97-AF65-F5344CB8AC3E}">
        <p14:creationId xmlns:p14="http://schemas.microsoft.com/office/powerpoint/2010/main" val="29408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Toplum</a:t>
            </a:r>
            <a:r>
              <a:rPr lang="en-GB" dirty="0" smtClean="0"/>
              <a:t> (</a:t>
            </a:r>
            <a:r>
              <a:rPr lang="en-GB" dirty="0" err="1" smtClean="0"/>
              <a:t>Mülkiyet</a:t>
            </a:r>
            <a:r>
              <a:rPr lang="en-GB" dirty="0" smtClean="0"/>
              <a:t> </a:t>
            </a:r>
            <a:r>
              <a:rPr lang="en-GB" dirty="0" err="1" smtClean="0"/>
              <a:t>hakları</a:t>
            </a:r>
            <a:r>
              <a:rPr lang="en-GB" dirty="0" smtClean="0"/>
              <a:t> </a:t>
            </a:r>
            <a:r>
              <a:rPr lang="en-GB" dirty="0" err="1" smtClean="0"/>
              <a:t>bakış</a:t>
            </a:r>
            <a:r>
              <a:rPr lang="en-GB" dirty="0" smtClean="0"/>
              <a:t> </a:t>
            </a:r>
            <a:r>
              <a:rPr lang="en-GB" dirty="0" err="1" smtClean="0"/>
              <a:t>açısıyla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err="1" smtClean="0"/>
              <a:t>Açık</a:t>
            </a:r>
            <a:r>
              <a:rPr lang="en-GB" b="1" dirty="0" smtClean="0"/>
              <a:t> </a:t>
            </a:r>
            <a:r>
              <a:rPr lang="en-GB" b="1" dirty="0" err="1" smtClean="0"/>
              <a:t>Toplum</a:t>
            </a:r>
            <a:r>
              <a:rPr lang="en-GB" dirty="0" smtClean="0"/>
              <a:t>: </a:t>
            </a:r>
          </a:p>
          <a:p>
            <a:r>
              <a:rPr lang="en-GB" dirty="0" err="1" smtClean="0"/>
              <a:t>Kamu</a:t>
            </a:r>
            <a:r>
              <a:rPr lang="en-GB" dirty="0" smtClean="0"/>
              <a:t> </a:t>
            </a:r>
            <a:r>
              <a:rPr lang="en-GB" dirty="0" err="1" smtClean="0"/>
              <a:t>otoritesinin</a:t>
            </a:r>
            <a:r>
              <a:rPr lang="en-GB" dirty="0" smtClean="0"/>
              <a:t> en </a:t>
            </a:r>
            <a:r>
              <a:rPr lang="en-GB" dirty="0" err="1" smtClean="0"/>
              <a:t>adil</a:t>
            </a:r>
            <a:r>
              <a:rPr lang="en-GB" dirty="0" smtClean="0"/>
              <a:t> </a:t>
            </a:r>
            <a:r>
              <a:rPr lang="en-GB" dirty="0" err="1" smtClean="0"/>
              <a:t>şekilde</a:t>
            </a:r>
            <a:r>
              <a:rPr lang="en-GB" dirty="0" smtClean="0"/>
              <a:t> </a:t>
            </a:r>
            <a:r>
              <a:rPr lang="en-GB" dirty="0" err="1" smtClean="0"/>
              <a:t>demokratize</a:t>
            </a:r>
            <a:r>
              <a:rPr lang="en-GB" dirty="0" smtClean="0"/>
              <a:t> </a:t>
            </a:r>
            <a:r>
              <a:rPr lang="en-GB" dirty="0" err="1" smtClean="0"/>
              <a:t>edildiği</a:t>
            </a:r>
            <a:r>
              <a:rPr lang="en-GB" dirty="0" smtClean="0"/>
              <a:t>, </a:t>
            </a:r>
          </a:p>
          <a:p>
            <a:r>
              <a:rPr lang="en-GB" dirty="0" smtClean="0"/>
              <a:t>(</a:t>
            </a:r>
            <a:r>
              <a:rPr lang="en-GB" dirty="0" err="1" smtClean="0"/>
              <a:t>fikri</a:t>
            </a:r>
            <a:r>
              <a:rPr lang="en-GB" dirty="0" smtClean="0"/>
              <a:t>) </a:t>
            </a:r>
            <a:r>
              <a:rPr lang="en-GB" dirty="0" err="1" smtClean="0"/>
              <a:t>mülkiyet</a:t>
            </a:r>
            <a:r>
              <a:rPr lang="en-GB" dirty="0" smtClean="0"/>
              <a:t> </a:t>
            </a:r>
            <a:r>
              <a:rPr lang="en-GB" dirty="0" err="1" smtClean="0"/>
              <a:t>haklarının</a:t>
            </a:r>
            <a:r>
              <a:rPr lang="en-GB" dirty="0" smtClean="0"/>
              <a:t> en </a:t>
            </a:r>
            <a:r>
              <a:rPr lang="en-GB" dirty="0" err="1" smtClean="0"/>
              <a:t>verimli</a:t>
            </a:r>
            <a:r>
              <a:rPr lang="en-GB" dirty="0" smtClean="0"/>
              <a:t> </a:t>
            </a:r>
            <a:r>
              <a:rPr lang="en-GB" dirty="0" err="1" smtClean="0"/>
              <a:t>şekilde</a:t>
            </a:r>
            <a:r>
              <a:rPr lang="en-GB" dirty="0" smtClean="0"/>
              <a:t> </a:t>
            </a:r>
            <a:r>
              <a:rPr lang="en-GB" dirty="0" err="1" smtClean="0"/>
              <a:t>tanımlandığı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</a:p>
          <a:p>
            <a:r>
              <a:rPr lang="en-GB" dirty="0" smtClean="0"/>
              <a:t>(</a:t>
            </a:r>
            <a:r>
              <a:rPr lang="en-GB" dirty="0" err="1" smtClean="0"/>
              <a:t>fikri</a:t>
            </a:r>
            <a:r>
              <a:rPr lang="en-GB" dirty="0" smtClean="0"/>
              <a:t>) </a:t>
            </a:r>
            <a:r>
              <a:rPr lang="en-GB" dirty="0" err="1" smtClean="0"/>
              <a:t>mülkiyet</a:t>
            </a:r>
            <a:r>
              <a:rPr lang="en-GB" dirty="0" smtClean="0"/>
              <a:t> </a:t>
            </a:r>
            <a:r>
              <a:rPr lang="en-GB" dirty="0" err="1" smtClean="0"/>
              <a:t>etiğinin</a:t>
            </a:r>
            <a:r>
              <a:rPr lang="en-GB" dirty="0" smtClean="0"/>
              <a:t> en ideal </a:t>
            </a:r>
            <a:r>
              <a:rPr lang="en-GB" dirty="0" err="1" smtClean="0"/>
              <a:t>şekilde</a:t>
            </a:r>
            <a:r>
              <a:rPr lang="en-GB" dirty="0" smtClean="0"/>
              <a:t> </a:t>
            </a:r>
            <a:r>
              <a:rPr lang="en-GB" dirty="0" err="1" smtClean="0"/>
              <a:t>yerleştiği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err="1" smtClean="0"/>
              <a:t>toplum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ekonomi</a:t>
            </a:r>
            <a:r>
              <a:rPr lang="en-GB" dirty="0"/>
              <a:t> </a:t>
            </a:r>
            <a:r>
              <a:rPr lang="en-GB" dirty="0" err="1" smtClean="0"/>
              <a:t>modeli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0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Açık</a:t>
            </a:r>
            <a:r>
              <a:rPr lang="en-GB" dirty="0"/>
              <a:t> </a:t>
            </a:r>
            <a:r>
              <a:rPr lang="en-GB" dirty="0" err="1"/>
              <a:t>Toplum</a:t>
            </a:r>
            <a:r>
              <a:rPr lang="en-GB" dirty="0"/>
              <a:t> </a:t>
            </a:r>
            <a:r>
              <a:rPr lang="en-GB" dirty="0" smtClean="0"/>
              <a:t>/ </a:t>
            </a:r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r>
              <a:rPr lang="en-GB" dirty="0" smtClean="0"/>
              <a:t> </a:t>
            </a:r>
            <a:r>
              <a:rPr lang="en-GB" dirty="0" err="1" smtClean="0"/>
              <a:t>Mümkün</a:t>
            </a:r>
            <a:r>
              <a:rPr lang="en-GB" dirty="0" smtClean="0"/>
              <a:t> </a:t>
            </a:r>
            <a:r>
              <a:rPr lang="en-GB" dirty="0" err="1" smtClean="0"/>
              <a:t>müdür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kaynakların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müştereklerin</a:t>
            </a:r>
            <a:r>
              <a:rPr lang="en-GB" dirty="0" smtClean="0"/>
              <a:t> </a:t>
            </a:r>
            <a:r>
              <a:rPr lang="en-GB" u="sng" dirty="0" err="1" smtClean="0"/>
              <a:t>istismarı</a:t>
            </a:r>
            <a:r>
              <a:rPr lang="en-GB" u="sng" dirty="0" smtClean="0"/>
              <a:t> </a:t>
            </a:r>
            <a:r>
              <a:rPr lang="en-GB" u="sng" dirty="0" err="1" smtClean="0"/>
              <a:t>ve</a:t>
            </a:r>
            <a:r>
              <a:rPr lang="en-GB" u="sng" dirty="0" smtClean="0"/>
              <a:t> </a:t>
            </a:r>
            <a:r>
              <a:rPr lang="en-GB" u="sng" dirty="0" err="1" smtClean="0"/>
              <a:t>suistimali</a:t>
            </a:r>
            <a:endParaRPr lang="en-GB" u="sng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mücadele</a:t>
            </a:r>
            <a:r>
              <a:rPr lang="en-GB" dirty="0" smtClean="0"/>
              <a:t> </a:t>
            </a:r>
            <a:r>
              <a:rPr lang="en-GB" dirty="0" err="1" smtClean="0"/>
              <a:t>kavramı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alanı</a:t>
            </a:r>
            <a:r>
              <a:rPr lang="en-GB" dirty="0" smtClean="0"/>
              <a:t> </a:t>
            </a:r>
            <a:r>
              <a:rPr lang="en-GB" dirty="0" err="1" smtClean="0"/>
              <a:t>olarak</a:t>
            </a:r>
            <a:r>
              <a:rPr lang="en-GB" dirty="0" smtClean="0"/>
              <a:t> </a:t>
            </a:r>
            <a:r>
              <a:rPr lang="en-GB" u="sng" dirty="0" err="1" smtClean="0"/>
              <a:t>moralite</a:t>
            </a:r>
            <a:endParaRPr lang="en-GB" u="sng" dirty="0"/>
          </a:p>
          <a:p>
            <a:r>
              <a:rPr lang="en-GB" dirty="0" err="1" smtClean="0"/>
              <a:t>Bazı</a:t>
            </a:r>
            <a:r>
              <a:rPr lang="en-GB" dirty="0" smtClean="0"/>
              <a:t> </a:t>
            </a:r>
            <a:r>
              <a:rPr lang="en-GB" dirty="0" err="1" smtClean="0"/>
              <a:t>uygulama</a:t>
            </a:r>
            <a:r>
              <a:rPr lang="en-GB" dirty="0" smtClean="0"/>
              <a:t> </a:t>
            </a:r>
            <a:r>
              <a:rPr lang="en-GB" dirty="0" err="1" smtClean="0"/>
              <a:t>alanları</a:t>
            </a:r>
            <a:r>
              <a:rPr lang="en-GB" dirty="0" smtClean="0"/>
              <a:t>: </a:t>
            </a:r>
            <a:r>
              <a:rPr lang="en-GB" dirty="0" err="1" smtClean="0"/>
              <a:t>Trafik</a:t>
            </a:r>
            <a:r>
              <a:rPr lang="en-GB" dirty="0" smtClean="0"/>
              <a:t> </a:t>
            </a:r>
            <a:r>
              <a:rPr lang="en-GB" dirty="0" err="1" smtClean="0"/>
              <a:t>sorunu</a:t>
            </a:r>
            <a:r>
              <a:rPr lang="en-GB" dirty="0" smtClean="0"/>
              <a:t>, </a:t>
            </a:r>
            <a:r>
              <a:rPr lang="en-GB" dirty="0" err="1" smtClean="0"/>
              <a:t>çevre</a:t>
            </a:r>
            <a:r>
              <a:rPr lang="en-GB" dirty="0" smtClean="0"/>
              <a:t> </a:t>
            </a:r>
            <a:r>
              <a:rPr lang="en-GB" dirty="0" err="1" smtClean="0"/>
              <a:t>sorunu</a:t>
            </a:r>
            <a:r>
              <a:rPr lang="en-GB" dirty="0" smtClean="0"/>
              <a:t>, </a:t>
            </a:r>
            <a:r>
              <a:rPr lang="en-GB" dirty="0" err="1" smtClean="0"/>
              <a:t>araştırma</a:t>
            </a:r>
            <a:r>
              <a:rPr lang="en-GB" dirty="0" smtClean="0"/>
              <a:t> </a:t>
            </a:r>
            <a:r>
              <a:rPr lang="en-GB" dirty="0" err="1" smtClean="0"/>
              <a:t>suistimalleri</a:t>
            </a:r>
            <a:r>
              <a:rPr lang="en-GB" dirty="0" smtClean="0"/>
              <a:t>, </a:t>
            </a:r>
            <a:r>
              <a:rPr lang="en-GB" dirty="0" err="1" smtClean="0"/>
              <a:t>eşitlik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adaletin</a:t>
            </a:r>
            <a:r>
              <a:rPr lang="en-GB" dirty="0" smtClean="0"/>
              <a:t> </a:t>
            </a:r>
            <a:r>
              <a:rPr lang="en-GB" dirty="0" err="1" smtClean="0"/>
              <a:t>tahsisi</a:t>
            </a:r>
            <a:r>
              <a:rPr lang="en-GB" dirty="0" smtClean="0"/>
              <a:t> </a:t>
            </a:r>
            <a:r>
              <a:rPr lang="en-GB" dirty="0" err="1" smtClean="0"/>
              <a:t>sorunu</a:t>
            </a:r>
            <a:r>
              <a:rPr lang="en-GB" dirty="0" smtClean="0"/>
              <a:t>,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err="1" smtClean="0"/>
              <a:t>Ayrıca</a:t>
            </a:r>
            <a:r>
              <a:rPr lang="en-GB" dirty="0" smtClean="0"/>
              <a:t>: </a:t>
            </a:r>
            <a:r>
              <a:rPr lang="en-GB" dirty="0" err="1" smtClean="0"/>
              <a:t>Özel</a:t>
            </a:r>
            <a:r>
              <a:rPr lang="en-GB" dirty="0" smtClean="0"/>
              <a:t> </a:t>
            </a:r>
            <a:r>
              <a:rPr lang="en-GB" dirty="0" err="1" smtClean="0"/>
              <a:t>alanın</a:t>
            </a:r>
            <a:r>
              <a:rPr lang="en-GB" dirty="0" smtClean="0"/>
              <a:t> </a:t>
            </a:r>
            <a:r>
              <a:rPr lang="en-GB" dirty="0" err="1" smtClean="0"/>
              <a:t>diğer</a:t>
            </a:r>
            <a:r>
              <a:rPr lang="en-GB" dirty="0" smtClean="0"/>
              <a:t> </a:t>
            </a:r>
            <a:r>
              <a:rPr lang="en-GB" dirty="0" err="1" smtClean="0"/>
              <a:t>bireyler</a:t>
            </a:r>
            <a:r>
              <a:rPr lang="en-GB" dirty="0" smtClean="0"/>
              <a:t>, </a:t>
            </a:r>
            <a:r>
              <a:rPr lang="en-GB" dirty="0" err="1" smtClean="0"/>
              <a:t>kamu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devlet</a:t>
            </a:r>
            <a:r>
              <a:rPr lang="en-GB" dirty="0" smtClean="0"/>
              <a:t> </a:t>
            </a:r>
            <a:r>
              <a:rPr lang="en-GB" dirty="0" err="1" smtClean="0"/>
              <a:t>tarafından</a:t>
            </a:r>
            <a:r>
              <a:rPr lang="en-GB" dirty="0" smtClean="0"/>
              <a:t> </a:t>
            </a:r>
            <a:r>
              <a:rPr lang="en-GB" dirty="0" err="1" smtClean="0"/>
              <a:t>işgali</a:t>
            </a:r>
            <a:endParaRPr lang="en-GB" b="1" dirty="0"/>
          </a:p>
        </p:txBody>
      </p:sp>
      <p:cxnSp>
        <p:nvCxnSpPr>
          <p:cNvPr id="5" name="Düz Ok Bağlayıcısı 4"/>
          <p:cNvCxnSpPr/>
          <p:nvPr/>
        </p:nvCxnSpPr>
        <p:spPr>
          <a:xfrm flipH="1">
            <a:off x="6930887" y="2252870"/>
            <a:ext cx="569843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7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/>
              <a:t>Case Study 2: </a:t>
            </a:r>
            <a:r>
              <a:rPr lang="en-GB" sz="5400" dirty="0" err="1" smtClean="0"/>
              <a:t>Sci</a:t>
            </a:r>
            <a:r>
              <a:rPr lang="en-GB" sz="5400" dirty="0" smtClean="0"/>
              <a:t> Hub and Lib Gen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41589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Çalışmalarınızı</a:t>
            </a:r>
            <a:r>
              <a:rPr lang="en-GB" dirty="0" smtClean="0"/>
              <a:t> </a:t>
            </a:r>
            <a:r>
              <a:rPr lang="en-GB" dirty="0" err="1" smtClean="0"/>
              <a:t>nasıl</a:t>
            </a:r>
            <a:r>
              <a:rPr lang="en-GB" dirty="0" smtClean="0"/>
              <a:t> </a:t>
            </a:r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bilime</a:t>
            </a:r>
            <a:r>
              <a:rPr lang="en-GB" dirty="0" smtClean="0"/>
              <a:t> </a:t>
            </a:r>
            <a:r>
              <a:rPr lang="en-GB" dirty="0" err="1" smtClean="0"/>
              <a:t>dönüştürürsünüz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Pre-print </a:t>
            </a:r>
            <a:r>
              <a:rPr lang="en-GB" dirty="0" err="1" smtClean="0"/>
              <a:t>server’lar</a:t>
            </a:r>
            <a:endParaRPr lang="en-GB" dirty="0" smtClean="0"/>
          </a:p>
          <a:p>
            <a:pPr lvl="1"/>
            <a:r>
              <a:rPr lang="en-GB" dirty="0" smtClean="0"/>
              <a:t>Non-</a:t>
            </a:r>
            <a:r>
              <a:rPr lang="en-GB" dirty="0" err="1" smtClean="0"/>
              <a:t>profit’ler</a:t>
            </a:r>
            <a:r>
              <a:rPr lang="en-GB" dirty="0" smtClean="0"/>
              <a:t>: Open Science Framework, Open Knowledge Foundation, </a:t>
            </a:r>
            <a:r>
              <a:rPr lang="en-GB" dirty="0" err="1" smtClean="0"/>
              <a:t>SocArXiv</a:t>
            </a:r>
            <a:r>
              <a:rPr lang="en-GB" dirty="0" smtClean="0"/>
              <a:t>, </a:t>
            </a:r>
            <a:r>
              <a:rPr lang="en-GB" dirty="0" err="1" smtClean="0"/>
              <a:t>Munic</a:t>
            </a:r>
            <a:r>
              <a:rPr lang="en-GB" dirty="0" smtClean="0"/>
              <a:t> Personal Archive, Science Commons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kamu</a:t>
            </a:r>
            <a:r>
              <a:rPr lang="en-GB" dirty="0" smtClean="0"/>
              <a:t> </a:t>
            </a:r>
            <a:r>
              <a:rPr lang="en-GB" dirty="0" err="1" smtClean="0"/>
              <a:t>üniversitelerinin</a:t>
            </a:r>
            <a:r>
              <a:rPr lang="en-GB" dirty="0" smtClean="0"/>
              <a:t> </a:t>
            </a:r>
            <a:r>
              <a:rPr lang="en-GB" dirty="0" err="1" smtClean="0"/>
              <a:t>sağladığı</a:t>
            </a:r>
            <a:r>
              <a:rPr lang="en-GB" dirty="0" smtClean="0"/>
              <a:t> </a:t>
            </a:r>
            <a:r>
              <a:rPr lang="en-GB" dirty="0" err="1" smtClean="0"/>
              <a:t>alanlar</a:t>
            </a:r>
            <a:r>
              <a:rPr lang="en-GB" dirty="0" smtClean="0"/>
              <a:t> (</a:t>
            </a:r>
            <a:r>
              <a:rPr lang="en-GB" dirty="0" err="1" smtClean="0"/>
              <a:t>örnek</a:t>
            </a:r>
            <a:r>
              <a:rPr lang="en-GB" dirty="0" smtClean="0"/>
              <a:t>: acikders.ankara.edu.tr)</a:t>
            </a:r>
          </a:p>
          <a:p>
            <a:pPr lvl="1"/>
            <a:r>
              <a:rPr lang="en-GB" dirty="0" smtClean="0"/>
              <a:t>For </a:t>
            </a:r>
            <a:r>
              <a:rPr lang="en-GB" dirty="0" err="1" smtClean="0"/>
              <a:t>profitler</a:t>
            </a:r>
            <a:r>
              <a:rPr lang="en-GB" dirty="0" smtClean="0"/>
              <a:t>: ResearchGate.net, Academia.edu, SSRN (owned by Elsevier)</a:t>
            </a:r>
          </a:p>
          <a:p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dergiler</a:t>
            </a:r>
            <a:endParaRPr lang="en-GB" dirty="0" smtClean="0"/>
          </a:p>
          <a:p>
            <a:pPr lvl="1"/>
            <a:r>
              <a:rPr lang="en-GB" dirty="0" err="1"/>
              <a:t>Türkiye’de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çok</a:t>
            </a:r>
            <a:r>
              <a:rPr lang="en-GB" dirty="0"/>
              <a:t> </a:t>
            </a:r>
            <a:r>
              <a:rPr lang="en-GB" dirty="0" err="1"/>
              <a:t>akademik</a:t>
            </a:r>
            <a:r>
              <a:rPr lang="en-GB" dirty="0"/>
              <a:t> </a:t>
            </a:r>
            <a:r>
              <a:rPr lang="en-GB" dirty="0" err="1"/>
              <a:t>dergi</a:t>
            </a:r>
            <a:r>
              <a:rPr lang="en-GB" dirty="0"/>
              <a:t> </a:t>
            </a:r>
            <a:r>
              <a:rPr lang="en-GB" dirty="0" err="1"/>
              <a:t>Yeşil</a:t>
            </a:r>
            <a:r>
              <a:rPr lang="en-GB" dirty="0"/>
              <a:t> </a:t>
            </a:r>
            <a:r>
              <a:rPr lang="en-GB" dirty="0" err="1"/>
              <a:t>Açık</a:t>
            </a:r>
            <a:r>
              <a:rPr lang="en-GB" dirty="0"/>
              <a:t> </a:t>
            </a:r>
            <a:r>
              <a:rPr lang="en-GB" dirty="0" err="1"/>
              <a:t>Erişim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faaliyet</a:t>
            </a:r>
            <a:r>
              <a:rPr lang="en-GB" dirty="0"/>
              <a:t> </a:t>
            </a:r>
            <a:r>
              <a:rPr lang="en-GB" dirty="0" err="1"/>
              <a:t>göstermektedir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AÜ SBF </a:t>
            </a:r>
            <a:r>
              <a:rPr lang="en-GB" dirty="0" err="1" smtClean="0"/>
              <a:t>Dergisi</a:t>
            </a:r>
            <a:r>
              <a:rPr lang="en-GB" dirty="0" smtClean="0"/>
              <a:t>, </a:t>
            </a:r>
            <a:r>
              <a:rPr lang="en-GB" dirty="0" err="1" smtClean="0"/>
              <a:t>Mülkiye</a:t>
            </a:r>
            <a:r>
              <a:rPr lang="en-GB" dirty="0" smtClean="0"/>
              <a:t> </a:t>
            </a:r>
            <a:r>
              <a:rPr lang="en-GB" dirty="0" err="1" smtClean="0"/>
              <a:t>Dergisi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2000’den </a:t>
            </a:r>
            <a:r>
              <a:rPr lang="en-GB" dirty="0" err="1" smtClean="0"/>
              <a:t>fazla</a:t>
            </a:r>
            <a:r>
              <a:rPr lang="en-GB" dirty="0" smtClean="0"/>
              <a:t> </a:t>
            </a:r>
            <a:r>
              <a:rPr lang="en-GB" dirty="0" err="1" smtClean="0"/>
              <a:t>diğer</a:t>
            </a:r>
            <a:r>
              <a:rPr lang="en-GB" dirty="0" smtClean="0"/>
              <a:t> </a:t>
            </a:r>
            <a:r>
              <a:rPr lang="en-GB" dirty="0" err="1" smtClean="0"/>
              <a:t>dergiler</a:t>
            </a:r>
            <a:endParaRPr lang="en-GB" dirty="0"/>
          </a:p>
          <a:p>
            <a:pPr lvl="1"/>
            <a:r>
              <a:rPr lang="en-GB" dirty="0" err="1"/>
              <a:t>Bkz</a:t>
            </a:r>
            <a:r>
              <a:rPr lang="en-GB" dirty="0"/>
              <a:t>.: </a:t>
            </a:r>
            <a:r>
              <a:rPr lang="en-GB" dirty="0">
                <a:hlinkClick r:id="rId2"/>
              </a:rPr>
              <a:t>http://dergipark.gov.tr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2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bilimin</a:t>
            </a:r>
            <a:r>
              <a:rPr lang="en-GB" dirty="0" smtClean="0"/>
              <a:t> </a:t>
            </a:r>
            <a:r>
              <a:rPr lang="en-GB" dirty="0" err="1" smtClean="0"/>
              <a:t>istismarı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17424"/>
            <a:ext cx="3432314" cy="49405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63" y="2008023"/>
            <a:ext cx="3193567" cy="480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Avcı</a:t>
            </a:r>
            <a:r>
              <a:rPr lang="en-GB" dirty="0" smtClean="0"/>
              <a:t> </a:t>
            </a:r>
            <a:r>
              <a:rPr lang="en-GB" dirty="0" err="1" smtClean="0"/>
              <a:t>Yayınlar</a:t>
            </a:r>
            <a:r>
              <a:rPr lang="en-GB" dirty="0" smtClean="0"/>
              <a:t> (Predatory Publications)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11" y="1481067"/>
            <a:ext cx="9056724" cy="5264903"/>
          </a:xfrm>
        </p:spPr>
      </p:pic>
    </p:spTree>
    <p:extLst>
      <p:ext uri="{BB962C8B-B14F-4D97-AF65-F5344CB8AC3E}">
        <p14:creationId xmlns:p14="http://schemas.microsoft.com/office/powerpoint/2010/main" val="20227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Avcı</a:t>
            </a:r>
            <a:r>
              <a:rPr lang="en-GB" dirty="0" smtClean="0"/>
              <a:t> </a:t>
            </a:r>
            <a:r>
              <a:rPr lang="en-GB" dirty="0" err="1" smtClean="0"/>
              <a:t>Yayınlar</a:t>
            </a:r>
            <a:r>
              <a:rPr lang="en-GB" dirty="0" smtClean="0"/>
              <a:t> (Predatory Publications)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9" y="1385781"/>
            <a:ext cx="9114194" cy="5266810"/>
          </a:xfrm>
        </p:spPr>
      </p:pic>
    </p:spTree>
    <p:extLst>
      <p:ext uri="{BB962C8B-B14F-4D97-AF65-F5344CB8AC3E}">
        <p14:creationId xmlns:p14="http://schemas.microsoft.com/office/powerpoint/2010/main" val="37278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predatory journal?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Natural selection in academic world</a:t>
            </a:r>
          </a:p>
          <a:p>
            <a:r>
              <a:rPr lang="en-GB" dirty="0" smtClean="0"/>
              <a:t>Struggle for survival among predators and preys</a:t>
            </a:r>
          </a:p>
          <a:p>
            <a:r>
              <a:rPr lang="en-GB" dirty="0" smtClean="0"/>
              <a:t>Academic institutions and researchers as </a:t>
            </a:r>
          </a:p>
          <a:p>
            <a:pPr lvl="1"/>
            <a:r>
              <a:rPr lang="en-GB" dirty="0" smtClean="0"/>
              <a:t>Predators: journals that do not meet the global standards of academic quality (trustworthiness, objectiveness, fairness, truthfulness, etc.) </a:t>
            </a:r>
          </a:p>
          <a:p>
            <a:pPr lvl="1"/>
            <a:r>
              <a:rPr lang="en-GB" dirty="0" smtClean="0"/>
              <a:t>Preys: researchers who </a:t>
            </a:r>
            <a:r>
              <a:rPr lang="en-GB" b="1" u="sng" dirty="0" smtClean="0"/>
              <a:t>pay journals a fee </a:t>
            </a:r>
            <a:r>
              <a:rPr lang="en-GB" dirty="0" smtClean="0"/>
              <a:t>and transfer the </a:t>
            </a:r>
            <a:r>
              <a:rPr lang="en-GB" b="1" u="sng" dirty="0" smtClean="0"/>
              <a:t>IP rights </a:t>
            </a:r>
            <a:r>
              <a:rPr lang="en-GB" dirty="0" smtClean="0"/>
              <a:t>of their work to journals without being able to get a quality service in return (such as dissemination of their publications)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838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Üç</a:t>
            </a:r>
            <a:r>
              <a:rPr lang="en-GB" dirty="0" smtClean="0"/>
              <a:t> </a:t>
            </a:r>
            <a:r>
              <a:rPr lang="en-GB" dirty="0" err="1" smtClean="0"/>
              <a:t>sonuç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Bilimsel</a:t>
            </a:r>
            <a:r>
              <a:rPr lang="en-GB" dirty="0" smtClean="0"/>
              <a:t> </a:t>
            </a:r>
            <a:r>
              <a:rPr lang="en-GB" dirty="0" err="1" smtClean="0"/>
              <a:t>bilgi</a:t>
            </a:r>
            <a:r>
              <a:rPr lang="en-GB" dirty="0" smtClean="0"/>
              <a:t> </a:t>
            </a:r>
            <a:r>
              <a:rPr lang="en-GB" dirty="0" err="1" smtClean="0"/>
              <a:t>üretim</a:t>
            </a:r>
            <a:r>
              <a:rPr lang="en-GB" dirty="0" smtClean="0"/>
              <a:t> </a:t>
            </a:r>
            <a:r>
              <a:rPr lang="en-GB" dirty="0" err="1" smtClean="0"/>
              <a:t>süreçleri</a:t>
            </a:r>
            <a:r>
              <a:rPr lang="en-GB" dirty="0" smtClean="0"/>
              <a:t> </a:t>
            </a:r>
            <a:r>
              <a:rPr lang="en-GB" dirty="0" err="1" smtClean="0"/>
              <a:t>sadece</a:t>
            </a:r>
            <a:r>
              <a:rPr lang="en-GB" dirty="0" smtClean="0"/>
              <a:t> </a:t>
            </a:r>
            <a:r>
              <a:rPr lang="en-GB" dirty="0" err="1" smtClean="0"/>
              <a:t>fikri</a:t>
            </a:r>
            <a:r>
              <a:rPr lang="en-GB" dirty="0" smtClean="0"/>
              <a:t> </a:t>
            </a:r>
            <a:r>
              <a:rPr lang="en-GB" dirty="0" err="1" smtClean="0"/>
              <a:t>mülkiyet</a:t>
            </a:r>
            <a:r>
              <a:rPr lang="en-GB" dirty="0" smtClean="0"/>
              <a:t> </a:t>
            </a:r>
            <a:r>
              <a:rPr lang="en-GB" dirty="0" err="1" smtClean="0"/>
              <a:t>konusu</a:t>
            </a:r>
            <a:r>
              <a:rPr lang="en-GB" dirty="0" smtClean="0"/>
              <a:t> </a:t>
            </a:r>
            <a:r>
              <a:rPr lang="en-GB" dirty="0" err="1" smtClean="0"/>
              <a:t>değil</a:t>
            </a:r>
            <a:r>
              <a:rPr lang="en-GB" dirty="0" smtClean="0"/>
              <a:t> </a:t>
            </a:r>
            <a:r>
              <a:rPr lang="en-GB" dirty="0" err="1" smtClean="0"/>
              <a:t>fikri</a:t>
            </a:r>
            <a:r>
              <a:rPr lang="en-GB" dirty="0" smtClean="0"/>
              <a:t> </a:t>
            </a:r>
            <a:r>
              <a:rPr lang="en-GB" dirty="0" err="1" smtClean="0"/>
              <a:t>ahlâk</a:t>
            </a:r>
            <a:r>
              <a:rPr lang="en-GB" dirty="0" smtClean="0"/>
              <a:t> </a:t>
            </a:r>
            <a:r>
              <a:rPr lang="en-GB" dirty="0" err="1" smtClean="0"/>
              <a:t>ya</a:t>
            </a:r>
            <a:r>
              <a:rPr lang="en-GB" dirty="0" smtClean="0"/>
              <a:t> da </a:t>
            </a:r>
            <a:r>
              <a:rPr lang="en-GB" dirty="0" err="1" smtClean="0"/>
              <a:t>bilimsel</a:t>
            </a:r>
            <a:r>
              <a:rPr lang="en-GB" dirty="0" smtClean="0"/>
              <a:t> </a:t>
            </a:r>
            <a:r>
              <a:rPr lang="en-GB" dirty="0" err="1" smtClean="0"/>
              <a:t>ahlâk</a:t>
            </a:r>
            <a:r>
              <a:rPr lang="en-GB" dirty="0" smtClean="0"/>
              <a:t> </a:t>
            </a:r>
            <a:r>
              <a:rPr lang="en-GB" dirty="0" err="1" smtClean="0"/>
              <a:t>konusu</a:t>
            </a:r>
            <a:r>
              <a:rPr lang="en-GB" dirty="0" smtClean="0"/>
              <a:t> </a:t>
            </a:r>
            <a:r>
              <a:rPr lang="en-GB" dirty="0" err="1" smtClean="0"/>
              <a:t>olarak</a:t>
            </a:r>
            <a:r>
              <a:rPr lang="en-GB" dirty="0" smtClean="0"/>
              <a:t> </a:t>
            </a:r>
            <a:r>
              <a:rPr lang="en-GB" dirty="0" err="1" smtClean="0"/>
              <a:t>değerlendirilmelidir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93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Üç</a:t>
            </a:r>
            <a:r>
              <a:rPr lang="en-GB" dirty="0" smtClean="0"/>
              <a:t> </a:t>
            </a:r>
            <a:r>
              <a:rPr lang="en-GB" dirty="0" err="1" smtClean="0"/>
              <a:t>sonuç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Bilimsel</a:t>
            </a:r>
            <a:r>
              <a:rPr lang="en-GB" dirty="0" smtClean="0"/>
              <a:t> </a:t>
            </a:r>
            <a:r>
              <a:rPr lang="en-GB" dirty="0" err="1" smtClean="0"/>
              <a:t>bilgi</a:t>
            </a:r>
            <a:r>
              <a:rPr lang="en-GB" dirty="0" smtClean="0"/>
              <a:t> </a:t>
            </a:r>
            <a:r>
              <a:rPr lang="en-GB" dirty="0" err="1" smtClean="0"/>
              <a:t>üretim</a:t>
            </a:r>
            <a:r>
              <a:rPr lang="en-GB" dirty="0" smtClean="0"/>
              <a:t> </a:t>
            </a:r>
            <a:r>
              <a:rPr lang="en-GB" dirty="0" err="1" smtClean="0"/>
              <a:t>süreçleri</a:t>
            </a:r>
            <a:r>
              <a:rPr lang="en-GB" dirty="0" smtClean="0"/>
              <a:t> </a:t>
            </a:r>
            <a:r>
              <a:rPr lang="en-GB" dirty="0" err="1" smtClean="0"/>
              <a:t>sadece</a:t>
            </a:r>
            <a:r>
              <a:rPr lang="en-GB" dirty="0" smtClean="0"/>
              <a:t> </a:t>
            </a:r>
            <a:r>
              <a:rPr lang="en-GB" dirty="0" err="1" smtClean="0"/>
              <a:t>fikri</a:t>
            </a:r>
            <a:r>
              <a:rPr lang="en-GB" dirty="0" smtClean="0"/>
              <a:t> </a:t>
            </a:r>
            <a:r>
              <a:rPr lang="en-GB" dirty="0" err="1" smtClean="0"/>
              <a:t>mülkiyet</a:t>
            </a:r>
            <a:r>
              <a:rPr lang="en-GB" dirty="0" smtClean="0"/>
              <a:t> </a:t>
            </a:r>
            <a:r>
              <a:rPr lang="en-GB" dirty="0" err="1" smtClean="0"/>
              <a:t>konusu</a:t>
            </a:r>
            <a:r>
              <a:rPr lang="en-GB" dirty="0" smtClean="0"/>
              <a:t> </a:t>
            </a:r>
            <a:r>
              <a:rPr lang="en-GB" dirty="0" err="1" smtClean="0"/>
              <a:t>değil</a:t>
            </a:r>
            <a:r>
              <a:rPr lang="en-GB" dirty="0" smtClean="0"/>
              <a:t> </a:t>
            </a:r>
            <a:r>
              <a:rPr lang="en-GB" dirty="0" err="1" smtClean="0"/>
              <a:t>fikri</a:t>
            </a:r>
            <a:r>
              <a:rPr lang="en-GB" dirty="0" smtClean="0"/>
              <a:t> </a:t>
            </a:r>
            <a:r>
              <a:rPr lang="en-GB" dirty="0" err="1" smtClean="0"/>
              <a:t>ahlâk</a:t>
            </a:r>
            <a:r>
              <a:rPr lang="en-GB" dirty="0" smtClean="0"/>
              <a:t> </a:t>
            </a:r>
            <a:r>
              <a:rPr lang="en-GB" dirty="0" err="1" smtClean="0"/>
              <a:t>ya</a:t>
            </a:r>
            <a:r>
              <a:rPr lang="en-GB" dirty="0" smtClean="0"/>
              <a:t> da </a:t>
            </a:r>
            <a:r>
              <a:rPr lang="en-GB" dirty="0" err="1" smtClean="0"/>
              <a:t>bilimsel</a:t>
            </a:r>
            <a:r>
              <a:rPr lang="en-GB" dirty="0" smtClean="0"/>
              <a:t> </a:t>
            </a:r>
            <a:r>
              <a:rPr lang="en-GB" dirty="0" err="1" smtClean="0"/>
              <a:t>ahlâk</a:t>
            </a:r>
            <a:r>
              <a:rPr lang="en-GB" dirty="0" smtClean="0"/>
              <a:t> </a:t>
            </a:r>
            <a:r>
              <a:rPr lang="en-GB" dirty="0" err="1" smtClean="0"/>
              <a:t>konusu</a:t>
            </a:r>
            <a:r>
              <a:rPr lang="en-GB" dirty="0" smtClean="0"/>
              <a:t> </a:t>
            </a:r>
            <a:r>
              <a:rPr lang="en-GB" dirty="0" err="1" smtClean="0"/>
              <a:t>olarak</a:t>
            </a:r>
            <a:r>
              <a:rPr lang="en-GB" dirty="0" smtClean="0"/>
              <a:t> </a:t>
            </a:r>
            <a:r>
              <a:rPr lang="en-GB" dirty="0" err="1" smtClean="0"/>
              <a:t>değerlendirilmelidir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Bilimsel</a:t>
            </a:r>
            <a:r>
              <a:rPr lang="en-GB" dirty="0" smtClean="0"/>
              <a:t> </a:t>
            </a:r>
            <a:r>
              <a:rPr lang="en-GB" dirty="0" err="1" smtClean="0"/>
              <a:t>bilgi</a:t>
            </a:r>
            <a:r>
              <a:rPr lang="en-GB" dirty="0" smtClean="0"/>
              <a:t> </a:t>
            </a:r>
            <a:r>
              <a:rPr lang="en-GB" dirty="0" err="1" smtClean="0"/>
              <a:t>üretim</a:t>
            </a:r>
            <a:r>
              <a:rPr lang="en-GB" dirty="0" smtClean="0"/>
              <a:t> </a:t>
            </a:r>
            <a:r>
              <a:rPr lang="en-GB" dirty="0" err="1" smtClean="0"/>
              <a:t>süreçler</a:t>
            </a:r>
            <a:r>
              <a:rPr lang="en-GB" dirty="0" smtClean="0"/>
              <a:t> </a:t>
            </a:r>
            <a:r>
              <a:rPr lang="en-GB" dirty="0" err="1" smtClean="0"/>
              <a:t>daha</a:t>
            </a:r>
            <a:r>
              <a:rPr lang="en-GB" dirty="0" smtClean="0"/>
              <a:t> </a:t>
            </a:r>
            <a:r>
              <a:rPr lang="en-GB" dirty="0" err="1" smtClean="0"/>
              <a:t>iyi</a:t>
            </a:r>
            <a:r>
              <a:rPr lang="en-GB" dirty="0" smtClean="0"/>
              <a:t> </a:t>
            </a:r>
            <a:r>
              <a:rPr lang="en-GB" dirty="0" err="1" smtClean="0"/>
              <a:t>şekilde</a:t>
            </a:r>
            <a:r>
              <a:rPr lang="en-GB" dirty="0" smtClean="0"/>
              <a:t> </a:t>
            </a:r>
            <a:r>
              <a:rPr lang="en-GB" dirty="0" err="1" smtClean="0"/>
              <a:t>çalışabilmek</a:t>
            </a:r>
            <a:r>
              <a:rPr lang="en-GB" dirty="0" smtClean="0"/>
              <a:t> </a:t>
            </a:r>
            <a:r>
              <a:rPr lang="en-GB" dirty="0" err="1" smtClean="0"/>
              <a:t>için</a:t>
            </a:r>
            <a:r>
              <a:rPr lang="en-GB" dirty="0" smtClean="0"/>
              <a:t>, en </a:t>
            </a:r>
            <a:r>
              <a:rPr lang="en-GB" dirty="0" err="1" smtClean="0"/>
              <a:t>genel</a:t>
            </a:r>
            <a:r>
              <a:rPr lang="en-GB" dirty="0" smtClean="0"/>
              <a:t> </a:t>
            </a:r>
            <a:r>
              <a:rPr lang="en-GB" dirty="0" err="1" smtClean="0"/>
              <a:t>anlamda</a:t>
            </a:r>
            <a:r>
              <a:rPr lang="en-GB" dirty="0" smtClean="0"/>
              <a:t> </a:t>
            </a:r>
            <a:r>
              <a:rPr lang="en-GB" dirty="0" err="1" smtClean="0"/>
              <a:t>ekonomilerin</a:t>
            </a:r>
            <a:r>
              <a:rPr lang="en-GB" dirty="0" smtClean="0"/>
              <a:t> </a:t>
            </a:r>
            <a:r>
              <a:rPr lang="en-GB" dirty="0" err="1" smtClean="0"/>
              <a:t>tabi</a:t>
            </a:r>
            <a:r>
              <a:rPr lang="en-GB" dirty="0" smtClean="0"/>
              <a:t> </a:t>
            </a:r>
            <a:r>
              <a:rPr lang="en-GB" dirty="0" err="1" smtClean="0"/>
              <a:t>olduğu</a:t>
            </a:r>
            <a:r>
              <a:rPr lang="en-GB" dirty="0" smtClean="0"/>
              <a:t> </a:t>
            </a:r>
            <a:r>
              <a:rPr lang="en-GB" dirty="0" err="1" smtClean="0"/>
              <a:t>kurallara</a:t>
            </a:r>
            <a:r>
              <a:rPr lang="en-GB" dirty="0" smtClean="0"/>
              <a:t>, </a:t>
            </a:r>
            <a:r>
              <a:rPr lang="en-GB" dirty="0" err="1" smtClean="0"/>
              <a:t>kurumlara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normlara</a:t>
            </a:r>
            <a:r>
              <a:rPr lang="en-GB" dirty="0" smtClean="0"/>
              <a:t> </a:t>
            </a:r>
            <a:r>
              <a:rPr lang="en-GB" dirty="0" err="1" smtClean="0"/>
              <a:t>ihtiyaç</a:t>
            </a:r>
            <a:r>
              <a:rPr lang="en-GB" dirty="0" smtClean="0"/>
              <a:t> </a:t>
            </a:r>
            <a:r>
              <a:rPr lang="en-GB" dirty="0" err="1" smtClean="0"/>
              <a:t>duyar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97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Üç</a:t>
            </a:r>
            <a:r>
              <a:rPr lang="en-GB" dirty="0" smtClean="0"/>
              <a:t> </a:t>
            </a:r>
            <a:r>
              <a:rPr lang="en-GB" dirty="0" err="1" smtClean="0"/>
              <a:t>sonuç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Bilimsel</a:t>
            </a:r>
            <a:r>
              <a:rPr lang="en-GB" dirty="0" smtClean="0"/>
              <a:t> </a:t>
            </a:r>
            <a:r>
              <a:rPr lang="en-GB" dirty="0" err="1" smtClean="0"/>
              <a:t>bilgi</a:t>
            </a:r>
            <a:r>
              <a:rPr lang="en-GB" dirty="0" smtClean="0"/>
              <a:t> </a:t>
            </a:r>
            <a:r>
              <a:rPr lang="en-GB" dirty="0" err="1" smtClean="0"/>
              <a:t>üretim</a:t>
            </a:r>
            <a:r>
              <a:rPr lang="en-GB" dirty="0" smtClean="0"/>
              <a:t> </a:t>
            </a:r>
            <a:r>
              <a:rPr lang="en-GB" dirty="0" err="1" smtClean="0"/>
              <a:t>süreçleri</a:t>
            </a:r>
            <a:r>
              <a:rPr lang="en-GB" dirty="0" smtClean="0"/>
              <a:t> </a:t>
            </a:r>
            <a:r>
              <a:rPr lang="en-GB" dirty="0" err="1" smtClean="0"/>
              <a:t>sadece</a:t>
            </a:r>
            <a:r>
              <a:rPr lang="en-GB" dirty="0" smtClean="0"/>
              <a:t> </a:t>
            </a:r>
            <a:r>
              <a:rPr lang="en-GB" dirty="0" err="1" smtClean="0"/>
              <a:t>fikri</a:t>
            </a:r>
            <a:r>
              <a:rPr lang="en-GB" dirty="0" smtClean="0"/>
              <a:t> </a:t>
            </a:r>
            <a:r>
              <a:rPr lang="en-GB" dirty="0" err="1" smtClean="0"/>
              <a:t>mülkiyet</a:t>
            </a:r>
            <a:r>
              <a:rPr lang="en-GB" dirty="0" smtClean="0"/>
              <a:t> </a:t>
            </a:r>
            <a:r>
              <a:rPr lang="en-GB" dirty="0" err="1" smtClean="0"/>
              <a:t>konusu</a:t>
            </a:r>
            <a:r>
              <a:rPr lang="en-GB" dirty="0" smtClean="0"/>
              <a:t> </a:t>
            </a:r>
            <a:r>
              <a:rPr lang="en-GB" dirty="0" err="1" smtClean="0"/>
              <a:t>değil</a:t>
            </a:r>
            <a:r>
              <a:rPr lang="en-GB" dirty="0" smtClean="0"/>
              <a:t> </a:t>
            </a:r>
            <a:r>
              <a:rPr lang="en-GB" dirty="0" err="1" smtClean="0"/>
              <a:t>fikri</a:t>
            </a:r>
            <a:r>
              <a:rPr lang="en-GB" dirty="0" smtClean="0"/>
              <a:t> </a:t>
            </a:r>
            <a:r>
              <a:rPr lang="en-GB" dirty="0" err="1" smtClean="0"/>
              <a:t>ahlâk</a:t>
            </a:r>
            <a:r>
              <a:rPr lang="en-GB" dirty="0" smtClean="0"/>
              <a:t> </a:t>
            </a:r>
            <a:r>
              <a:rPr lang="en-GB" dirty="0" err="1" smtClean="0"/>
              <a:t>ya</a:t>
            </a:r>
            <a:r>
              <a:rPr lang="en-GB" dirty="0" smtClean="0"/>
              <a:t> da </a:t>
            </a:r>
            <a:r>
              <a:rPr lang="en-GB" dirty="0" err="1" smtClean="0"/>
              <a:t>bilimsel</a:t>
            </a:r>
            <a:r>
              <a:rPr lang="en-GB" dirty="0" smtClean="0"/>
              <a:t> </a:t>
            </a:r>
            <a:r>
              <a:rPr lang="en-GB" dirty="0" err="1" smtClean="0"/>
              <a:t>ahlâk</a:t>
            </a:r>
            <a:r>
              <a:rPr lang="en-GB" dirty="0" smtClean="0"/>
              <a:t> </a:t>
            </a:r>
            <a:r>
              <a:rPr lang="en-GB" dirty="0" err="1" smtClean="0"/>
              <a:t>konusu</a:t>
            </a:r>
            <a:r>
              <a:rPr lang="en-GB" dirty="0" smtClean="0"/>
              <a:t> </a:t>
            </a:r>
            <a:r>
              <a:rPr lang="en-GB" dirty="0" err="1" smtClean="0"/>
              <a:t>olarak</a:t>
            </a:r>
            <a:r>
              <a:rPr lang="en-GB" dirty="0" smtClean="0"/>
              <a:t> </a:t>
            </a:r>
            <a:r>
              <a:rPr lang="en-GB" dirty="0" err="1" smtClean="0"/>
              <a:t>değerlendirilmelidir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Bilimsel</a:t>
            </a:r>
            <a:r>
              <a:rPr lang="en-GB" dirty="0" smtClean="0"/>
              <a:t> </a:t>
            </a:r>
            <a:r>
              <a:rPr lang="en-GB" dirty="0" err="1" smtClean="0"/>
              <a:t>bilgi</a:t>
            </a:r>
            <a:r>
              <a:rPr lang="en-GB" dirty="0" smtClean="0"/>
              <a:t> </a:t>
            </a:r>
            <a:r>
              <a:rPr lang="en-GB" dirty="0" err="1" smtClean="0"/>
              <a:t>üretim</a:t>
            </a:r>
            <a:r>
              <a:rPr lang="en-GB" dirty="0" smtClean="0"/>
              <a:t> </a:t>
            </a:r>
            <a:r>
              <a:rPr lang="en-GB" dirty="0" err="1" smtClean="0"/>
              <a:t>süreçler</a:t>
            </a:r>
            <a:r>
              <a:rPr lang="en-GB" dirty="0" smtClean="0"/>
              <a:t> </a:t>
            </a:r>
            <a:r>
              <a:rPr lang="en-GB" dirty="0" err="1" smtClean="0"/>
              <a:t>daha</a:t>
            </a:r>
            <a:r>
              <a:rPr lang="en-GB" dirty="0" smtClean="0"/>
              <a:t> </a:t>
            </a:r>
            <a:r>
              <a:rPr lang="en-GB" dirty="0" err="1" smtClean="0"/>
              <a:t>iyi</a:t>
            </a:r>
            <a:r>
              <a:rPr lang="en-GB" dirty="0" smtClean="0"/>
              <a:t> </a:t>
            </a:r>
            <a:r>
              <a:rPr lang="en-GB" dirty="0" err="1" smtClean="0"/>
              <a:t>şekilde</a:t>
            </a:r>
            <a:r>
              <a:rPr lang="en-GB" dirty="0" smtClean="0"/>
              <a:t> </a:t>
            </a:r>
            <a:r>
              <a:rPr lang="en-GB" dirty="0" err="1" smtClean="0"/>
              <a:t>çalışabilmek</a:t>
            </a:r>
            <a:r>
              <a:rPr lang="en-GB" dirty="0" smtClean="0"/>
              <a:t> </a:t>
            </a:r>
            <a:r>
              <a:rPr lang="en-GB" dirty="0" err="1" smtClean="0"/>
              <a:t>için</a:t>
            </a:r>
            <a:r>
              <a:rPr lang="en-GB" dirty="0" smtClean="0"/>
              <a:t>, en </a:t>
            </a:r>
            <a:r>
              <a:rPr lang="en-GB" dirty="0" err="1" smtClean="0"/>
              <a:t>genel</a:t>
            </a:r>
            <a:r>
              <a:rPr lang="en-GB" dirty="0" smtClean="0"/>
              <a:t> </a:t>
            </a:r>
            <a:r>
              <a:rPr lang="en-GB" dirty="0" err="1" smtClean="0"/>
              <a:t>anlamda</a:t>
            </a:r>
            <a:r>
              <a:rPr lang="en-GB" dirty="0" smtClean="0"/>
              <a:t> </a:t>
            </a:r>
            <a:r>
              <a:rPr lang="en-GB" dirty="0" err="1" smtClean="0"/>
              <a:t>ekonomilerin</a:t>
            </a:r>
            <a:r>
              <a:rPr lang="en-GB" dirty="0" smtClean="0"/>
              <a:t> </a:t>
            </a:r>
            <a:r>
              <a:rPr lang="en-GB" dirty="0" err="1" smtClean="0"/>
              <a:t>tabi</a:t>
            </a:r>
            <a:r>
              <a:rPr lang="en-GB" dirty="0" smtClean="0"/>
              <a:t> </a:t>
            </a:r>
            <a:r>
              <a:rPr lang="en-GB" dirty="0" err="1" smtClean="0"/>
              <a:t>olduğu</a:t>
            </a:r>
            <a:r>
              <a:rPr lang="en-GB" dirty="0" smtClean="0"/>
              <a:t> </a:t>
            </a:r>
            <a:r>
              <a:rPr lang="en-GB" dirty="0" err="1" smtClean="0"/>
              <a:t>kurallara</a:t>
            </a:r>
            <a:r>
              <a:rPr lang="en-GB" dirty="0" smtClean="0"/>
              <a:t>, </a:t>
            </a:r>
            <a:r>
              <a:rPr lang="en-GB" dirty="0" err="1" smtClean="0"/>
              <a:t>kurumlara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normlara</a:t>
            </a:r>
            <a:r>
              <a:rPr lang="en-GB" dirty="0" smtClean="0"/>
              <a:t> </a:t>
            </a:r>
            <a:r>
              <a:rPr lang="en-GB" dirty="0" err="1" smtClean="0"/>
              <a:t>ihtiyaç</a:t>
            </a:r>
            <a:r>
              <a:rPr lang="en-GB" dirty="0" smtClean="0"/>
              <a:t> </a:t>
            </a:r>
            <a:r>
              <a:rPr lang="en-GB" dirty="0" err="1" smtClean="0"/>
              <a:t>duyar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Yine</a:t>
            </a:r>
            <a:r>
              <a:rPr lang="en-GB" dirty="0" smtClean="0"/>
              <a:t> de, </a:t>
            </a:r>
            <a:r>
              <a:rPr lang="en-GB" dirty="0" err="1" smtClean="0"/>
              <a:t>fikirler</a:t>
            </a:r>
            <a:r>
              <a:rPr lang="en-GB" dirty="0" smtClean="0"/>
              <a:t> </a:t>
            </a:r>
            <a:r>
              <a:rPr lang="en-GB" dirty="0" err="1" smtClean="0"/>
              <a:t>piyasası</a:t>
            </a:r>
            <a:r>
              <a:rPr lang="en-GB" dirty="0" smtClean="0"/>
              <a:t> en ideal </a:t>
            </a:r>
            <a:r>
              <a:rPr lang="en-GB" dirty="0" err="1" smtClean="0"/>
              <a:t>şekillerde</a:t>
            </a:r>
            <a:r>
              <a:rPr lang="en-GB" dirty="0" smtClean="0"/>
              <a:t> </a:t>
            </a:r>
            <a:r>
              <a:rPr lang="en-GB" dirty="0" err="1" smtClean="0"/>
              <a:t>çalışmayabilirler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89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İlgilenenler</a:t>
            </a:r>
            <a:r>
              <a:rPr lang="en-GB" dirty="0" smtClean="0"/>
              <a:t> </a:t>
            </a:r>
            <a:r>
              <a:rPr lang="en-GB" dirty="0" err="1" smtClean="0"/>
              <a:t>için</a:t>
            </a:r>
            <a:r>
              <a:rPr lang="en-GB" dirty="0" smtClean="0"/>
              <a:t> </a:t>
            </a:r>
            <a:r>
              <a:rPr lang="en-GB" dirty="0" err="1" smtClean="0"/>
              <a:t>bazı</a:t>
            </a:r>
            <a:r>
              <a:rPr lang="en-GB" dirty="0" smtClean="0"/>
              <a:t> web </a:t>
            </a:r>
            <a:r>
              <a:rPr lang="en-GB" dirty="0" err="1" smtClean="0"/>
              <a:t>siteleri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71200" cy="4351338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err="1" smtClean="0"/>
              <a:t>OpenAire</a:t>
            </a:r>
            <a:r>
              <a:rPr lang="en-GB" dirty="0" smtClean="0"/>
              <a:t>,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://www.openaire.eu</a:t>
            </a:r>
            <a:r>
              <a:rPr lang="en-GB" dirty="0"/>
              <a:t> </a:t>
            </a:r>
          </a:p>
          <a:p>
            <a:r>
              <a:rPr lang="en-GB" dirty="0"/>
              <a:t>Pasteur for Open </a:t>
            </a:r>
            <a:r>
              <a:rPr lang="en-GB" dirty="0" smtClean="0"/>
              <a:t>Access, </a:t>
            </a: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://www.pasteur4oa.eu</a:t>
            </a:r>
            <a:r>
              <a:rPr lang="en-GB" dirty="0"/>
              <a:t> </a:t>
            </a:r>
          </a:p>
          <a:p>
            <a:r>
              <a:rPr lang="en-GB" dirty="0" smtClean="0"/>
              <a:t>ULAKBİM, </a:t>
            </a:r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://cabim.ulakbim.gov.tr/ulakbim-acik-erisim-faaliyetleri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Aperta</a:t>
            </a:r>
            <a:r>
              <a:rPr lang="en-GB" dirty="0" smtClean="0"/>
              <a:t>, </a:t>
            </a:r>
            <a:r>
              <a:rPr lang="en-GB" dirty="0" smtClean="0">
                <a:hlinkClick r:id="rId5"/>
              </a:rPr>
              <a:t>https</a:t>
            </a:r>
            <a:r>
              <a:rPr lang="en-GB" dirty="0">
                <a:hlinkClick r:id="rId5"/>
              </a:rPr>
              <a:t>://</a:t>
            </a:r>
            <a:r>
              <a:rPr lang="en-GB" dirty="0" smtClean="0">
                <a:hlinkClick r:id="rId5"/>
              </a:rPr>
              <a:t>aperta.ulakbim.gov.tr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/>
              <a:t>Ankara University, Open Courses, </a:t>
            </a:r>
            <a:r>
              <a:rPr lang="en-GB" dirty="0" smtClean="0">
                <a:hlinkClick r:id="rId6"/>
              </a:rPr>
              <a:t>https</a:t>
            </a:r>
            <a:r>
              <a:rPr lang="en-GB" dirty="0">
                <a:hlinkClick r:id="rId6"/>
              </a:rPr>
              <a:t>://</a:t>
            </a:r>
            <a:r>
              <a:rPr lang="en-GB" dirty="0" smtClean="0">
                <a:hlinkClick r:id="rId6"/>
              </a:rPr>
              <a:t>acikders.ankara.edu.tr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/>
              <a:t>Open </a:t>
            </a:r>
            <a:r>
              <a:rPr lang="en-GB" dirty="0"/>
              <a:t>Science </a:t>
            </a:r>
            <a:r>
              <a:rPr lang="en-GB" dirty="0" smtClean="0"/>
              <a:t>Framework, </a:t>
            </a:r>
            <a:r>
              <a:rPr lang="en-GB" dirty="0" smtClean="0">
                <a:hlinkClick r:id="rId7"/>
              </a:rPr>
              <a:t>https</a:t>
            </a:r>
            <a:r>
              <a:rPr lang="en-GB" dirty="0">
                <a:hlinkClick r:id="rId7"/>
              </a:rPr>
              <a:t>://</a:t>
            </a:r>
            <a:r>
              <a:rPr lang="en-GB" dirty="0" smtClean="0">
                <a:hlinkClick r:id="rId7"/>
              </a:rPr>
              <a:t>osf.io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Okumalar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44200" cy="4351338"/>
          </a:xfrm>
        </p:spPr>
        <p:txBody>
          <a:bodyPr/>
          <a:lstStyle/>
          <a:p>
            <a:r>
              <a:rPr lang="en-GB" dirty="0" smtClean="0"/>
              <a:t>FOSTER (an H2020 project, 11 European partners)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www.fosteropenscience.eu/</a:t>
            </a:r>
            <a:r>
              <a:rPr lang="en-GB" dirty="0" smtClean="0"/>
              <a:t> </a:t>
            </a:r>
          </a:p>
          <a:p>
            <a:r>
              <a:rPr lang="en-GB" dirty="0" smtClean="0"/>
              <a:t>Open Science Training Handbook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https://book.fosteropenscience.eu/en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</a:p>
          <a:p>
            <a:r>
              <a:rPr lang="en-GB" dirty="0" smtClean="0"/>
              <a:t>A WIPO publication: Markus </a:t>
            </a:r>
            <a:r>
              <a:rPr lang="en-GB" dirty="0" err="1" smtClean="0"/>
              <a:t>Simeth</a:t>
            </a:r>
            <a:r>
              <a:rPr lang="en-GB" dirty="0" smtClean="0"/>
              <a:t> and Julio </a:t>
            </a:r>
            <a:r>
              <a:rPr lang="en-GB" dirty="0" err="1" smtClean="0"/>
              <a:t>Raffo</a:t>
            </a:r>
            <a:r>
              <a:rPr lang="en-GB" dirty="0" smtClean="0"/>
              <a:t>. 2013. “What Makes Companies Pursue an Open Science Strategy” </a:t>
            </a:r>
            <a:r>
              <a:rPr lang="en-GB" i="1" dirty="0" smtClean="0"/>
              <a:t>WIPO Economic Research Working Paper No 6.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www.wipo.int/edocs/pubdocs/en/wipo_pub_econstat_wp_6.pdf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92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2" y="526912"/>
            <a:ext cx="11785363" cy="5741366"/>
          </a:xfrm>
        </p:spPr>
      </p:pic>
    </p:spTree>
    <p:extLst>
      <p:ext uri="{BB962C8B-B14F-4D97-AF65-F5344CB8AC3E}">
        <p14:creationId xmlns:p14="http://schemas.microsoft.com/office/powerpoint/2010/main" val="28511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36" y="1738671"/>
            <a:ext cx="5879463" cy="37477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1577009"/>
            <a:ext cx="5941178" cy="397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2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Ivory Tower, 2014 (Dir. Andrew Rossi)</a:t>
            </a:r>
            <a:endParaRPr lang="en-GB" dirty="0"/>
          </a:p>
        </p:txBody>
      </p:sp>
      <p:pic>
        <p:nvPicPr>
          <p:cNvPr id="1026" name="Picture 2" descr="https://s-media-cache-ak0.pinimg.com/originals/5b/76/35/5b76358daca935e1e11f417d8bed74a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539" y="1367010"/>
            <a:ext cx="5538133" cy="51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4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Starving the Beast, 2016 (Dir. S. Mims)</a:t>
            </a:r>
            <a:endParaRPr lang="en-GB" dirty="0"/>
          </a:p>
        </p:txBody>
      </p:sp>
      <p:pic>
        <p:nvPicPr>
          <p:cNvPr id="2050" name="Picture 2" descr="http://substreammagazine.com/wp-content/uploads/2016/09/starving-the-beas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93" y="1825625"/>
            <a:ext cx="646381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3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8" y="367885"/>
            <a:ext cx="11940640" cy="5834132"/>
          </a:xfrm>
        </p:spPr>
      </p:pic>
    </p:spTree>
    <p:extLst>
      <p:ext uri="{BB962C8B-B14F-4D97-AF65-F5344CB8AC3E}">
        <p14:creationId xmlns:p14="http://schemas.microsoft.com/office/powerpoint/2010/main" val="35828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2027</Words>
  <Application>Microsoft Office PowerPoint</Application>
  <PresentationFormat>Geniş ekran</PresentationFormat>
  <Paragraphs>327</Paragraphs>
  <Slides>82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82</vt:i4>
      </vt:variant>
    </vt:vector>
  </HeadingPairs>
  <TitlesOfParts>
    <vt:vector size="89" baseType="lpstr">
      <vt:lpstr>3ds</vt:lpstr>
      <vt:lpstr>Arial</vt:lpstr>
      <vt:lpstr>Calibri</vt:lpstr>
      <vt:lpstr>Calibri Light</vt:lpstr>
      <vt:lpstr>Times New Roman</vt:lpstr>
      <vt:lpstr>Wingdings</vt:lpstr>
      <vt:lpstr>Office Theme</vt:lpstr>
      <vt:lpstr>Açık Bilim Nedir? </vt:lpstr>
      <vt:lpstr>Bu dersin konusu:</vt:lpstr>
      <vt:lpstr>PowerPoint Sunusu</vt:lpstr>
      <vt:lpstr>Case Study 1: Aaron Swartz (1986-2013)</vt:lpstr>
      <vt:lpstr>Case Study 1: Aaron Swartz (1986-2013)</vt:lpstr>
      <vt:lpstr>Case Study 1: Aaron Swartz (1986-2013)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 disclaimer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Rates of Profit in Copyright Industries</vt:lpstr>
      <vt:lpstr>PowerPoint Sunusu</vt:lpstr>
      <vt:lpstr>PowerPoint Sunusu</vt:lpstr>
      <vt:lpstr>Açık bilim nedir?</vt:lpstr>
      <vt:lpstr>PowerPoint Sunusu</vt:lpstr>
      <vt:lpstr>PowerPoint Sunusu</vt:lpstr>
      <vt:lpstr>Açık bilim nedir?</vt:lpstr>
      <vt:lpstr>Açık bilim modelleri (1/2)</vt:lpstr>
      <vt:lpstr>PowerPoint Sunusu</vt:lpstr>
      <vt:lpstr>Açık bilim modelleri (2/2)</vt:lpstr>
      <vt:lpstr>PowerPoint Sunusu</vt:lpstr>
      <vt:lpstr>Açık bilim</vt:lpstr>
      <vt:lpstr>PowerPoint Sunusu</vt:lpstr>
      <vt:lpstr>PowerPoint Sunusu</vt:lpstr>
      <vt:lpstr>PowerPoint Sunusu</vt:lpstr>
      <vt:lpstr>PowerPoint Sunusu</vt:lpstr>
      <vt:lpstr>PowerPoint Sunusu</vt:lpstr>
      <vt:lpstr>Açık bilim neden önemlidir?</vt:lpstr>
      <vt:lpstr>Açık bilim neden önemlidir?</vt:lpstr>
      <vt:lpstr>PowerPoint Sunusu</vt:lpstr>
      <vt:lpstr>Fikri ekonomilerin tarafları / bileşenleri</vt:lpstr>
      <vt:lpstr>Fikri ekonomilerin tarafları / bileşenleri</vt:lpstr>
      <vt:lpstr>Bazı açık bilim platformları</vt:lpstr>
      <vt:lpstr>Açık yayınlar, örnekler (1/2)</vt:lpstr>
      <vt:lpstr>Açık yayınlar, örnekler (2/2)</vt:lpstr>
      <vt:lpstr>Massive Online Open Courses (MOOCs) Kitlesel Çevrimiçi Açık Dersler</vt:lpstr>
      <vt:lpstr>Çalışmanızı nasıl açık hale getirirsiniz?</vt:lpstr>
      <vt:lpstr>Yazar haklarını koruma biçimleri (1/2)</vt:lpstr>
      <vt:lpstr>Yazar haklarını koruma biçimleri (1/2)</vt:lpstr>
      <vt:lpstr>PowerPoint Sunusu</vt:lpstr>
      <vt:lpstr>PowerPoint Sunusu</vt:lpstr>
      <vt:lpstr>Alternatif bir hakemlik süreci: Açık hakem</vt:lpstr>
      <vt:lpstr>PowerPoint Sunusu</vt:lpstr>
      <vt:lpstr>PowerPoint Sunusu</vt:lpstr>
      <vt:lpstr>PowerPoint Sunusu</vt:lpstr>
      <vt:lpstr>PowerPoint Sunusu</vt:lpstr>
      <vt:lpstr>PowerPoint Sunusu</vt:lpstr>
      <vt:lpstr>Eleştiri</vt:lpstr>
      <vt:lpstr>PowerPoint Sunusu</vt:lpstr>
      <vt:lpstr>PowerPoint Sunusu</vt:lpstr>
      <vt:lpstr>Açık bilim</vt:lpstr>
      <vt:lpstr>Açık Toplum (Mülkiyet hakları bakış açısıyla)</vt:lpstr>
      <vt:lpstr>Açık Toplum / Açık Bilim Mümkün müdür?</vt:lpstr>
      <vt:lpstr>Çalışmalarınızı nasıl açık bilime dönüştürürsünüz?</vt:lpstr>
      <vt:lpstr>Açık bilimin istismarı</vt:lpstr>
      <vt:lpstr>Avcı Yayınlar (Predatory Publications)</vt:lpstr>
      <vt:lpstr>Avcı Yayınlar (Predatory Publications)</vt:lpstr>
      <vt:lpstr>What is a predatory journal?</vt:lpstr>
      <vt:lpstr>Üç sonuç</vt:lpstr>
      <vt:lpstr>Üç sonuç</vt:lpstr>
      <vt:lpstr>Üç sonuç</vt:lpstr>
      <vt:lpstr>İlgilenenler için bazı web siteleri</vt:lpstr>
      <vt:lpstr>Okumalar</vt:lpstr>
      <vt:lpstr>PowerPoint Sunusu</vt:lpstr>
      <vt:lpstr>Ivory Tower, 2014 (Dir. Andrew Rossi)</vt:lpstr>
      <vt:lpstr>Starving the Beast, 2016 (Dir. S. Mims)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Altug Yalcintas</dc:creator>
  <cp:lastModifiedBy>Altug Yalcintas</cp:lastModifiedBy>
  <cp:revision>59</cp:revision>
  <dcterms:created xsi:type="dcterms:W3CDTF">2019-10-08T06:50:53Z</dcterms:created>
  <dcterms:modified xsi:type="dcterms:W3CDTF">2019-10-31T12:30:02Z</dcterms:modified>
</cp:coreProperties>
</file>