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12" r:id="rId2"/>
    <p:sldId id="256" r:id="rId3"/>
    <p:sldId id="257" r:id="rId4"/>
    <p:sldId id="258" r:id="rId5"/>
    <p:sldId id="314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19" r:id="rId41"/>
    <p:sldId id="294" r:id="rId42"/>
    <p:sldId id="295" r:id="rId43"/>
    <p:sldId id="296" r:id="rId44"/>
    <p:sldId id="297" r:id="rId45"/>
    <p:sldId id="321" r:id="rId46"/>
    <p:sldId id="320" r:id="rId47"/>
    <p:sldId id="298" r:id="rId48"/>
    <p:sldId id="299" r:id="rId49"/>
    <p:sldId id="300" r:id="rId50"/>
    <p:sldId id="301" r:id="rId51"/>
    <p:sldId id="302" r:id="rId52"/>
    <p:sldId id="303" r:id="rId53"/>
    <p:sldId id="322" r:id="rId54"/>
    <p:sldId id="323" r:id="rId55"/>
    <p:sldId id="324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25" r:id="rId64"/>
    <p:sldId id="311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</p:sldIdLst>
  <p:sldSz cx="9144000" cy="5143500" type="screen16x9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692"/>
  </p:normalViewPr>
  <p:slideViewPr>
    <p:cSldViewPr showGuides="1">
      <p:cViewPr varScale="1">
        <p:scale>
          <a:sx n="83" d="100"/>
          <a:sy n="83" d="100"/>
        </p:scale>
        <p:origin x="3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32E61-84D7-4708-BF3A-FAAED1AB5F8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91F4D1D-EA3E-4A12-803C-9A676F59E434}">
      <dgm:prSet phldrT="[Metin]"/>
      <dgm:spPr/>
      <dgm:t>
        <a:bodyPr/>
        <a:lstStyle/>
        <a:p>
          <a:r>
            <a:rPr lang="tr-TR" dirty="0" err="1" smtClean="0"/>
            <a:t>Primer</a:t>
          </a:r>
          <a:r>
            <a:rPr lang="tr-TR" dirty="0" smtClean="0"/>
            <a:t> Tümör</a:t>
          </a:r>
          <a:endParaRPr lang="tr-TR" dirty="0"/>
        </a:p>
      </dgm:t>
    </dgm:pt>
    <dgm:pt modelId="{89445E86-31A6-4233-A7E9-B4352F7E38A7}" type="parTrans" cxnId="{7A1148F7-3EC1-474F-9D62-A0F54666B947}">
      <dgm:prSet/>
      <dgm:spPr/>
      <dgm:t>
        <a:bodyPr/>
        <a:lstStyle/>
        <a:p>
          <a:endParaRPr lang="tr-TR"/>
        </a:p>
      </dgm:t>
    </dgm:pt>
    <dgm:pt modelId="{720DD1DC-B6FE-4B24-8B2E-83E1F0C5787A}" type="sibTrans" cxnId="{7A1148F7-3EC1-474F-9D62-A0F54666B947}">
      <dgm:prSet/>
      <dgm:spPr/>
      <dgm:t>
        <a:bodyPr/>
        <a:lstStyle/>
        <a:p>
          <a:endParaRPr lang="tr-TR"/>
        </a:p>
      </dgm:t>
    </dgm:pt>
    <dgm:pt modelId="{EAB6BCEA-D4A9-492E-8AAF-2ED5D49EA10F}">
      <dgm:prSet phldrT="[Metin]"/>
      <dgm:spPr/>
      <dgm:t>
        <a:bodyPr/>
        <a:lstStyle/>
        <a:p>
          <a:r>
            <a:rPr lang="tr-TR" dirty="0" smtClean="0"/>
            <a:t>Metastaz</a:t>
          </a:r>
          <a:endParaRPr lang="tr-TR" dirty="0"/>
        </a:p>
      </dgm:t>
    </dgm:pt>
    <dgm:pt modelId="{3553B4AA-8147-4A85-86DC-28B4CD18DDA5}" type="parTrans" cxnId="{2FE734C6-78E8-4F44-86B9-D850A1047254}">
      <dgm:prSet/>
      <dgm:spPr/>
      <dgm:t>
        <a:bodyPr/>
        <a:lstStyle/>
        <a:p>
          <a:endParaRPr lang="tr-TR"/>
        </a:p>
      </dgm:t>
    </dgm:pt>
    <dgm:pt modelId="{8A3C5EB8-7CAE-4B95-8521-AF8FCC919119}" type="sibTrans" cxnId="{2FE734C6-78E8-4F44-86B9-D850A1047254}">
      <dgm:prSet/>
      <dgm:spPr/>
      <dgm:t>
        <a:bodyPr/>
        <a:lstStyle/>
        <a:p>
          <a:endParaRPr lang="tr-TR"/>
        </a:p>
      </dgm:t>
    </dgm:pt>
    <dgm:pt modelId="{43CE831D-C9A9-41E8-A5E6-3AA3AE6DAF6A}">
      <dgm:prSet phldrT="[Metin]"/>
      <dgm:spPr/>
      <dgm:t>
        <a:bodyPr/>
        <a:lstStyle/>
        <a:p>
          <a:r>
            <a:rPr lang="tr-TR" dirty="0" err="1" smtClean="0"/>
            <a:t>Hormonal</a:t>
          </a:r>
          <a:r>
            <a:rPr lang="tr-TR" dirty="0" smtClean="0"/>
            <a:t> </a:t>
          </a:r>
          <a:r>
            <a:rPr lang="tr-TR" dirty="0" err="1" smtClean="0"/>
            <a:t>Sekresyon</a:t>
          </a:r>
          <a:endParaRPr lang="tr-TR" dirty="0"/>
        </a:p>
      </dgm:t>
    </dgm:pt>
    <dgm:pt modelId="{5B3877EE-C569-472B-98FB-24E85B9B87A3}" type="parTrans" cxnId="{9B6B938C-23E1-49F6-8C46-4AA7487111B2}">
      <dgm:prSet/>
      <dgm:spPr/>
      <dgm:t>
        <a:bodyPr/>
        <a:lstStyle/>
        <a:p>
          <a:endParaRPr lang="tr-TR"/>
        </a:p>
      </dgm:t>
    </dgm:pt>
    <dgm:pt modelId="{42E4DF69-4899-42BE-B03D-21C17ED042FB}" type="sibTrans" cxnId="{9B6B938C-23E1-49F6-8C46-4AA7487111B2}">
      <dgm:prSet/>
      <dgm:spPr/>
      <dgm:t>
        <a:bodyPr/>
        <a:lstStyle/>
        <a:p>
          <a:endParaRPr lang="tr-TR"/>
        </a:p>
      </dgm:t>
    </dgm:pt>
    <dgm:pt modelId="{BA0142D7-068F-4DFC-8BC9-E665A855E997}">
      <dgm:prSet phldrT="[Metin]"/>
      <dgm:spPr/>
      <dgm:t>
        <a:bodyPr/>
        <a:lstStyle/>
        <a:p>
          <a:r>
            <a:rPr lang="tr-TR" dirty="0" smtClean="0"/>
            <a:t>Klinik semptomlar</a:t>
          </a:r>
          <a:endParaRPr lang="tr-TR" dirty="0"/>
        </a:p>
      </dgm:t>
    </dgm:pt>
    <dgm:pt modelId="{2FBF5447-E224-4A2E-9B1B-5A29EC32AE76}" type="parTrans" cxnId="{453F9FDB-9088-41D4-900D-6089E58AA8E3}">
      <dgm:prSet/>
      <dgm:spPr/>
      <dgm:t>
        <a:bodyPr/>
        <a:lstStyle/>
        <a:p>
          <a:endParaRPr lang="tr-TR"/>
        </a:p>
      </dgm:t>
    </dgm:pt>
    <dgm:pt modelId="{D8E3ADA4-9C72-4BFE-84BF-166FA5F6372C}" type="sibTrans" cxnId="{453F9FDB-9088-41D4-900D-6089E58AA8E3}">
      <dgm:prSet/>
      <dgm:spPr/>
      <dgm:t>
        <a:bodyPr/>
        <a:lstStyle/>
        <a:p>
          <a:endParaRPr lang="tr-TR"/>
        </a:p>
      </dgm:t>
    </dgm:pt>
    <dgm:pt modelId="{333EFABF-10A8-464A-83CD-3689EEBCFB9E}" type="pres">
      <dgm:prSet presAssocID="{57032E61-84D7-4708-BF3A-FAAED1AB5F8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FD45E7-B513-4C44-AB4A-12342C36EEE3}" type="pres">
      <dgm:prSet presAssocID="{57032E61-84D7-4708-BF3A-FAAED1AB5F83}" presName="ellipse" presStyleLbl="trBgShp" presStyleIdx="0" presStyleCnt="1"/>
      <dgm:spPr/>
    </dgm:pt>
    <dgm:pt modelId="{B3AF8E73-C5F8-496B-8456-67D1665AB237}" type="pres">
      <dgm:prSet presAssocID="{57032E61-84D7-4708-BF3A-FAAED1AB5F83}" presName="arrow1" presStyleLbl="fgShp" presStyleIdx="0" presStyleCnt="1"/>
      <dgm:spPr/>
    </dgm:pt>
    <dgm:pt modelId="{71932DBC-2778-4942-A174-9C4A81B200CE}" type="pres">
      <dgm:prSet presAssocID="{57032E61-84D7-4708-BF3A-FAAED1AB5F8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B1DA1C-D27A-45E4-A476-3AF167C58012}" type="pres">
      <dgm:prSet presAssocID="{EAB6BCEA-D4A9-492E-8AAF-2ED5D49EA10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7F9EC4-63A2-4EE2-9FDB-8B371D26F2F2}" type="pres">
      <dgm:prSet presAssocID="{43CE831D-C9A9-41E8-A5E6-3AA3AE6DAF6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866217-CCFD-4A0F-B384-E71252497D1C}" type="pres">
      <dgm:prSet presAssocID="{BA0142D7-068F-4DFC-8BC9-E665A855E99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9FB2AC-E859-4277-AA97-D20D9E9FC647}" type="pres">
      <dgm:prSet presAssocID="{57032E61-84D7-4708-BF3A-FAAED1AB5F83}" presName="funnel" presStyleLbl="trAlignAcc1" presStyleIdx="0" presStyleCnt="1"/>
      <dgm:spPr/>
    </dgm:pt>
  </dgm:ptLst>
  <dgm:cxnLst>
    <dgm:cxn modelId="{453F9FDB-9088-41D4-900D-6089E58AA8E3}" srcId="{57032E61-84D7-4708-BF3A-FAAED1AB5F83}" destId="{BA0142D7-068F-4DFC-8BC9-E665A855E997}" srcOrd="3" destOrd="0" parTransId="{2FBF5447-E224-4A2E-9B1B-5A29EC32AE76}" sibTransId="{D8E3ADA4-9C72-4BFE-84BF-166FA5F6372C}"/>
    <dgm:cxn modelId="{732545E3-C012-5B4B-BCA8-20DA730704D3}" type="presOf" srcId="{591F4D1D-EA3E-4A12-803C-9A676F59E434}" destId="{C5866217-CCFD-4A0F-B384-E71252497D1C}" srcOrd="0" destOrd="0" presId="urn:microsoft.com/office/officeart/2005/8/layout/funnel1"/>
    <dgm:cxn modelId="{2FE734C6-78E8-4F44-86B9-D850A1047254}" srcId="{57032E61-84D7-4708-BF3A-FAAED1AB5F83}" destId="{EAB6BCEA-D4A9-492E-8AAF-2ED5D49EA10F}" srcOrd="1" destOrd="0" parTransId="{3553B4AA-8147-4A85-86DC-28B4CD18DDA5}" sibTransId="{8A3C5EB8-7CAE-4B95-8521-AF8FCC919119}"/>
    <dgm:cxn modelId="{9444C2D3-7576-3F42-BCF1-382EF82C8A5B}" type="presOf" srcId="{43CE831D-C9A9-41E8-A5E6-3AA3AE6DAF6A}" destId="{2AB1DA1C-D27A-45E4-A476-3AF167C58012}" srcOrd="0" destOrd="0" presId="urn:microsoft.com/office/officeart/2005/8/layout/funnel1"/>
    <dgm:cxn modelId="{60727CD9-9DAE-B740-9BFC-F3AE38E5D288}" type="presOf" srcId="{EAB6BCEA-D4A9-492E-8AAF-2ED5D49EA10F}" destId="{1E7F9EC4-63A2-4EE2-9FDB-8B371D26F2F2}" srcOrd="0" destOrd="0" presId="urn:microsoft.com/office/officeart/2005/8/layout/funnel1"/>
    <dgm:cxn modelId="{9B6B938C-23E1-49F6-8C46-4AA7487111B2}" srcId="{57032E61-84D7-4708-BF3A-FAAED1AB5F83}" destId="{43CE831D-C9A9-41E8-A5E6-3AA3AE6DAF6A}" srcOrd="2" destOrd="0" parTransId="{5B3877EE-C569-472B-98FB-24E85B9B87A3}" sibTransId="{42E4DF69-4899-42BE-B03D-21C17ED042FB}"/>
    <dgm:cxn modelId="{AB5652A6-BFD8-BD4C-9781-ABF41030C39E}" type="presOf" srcId="{BA0142D7-068F-4DFC-8BC9-E665A855E997}" destId="{71932DBC-2778-4942-A174-9C4A81B200CE}" srcOrd="0" destOrd="0" presId="urn:microsoft.com/office/officeart/2005/8/layout/funnel1"/>
    <dgm:cxn modelId="{7A1148F7-3EC1-474F-9D62-A0F54666B947}" srcId="{57032E61-84D7-4708-BF3A-FAAED1AB5F83}" destId="{591F4D1D-EA3E-4A12-803C-9A676F59E434}" srcOrd="0" destOrd="0" parTransId="{89445E86-31A6-4233-A7E9-B4352F7E38A7}" sibTransId="{720DD1DC-B6FE-4B24-8B2E-83E1F0C5787A}"/>
    <dgm:cxn modelId="{E37761BD-BBA9-6F40-8C86-EB1054371C20}" type="presOf" srcId="{57032E61-84D7-4708-BF3A-FAAED1AB5F83}" destId="{333EFABF-10A8-464A-83CD-3689EEBCFB9E}" srcOrd="0" destOrd="0" presId="urn:microsoft.com/office/officeart/2005/8/layout/funnel1"/>
    <dgm:cxn modelId="{E5CE52AA-B297-B144-AC35-B19A61C19D1E}" type="presParOf" srcId="{333EFABF-10A8-464A-83CD-3689EEBCFB9E}" destId="{39FD45E7-B513-4C44-AB4A-12342C36EEE3}" srcOrd="0" destOrd="0" presId="urn:microsoft.com/office/officeart/2005/8/layout/funnel1"/>
    <dgm:cxn modelId="{432DB4EF-A312-8C40-B74F-ADA8DA640CA6}" type="presParOf" srcId="{333EFABF-10A8-464A-83CD-3689EEBCFB9E}" destId="{B3AF8E73-C5F8-496B-8456-67D1665AB237}" srcOrd="1" destOrd="0" presId="urn:microsoft.com/office/officeart/2005/8/layout/funnel1"/>
    <dgm:cxn modelId="{EB8190DD-FFE8-4841-A01E-9EC14F62D9B5}" type="presParOf" srcId="{333EFABF-10A8-464A-83CD-3689EEBCFB9E}" destId="{71932DBC-2778-4942-A174-9C4A81B200CE}" srcOrd="2" destOrd="0" presId="urn:microsoft.com/office/officeart/2005/8/layout/funnel1"/>
    <dgm:cxn modelId="{9C99CA96-2EA3-D248-A4FB-45DD90E41676}" type="presParOf" srcId="{333EFABF-10A8-464A-83CD-3689EEBCFB9E}" destId="{2AB1DA1C-D27A-45E4-A476-3AF167C58012}" srcOrd="3" destOrd="0" presId="urn:microsoft.com/office/officeart/2005/8/layout/funnel1"/>
    <dgm:cxn modelId="{00DB0350-23AA-3E40-893F-845A24A303BE}" type="presParOf" srcId="{333EFABF-10A8-464A-83CD-3689EEBCFB9E}" destId="{1E7F9EC4-63A2-4EE2-9FDB-8B371D26F2F2}" srcOrd="4" destOrd="0" presId="urn:microsoft.com/office/officeart/2005/8/layout/funnel1"/>
    <dgm:cxn modelId="{9C753F11-11D0-734A-8C1E-EBFB8AA62769}" type="presParOf" srcId="{333EFABF-10A8-464A-83CD-3689EEBCFB9E}" destId="{C5866217-CCFD-4A0F-B384-E71252497D1C}" srcOrd="5" destOrd="0" presId="urn:microsoft.com/office/officeart/2005/8/layout/funnel1"/>
    <dgm:cxn modelId="{2CBA3288-76A9-F14F-B8A2-6DC70289CD5D}" type="presParOf" srcId="{333EFABF-10A8-464A-83CD-3689EEBCFB9E}" destId="{6A9FB2AC-E859-4277-AA97-D20D9E9FC6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45629-E315-4D91-B45F-C0C3F8E2F5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622FE42-6D35-4808-B04F-1F5A3461D925}">
      <dgm:prSet phldrT="[Metin]"/>
      <dgm:spPr/>
      <dgm:t>
        <a:bodyPr/>
        <a:lstStyle/>
        <a:p>
          <a:r>
            <a:rPr lang="tr-TR" dirty="0" smtClean="0"/>
            <a:t>Karın Ağrısı</a:t>
          </a:r>
          <a:endParaRPr lang="tr-TR" dirty="0"/>
        </a:p>
      </dgm:t>
    </dgm:pt>
    <dgm:pt modelId="{10DCCCE3-AE24-4F66-B59F-0107306C988B}" type="parTrans" cxnId="{58D89C3F-4B43-48B8-AC46-2A6A74D09DF6}">
      <dgm:prSet/>
      <dgm:spPr/>
      <dgm:t>
        <a:bodyPr/>
        <a:lstStyle/>
        <a:p>
          <a:endParaRPr lang="tr-TR"/>
        </a:p>
      </dgm:t>
    </dgm:pt>
    <dgm:pt modelId="{F59F793A-6A0B-44A2-808F-056E8117AC60}" type="sibTrans" cxnId="{58D89C3F-4B43-48B8-AC46-2A6A74D09DF6}">
      <dgm:prSet/>
      <dgm:spPr/>
      <dgm:t>
        <a:bodyPr/>
        <a:lstStyle/>
        <a:p>
          <a:endParaRPr lang="tr-TR"/>
        </a:p>
      </dgm:t>
    </dgm:pt>
    <dgm:pt modelId="{CE55842C-0FB8-47C0-8829-843EB56B5D43}">
      <dgm:prSet phldrT="[Metin]"/>
      <dgm:spPr/>
      <dgm:t>
        <a:bodyPr/>
        <a:lstStyle/>
        <a:p>
          <a:r>
            <a:rPr lang="tr-TR" dirty="0" smtClean="0"/>
            <a:t>Kramp tarzında</a:t>
          </a:r>
          <a:endParaRPr lang="tr-TR" dirty="0"/>
        </a:p>
      </dgm:t>
    </dgm:pt>
    <dgm:pt modelId="{0CE9E3E3-FF20-41CA-BBAC-5F5A1D80606E}" type="parTrans" cxnId="{6011D27E-EA66-401D-B28A-C8B83B7035A0}">
      <dgm:prSet/>
      <dgm:spPr/>
      <dgm:t>
        <a:bodyPr/>
        <a:lstStyle/>
        <a:p>
          <a:endParaRPr lang="tr-TR"/>
        </a:p>
      </dgm:t>
    </dgm:pt>
    <dgm:pt modelId="{9BBEBA4D-7C58-45DF-8F75-67103299E1E3}" type="sibTrans" cxnId="{6011D27E-EA66-401D-B28A-C8B83B7035A0}">
      <dgm:prSet/>
      <dgm:spPr/>
      <dgm:t>
        <a:bodyPr/>
        <a:lstStyle/>
        <a:p>
          <a:endParaRPr lang="tr-TR"/>
        </a:p>
      </dgm:t>
    </dgm:pt>
    <dgm:pt modelId="{58295FFA-59D0-426E-8C39-70552052A410}">
      <dgm:prSet phldrT="[Metin]"/>
      <dgm:spPr/>
      <dgm:t>
        <a:bodyPr/>
        <a:lstStyle/>
        <a:p>
          <a:r>
            <a:rPr lang="tr-TR" dirty="0" err="1" smtClean="0"/>
            <a:t>Paroksismal</a:t>
          </a:r>
          <a:endParaRPr lang="tr-TR" dirty="0"/>
        </a:p>
      </dgm:t>
    </dgm:pt>
    <dgm:pt modelId="{B9BE1417-37EA-4184-B597-274577DA5D94}" type="parTrans" cxnId="{D9B5AFD6-B667-47F8-A499-E7527DD7B7D7}">
      <dgm:prSet/>
      <dgm:spPr/>
      <dgm:t>
        <a:bodyPr/>
        <a:lstStyle/>
        <a:p>
          <a:endParaRPr lang="tr-TR"/>
        </a:p>
      </dgm:t>
    </dgm:pt>
    <dgm:pt modelId="{95FB1604-6730-4634-8A15-0FCBFEBF9B78}" type="sibTrans" cxnId="{D9B5AFD6-B667-47F8-A499-E7527DD7B7D7}">
      <dgm:prSet/>
      <dgm:spPr/>
      <dgm:t>
        <a:bodyPr/>
        <a:lstStyle/>
        <a:p>
          <a:endParaRPr lang="tr-TR"/>
        </a:p>
      </dgm:t>
    </dgm:pt>
    <dgm:pt modelId="{DFBC5204-7BBB-440A-ADAA-6E40C05FBD2F}">
      <dgm:prSet phldrT="[Metin]"/>
      <dgm:spPr/>
      <dgm:t>
        <a:bodyPr/>
        <a:lstStyle/>
        <a:p>
          <a:r>
            <a:rPr lang="tr-TR" dirty="0" smtClean="0"/>
            <a:t>Barsak Tıkanıklığı</a:t>
          </a:r>
          <a:endParaRPr lang="tr-TR" dirty="0"/>
        </a:p>
      </dgm:t>
    </dgm:pt>
    <dgm:pt modelId="{88433DAD-EEB2-4DC3-80E0-203036235D8E}" type="parTrans" cxnId="{C3F5EC4A-16B2-4B23-96E2-A3404C03281E}">
      <dgm:prSet/>
      <dgm:spPr/>
      <dgm:t>
        <a:bodyPr/>
        <a:lstStyle/>
        <a:p>
          <a:endParaRPr lang="tr-TR"/>
        </a:p>
      </dgm:t>
    </dgm:pt>
    <dgm:pt modelId="{5C0E18A5-BB0A-430B-955C-C0F6109237B8}" type="sibTrans" cxnId="{C3F5EC4A-16B2-4B23-96E2-A3404C03281E}">
      <dgm:prSet/>
      <dgm:spPr/>
      <dgm:t>
        <a:bodyPr/>
        <a:lstStyle/>
        <a:p>
          <a:endParaRPr lang="tr-TR"/>
        </a:p>
      </dgm:t>
    </dgm:pt>
    <dgm:pt modelId="{750AD315-0912-4DE5-AF84-E11C2F9181C6}">
      <dgm:prSet phldrT="[Metin]"/>
      <dgm:spPr/>
      <dgm:t>
        <a:bodyPr/>
        <a:lstStyle/>
        <a:p>
          <a:r>
            <a:rPr lang="tr-TR" dirty="0" err="1" smtClean="0"/>
            <a:t>İntermittant</a:t>
          </a:r>
          <a:endParaRPr lang="tr-TR" dirty="0"/>
        </a:p>
      </dgm:t>
    </dgm:pt>
    <dgm:pt modelId="{EB1C3414-AA45-48F8-9370-0FA566F47C9E}" type="parTrans" cxnId="{D9FE1F26-F2BA-4FB4-9F54-64B5F92B4F49}">
      <dgm:prSet/>
      <dgm:spPr/>
      <dgm:t>
        <a:bodyPr/>
        <a:lstStyle/>
        <a:p>
          <a:endParaRPr lang="tr-TR"/>
        </a:p>
      </dgm:t>
    </dgm:pt>
    <dgm:pt modelId="{20B5ABBB-2ACB-4D2A-90FB-56C94A5E44B3}" type="sibTrans" cxnId="{D9FE1F26-F2BA-4FB4-9F54-64B5F92B4F49}">
      <dgm:prSet/>
      <dgm:spPr/>
      <dgm:t>
        <a:bodyPr/>
        <a:lstStyle/>
        <a:p>
          <a:endParaRPr lang="tr-TR"/>
        </a:p>
      </dgm:t>
    </dgm:pt>
    <dgm:pt modelId="{0C13B75C-F7DF-4A11-8C1A-E135C08703EF}">
      <dgm:prSet phldrT="[Metin]"/>
      <dgm:spPr/>
      <dgm:t>
        <a:bodyPr/>
        <a:lstStyle/>
        <a:p>
          <a:r>
            <a:rPr lang="tr-TR" dirty="0" err="1" smtClean="0"/>
            <a:t>Tm’e</a:t>
          </a:r>
          <a:r>
            <a:rPr lang="tr-TR" dirty="0" smtClean="0"/>
            <a:t> yada </a:t>
          </a:r>
          <a:r>
            <a:rPr lang="tr-TR" dirty="0" err="1" smtClean="0"/>
            <a:t>mezenterdeki</a:t>
          </a:r>
          <a:r>
            <a:rPr lang="tr-TR" dirty="0" smtClean="0"/>
            <a:t> </a:t>
          </a:r>
          <a:r>
            <a:rPr lang="tr-TR" dirty="0" err="1" smtClean="0"/>
            <a:t>desmoplastik</a:t>
          </a:r>
          <a:r>
            <a:rPr lang="tr-TR" dirty="0" smtClean="0"/>
            <a:t> reaksiyona bağlı</a:t>
          </a:r>
          <a:endParaRPr lang="tr-TR" dirty="0"/>
        </a:p>
      </dgm:t>
    </dgm:pt>
    <dgm:pt modelId="{622D1EAC-A637-4177-B70C-FA817815BD05}" type="parTrans" cxnId="{27CD43C4-ED1F-42E6-B4AC-788CBC2CBA2D}">
      <dgm:prSet/>
      <dgm:spPr/>
      <dgm:t>
        <a:bodyPr/>
        <a:lstStyle/>
        <a:p>
          <a:endParaRPr lang="tr-TR"/>
        </a:p>
      </dgm:t>
    </dgm:pt>
    <dgm:pt modelId="{E0B1A19D-9854-44A5-BAAC-1DF72D8167BF}" type="sibTrans" cxnId="{27CD43C4-ED1F-42E6-B4AC-788CBC2CBA2D}">
      <dgm:prSet/>
      <dgm:spPr/>
      <dgm:t>
        <a:bodyPr/>
        <a:lstStyle/>
        <a:p>
          <a:endParaRPr lang="tr-TR"/>
        </a:p>
      </dgm:t>
    </dgm:pt>
    <dgm:pt modelId="{A6D18D63-B6DB-4BD8-B5AE-A4C4F7C31F75}">
      <dgm:prSet phldrT="[Metin]"/>
      <dgm:spPr/>
      <dgm:t>
        <a:bodyPr/>
        <a:lstStyle/>
        <a:p>
          <a:r>
            <a:rPr lang="tr-TR" dirty="0" err="1" smtClean="0"/>
            <a:t>Mezenterik</a:t>
          </a:r>
          <a:r>
            <a:rPr lang="tr-TR" dirty="0" smtClean="0"/>
            <a:t> </a:t>
          </a:r>
          <a:r>
            <a:rPr lang="tr-TR" dirty="0" err="1" smtClean="0"/>
            <a:t>İskemi</a:t>
          </a:r>
          <a:endParaRPr lang="tr-TR" dirty="0"/>
        </a:p>
      </dgm:t>
    </dgm:pt>
    <dgm:pt modelId="{BE7C57EF-B90E-4DDE-A709-8CE6B9B6298E}" type="parTrans" cxnId="{CAA0A487-8F01-416C-8022-B3E590FA5487}">
      <dgm:prSet/>
      <dgm:spPr/>
      <dgm:t>
        <a:bodyPr/>
        <a:lstStyle/>
        <a:p>
          <a:endParaRPr lang="tr-TR"/>
        </a:p>
      </dgm:t>
    </dgm:pt>
    <dgm:pt modelId="{847A5EF7-083A-4342-9F20-D98BA75F693B}" type="sibTrans" cxnId="{CAA0A487-8F01-416C-8022-B3E590FA5487}">
      <dgm:prSet/>
      <dgm:spPr/>
      <dgm:t>
        <a:bodyPr/>
        <a:lstStyle/>
        <a:p>
          <a:endParaRPr lang="tr-TR"/>
        </a:p>
      </dgm:t>
    </dgm:pt>
    <dgm:pt modelId="{07A5FAAC-301F-41F6-8F7F-91B17F73C249}">
      <dgm:prSet phldrT="[Metin]"/>
      <dgm:spPr/>
      <dgm:t>
        <a:bodyPr/>
        <a:lstStyle/>
        <a:p>
          <a:r>
            <a:rPr lang="tr-TR" dirty="0" err="1" smtClean="0"/>
            <a:t>Tm</a:t>
          </a:r>
          <a:r>
            <a:rPr lang="tr-TR" dirty="0" smtClean="0"/>
            <a:t> yada </a:t>
          </a:r>
          <a:r>
            <a:rPr lang="tr-TR" dirty="0" err="1" smtClean="0"/>
            <a:t>desmoplastik</a:t>
          </a:r>
          <a:r>
            <a:rPr lang="tr-TR" dirty="0" smtClean="0"/>
            <a:t> reaksiyona bağlı</a:t>
          </a:r>
          <a:endParaRPr lang="tr-TR" dirty="0"/>
        </a:p>
      </dgm:t>
    </dgm:pt>
    <dgm:pt modelId="{2DBB851C-8710-4D5F-AE15-B67855ECB570}" type="parTrans" cxnId="{BC6C7273-B09A-4128-9EC8-3A8D0B8B73EF}">
      <dgm:prSet/>
      <dgm:spPr/>
      <dgm:t>
        <a:bodyPr/>
        <a:lstStyle/>
        <a:p>
          <a:endParaRPr lang="tr-TR"/>
        </a:p>
      </dgm:t>
    </dgm:pt>
    <dgm:pt modelId="{C75A8A34-E5A4-44DF-8FB4-ABD4F8961000}" type="sibTrans" cxnId="{BC6C7273-B09A-4128-9EC8-3A8D0B8B73EF}">
      <dgm:prSet/>
      <dgm:spPr/>
      <dgm:t>
        <a:bodyPr/>
        <a:lstStyle/>
        <a:p>
          <a:endParaRPr lang="tr-TR"/>
        </a:p>
      </dgm:t>
    </dgm:pt>
    <dgm:pt modelId="{73146B58-CCFE-4400-B0D5-D95A43600CED}" type="pres">
      <dgm:prSet presAssocID="{E6345629-E315-4D91-B45F-C0C3F8E2F5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5B9BC87-8CB8-45FD-93E3-CB5FDB7C7895}" type="pres">
      <dgm:prSet presAssocID="{E622FE42-6D35-4808-B04F-1F5A3461D925}" presName="composite" presStyleCnt="0"/>
      <dgm:spPr/>
    </dgm:pt>
    <dgm:pt modelId="{743C0419-4D4C-4A85-8423-506D8DBFDAF7}" type="pres">
      <dgm:prSet presAssocID="{E622FE42-6D35-4808-B04F-1F5A3461D92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B6958-CD41-4E60-BC22-10C308DD4CA3}" type="pres">
      <dgm:prSet presAssocID="{E622FE42-6D35-4808-B04F-1F5A3461D92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C6640C-68BB-44F2-89DA-9E0F2E4170F0}" type="pres">
      <dgm:prSet presAssocID="{F59F793A-6A0B-44A2-808F-056E8117AC60}" presName="space" presStyleCnt="0"/>
      <dgm:spPr/>
    </dgm:pt>
    <dgm:pt modelId="{0B7A8BBA-1D4A-49A3-9A63-5EDE5FEC6B46}" type="pres">
      <dgm:prSet presAssocID="{DFBC5204-7BBB-440A-ADAA-6E40C05FBD2F}" presName="composite" presStyleCnt="0"/>
      <dgm:spPr/>
    </dgm:pt>
    <dgm:pt modelId="{27B15D44-5D4E-478A-B125-5BF12E09746D}" type="pres">
      <dgm:prSet presAssocID="{DFBC5204-7BBB-440A-ADAA-6E40C05FBD2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A1313C-7165-41C0-9961-DED63423110B}" type="pres">
      <dgm:prSet presAssocID="{DFBC5204-7BBB-440A-ADAA-6E40C05FBD2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C03ABF-457C-4391-9AE2-91783C87F8DE}" type="pres">
      <dgm:prSet presAssocID="{5C0E18A5-BB0A-430B-955C-C0F6109237B8}" presName="space" presStyleCnt="0"/>
      <dgm:spPr/>
    </dgm:pt>
    <dgm:pt modelId="{ED3981DD-24C3-44B4-B0E3-2DE91B907ABF}" type="pres">
      <dgm:prSet presAssocID="{A6D18D63-B6DB-4BD8-B5AE-A4C4F7C31F75}" presName="composite" presStyleCnt="0"/>
      <dgm:spPr/>
    </dgm:pt>
    <dgm:pt modelId="{4BBFD8E2-5CC1-44D6-8445-11ED77750833}" type="pres">
      <dgm:prSet presAssocID="{A6D18D63-B6DB-4BD8-B5AE-A4C4F7C31F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B4151E-C523-4B8B-88F9-02D4E0A9AF3C}" type="pres">
      <dgm:prSet presAssocID="{A6D18D63-B6DB-4BD8-B5AE-A4C4F7C31F7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0C663A-7D9C-7A4A-BFAC-2B75CDA761DE}" type="presOf" srcId="{E6345629-E315-4D91-B45F-C0C3F8E2F500}" destId="{73146B58-CCFE-4400-B0D5-D95A43600CED}" srcOrd="0" destOrd="0" presId="urn:microsoft.com/office/officeart/2005/8/layout/hList1"/>
    <dgm:cxn modelId="{FFA1D30F-C7C7-0E47-8C97-100F409E63B9}" type="presOf" srcId="{DFBC5204-7BBB-440A-ADAA-6E40C05FBD2F}" destId="{27B15D44-5D4E-478A-B125-5BF12E09746D}" srcOrd="0" destOrd="0" presId="urn:microsoft.com/office/officeart/2005/8/layout/hList1"/>
    <dgm:cxn modelId="{A8BB1584-6F4E-FB41-9157-32C0C42B769C}" type="presOf" srcId="{58295FFA-59D0-426E-8C39-70552052A410}" destId="{FEFB6958-CD41-4E60-BC22-10C308DD4CA3}" srcOrd="0" destOrd="1" presId="urn:microsoft.com/office/officeart/2005/8/layout/hList1"/>
    <dgm:cxn modelId="{C3F5EC4A-16B2-4B23-96E2-A3404C03281E}" srcId="{E6345629-E315-4D91-B45F-C0C3F8E2F500}" destId="{DFBC5204-7BBB-440A-ADAA-6E40C05FBD2F}" srcOrd="1" destOrd="0" parTransId="{88433DAD-EEB2-4DC3-80E0-203036235D8E}" sibTransId="{5C0E18A5-BB0A-430B-955C-C0F6109237B8}"/>
    <dgm:cxn modelId="{27CD43C4-ED1F-42E6-B4AC-788CBC2CBA2D}" srcId="{DFBC5204-7BBB-440A-ADAA-6E40C05FBD2F}" destId="{0C13B75C-F7DF-4A11-8C1A-E135C08703EF}" srcOrd="1" destOrd="0" parTransId="{622D1EAC-A637-4177-B70C-FA817815BD05}" sibTransId="{E0B1A19D-9854-44A5-BAAC-1DF72D8167BF}"/>
    <dgm:cxn modelId="{FE418B7E-EBB0-4D49-9964-D7E8B1CCBCFF}" type="presOf" srcId="{0C13B75C-F7DF-4A11-8C1A-E135C08703EF}" destId="{87A1313C-7165-41C0-9961-DED63423110B}" srcOrd="0" destOrd="1" presId="urn:microsoft.com/office/officeart/2005/8/layout/hList1"/>
    <dgm:cxn modelId="{D9B5AFD6-B667-47F8-A499-E7527DD7B7D7}" srcId="{E622FE42-6D35-4808-B04F-1F5A3461D925}" destId="{58295FFA-59D0-426E-8C39-70552052A410}" srcOrd="1" destOrd="0" parTransId="{B9BE1417-37EA-4184-B597-274577DA5D94}" sibTransId="{95FB1604-6730-4634-8A15-0FCBFEBF9B78}"/>
    <dgm:cxn modelId="{FE083C1F-199E-B145-8E52-D4D7E1A52417}" type="presOf" srcId="{E622FE42-6D35-4808-B04F-1F5A3461D925}" destId="{743C0419-4D4C-4A85-8423-506D8DBFDAF7}" srcOrd="0" destOrd="0" presId="urn:microsoft.com/office/officeart/2005/8/layout/hList1"/>
    <dgm:cxn modelId="{BC6C7273-B09A-4128-9EC8-3A8D0B8B73EF}" srcId="{A6D18D63-B6DB-4BD8-B5AE-A4C4F7C31F75}" destId="{07A5FAAC-301F-41F6-8F7F-91B17F73C249}" srcOrd="0" destOrd="0" parTransId="{2DBB851C-8710-4D5F-AE15-B67855ECB570}" sibTransId="{C75A8A34-E5A4-44DF-8FB4-ABD4F8961000}"/>
    <dgm:cxn modelId="{9DB222CA-D69B-F342-92C5-D665572A283A}" type="presOf" srcId="{CE55842C-0FB8-47C0-8829-843EB56B5D43}" destId="{FEFB6958-CD41-4E60-BC22-10C308DD4CA3}" srcOrd="0" destOrd="0" presId="urn:microsoft.com/office/officeart/2005/8/layout/hList1"/>
    <dgm:cxn modelId="{D9FE1F26-F2BA-4FB4-9F54-64B5F92B4F49}" srcId="{DFBC5204-7BBB-440A-ADAA-6E40C05FBD2F}" destId="{750AD315-0912-4DE5-AF84-E11C2F9181C6}" srcOrd="0" destOrd="0" parTransId="{EB1C3414-AA45-48F8-9370-0FA566F47C9E}" sibTransId="{20B5ABBB-2ACB-4D2A-90FB-56C94A5E44B3}"/>
    <dgm:cxn modelId="{CAA0A487-8F01-416C-8022-B3E590FA5487}" srcId="{E6345629-E315-4D91-B45F-C0C3F8E2F500}" destId="{A6D18D63-B6DB-4BD8-B5AE-A4C4F7C31F75}" srcOrd="2" destOrd="0" parTransId="{BE7C57EF-B90E-4DDE-A709-8CE6B9B6298E}" sibTransId="{847A5EF7-083A-4342-9F20-D98BA75F693B}"/>
    <dgm:cxn modelId="{1F102C07-7DA7-794C-8615-EE98A16B28FE}" type="presOf" srcId="{750AD315-0912-4DE5-AF84-E11C2F9181C6}" destId="{87A1313C-7165-41C0-9961-DED63423110B}" srcOrd="0" destOrd="0" presId="urn:microsoft.com/office/officeart/2005/8/layout/hList1"/>
    <dgm:cxn modelId="{6011D27E-EA66-401D-B28A-C8B83B7035A0}" srcId="{E622FE42-6D35-4808-B04F-1F5A3461D925}" destId="{CE55842C-0FB8-47C0-8829-843EB56B5D43}" srcOrd="0" destOrd="0" parTransId="{0CE9E3E3-FF20-41CA-BBAC-5F5A1D80606E}" sibTransId="{9BBEBA4D-7C58-45DF-8F75-67103299E1E3}"/>
    <dgm:cxn modelId="{F014072B-78DC-D940-BF8F-E27586298503}" type="presOf" srcId="{07A5FAAC-301F-41F6-8F7F-91B17F73C249}" destId="{01B4151E-C523-4B8B-88F9-02D4E0A9AF3C}" srcOrd="0" destOrd="0" presId="urn:microsoft.com/office/officeart/2005/8/layout/hList1"/>
    <dgm:cxn modelId="{00C5A306-CE41-484A-9AB6-D29DE63C3E25}" type="presOf" srcId="{A6D18D63-B6DB-4BD8-B5AE-A4C4F7C31F75}" destId="{4BBFD8E2-5CC1-44D6-8445-11ED77750833}" srcOrd="0" destOrd="0" presId="urn:microsoft.com/office/officeart/2005/8/layout/hList1"/>
    <dgm:cxn modelId="{58D89C3F-4B43-48B8-AC46-2A6A74D09DF6}" srcId="{E6345629-E315-4D91-B45F-C0C3F8E2F500}" destId="{E622FE42-6D35-4808-B04F-1F5A3461D925}" srcOrd="0" destOrd="0" parTransId="{10DCCCE3-AE24-4F66-B59F-0107306C988B}" sibTransId="{F59F793A-6A0B-44A2-808F-056E8117AC60}"/>
    <dgm:cxn modelId="{21D2E71C-712C-E84F-99B1-CD6BFEFE0196}" type="presParOf" srcId="{73146B58-CCFE-4400-B0D5-D95A43600CED}" destId="{F5B9BC87-8CB8-45FD-93E3-CB5FDB7C7895}" srcOrd="0" destOrd="0" presId="urn:microsoft.com/office/officeart/2005/8/layout/hList1"/>
    <dgm:cxn modelId="{42A8C194-0737-D445-B9C4-05AB99AFB0B8}" type="presParOf" srcId="{F5B9BC87-8CB8-45FD-93E3-CB5FDB7C7895}" destId="{743C0419-4D4C-4A85-8423-506D8DBFDAF7}" srcOrd="0" destOrd="0" presId="urn:microsoft.com/office/officeart/2005/8/layout/hList1"/>
    <dgm:cxn modelId="{D3213632-FE8C-AE45-AAA1-EC219069F26E}" type="presParOf" srcId="{F5B9BC87-8CB8-45FD-93E3-CB5FDB7C7895}" destId="{FEFB6958-CD41-4E60-BC22-10C308DD4CA3}" srcOrd="1" destOrd="0" presId="urn:microsoft.com/office/officeart/2005/8/layout/hList1"/>
    <dgm:cxn modelId="{EC3D0C5A-0594-2348-A1A5-EDE475F62798}" type="presParOf" srcId="{73146B58-CCFE-4400-B0D5-D95A43600CED}" destId="{21C6640C-68BB-44F2-89DA-9E0F2E4170F0}" srcOrd="1" destOrd="0" presId="urn:microsoft.com/office/officeart/2005/8/layout/hList1"/>
    <dgm:cxn modelId="{F926D85B-00CA-044D-9C77-4530EFA7EA67}" type="presParOf" srcId="{73146B58-CCFE-4400-B0D5-D95A43600CED}" destId="{0B7A8BBA-1D4A-49A3-9A63-5EDE5FEC6B46}" srcOrd="2" destOrd="0" presId="urn:microsoft.com/office/officeart/2005/8/layout/hList1"/>
    <dgm:cxn modelId="{66D5552B-3D65-ED4E-8029-E8B3DBCCDF2E}" type="presParOf" srcId="{0B7A8BBA-1D4A-49A3-9A63-5EDE5FEC6B46}" destId="{27B15D44-5D4E-478A-B125-5BF12E09746D}" srcOrd="0" destOrd="0" presId="urn:microsoft.com/office/officeart/2005/8/layout/hList1"/>
    <dgm:cxn modelId="{E1AA2763-47B6-7448-83CF-A240D946E491}" type="presParOf" srcId="{0B7A8BBA-1D4A-49A3-9A63-5EDE5FEC6B46}" destId="{87A1313C-7165-41C0-9961-DED63423110B}" srcOrd="1" destOrd="0" presId="urn:microsoft.com/office/officeart/2005/8/layout/hList1"/>
    <dgm:cxn modelId="{72F25F2F-75C4-FA49-A0CB-462CB0CC3DB5}" type="presParOf" srcId="{73146B58-CCFE-4400-B0D5-D95A43600CED}" destId="{B0C03ABF-457C-4391-9AE2-91783C87F8DE}" srcOrd="3" destOrd="0" presId="urn:microsoft.com/office/officeart/2005/8/layout/hList1"/>
    <dgm:cxn modelId="{163D36AA-A2F0-BA49-B883-9479C7C2A2A3}" type="presParOf" srcId="{73146B58-CCFE-4400-B0D5-D95A43600CED}" destId="{ED3981DD-24C3-44B4-B0E3-2DE91B907ABF}" srcOrd="4" destOrd="0" presId="urn:microsoft.com/office/officeart/2005/8/layout/hList1"/>
    <dgm:cxn modelId="{5843BFB0-CECB-8943-A2A7-E5DA8C42DB7A}" type="presParOf" srcId="{ED3981DD-24C3-44B4-B0E3-2DE91B907ABF}" destId="{4BBFD8E2-5CC1-44D6-8445-11ED77750833}" srcOrd="0" destOrd="0" presId="urn:microsoft.com/office/officeart/2005/8/layout/hList1"/>
    <dgm:cxn modelId="{776BBFE6-4882-DF41-A7AD-DBBB7F3FE0E0}" type="presParOf" srcId="{ED3981DD-24C3-44B4-B0E3-2DE91B907ABF}" destId="{01B4151E-C523-4B8B-88F9-02D4E0A9AF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EBAB3-9414-4CC5-BDF5-D0D9C15754A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614D45-DA8F-4773-A39A-D699232091D7}">
      <dgm:prSet phldrT="[Metin]"/>
      <dgm:spPr/>
      <dgm:t>
        <a:bodyPr/>
        <a:lstStyle/>
        <a:p>
          <a:r>
            <a:rPr lang="tr-TR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Karsinoid</a:t>
          </a:r>
          <a:r>
            <a: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Sendrom</a:t>
          </a:r>
          <a:endParaRPr lang="tr-T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8C14-F73C-4E93-BFB3-79A4B3BCB781}" type="parTrans" cxnId="{927682C5-CF42-4B0E-AE39-E7DB05BF3A8C}">
      <dgm:prSet/>
      <dgm:spPr/>
      <dgm:t>
        <a:bodyPr/>
        <a:lstStyle/>
        <a:p>
          <a:endParaRPr lang="tr-TR"/>
        </a:p>
      </dgm:t>
    </dgm:pt>
    <dgm:pt modelId="{1F5A7041-8B37-4D94-9A1E-6806B296BF4A}" type="sibTrans" cxnId="{927682C5-CF42-4B0E-AE39-E7DB05BF3A8C}">
      <dgm:prSet/>
      <dgm:spPr/>
      <dgm:t>
        <a:bodyPr/>
        <a:lstStyle/>
        <a:p>
          <a:endParaRPr lang="tr-TR"/>
        </a:p>
      </dgm:t>
    </dgm:pt>
    <dgm:pt modelId="{05AFD066-5FED-4FE9-970D-0A474FE3F945}">
      <dgm:prSet phldrT="[Metin]" custT="1"/>
      <dgm:spPr/>
      <dgm:t>
        <a:bodyPr/>
        <a:lstStyle/>
        <a:p>
          <a:r>
            <a:rPr lang="tr-TR" sz="2400" b="1" i="0" dirty="0" err="1" smtClean="0"/>
            <a:t>Diyare</a:t>
          </a:r>
          <a:endParaRPr lang="tr-TR" sz="2400" b="1" i="0" dirty="0" smtClean="0"/>
        </a:p>
        <a:p>
          <a:r>
            <a:rPr lang="tr-TR" sz="2400" b="1" i="0" dirty="0" smtClean="0"/>
            <a:t>%73</a:t>
          </a:r>
          <a:endParaRPr lang="tr-TR" sz="2400" b="1" i="0" dirty="0"/>
        </a:p>
      </dgm:t>
    </dgm:pt>
    <dgm:pt modelId="{BC74C892-6D33-464B-BA24-969E8E0A89F7}" type="parTrans" cxnId="{080588E4-7029-4592-901D-104E5BC783C9}">
      <dgm:prSet/>
      <dgm:spPr/>
      <dgm:t>
        <a:bodyPr/>
        <a:lstStyle/>
        <a:p>
          <a:endParaRPr lang="tr-TR"/>
        </a:p>
      </dgm:t>
    </dgm:pt>
    <dgm:pt modelId="{B7627FA5-473C-49EE-9C93-3D1C8256A9DC}" type="sibTrans" cxnId="{080588E4-7029-4592-901D-104E5BC783C9}">
      <dgm:prSet/>
      <dgm:spPr/>
      <dgm:t>
        <a:bodyPr/>
        <a:lstStyle/>
        <a:p>
          <a:endParaRPr lang="tr-TR"/>
        </a:p>
      </dgm:t>
    </dgm:pt>
    <dgm:pt modelId="{0E73EFC2-225B-4858-A99A-7C59EB1B7115}">
      <dgm:prSet phldrT="[Metin]" custT="1"/>
      <dgm:spPr/>
      <dgm:t>
        <a:bodyPr/>
        <a:lstStyle/>
        <a:p>
          <a:r>
            <a:rPr lang="tr-TR" sz="1800" b="1" dirty="0" err="1" smtClean="0"/>
            <a:t>Flushing</a:t>
          </a:r>
          <a:endParaRPr lang="tr-TR" sz="1800" b="1" dirty="0" smtClean="0"/>
        </a:p>
        <a:p>
          <a:r>
            <a:rPr lang="tr-TR" sz="1800" b="1" dirty="0" smtClean="0"/>
            <a:t>%65</a:t>
          </a:r>
        </a:p>
      </dgm:t>
    </dgm:pt>
    <dgm:pt modelId="{02E62DAD-C92B-47F9-8F12-8FA1B0ABB32F}" type="parTrans" cxnId="{A349E130-1E3D-4211-B3E5-9192C96804C5}">
      <dgm:prSet/>
      <dgm:spPr/>
      <dgm:t>
        <a:bodyPr/>
        <a:lstStyle/>
        <a:p>
          <a:endParaRPr lang="tr-TR"/>
        </a:p>
      </dgm:t>
    </dgm:pt>
    <dgm:pt modelId="{195740D0-9A9E-45DE-87F3-152C658AFCD6}" type="sibTrans" cxnId="{A349E130-1E3D-4211-B3E5-9192C96804C5}">
      <dgm:prSet/>
      <dgm:spPr/>
      <dgm:t>
        <a:bodyPr/>
        <a:lstStyle/>
        <a:p>
          <a:endParaRPr lang="tr-TR"/>
        </a:p>
      </dgm:t>
    </dgm:pt>
    <dgm:pt modelId="{8F4BC6AA-01F5-4846-B527-8E260647DA17}">
      <dgm:prSet phldrT="[Metin]" custT="1"/>
      <dgm:spPr/>
      <dgm:t>
        <a:bodyPr/>
        <a:lstStyle/>
        <a:p>
          <a:r>
            <a:rPr lang="tr-TR" sz="1200" b="1" dirty="0" err="1" smtClean="0"/>
            <a:t>Bronkospazm</a:t>
          </a:r>
          <a:endParaRPr lang="tr-TR" sz="1200" b="1" dirty="0" smtClean="0"/>
        </a:p>
        <a:p>
          <a:r>
            <a:rPr lang="tr-TR" sz="1200" b="1" dirty="0" smtClean="0"/>
            <a:t>%8</a:t>
          </a:r>
          <a:endParaRPr lang="tr-TR" sz="1200" b="1" dirty="0"/>
        </a:p>
      </dgm:t>
    </dgm:pt>
    <dgm:pt modelId="{545F5C78-7AB8-4314-98E0-D0147F7FD97D}" type="parTrans" cxnId="{A59DAD85-863C-48AD-8056-9D6E5952C486}">
      <dgm:prSet/>
      <dgm:spPr/>
      <dgm:t>
        <a:bodyPr/>
        <a:lstStyle/>
        <a:p>
          <a:endParaRPr lang="tr-TR"/>
        </a:p>
      </dgm:t>
    </dgm:pt>
    <dgm:pt modelId="{85E9BACF-3685-43B1-B640-1E05729F9B33}" type="sibTrans" cxnId="{A59DAD85-863C-48AD-8056-9D6E5952C486}">
      <dgm:prSet/>
      <dgm:spPr/>
      <dgm:t>
        <a:bodyPr/>
        <a:lstStyle/>
        <a:p>
          <a:endParaRPr lang="tr-TR"/>
        </a:p>
      </dgm:t>
    </dgm:pt>
    <dgm:pt modelId="{8F5C762B-92F1-4ED6-9E8E-3A64F64B5A9A}">
      <dgm:prSet phldrT="[Metin]" custT="1"/>
      <dgm:spPr/>
      <dgm:t>
        <a:bodyPr/>
        <a:lstStyle/>
        <a:p>
          <a:r>
            <a:rPr lang="tr-TR" sz="1200" b="1" dirty="0" err="1" smtClean="0"/>
            <a:t>Karsinoid</a:t>
          </a:r>
          <a:r>
            <a:rPr lang="tr-TR" sz="1200" b="1" dirty="0" smtClean="0"/>
            <a:t> Kalp Hastalığı (</a:t>
          </a:r>
          <a:r>
            <a:rPr lang="en-US" sz="1200" b="1" dirty="0" err="1" smtClean="0"/>
            <a:t>Hedinger</a:t>
          </a:r>
          <a:r>
            <a:rPr lang="en-US" sz="1200" b="1" dirty="0" smtClean="0"/>
            <a:t> s</a:t>
          </a:r>
          <a:r>
            <a:rPr lang="tr-TR" sz="1200" b="1" dirty="0" smtClean="0"/>
            <a:t>e</a:t>
          </a:r>
          <a:r>
            <a:rPr lang="en-US" sz="1200" b="1" dirty="0" err="1" smtClean="0"/>
            <a:t>ndrom</a:t>
          </a:r>
          <a:r>
            <a:rPr lang="tr-TR" sz="1200" b="1" dirty="0" smtClean="0"/>
            <a:t>u)</a:t>
          </a:r>
        </a:p>
        <a:p>
          <a:r>
            <a:rPr lang="tr-TR" sz="1200" b="1" dirty="0" smtClean="0"/>
            <a:t>%10</a:t>
          </a:r>
          <a:endParaRPr lang="tr-TR" sz="1200" b="1" dirty="0"/>
        </a:p>
      </dgm:t>
    </dgm:pt>
    <dgm:pt modelId="{5661BF0E-5FF4-4847-984C-F4DEBE202245}" type="parTrans" cxnId="{17DB2E8B-B845-43B4-BDD8-F4BE3734B8F3}">
      <dgm:prSet/>
      <dgm:spPr/>
      <dgm:t>
        <a:bodyPr/>
        <a:lstStyle/>
        <a:p>
          <a:endParaRPr lang="tr-TR"/>
        </a:p>
      </dgm:t>
    </dgm:pt>
    <dgm:pt modelId="{5CB2E54A-31D4-46C0-99D7-DC33D8F6D939}" type="sibTrans" cxnId="{17DB2E8B-B845-43B4-BDD8-F4BE3734B8F3}">
      <dgm:prSet/>
      <dgm:spPr/>
      <dgm:t>
        <a:bodyPr/>
        <a:lstStyle/>
        <a:p>
          <a:endParaRPr lang="tr-TR"/>
        </a:p>
      </dgm:t>
    </dgm:pt>
    <dgm:pt modelId="{3CDBE517-77B3-43A4-B06E-89F223382D05}" type="pres">
      <dgm:prSet presAssocID="{276EBAB3-9414-4CC5-BDF5-D0D9C15754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C73E69-B249-427F-A842-1B7E4EDFFF0F}" type="pres">
      <dgm:prSet presAssocID="{276EBAB3-9414-4CC5-BDF5-D0D9C15754A4}" presName="radial" presStyleCnt="0">
        <dgm:presLayoutVars>
          <dgm:animLvl val="ctr"/>
        </dgm:presLayoutVars>
      </dgm:prSet>
      <dgm:spPr/>
    </dgm:pt>
    <dgm:pt modelId="{3E62C19D-2156-4136-8C71-10AD4994F5D7}" type="pres">
      <dgm:prSet presAssocID="{A1614D45-DA8F-4773-A39A-D699232091D7}" presName="centerShape" presStyleLbl="vennNode1" presStyleIdx="0" presStyleCnt="5"/>
      <dgm:spPr/>
      <dgm:t>
        <a:bodyPr/>
        <a:lstStyle/>
        <a:p>
          <a:endParaRPr lang="tr-TR"/>
        </a:p>
      </dgm:t>
    </dgm:pt>
    <dgm:pt modelId="{5A75BC90-FCFE-44AE-9859-3F5F799993D5}" type="pres">
      <dgm:prSet presAssocID="{05AFD066-5FED-4FE9-970D-0A474FE3F945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69467B-5838-496B-9C6D-2E8AF584B9F2}" type="pres">
      <dgm:prSet presAssocID="{0E73EFC2-225B-4858-A99A-7C59EB1B7115}" presName="node" presStyleLbl="vennNode1" presStyleIdx="2" presStyleCnt="5" custRadScaleRad="100060" custRadScaleInc="-8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ABFB69-AFF9-4038-B740-93A859D9E309}" type="pres">
      <dgm:prSet presAssocID="{8F4BC6AA-01F5-4846-B527-8E260647DA17}" presName="node" presStyleLbl="vennNode1" presStyleIdx="3" presStyleCnt="5" custRadScaleRad="99928" custRadScaleInc="7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A6820F-DA19-4DE4-82DA-DFB66AC6B2BA}" type="pres">
      <dgm:prSet presAssocID="{8F5C762B-92F1-4ED6-9E8E-3A64F64B5A9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49E130-1E3D-4211-B3E5-9192C96804C5}" srcId="{A1614D45-DA8F-4773-A39A-D699232091D7}" destId="{0E73EFC2-225B-4858-A99A-7C59EB1B7115}" srcOrd="1" destOrd="0" parTransId="{02E62DAD-C92B-47F9-8F12-8FA1B0ABB32F}" sibTransId="{195740D0-9A9E-45DE-87F3-152C658AFCD6}"/>
    <dgm:cxn modelId="{17DB2E8B-B845-43B4-BDD8-F4BE3734B8F3}" srcId="{A1614D45-DA8F-4773-A39A-D699232091D7}" destId="{8F5C762B-92F1-4ED6-9E8E-3A64F64B5A9A}" srcOrd="3" destOrd="0" parTransId="{5661BF0E-5FF4-4847-984C-F4DEBE202245}" sibTransId="{5CB2E54A-31D4-46C0-99D7-DC33D8F6D939}"/>
    <dgm:cxn modelId="{409A4227-87CC-BC48-A6A9-5B6885709365}" type="presOf" srcId="{8F5C762B-92F1-4ED6-9E8E-3A64F64B5A9A}" destId="{03A6820F-DA19-4DE4-82DA-DFB66AC6B2BA}" srcOrd="0" destOrd="0" presId="urn:microsoft.com/office/officeart/2005/8/layout/radial3"/>
    <dgm:cxn modelId="{55CACC22-F7FC-CE48-A63E-206B5726245C}" type="presOf" srcId="{276EBAB3-9414-4CC5-BDF5-D0D9C15754A4}" destId="{3CDBE517-77B3-43A4-B06E-89F223382D05}" srcOrd="0" destOrd="0" presId="urn:microsoft.com/office/officeart/2005/8/layout/radial3"/>
    <dgm:cxn modelId="{3B952B68-DD9E-CF4A-B8AB-F383E52796F6}" type="presOf" srcId="{A1614D45-DA8F-4773-A39A-D699232091D7}" destId="{3E62C19D-2156-4136-8C71-10AD4994F5D7}" srcOrd="0" destOrd="0" presId="urn:microsoft.com/office/officeart/2005/8/layout/radial3"/>
    <dgm:cxn modelId="{927682C5-CF42-4B0E-AE39-E7DB05BF3A8C}" srcId="{276EBAB3-9414-4CC5-BDF5-D0D9C15754A4}" destId="{A1614D45-DA8F-4773-A39A-D699232091D7}" srcOrd="0" destOrd="0" parTransId="{39908C14-F73C-4E93-BFB3-79A4B3BCB781}" sibTransId="{1F5A7041-8B37-4D94-9A1E-6806B296BF4A}"/>
    <dgm:cxn modelId="{F28C96EB-F6AF-5F49-A9D7-C2B7A6729385}" type="presOf" srcId="{0E73EFC2-225B-4858-A99A-7C59EB1B7115}" destId="{A069467B-5838-496B-9C6D-2E8AF584B9F2}" srcOrd="0" destOrd="0" presId="urn:microsoft.com/office/officeart/2005/8/layout/radial3"/>
    <dgm:cxn modelId="{6478A827-89D3-004F-9895-1D9739CF67F1}" type="presOf" srcId="{8F4BC6AA-01F5-4846-B527-8E260647DA17}" destId="{F2ABFB69-AFF9-4038-B740-93A859D9E309}" srcOrd="0" destOrd="0" presId="urn:microsoft.com/office/officeart/2005/8/layout/radial3"/>
    <dgm:cxn modelId="{8774639E-A865-8D40-B9FB-808170393F06}" type="presOf" srcId="{05AFD066-5FED-4FE9-970D-0A474FE3F945}" destId="{5A75BC90-FCFE-44AE-9859-3F5F799993D5}" srcOrd="0" destOrd="0" presId="urn:microsoft.com/office/officeart/2005/8/layout/radial3"/>
    <dgm:cxn modelId="{080588E4-7029-4592-901D-104E5BC783C9}" srcId="{A1614D45-DA8F-4773-A39A-D699232091D7}" destId="{05AFD066-5FED-4FE9-970D-0A474FE3F945}" srcOrd="0" destOrd="0" parTransId="{BC74C892-6D33-464B-BA24-969E8E0A89F7}" sibTransId="{B7627FA5-473C-49EE-9C93-3D1C8256A9DC}"/>
    <dgm:cxn modelId="{A59DAD85-863C-48AD-8056-9D6E5952C486}" srcId="{A1614D45-DA8F-4773-A39A-D699232091D7}" destId="{8F4BC6AA-01F5-4846-B527-8E260647DA17}" srcOrd="2" destOrd="0" parTransId="{545F5C78-7AB8-4314-98E0-D0147F7FD97D}" sibTransId="{85E9BACF-3685-43B1-B640-1E05729F9B33}"/>
    <dgm:cxn modelId="{4E3A072A-BABE-9C4B-8B15-93582113F393}" type="presParOf" srcId="{3CDBE517-77B3-43A4-B06E-89F223382D05}" destId="{A8C73E69-B249-427F-A842-1B7E4EDFFF0F}" srcOrd="0" destOrd="0" presId="urn:microsoft.com/office/officeart/2005/8/layout/radial3"/>
    <dgm:cxn modelId="{D74327B3-648A-F84F-B7DE-C7493A7FFEDF}" type="presParOf" srcId="{A8C73E69-B249-427F-A842-1B7E4EDFFF0F}" destId="{3E62C19D-2156-4136-8C71-10AD4994F5D7}" srcOrd="0" destOrd="0" presId="urn:microsoft.com/office/officeart/2005/8/layout/radial3"/>
    <dgm:cxn modelId="{9627574A-7824-A04F-9202-A0363F9E121D}" type="presParOf" srcId="{A8C73E69-B249-427F-A842-1B7E4EDFFF0F}" destId="{5A75BC90-FCFE-44AE-9859-3F5F799993D5}" srcOrd="1" destOrd="0" presId="urn:microsoft.com/office/officeart/2005/8/layout/radial3"/>
    <dgm:cxn modelId="{B77F9D2E-8A32-2D41-B3BE-826FD24D7795}" type="presParOf" srcId="{A8C73E69-B249-427F-A842-1B7E4EDFFF0F}" destId="{A069467B-5838-496B-9C6D-2E8AF584B9F2}" srcOrd="2" destOrd="0" presId="urn:microsoft.com/office/officeart/2005/8/layout/radial3"/>
    <dgm:cxn modelId="{C9953C58-6384-C14D-92C4-3D7EB253CA7C}" type="presParOf" srcId="{A8C73E69-B249-427F-A842-1B7E4EDFFF0F}" destId="{F2ABFB69-AFF9-4038-B740-93A859D9E309}" srcOrd="3" destOrd="0" presId="urn:microsoft.com/office/officeart/2005/8/layout/radial3"/>
    <dgm:cxn modelId="{80C5329E-D4C6-4A4C-9C47-8D7A515993CA}" type="presParOf" srcId="{A8C73E69-B249-427F-A842-1B7E4EDFFF0F}" destId="{03A6820F-DA19-4DE4-82DA-DFB66AC6B2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D45E7-B513-4C44-AB4A-12342C36EEE3}">
      <dsp:nvSpPr>
        <dsp:cNvPr id="0" name=""/>
        <dsp:cNvSpPr/>
      </dsp:nvSpPr>
      <dsp:spPr>
        <a:xfrm>
          <a:off x="1053464" y="123825"/>
          <a:ext cx="2457450" cy="8534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F8E73-C5F8-496B-8456-67D1665AB237}">
      <dsp:nvSpPr>
        <dsp:cNvPr id="0" name=""/>
        <dsp:cNvSpPr/>
      </dsp:nvSpPr>
      <dsp:spPr>
        <a:xfrm>
          <a:off x="2047875" y="2213610"/>
          <a:ext cx="476250" cy="3048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32DBC-2778-4942-A174-9C4A81B200CE}">
      <dsp:nvSpPr>
        <dsp:cNvPr id="0" name=""/>
        <dsp:cNvSpPr/>
      </dsp:nvSpPr>
      <dsp:spPr>
        <a:xfrm>
          <a:off x="1142999" y="2457450"/>
          <a:ext cx="2286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Klinik semptomlar</a:t>
          </a:r>
          <a:endParaRPr lang="tr-TR" sz="2000" kern="1200" dirty="0"/>
        </a:p>
      </dsp:txBody>
      <dsp:txXfrm>
        <a:off x="1142999" y="2457450"/>
        <a:ext cx="2286000" cy="571500"/>
      </dsp:txXfrm>
    </dsp:sp>
    <dsp:sp modelId="{2AB1DA1C-D27A-45E4-A476-3AF167C58012}">
      <dsp:nvSpPr>
        <dsp:cNvPr id="0" name=""/>
        <dsp:cNvSpPr/>
      </dsp:nvSpPr>
      <dsp:spPr>
        <a:xfrm>
          <a:off x="1946910" y="1043178"/>
          <a:ext cx="857250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Hormonal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Sekresyon</a:t>
          </a:r>
          <a:endParaRPr lang="tr-TR" sz="1000" kern="1200" dirty="0"/>
        </a:p>
      </dsp:txBody>
      <dsp:txXfrm>
        <a:off x="2072451" y="1168719"/>
        <a:ext cx="606168" cy="606168"/>
      </dsp:txXfrm>
    </dsp:sp>
    <dsp:sp modelId="{1E7F9EC4-63A2-4EE2-9FDB-8B371D26F2F2}">
      <dsp:nvSpPr>
        <dsp:cNvPr id="0" name=""/>
        <dsp:cNvSpPr/>
      </dsp:nvSpPr>
      <dsp:spPr>
        <a:xfrm>
          <a:off x="1333500" y="400050"/>
          <a:ext cx="857250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Metastaz</a:t>
          </a:r>
          <a:endParaRPr lang="tr-TR" sz="1000" kern="1200" dirty="0"/>
        </a:p>
      </dsp:txBody>
      <dsp:txXfrm>
        <a:off x="1459041" y="525591"/>
        <a:ext cx="606168" cy="606168"/>
      </dsp:txXfrm>
    </dsp:sp>
    <dsp:sp modelId="{C5866217-CCFD-4A0F-B384-E71252497D1C}">
      <dsp:nvSpPr>
        <dsp:cNvPr id="0" name=""/>
        <dsp:cNvSpPr/>
      </dsp:nvSpPr>
      <dsp:spPr>
        <a:xfrm>
          <a:off x="2209800" y="192786"/>
          <a:ext cx="857250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Primer</a:t>
          </a:r>
          <a:r>
            <a:rPr lang="tr-TR" sz="1000" kern="1200" dirty="0" smtClean="0"/>
            <a:t> Tümör</a:t>
          </a:r>
          <a:endParaRPr lang="tr-TR" sz="1000" kern="1200" dirty="0"/>
        </a:p>
      </dsp:txBody>
      <dsp:txXfrm>
        <a:off x="2335341" y="318327"/>
        <a:ext cx="606168" cy="606168"/>
      </dsp:txXfrm>
    </dsp:sp>
    <dsp:sp modelId="{6A9FB2AC-E859-4277-AA97-D20D9E9FC647}">
      <dsp:nvSpPr>
        <dsp:cNvPr id="0" name=""/>
        <dsp:cNvSpPr/>
      </dsp:nvSpPr>
      <dsp:spPr>
        <a:xfrm>
          <a:off x="952499" y="19050"/>
          <a:ext cx="2667000" cy="2133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C0419-4D4C-4A85-8423-506D8DBFDAF7}">
      <dsp:nvSpPr>
        <dsp:cNvPr id="0" name=""/>
        <dsp:cNvSpPr/>
      </dsp:nvSpPr>
      <dsp:spPr>
        <a:xfrm>
          <a:off x="1928" y="394806"/>
          <a:ext cx="1880592" cy="68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Karın Ağrısı</a:t>
          </a:r>
          <a:endParaRPr lang="tr-TR" sz="1900" kern="1200" dirty="0"/>
        </a:p>
      </dsp:txBody>
      <dsp:txXfrm>
        <a:off x="1928" y="394806"/>
        <a:ext cx="1880592" cy="688162"/>
      </dsp:txXfrm>
    </dsp:sp>
    <dsp:sp modelId="{FEFB6958-CD41-4E60-BC22-10C308DD4CA3}">
      <dsp:nvSpPr>
        <dsp:cNvPr id="0" name=""/>
        <dsp:cNvSpPr/>
      </dsp:nvSpPr>
      <dsp:spPr>
        <a:xfrm>
          <a:off x="1928" y="1082969"/>
          <a:ext cx="1880592" cy="1916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smtClean="0"/>
            <a:t>Kramp tarzında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Paroksismal</a:t>
          </a:r>
          <a:endParaRPr lang="tr-TR" sz="1900" kern="1200" dirty="0"/>
        </a:p>
      </dsp:txBody>
      <dsp:txXfrm>
        <a:off x="1928" y="1082969"/>
        <a:ext cx="1880592" cy="1916696"/>
      </dsp:txXfrm>
    </dsp:sp>
    <dsp:sp modelId="{27B15D44-5D4E-478A-B125-5BF12E09746D}">
      <dsp:nvSpPr>
        <dsp:cNvPr id="0" name=""/>
        <dsp:cNvSpPr/>
      </dsp:nvSpPr>
      <dsp:spPr>
        <a:xfrm>
          <a:off x="2145803" y="394806"/>
          <a:ext cx="1880592" cy="68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Barsak Tıkanıklığı</a:t>
          </a:r>
          <a:endParaRPr lang="tr-TR" sz="1900" kern="1200" dirty="0"/>
        </a:p>
      </dsp:txBody>
      <dsp:txXfrm>
        <a:off x="2145803" y="394806"/>
        <a:ext cx="1880592" cy="688162"/>
      </dsp:txXfrm>
    </dsp:sp>
    <dsp:sp modelId="{87A1313C-7165-41C0-9961-DED63423110B}">
      <dsp:nvSpPr>
        <dsp:cNvPr id="0" name=""/>
        <dsp:cNvSpPr/>
      </dsp:nvSpPr>
      <dsp:spPr>
        <a:xfrm>
          <a:off x="2145803" y="1082969"/>
          <a:ext cx="1880592" cy="1916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İntermittant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Tm’e</a:t>
          </a:r>
          <a:r>
            <a:rPr lang="tr-TR" sz="1900" kern="1200" dirty="0" smtClean="0"/>
            <a:t> yada </a:t>
          </a:r>
          <a:r>
            <a:rPr lang="tr-TR" sz="1900" kern="1200" dirty="0" err="1" smtClean="0"/>
            <a:t>mezenterdeki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desmoplastik</a:t>
          </a:r>
          <a:r>
            <a:rPr lang="tr-TR" sz="1900" kern="1200" dirty="0" smtClean="0"/>
            <a:t> reaksiyona bağlı</a:t>
          </a:r>
          <a:endParaRPr lang="tr-TR" sz="1900" kern="1200" dirty="0"/>
        </a:p>
      </dsp:txBody>
      <dsp:txXfrm>
        <a:off x="2145803" y="1082969"/>
        <a:ext cx="1880592" cy="1916696"/>
      </dsp:txXfrm>
    </dsp:sp>
    <dsp:sp modelId="{4BBFD8E2-5CC1-44D6-8445-11ED77750833}">
      <dsp:nvSpPr>
        <dsp:cNvPr id="0" name=""/>
        <dsp:cNvSpPr/>
      </dsp:nvSpPr>
      <dsp:spPr>
        <a:xfrm>
          <a:off x="4289679" y="394806"/>
          <a:ext cx="1880592" cy="68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Mezenterik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İskemi</a:t>
          </a:r>
          <a:endParaRPr lang="tr-TR" sz="1900" kern="1200" dirty="0"/>
        </a:p>
      </dsp:txBody>
      <dsp:txXfrm>
        <a:off x="4289679" y="394806"/>
        <a:ext cx="1880592" cy="688162"/>
      </dsp:txXfrm>
    </dsp:sp>
    <dsp:sp modelId="{01B4151E-C523-4B8B-88F9-02D4E0A9AF3C}">
      <dsp:nvSpPr>
        <dsp:cNvPr id="0" name=""/>
        <dsp:cNvSpPr/>
      </dsp:nvSpPr>
      <dsp:spPr>
        <a:xfrm>
          <a:off x="4289679" y="1082969"/>
          <a:ext cx="1880592" cy="1916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Tm</a:t>
          </a:r>
          <a:r>
            <a:rPr lang="tr-TR" sz="1900" kern="1200" dirty="0" smtClean="0"/>
            <a:t> yada </a:t>
          </a:r>
          <a:r>
            <a:rPr lang="tr-TR" sz="1900" kern="1200" dirty="0" err="1" smtClean="0"/>
            <a:t>desmoplastik</a:t>
          </a:r>
          <a:r>
            <a:rPr lang="tr-TR" sz="1900" kern="1200" dirty="0" smtClean="0"/>
            <a:t> reaksiyona bağlı</a:t>
          </a:r>
          <a:endParaRPr lang="tr-TR" sz="1900" kern="1200" dirty="0"/>
        </a:p>
      </dsp:txBody>
      <dsp:txXfrm>
        <a:off x="4289679" y="1082969"/>
        <a:ext cx="1880592" cy="191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2C19D-2156-4136-8C71-10AD4994F5D7}">
      <dsp:nvSpPr>
        <dsp:cNvPr id="0" name=""/>
        <dsp:cNvSpPr/>
      </dsp:nvSpPr>
      <dsp:spPr>
        <a:xfrm>
          <a:off x="2144664" y="755800"/>
          <a:ext cx="1882871" cy="18828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Karsinoid</a:t>
          </a:r>
          <a:r>
            <a:rPr lang="tr-TR" sz="2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Sendrom</a:t>
          </a:r>
          <a:endParaRPr lang="tr-TR" sz="2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0404" y="1031540"/>
        <a:ext cx="1331391" cy="1331391"/>
      </dsp:txXfrm>
    </dsp:sp>
    <dsp:sp modelId="{5A75BC90-FCFE-44AE-9859-3F5F799993D5}">
      <dsp:nvSpPr>
        <dsp:cNvPr id="0" name=""/>
        <dsp:cNvSpPr/>
      </dsp:nvSpPr>
      <dsp:spPr>
        <a:xfrm>
          <a:off x="2615382" y="336"/>
          <a:ext cx="941435" cy="9414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err="1" smtClean="0"/>
            <a:t>Diyare</a:t>
          </a:r>
          <a:endParaRPr lang="tr-TR" sz="2400" b="1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/>
            <a:t>%73</a:t>
          </a:r>
          <a:endParaRPr lang="tr-TR" sz="2400" b="1" i="0" kern="1200" dirty="0"/>
        </a:p>
      </dsp:txBody>
      <dsp:txXfrm>
        <a:off x="2753252" y="138206"/>
        <a:ext cx="665695" cy="665695"/>
      </dsp:txXfrm>
    </dsp:sp>
    <dsp:sp modelId="{A069467B-5838-496B-9C6D-2E8AF584B9F2}">
      <dsp:nvSpPr>
        <dsp:cNvPr id="0" name=""/>
        <dsp:cNvSpPr/>
      </dsp:nvSpPr>
      <dsp:spPr>
        <a:xfrm>
          <a:off x="3842183" y="1209578"/>
          <a:ext cx="941435" cy="9414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Flushing</a:t>
          </a:r>
          <a:endParaRPr lang="tr-T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%65</a:t>
          </a:r>
        </a:p>
      </dsp:txBody>
      <dsp:txXfrm>
        <a:off x="3980053" y="1347448"/>
        <a:ext cx="665695" cy="665695"/>
      </dsp:txXfrm>
    </dsp:sp>
    <dsp:sp modelId="{F2ABFB69-AFF9-4038-B740-93A859D9E309}">
      <dsp:nvSpPr>
        <dsp:cNvPr id="0" name=""/>
        <dsp:cNvSpPr/>
      </dsp:nvSpPr>
      <dsp:spPr>
        <a:xfrm>
          <a:off x="2600042" y="2451721"/>
          <a:ext cx="941435" cy="9414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Bronkospazm</a:t>
          </a:r>
          <a:endParaRPr lang="tr-T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%8</a:t>
          </a:r>
          <a:endParaRPr lang="tr-TR" sz="1200" b="1" kern="1200" dirty="0"/>
        </a:p>
      </dsp:txBody>
      <dsp:txXfrm>
        <a:off x="2737912" y="2589591"/>
        <a:ext cx="665695" cy="665695"/>
      </dsp:txXfrm>
    </dsp:sp>
    <dsp:sp modelId="{03A6820F-DA19-4DE4-82DA-DFB66AC6B2BA}">
      <dsp:nvSpPr>
        <dsp:cNvPr id="0" name=""/>
        <dsp:cNvSpPr/>
      </dsp:nvSpPr>
      <dsp:spPr>
        <a:xfrm>
          <a:off x="1389200" y="1226518"/>
          <a:ext cx="941435" cy="9414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Karsinoid</a:t>
          </a:r>
          <a:r>
            <a:rPr lang="tr-TR" sz="1200" b="1" kern="1200" dirty="0" smtClean="0"/>
            <a:t> Kalp Hastalığı (</a:t>
          </a:r>
          <a:r>
            <a:rPr lang="en-US" sz="1200" b="1" kern="1200" dirty="0" err="1" smtClean="0"/>
            <a:t>Hedinger</a:t>
          </a:r>
          <a:r>
            <a:rPr lang="en-US" sz="1200" b="1" kern="1200" dirty="0" smtClean="0"/>
            <a:t> s</a:t>
          </a:r>
          <a:r>
            <a:rPr lang="tr-TR" sz="1200" b="1" kern="1200" dirty="0" smtClean="0"/>
            <a:t>e</a:t>
          </a:r>
          <a:r>
            <a:rPr lang="en-US" sz="1200" b="1" kern="1200" dirty="0" err="1" smtClean="0"/>
            <a:t>ndrom</a:t>
          </a:r>
          <a:r>
            <a:rPr lang="tr-TR" sz="1200" b="1" kern="1200" dirty="0" smtClean="0"/>
            <a:t>u)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%10</a:t>
          </a:r>
          <a:endParaRPr lang="tr-TR" sz="1200" b="1" kern="1200" dirty="0"/>
        </a:p>
      </dsp:txBody>
      <dsp:txXfrm>
        <a:off x="1527070" y="1364388"/>
        <a:ext cx="665695" cy="66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tr-TR" alt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4A15C326-B6AF-5E4D-8F49-34D7909D7D87}" type="datetimeFigureOut">
              <a:rPr lang="tr-TR" altLang="tr-TR"/>
              <a:pPr/>
              <a:t>19.11.2017</a:t>
            </a:fld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419A8E42-BAF1-9349-8B9A-D885BB65F27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tr-TR" altLang="tr-TR" noProof="0" smtClean="0">
                <a:sym typeface="Avenir Roman" charset="0"/>
              </a:rPr>
              <a:t>Second level</a:t>
            </a:r>
          </a:p>
          <a:p>
            <a:pPr lvl="2"/>
            <a:r>
              <a:rPr lang="tr-TR" altLang="tr-TR" noProof="0" smtClean="0">
                <a:sym typeface="Avenir Roman" charset="0"/>
              </a:rPr>
              <a:t>Third level</a:t>
            </a:r>
          </a:p>
          <a:p>
            <a:pPr lvl="3"/>
            <a:r>
              <a:rPr lang="tr-TR" altLang="tr-TR" noProof="0" smtClean="0">
                <a:sym typeface="Avenir Roman" charset="0"/>
              </a:rPr>
              <a:t>Fourth level</a:t>
            </a:r>
          </a:p>
          <a:p>
            <a:pPr lvl="4"/>
            <a:r>
              <a:rPr lang="tr-TR" altLang="tr-TR" noProof="0" smtClean="0">
                <a:sym typeface="Avenir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C923A-DB21-6847-8969-412B8E7CF50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75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4353A-993F-B84D-83ED-DDC0EDC20E0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58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50752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230F6-F8A7-F144-9B73-17586392181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122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6E453-636F-BE43-91D5-D5FE03442C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527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44622-5785-2A44-A1A7-1A3F435FBBF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25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5FBE3-52A1-D549-B3A0-748B0DA4C7D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06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02D26-7824-B647-B21B-697B502314B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6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70EDC-764D-8847-B46C-B3E20C12FB8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727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D0F15-ADA9-3344-AF6B-71E1CADF19D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27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E2778-921E-9F4F-8475-87C11AC7C92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24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>
                <a:sym typeface="Calibri" charset="0"/>
              </a:rPr>
              <a:t>Resmi yer tutucuya sürükleyin veya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CD6E0-4B3E-AE4F-9CAB-8EAB890C361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312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4768850"/>
            <a:ext cx="2133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898989"/>
                </a:solidFill>
              </a:defRPr>
            </a:lvl1pPr>
          </a:lstStyle>
          <a:p>
            <a:fld id="{451A31C3-44AC-0C4B-AC82-982008C4C29F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>
                <a:sym typeface="Calibri" charset="0"/>
              </a:rPr>
              <a:t>Asıl başlık stilini düzenlemek için tıklayın</a:t>
            </a:r>
            <a:endParaRPr lang="tr-TR" altLang="tr-TR">
              <a:sym typeface="Calibri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>
                <a:sym typeface="Calibri" charset="0"/>
              </a:rPr>
              <a:t>Asıl metin stillerini düzenlemek için tıklayın</a:t>
            </a:r>
          </a:p>
          <a:p>
            <a:pPr lvl="1"/>
            <a:r>
              <a:rPr lang="tr-TR" altLang="tr-TR" smtClean="0">
                <a:sym typeface="Calibri" charset="0"/>
              </a:rPr>
              <a:t>İkinci düzey</a:t>
            </a:r>
          </a:p>
          <a:p>
            <a:pPr lvl="2"/>
            <a:r>
              <a:rPr lang="tr-TR" altLang="tr-TR" smtClean="0">
                <a:sym typeface="Calibri" charset="0"/>
              </a:rPr>
              <a:t>Üçüncü düzey</a:t>
            </a:r>
          </a:p>
          <a:p>
            <a:pPr lvl="3"/>
            <a:r>
              <a:rPr lang="tr-TR" altLang="tr-TR" smtClean="0">
                <a:sym typeface="Calibri" charset="0"/>
              </a:rPr>
              <a:t>Dördüncü düzey</a:t>
            </a:r>
          </a:p>
          <a:p>
            <a:pPr lvl="4"/>
            <a:r>
              <a:rPr lang="tr-TR" altLang="tr-TR" smtClean="0">
                <a:sym typeface="Calibri" charset="0"/>
              </a:rPr>
              <a:t>Beşinci düzey</a:t>
            </a:r>
            <a:endParaRPr lang="tr-TR" altLang="tr-TR"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9pPr>
    </p:titleStyle>
    <p:bodyStyle>
      <a:lvl1pPr marL="342900" indent="-34290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782638" indent="-325438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1219200" indent="-30480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736725" indent="-365125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2235200" indent="-40640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774950" y="3148013"/>
            <a:ext cx="38131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/>
            <a:r>
              <a:rPr lang="tr-TR" altLang="tr-TR" b="1">
                <a:solidFill>
                  <a:srgbClr val="376092"/>
                </a:solidFill>
                <a:latin typeface="Arial" charset="0"/>
                <a:ea typeface="Arial" charset="0"/>
                <a:cs typeface="Arial" charset="0"/>
              </a:rPr>
              <a:t>Doç. Dr. Cihangir Akyol</a:t>
            </a:r>
          </a:p>
          <a:p>
            <a:pPr algn="ctr"/>
            <a:r>
              <a:rPr lang="tr-TR" altLang="tr-TR" b="1">
                <a:solidFill>
                  <a:srgbClr val="376092"/>
                </a:solidFill>
                <a:latin typeface="Arial" charset="0"/>
                <a:ea typeface="Arial" charset="0"/>
                <a:cs typeface="Arial" charset="0"/>
              </a:rPr>
              <a:t>Ankara Üniversitesi Tıp Fakültesi</a:t>
            </a:r>
          </a:p>
          <a:p>
            <a:pPr algn="ctr"/>
            <a:r>
              <a:rPr lang="tr-TR" altLang="tr-TR" b="1">
                <a:solidFill>
                  <a:srgbClr val="376092"/>
                </a:solidFill>
                <a:latin typeface="Arial" charset="0"/>
                <a:ea typeface="Arial" charset="0"/>
                <a:cs typeface="Arial" charset="0"/>
              </a:rPr>
              <a:t>Genel Cerrahi AD</a:t>
            </a:r>
          </a:p>
          <a:p>
            <a:pPr algn="ctr"/>
            <a:r>
              <a:rPr lang="tr-TR" altLang="tr-TR" b="1">
                <a:solidFill>
                  <a:srgbClr val="376092"/>
                </a:solidFill>
                <a:latin typeface="Arial" charset="0"/>
                <a:ea typeface="Arial" charset="0"/>
                <a:cs typeface="Arial" charset="0"/>
              </a:rPr>
              <a:t>Kolorektal Cerrahi Ünitesi</a:t>
            </a:r>
          </a:p>
        </p:txBody>
      </p:sp>
      <p:pic>
        <p:nvPicPr>
          <p:cNvPr id="7373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35238"/>
            <a:ext cx="24145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 bwMode="auto">
          <a:xfrm>
            <a:off x="663575" y="1419225"/>
            <a:ext cx="82296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5720" rIns="45720" anchor="ctr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82638" indent="-325438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736725" indent="-365125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692400" indent="-4064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3149600" indent="-4064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606800" indent="-4064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4064000" indent="-4064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tr-TR" altLang="tr-TR" sz="3600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İNCE BARSAK HASTALIKLARI</a:t>
            </a:r>
          </a:p>
        </p:txBody>
      </p:sp>
      <p:pic>
        <p:nvPicPr>
          <p:cNvPr id="73732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0800"/>
            <a:ext cx="28686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Metin kutusu 10"/>
          <p:cNvSpPr txBox="1">
            <a:spLocks noChangeArrowheads="1"/>
          </p:cNvSpPr>
          <p:nvPr/>
        </p:nvSpPr>
        <p:spPr bwMode="auto">
          <a:xfrm>
            <a:off x="7966075" y="39671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1435100"/>
          </a:xfrm>
        </p:spPr>
        <p:txBody>
          <a:bodyPr/>
          <a:lstStyle/>
          <a:p>
            <a:pPr defTabSz="666750" eaLnBrk="1"/>
            <a:r>
              <a:rPr lang="tr-TR" altLang="tr-TR" sz="3200"/>
              <a:t/>
            </a:r>
            <a:br>
              <a:rPr lang="tr-TR" altLang="tr-TR" sz="3200"/>
            </a:b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MECKEL DİVERTİKÜLÜ</a:t>
            </a:r>
            <a:b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2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08125"/>
            <a:ext cx="8569325" cy="3440113"/>
          </a:xfrm>
        </p:spPr>
        <p:txBody>
          <a:bodyPr/>
          <a:lstStyle/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Sindirim kanalının en sık görülen konjenital anomalisidir ( % 2).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İntrauterin dönemde orta barsağın </a:t>
            </a:r>
            <a:r>
              <a:rPr lang="tr-TR" altLang="tr-TR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“yolk sac” </a:t>
            </a: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ile ilişkisini sağlayan omfalomezenterik (ya da vitellin) duktusun kapanmaması sonucu gelişir. 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 kanalın kapanmaması sonucunda 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omfolomezenterik kist, 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enterositom içeren rezidüel fibröz bant, 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umblikal sinüs ya da polip, 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omfalomezenterik fistül de oluşabilir</a:t>
            </a:r>
            <a:r>
              <a:rPr lang="tr-TR" altLang="tr-TR" sz="2300"/>
              <a:t>. </a:t>
            </a:r>
          </a:p>
          <a:p>
            <a:pPr marL="314325" indent="-314325" algn="just" defTabSz="839788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sık görülen Meckel divertikülüdür.</a:t>
            </a:r>
            <a:endParaRPr lang="tr-TR" altLang="tr-TR" sz="2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7063"/>
            <a:ext cx="8229600" cy="3967162"/>
          </a:xfrm>
        </p:spPr>
        <p:txBody>
          <a:bodyPr/>
          <a:lstStyle/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BAŞKA KONJENİTAL MALFORMASYONLAR İLE BİRLİKTE OLABİLİR.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ÖZOFAGUS ATREZİSİ, 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ANOREKTAL ATREZİ, 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SSS VE 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KVS MALFORMASYONLARI </a:t>
            </a:r>
            <a:r>
              <a:rPr lang="tr-TR" altLang="tr-TR"/>
              <a:t>gibi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İKİLER KURALI:</a:t>
            </a:r>
            <a:endParaRPr lang="tr-TR" altLang="tr-TR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8863"/>
            <a:ext cx="8229600" cy="3535362"/>
          </a:xfrm>
        </p:spPr>
        <p:txBody>
          <a:bodyPr/>
          <a:lstStyle/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/>
              <a:t>-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Toplumun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2’sinde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bulunur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/>
              <a:t>-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İleoçekal valvden ortalama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feet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(60 cm) uzaklıktadır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/>
              <a:t>-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inç (5 cm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) uzunluğundadır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/>
              <a:t>-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Erkeklerde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kat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daha sık görülür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/>
              <a:t>-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cins heterotopik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(ektopik) doku içerir. (Mide, pankreas)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1344612"/>
          </a:xfrm>
        </p:spPr>
        <p:txBody>
          <a:bodyPr/>
          <a:lstStyle/>
          <a:p>
            <a:pPr eaLnBrk="1"/>
            <a: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KOMPLİKASYONLAR:</a:t>
            </a:r>
            <a:endParaRPr lang="tr-TR" altLang="tr-T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6550"/>
            <a:ext cx="8229600" cy="2987675"/>
          </a:xfrm>
        </p:spPr>
        <p:txBody>
          <a:bodyPr/>
          <a:lstStyle/>
          <a:p>
            <a:pPr marL="301625" indent="-301625" algn="just" defTabSz="80327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KANAMA, </a:t>
            </a:r>
          </a:p>
          <a:p>
            <a:pPr marL="301625" indent="-301625" algn="just" defTabSz="80327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İNTESTİNAL OBSTR, </a:t>
            </a:r>
          </a:p>
          <a:p>
            <a:pPr marL="301625" indent="-301625" algn="just" defTabSz="80327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İNFLAMASYON (DİVERTİKÜLİT), </a:t>
            </a:r>
          </a:p>
          <a:p>
            <a:pPr marL="301625" indent="-301625" algn="just" defTabSz="80327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PERFORASYON, </a:t>
            </a:r>
          </a:p>
          <a:p>
            <a:pPr marL="301625" indent="-301625" algn="just" defTabSz="80327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LİTTRE FITIĞI VE</a:t>
            </a:r>
          </a:p>
          <a:p>
            <a:pPr marL="301625" indent="-301625" algn="just" defTabSz="80327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NEOPLAZM GELİŞMESİDİR. </a:t>
            </a:r>
            <a:endParaRPr lang="tr-TR" altLang="tr-TR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55625"/>
            <a:ext cx="8435975" cy="4248150"/>
          </a:xfrm>
        </p:spPr>
        <p:txBody>
          <a:bodyPr/>
          <a:lstStyle/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Nadiren kör loop etkisi ile malabsorbsiyona da yol açabilir.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Çocuklarda en sık görülen semptom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rektal kanama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iken 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Erişkinlerde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intestinal obstrüksiyon, kanama ve inflamasyondur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Semptomların çoğu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yaşın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altındaki çocuklarda görülür.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KANAMA</a:t>
            </a:r>
            <a:endParaRPr lang="tr-TR" altLang="tr-T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00150"/>
            <a:ext cx="8642350" cy="3603625"/>
          </a:xfrm>
        </p:spPr>
        <p:txBody>
          <a:bodyPr/>
          <a:lstStyle/>
          <a:p>
            <a:pPr marL="322263" indent="-322263" algn="just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/>
              <a:t>2 yaşın altındaki çocuklarda </a:t>
            </a:r>
            <a:r>
              <a:rPr lang="tr-TR" altLang="tr-TR" sz="3000" b="1">
                <a:solidFill>
                  <a:srgbClr val="FF0000"/>
                </a:solidFill>
              </a:rPr>
              <a:t>en sık şiddetli alt GIS kanamalarının </a:t>
            </a:r>
            <a:r>
              <a:rPr lang="tr-TR" altLang="tr-TR" sz="3000" b="1"/>
              <a:t>nedeni </a:t>
            </a:r>
            <a:r>
              <a:rPr lang="tr-TR" altLang="tr-TR" sz="3000" b="1">
                <a:solidFill>
                  <a:srgbClr val="FF0000"/>
                </a:solidFill>
              </a:rPr>
              <a:t>Meckel</a:t>
            </a:r>
            <a:r>
              <a:rPr lang="tr-TR" altLang="tr-TR" sz="3000" b="1"/>
              <a:t> divertikülüdür. </a:t>
            </a:r>
          </a:p>
          <a:p>
            <a:pPr marL="322263" indent="-322263" algn="just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Kanamanın nedeni divertikül içindeki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heterotopik mukozadır. </a:t>
            </a:r>
          </a:p>
          <a:p>
            <a:pPr marL="322263" indent="-322263" algn="just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% 80-85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mide mukozası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bulunur. </a:t>
            </a:r>
          </a:p>
          <a:p>
            <a:pPr marL="322263" indent="-322263" algn="just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Bunun dışında,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pankreas, duodenum, kolon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mukozası da bulunabilir.</a:t>
            </a:r>
            <a:endParaRPr lang="tr-TR" altLang="tr-TR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1049338"/>
          </a:xfrm>
        </p:spPr>
        <p:txBody>
          <a:bodyPr/>
          <a:lstStyle/>
          <a:p>
            <a:pPr eaLnBrk="1"/>
            <a: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OBSTRÜKSİYON </a:t>
            </a:r>
            <a:endParaRPr lang="tr-TR" altLang="tr-T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3650"/>
            <a:ext cx="8229600" cy="3683000"/>
          </a:xfrm>
        </p:spPr>
        <p:txBody>
          <a:bodyPr/>
          <a:lstStyle/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Erişkin hasta grubunda Meckel divertikülüne bağlı en sık gelişen komplikasyondur. Nedenleri: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1- Vitelloumblikal band ya da sinüs etrafında volvulus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2- Intususepsiyon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3- Herni kesesinde inkarserasyon (Littre hernisi)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4- Strüktür oluşumu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5- Divertiküldeki heterotopik doku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6- Mezodivertiküler bant içinde internal herniasyon</a:t>
            </a:r>
          </a:p>
          <a:p>
            <a:pPr marL="314325" indent="-314325" defTabSz="839788" eaLnBrk="1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/>
              <a:t>7- Geçirilen inflamasyona bağlı yapışıklıklar</a:t>
            </a:r>
            <a:endParaRPr lang="tr-TR" altLang="tr-TR" sz="2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İNFLAMASYON: </a:t>
            </a:r>
            <a:endParaRPr lang="tr-TR" altLang="tr-T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00150"/>
            <a:ext cx="8507412" cy="3748088"/>
          </a:xfrm>
        </p:spPr>
        <p:txBody>
          <a:bodyPr/>
          <a:lstStyle/>
          <a:p>
            <a:pPr marL="325438" indent="-325438" algn="just" defTabSz="868363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/>
              <a:t>Klinik tablo akut apandisite çok benzer. Lokalize abse ya da jeneralize peritonit gelişebilir.</a:t>
            </a:r>
          </a:p>
          <a:p>
            <a:pPr marL="325438" indent="-325438" algn="just" defTabSz="868363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/>
              <a:t>Akut apandisit tanısı ile opere adilen hastalarda apendiks normal bulunursa Meckel divertikülü aranmalıdır. </a:t>
            </a:r>
          </a:p>
          <a:p>
            <a:pPr marL="325438" indent="-325438" algn="just" defTabSz="868363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/>
              <a:t>Divertikülit saptanırsa ek olarak appendektomi de yapılması uygumdur.</a:t>
            </a:r>
          </a:p>
          <a:p>
            <a:pPr marL="325438" indent="-325438" algn="just" defTabSz="868363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/>
              <a:t>Akut apandisit tanısı ile opere edilen hastada insidental olarak Meckel divertikülü saptanırsa ve divertikülit yoksa divertikülektomi şart değildir.</a:t>
            </a:r>
            <a:endParaRPr lang="tr-TR" altLang="tr-TR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11138"/>
            <a:ext cx="8229600" cy="1808163"/>
          </a:xfrm>
        </p:spPr>
        <p:txBody>
          <a:bodyPr/>
          <a:lstStyle/>
          <a:p>
            <a:pPr defTabSz="858838" eaLnBrk="1"/>
            <a:r>
              <a:rPr lang="tr-TR" altLang="tr-TR" sz="4100"/>
              <a:t/>
            </a:r>
            <a:br>
              <a:rPr lang="tr-TR" altLang="tr-TR" sz="4100"/>
            </a:br>
            <a:r>
              <a:rPr lang="tr-TR" altLang="tr-TR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PERFORASYON: </a:t>
            </a:r>
            <a:br>
              <a:rPr lang="tr-TR" altLang="tr-TR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1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52588"/>
            <a:ext cx="8435975" cy="2941637"/>
          </a:xfrm>
        </p:spPr>
        <p:txBody>
          <a:bodyPr/>
          <a:lstStyle/>
          <a:p>
            <a:pPr marL="322263" indent="-322263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PEPTİK ÜLSERİN DERİNLEŞMESİ, </a:t>
            </a:r>
          </a:p>
          <a:p>
            <a:pPr marL="322263" indent="-322263" defTabSz="858838" eaLnBrk="1">
              <a:lnSpc>
                <a:spcPct val="90000"/>
              </a:lnSpc>
              <a:buSzTx/>
              <a:buFont typeface="Arial" charset="0"/>
              <a:buNone/>
            </a:pPr>
            <a:endParaRPr lang="tr-TR" altLang="tr-TR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2263" indent="-322263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İNFLAMASYONUN İLERLEMESİ </a:t>
            </a:r>
          </a:p>
          <a:p>
            <a:pPr marL="322263" indent="-322263" defTabSz="858838" eaLnBrk="1">
              <a:lnSpc>
                <a:spcPct val="90000"/>
              </a:lnSpc>
              <a:buSzTx/>
              <a:buFont typeface="Arial" charset="0"/>
              <a:buNone/>
            </a:pPr>
            <a:endParaRPr lang="tr-TR" altLang="tr-TR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2263" indent="-322263" defTabSz="858838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YA DA BİR YABANCI CİSMİN YAPTIĞI EROZYON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SONUCU DİVERTİKÜL PERFORE OLABİLİR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tr-TR" altLang="tr-TR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NEOPLAZM: </a:t>
            </a:r>
            <a:endParaRPr lang="tr-TR" altLang="tr-T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8863"/>
            <a:ext cx="8642350" cy="3744912"/>
          </a:xfrm>
        </p:spPr>
        <p:txBody>
          <a:bodyPr/>
          <a:lstStyle/>
          <a:p>
            <a:pPr marL="325438" indent="-325438" defTabSz="868363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Nadir görülür ancak, ince barsak tümörlerinin Meckel divertikülü içinde görülme şansı daha fazladır. </a:t>
            </a:r>
          </a:p>
          <a:p>
            <a:pPr marL="325438" indent="-325438" defTabSz="868363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5438" indent="-325438" defTabSz="868363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sık </a:t>
            </a:r>
            <a:r>
              <a:rPr lang="tr-TR" altLang="tr-T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karsinoid tümörler, leimoyosarkom ve adenokarsinom görülür. </a:t>
            </a:r>
          </a:p>
          <a:p>
            <a:pPr marL="325438" indent="-325438" defTabSz="868363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5438" indent="-325438" defTabSz="868363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Benign tümörlerden de </a:t>
            </a:r>
            <a:r>
              <a:rPr lang="tr-TR" altLang="tr-T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leiomyom, fibrom, hemanjioendoteliom, nörinom ve lipom </a:t>
            </a: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görülür.</a:t>
            </a:r>
            <a:endParaRPr lang="tr-TR" altLang="tr-TR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924050"/>
            <a:ext cx="8062913" cy="1625600"/>
          </a:xfrm>
        </p:spPr>
        <p:txBody>
          <a:bodyPr/>
          <a:lstStyle/>
          <a:p>
            <a:pPr defTabSz="666750" eaLnBrk="1"/>
            <a:r>
              <a:rPr lang="tr-TR" altLang="tr-TR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İNCE  BARSAK  </a:t>
            </a:r>
            <a:br>
              <a:rPr lang="tr-TR" altLang="tr-TR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tr-TR" altLang="tr-TR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ANATOMİ ve FİZYOLOJİSİ</a:t>
            </a:r>
            <a:endParaRPr lang="tr-TR" altLang="tr-TR" sz="3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541338" y="123825"/>
            <a:ext cx="8229601" cy="1765300"/>
          </a:xfrm>
        </p:spPr>
        <p:txBody>
          <a:bodyPr/>
          <a:lstStyle/>
          <a:p>
            <a:pPr algn="just" defTabSz="785813" eaLnBrk="1"/>
            <a:r>
              <a:rPr lang="tr-TR" altLang="tr-TR" sz="3700"/>
              <a:t/>
            </a:r>
            <a:br>
              <a:rPr lang="tr-TR" altLang="tr-TR" sz="3700"/>
            </a:br>
            <a:r>
              <a:rPr lang="tr-TR" altLang="tr-TR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TANI</a:t>
            </a:r>
            <a:br>
              <a:rPr lang="tr-TR" altLang="tr-TR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7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17663"/>
            <a:ext cx="8229600" cy="2976562"/>
          </a:xfrm>
        </p:spPr>
        <p:txBody>
          <a:bodyPr/>
          <a:lstStyle/>
          <a:p>
            <a:pPr marL="311150" indent="-311150" algn="just" defTabSz="831850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Baryumlu grafi ile tesadüfen saptanabilir</a:t>
            </a:r>
            <a:r>
              <a:rPr lang="tr-TR" altLang="tr-TR" sz="2900"/>
              <a:t>. </a:t>
            </a:r>
          </a:p>
          <a:p>
            <a:pPr marL="311150" indent="-311150" algn="just" defTabSz="831850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ENTEROKLİZİS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en güvenilir görüntüleme yöntemidir</a:t>
            </a:r>
            <a:r>
              <a:rPr lang="tr-TR" altLang="tr-TR" sz="2900"/>
              <a:t>. </a:t>
            </a:r>
          </a:p>
          <a:p>
            <a:pPr marL="311150" indent="-311150" algn="just" defTabSz="831850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Alt GİS kanamalarının araştırılması sırasında Tc99 perteknetat kullanıldığında Meckel divertikülünün içindeki mukozada toplanma olabilir.</a:t>
            </a:r>
            <a:endParaRPr lang="tr-TR" altLang="tr-TR" sz="2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-254000"/>
            <a:ext cx="8229600" cy="1627188"/>
          </a:xfrm>
        </p:spPr>
        <p:txBody>
          <a:bodyPr/>
          <a:lstStyle/>
          <a:p>
            <a:pPr defTabSz="620713" eaLnBrk="1"/>
            <a:r>
              <a:rPr lang="tr-TR" altLang="tr-TR" sz="2900"/>
              <a:t/>
            </a:r>
            <a:br>
              <a:rPr lang="tr-TR" altLang="tr-TR" sz="2900"/>
            </a:br>
            <a: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TEDAVİ</a:t>
            </a:r>
            <a:b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29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489075"/>
            <a:ext cx="8785225" cy="3675063"/>
          </a:xfrm>
        </p:spPr>
        <p:txBody>
          <a:bodyPr/>
          <a:lstStyle/>
          <a:p>
            <a:pPr algn="just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Komplikasyona yol açmış Meckel divertikülü eksize edilmelidir</a:t>
            </a:r>
            <a:r>
              <a:rPr lang="tr-TR" altLang="tr-TR" sz="2200"/>
              <a:t>. </a:t>
            </a:r>
          </a:p>
          <a:p>
            <a:pPr algn="ctr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HERHANGİ BİR AMELİYAT SIRASINDA İNSİDENTAL OLARAK MECKEL DİVERTİKÜLÜ SAPTANIRSA, ŞU DURUMLAR VARSA EKSİZYON YAPILMALIDIR.</a:t>
            </a:r>
          </a:p>
          <a:p>
            <a:pPr algn="just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1-Divertikülün 2 cm den uzun olması</a:t>
            </a:r>
          </a:p>
          <a:p>
            <a:pPr algn="just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2-Ektopik mukoza içermesi</a:t>
            </a:r>
          </a:p>
          <a:p>
            <a:pPr algn="just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3-Divertikülle ilişkili bantların olması ya da divertikülün çok küçük yaşta saptanması</a:t>
            </a:r>
          </a:p>
          <a:p>
            <a:pPr algn="just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/>
              <a:t>Bu durumlar göz önüne alındığında Meckel divertikülünün cerrahi tedavi endikasyonları olarak divertikülün komplike olması veya komplikasyon riskinin yüksek olması gösterilebilir.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1638300"/>
          </a:xfrm>
        </p:spPr>
        <p:txBody>
          <a:bodyPr/>
          <a:lstStyle/>
          <a:p>
            <a:pPr defTabSz="766763" eaLnBrk="1"/>
            <a:r>
              <a:rPr lang="tr-TR" altLang="tr-TR" sz="3600"/>
              <a:t/>
            </a:r>
            <a:br>
              <a:rPr lang="tr-TR" altLang="tr-TR" sz="3600"/>
            </a:br>
            <a: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PNÖMATOZİS SİSTOİDES İNTESTİNALİS</a:t>
            </a:r>
            <a:b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6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322263" indent="-322263" defTabSz="858838" eaLnBrk="1"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Submukozal veya subserozal gaz dolu kistleri tanımlar. </a:t>
            </a:r>
          </a:p>
          <a:p>
            <a:pPr marL="322263" indent="-322263" defTabSz="858838" eaLnBrk="1"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% 85 sekonderdir. </a:t>
            </a:r>
          </a:p>
          <a:p>
            <a:pPr marL="322263" indent="-322263" defTabSz="858838" eaLnBrk="1"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Tanı direk grafi ile konur. </a:t>
            </a:r>
          </a:p>
          <a:p>
            <a:pPr marL="322263" indent="-322263" defTabSz="858838" eaLnBrk="1"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Komplikasyon gelişmedikçe cerrahi yapılmaz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tr-TR" altLang="tr-TR" sz="3000"/>
          </a:p>
        </p:txBody>
      </p:sp>
      <p:pic>
        <p:nvPicPr>
          <p:cNvPr id="35843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577975"/>
            <a:ext cx="27051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-242888"/>
            <a:ext cx="8229600" cy="1766888"/>
          </a:xfrm>
        </p:spPr>
        <p:txBody>
          <a:bodyPr/>
          <a:lstStyle/>
          <a:p>
            <a:pPr defTabSz="831850" eaLnBrk="1"/>
            <a:r>
              <a:rPr lang="tr-TR" altLang="tr-TR" sz="4000"/>
              <a:t/>
            </a:r>
            <a:br>
              <a:rPr lang="tr-TR" altLang="tr-TR" sz="4000"/>
            </a:br>
            <a: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KÖR LOOP SENDROMU</a:t>
            </a:r>
            <a:b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0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9713"/>
            <a:ext cx="8229600" cy="3294062"/>
          </a:xfrm>
        </p:spPr>
        <p:txBody>
          <a:bodyPr/>
          <a:lstStyle/>
          <a:p>
            <a:pPr marL="307975" indent="-307975" defTabSz="822325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Temel mekanizma </a:t>
            </a:r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pasaj yavaşlamasına </a:t>
            </a: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bağlı </a:t>
            </a:r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barsakta bakterilerin fazla kolonizasyonudur</a:t>
            </a:r>
            <a:r>
              <a:rPr lang="tr-TR" altLang="tr-TR" sz="2800"/>
              <a:t>. </a:t>
            </a:r>
          </a:p>
          <a:p>
            <a:pPr marL="307975" indent="-307975" defTabSz="822325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İshal, steatore, anemi, kilo kaybı, karın ağrısı, nörolojik bulgulara yol açabilir</a:t>
            </a:r>
            <a:r>
              <a:rPr lang="tr-TR" altLang="tr-TR" sz="2800"/>
              <a:t>, </a:t>
            </a:r>
          </a:p>
          <a:p>
            <a:pPr marL="307975" indent="-307975" defTabSz="822325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/>
              <a:t>	</a:t>
            </a:r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 B</a:t>
            </a:r>
            <a:r>
              <a:rPr lang="tr-TR" altLang="tr-TR" sz="2800" b="1" baseline="-27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eksikliği belirgindir</a:t>
            </a:r>
            <a:r>
              <a:rPr lang="tr-TR" altLang="tr-TR" sz="2800"/>
              <a:t>. </a:t>
            </a:r>
          </a:p>
          <a:p>
            <a:pPr marL="307975" indent="-307975" defTabSz="822325" eaLnBrk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Tanı konduktan sonra pasajı yavaşlatan durum cerrahi olarak düzeltilir</a:t>
            </a:r>
            <a:r>
              <a:rPr lang="tr-TR" altLang="tr-TR" sz="280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-338138"/>
            <a:ext cx="8229600" cy="1722438"/>
          </a:xfrm>
        </p:spPr>
        <p:txBody>
          <a:bodyPr/>
          <a:lstStyle/>
          <a:p>
            <a:pPr defTabSz="812800" eaLnBrk="1"/>
            <a:r>
              <a:rPr lang="tr-TR" altLang="tr-TR" sz="3900"/>
              <a:t/>
            </a:r>
            <a:br>
              <a:rPr lang="tr-TR" altLang="tr-TR" sz="3900"/>
            </a:br>
            <a:r>
              <a:rPr lang="tr-TR" altLang="tr-TR" sz="3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RADYASYON ENTERİTİ</a:t>
            </a:r>
            <a:br>
              <a:rPr lang="tr-TR" altLang="tr-TR" sz="3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9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920750"/>
            <a:ext cx="8229600" cy="3748088"/>
          </a:xfrm>
        </p:spPr>
        <p:txBody>
          <a:bodyPr/>
          <a:lstStyle/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Akut olarak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mukoza ve submukozal damarlar etkilenir. 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 dönemde bulgular (diyare, ağrı, malabsorpsiyon) geçicidir.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Geç dönemde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vasküler skleroz ve tutulum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, striktür ve obstrüksiyona yol açar.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Radyoterapi enterit ile birlikte fistül oluşmasına da sebep olabilir ve bu fistüller sıklıkla spontan kapanmama eğilimindedir.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Gerekirse cerrahi uygulanır.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98613"/>
            <a:ext cx="7772400" cy="168910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NEOPLAZMLARI</a:t>
            </a:r>
            <a:endParaRPr lang="tr-TR" altLang="tr-T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marL="0" indent="0" algn="ctr" eaLnBrk="1">
              <a:buSzTx/>
              <a:buFont typeface="Arial" charset="0"/>
              <a:buNone/>
            </a:pPr>
            <a:endParaRPr lang="tr-TR" altLang="tr-TR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60325"/>
            <a:ext cx="8229600" cy="1530350"/>
          </a:xfrm>
        </p:spPr>
        <p:txBody>
          <a:bodyPr/>
          <a:lstStyle/>
          <a:p>
            <a:pPr defTabSz="712788" eaLnBrk="1"/>
            <a:r>
              <a:rPr lang="tr-TR" altLang="tr-TR" sz="3400"/>
              <a:t/>
            </a:r>
            <a:br>
              <a:rPr lang="tr-TR" altLang="tr-TR" sz="3400"/>
            </a:br>
            <a:r>
              <a:rPr lang="tr-TR" altLang="tr-TR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NEOPLAZMLARI</a:t>
            </a:r>
            <a:br>
              <a:rPr lang="tr-TR" altLang="tr-TR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65275"/>
            <a:ext cx="8783637" cy="3382963"/>
          </a:xfrm>
        </p:spPr>
        <p:txBody>
          <a:bodyPr/>
          <a:lstStyle/>
          <a:p>
            <a:pPr marL="314325" indent="-314325" defTabSz="839788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tümörleri oldukça nadir görülür. </a:t>
            </a:r>
          </a:p>
          <a:p>
            <a:pPr marL="314325" indent="-314325" defTabSz="839788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14325" indent="-314325" defTabSz="839788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Tüm GİS tümörlerinin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3-6’sı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314325" indent="-314325" defTabSz="839788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14325" indent="-314325" defTabSz="839788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Malign tümörlerin ise ancak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1’i 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ince barsak </a:t>
            </a:r>
          </a:p>
          <a:p>
            <a:pPr marL="314325" indent="-314325" defTabSz="839788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yerleşimlidir. </a:t>
            </a:r>
          </a:p>
          <a:p>
            <a:pPr marL="314325" indent="-314325" defTabSz="839788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14325" indent="-314325" defTabSz="839788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Malign-benign dağılımı yaklaşık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eşit 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miktardadır.</a:t>
            </a:r>
            <a:endParaRPr lang="tr-TR" altLang="tr-TR" sz="2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4300"/>
            <a:ext cx="8229600" cy="1433513"/>
          </a:xfrm>
        </p:spPr>
        <p:txBody>
          <a:bodyPr/>
          <a:lstStyle/>
          <a:p>
            <a:pPr defTabSz="666750" eaLnBrk="1"/>
            <a:r>
              <a:rPr lang="tr-TR" altLang="tr-TR" sz="3200"/>
              <a:t/>
            </a:r>
            <a:br>
              <a:rPr lang="tr-TR" altLang="tr-TR" sz="3200"/>
            </a:br>
            <a:r>
              <a:rPr lang="tr-TR" altLang="tr-TR" sz="29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SEMPTOMLAR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	</a:t>
            </a:r>
            <a:b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2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Makroskopik gizli kanama ya da anemi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Ağrı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Bulantı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Kusma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Kilo kaybı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Kabızlık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Intususepsiyon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Obstrüksiyon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defTabSz="382588" eaLnBrk="1"/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TÜMÖRLERİ</a:t>
            </a: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18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271463" indent="-271463" eaLnBrk="1">
              <a:buFont typeface="Arial" charset="0"/>
              <a:buChar char="•"/>
            </a:pPr>
            <a:r>
              <a:rPr lang="tr-TR" altLang="tr-TR" b="1"/>
              <a:t>	</a:t>
            </a:r>
            <a:r>
              <a:rPr lang="tr-TR" altLang="tr-TR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BENİGN				MALİGN</a:t>
            </a:r>
          </a:p>
          <a:p>
            <a:pPr marL="271463" indent="-271463" eaLnBrk="1">
              <a:spcBef>
                <a:spcPts val="500"/>
              </a:spcBef>
              <a:buFont typeface="Arial" charset="0"/>
              <a:buChar char="•"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tr-TR" altLang="tr-T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Leiomyoma  	</a:t>
            </a: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      </a:t>
            </a:r>
            <a:r>
              <a:rPr lang="tr-TR" altLang="tr-T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Adenokarsinom  </a:t>
            </a:r>
          </a:p>
          <a:p>
            <a:pPr marL="271463" indent="-271463" eaLnBrk="1">
              <a:spcBef>
                <a:spcPts val="500"/>
              </a:spcBef>
              <a:buFont typeface="Arial" charset="0"/>
              <a:buChar char="•"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	Fibroleiomyoma		      Karsinoid Tümör </a:t>
            </a:r>
          </a:p>
          <a:p>
            <a:pPr marL="271463" indent="-271463" eaLnBrk="1">
              <a:spcBef>
                <a:spcPts val="500"/>
              </a:spcBef>
              <a:buFont typeface="Arial" charset="0"/>
              <a:buChar char="•"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	Adenoma  			      Leiomyosarkoma </a:t>
            </a:r>
          </a:p>
          <a:p>
            <a:pPr marL="271463" indent="-271463" eaLnBrk="1">
              <a:spcBef>
                <a:spcPts val="500"/>
              </a:spcBef>
              <a:buFont typeface="Arial" charset="0"/>
              <a:buChar char="•"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	Lipoma		                   Lenfoma  </a:t>
            </a:r>
          </a:p>
          <a:p>
            <a:pPr marL="271463" indent="-271463" eaLnBrk="1">
              <a:spcBef>
                <a:spcPts val="500"/>
              </a:spcBef>
              <a:buFont typeface="Arial" charset="0"/>
              <a:buChar char="•"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55625"/>
            <a:ext cx="8229600" cy="4038600"/>
          </a:xfrm>
        </p:spPr>
        <p:txBody>
          <a:bodyPr/>
          <a:lstStyle/>
          <a:p>
            <a:pPr marL="314325" indent="-314325" algn="just" defTabSz="895350" eaLnBrk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Benign lezyonlar arasında 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POLİPLER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ince barsaklarda daha sık yerleşir. </a:t>
            </a:r>
          </a:p>
          <a:p>
            <a:pPr marL="314325" indent="-314325" algn="just" defTabSz="895350" eaLnBrk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Bunların dışında 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diğer benign lezyonlar 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tüm ince barsak kısımlarında 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eşit oranda 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görülür.</a:t>
            </a:r>
          </a:p>
          <a:p>
            <a:pPr marL="314325" indent="-314325" algn="just" defTabSz="895350" eaLnBrk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Malign tümörler ise en sık ileumda % 30-40 tanı koydurucudur. </a:t>
            </a:r>
          </a:p>
          <a:p>
            <a:pPr marL="314325" indent="-314325" algn="just" defTabSz="895350" eaLnBrk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USG ve BT’de yeterince aydınlatıcı bilgi elde edilemez. </a:t>
            </a:r>
          </a:p>
          <a:p>
            <a:pPr marL="314325" indent="-314325" algn="just" defTabSz="895350" eaLnBrk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ENTEROKLİZİS 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etkili yöntemdir (% 90).</a:t>
            </a:r>
            <a:endParaRPr lang="tr-TR" altLang="tr-TR" sz="3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74638"/>
            <a:ext cx="8229600" cy="1593851"/>
          </a:xfrm>
        </p:spPr>
        <p:txBody>
          <a:bodyPr/>
          <a:lstStyle/>
          <a:p>
            <a:pPr defTabSz="758825" eaLnBrk="1"/>
            <a:r>
              <a:rPr lang="tr-TR" altLang="tr-TR" sz="3600"/>
              <a:t/>
            </a:r>
            <a:br>
              <a:rPr lang="tr-TR" altLang="tr-TR" sz="3600"/>
            </a:br>
            <a: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BARSAKLAR</a:t>
            </a:r>
            <a:b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6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71525"/>
            <a:ext cx="8229600" cy="4154488"/>
          </a:xfrm>
        </p:spPr>
        <p:txBody>
          <a:bodyPr/>
          <a:lstStyle/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-Sindirim kanalının mide ile kalın barsak arasında uzanan parçasıdır</a:t>
            </a:r>
            <a:r>
              <a:rPr lang="tr-TR" altLang="tr-TR" sz="2000"/>
              <a:t>.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tr-TR" altLang="tr-TR" sz="2000"/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-Uzunlukları ortalama 4-5 m dir.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tr-TR" altLang="tr-T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/>
              <a:t>-</a:t>
            </a: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Jejunoileum tüm barsak uzunluğunun ortalama % 60’ını oluşturur.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tr-TR" altLang="tr-T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/>
              <a:t>-</a:t>
            </a: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Üç parçadan oluşurlar. Duodenum, Jejunum, Ileum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endParaRPr lang="tr-TR" altLang="tr-T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Ortalama uzunlukları: 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Duodenum 20-25 cm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Jejenum 100 – 110 cm</a:t>
            </a:r>
          </a:p>
          <a:p>
            <a:pPr marL="247650" indent="-247650" algn="just" defTabSz="839788" eaLnBrk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İleum 150 – 160 cm</a:t>
            </a:r>
            <a:endParaRPr lang="tr-TR" altLang="tr-TR" sz="2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2488"/>
          </a:xfrm>
        </p:spPr>
        <p:txBody>
          <a:bodyPr/>
          <a:lstStyle/>
          <a:p>
            <a:pPr defTabSz="374650" eaLnBrk="1"/>
            <a:r>
              <a:rPr lang="tr-TR" altLang="tr-TR" sz="1800" dirty="0"/>
              <a:t/>
            </a:r>
            <a:br>
              <a:rPr lang="tr-TR" altLang="tr-TR" sz="1800" dirty="0"/>
            </a:br>
            <a:r>
              <a:rPr lang="tr-TR" altLang="tr-TR" sz="4000" b="1" dirty="0">
                <a:solidFill>
                  <a:srgbClr val="FF0000"/>
                </a:solidFill>
              </a:rPr>
              <a:t>BENİGN TÜMÖRLER</a:t>
            </a:r>
            <a:br>
              <a:rPr lang="tr-TR" altLang="tr-TR" sz="4000" b="1" dirty="0">
                <a:solidFill>
                  <a:srgbClr val="FF0000"/>
                </a:solidFill>
              </a:rPr>
            </a:br>
            <a:endParaRPr lang="tr-TR" altLang="tr-TR" sz="40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eaLnBrk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KÜÇÜK OLANLAR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semptom vermezken</a:t>
            </a:r>
            <a:r>
              <a:rPr lang="tr-TR" altLang="tr-TR"/>
              <a:t>, </a:t>
            </a:r>
          </a:p>
          <a:p>
            <a:pPr eaLnBrk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BÜYÜK OLANLAR </a:t>
            </a:r>
          </a:p>
          <a:p>
            <a:pPr eaLnBrk="1">
              <a:lnSpc>
                <a:spcPct val="90000"/>
              </a:lnSpc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Obstrüksiyona,(Parsiyel ya da aralıklı)</a:t>
            </a:r>
          </a:p>
          <a:p>
            <a:pPr eaLnBrk="1">
              <a:lnSpc>
                <a:spcPct val="90000"/>
              </a:lnSpc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Kanama ve </a:t>
            </a:r>
          </a:p>
          <a:p>
            <a:pPr eaLnBrk="1">
              <a:lnSpc>
                <a:spcPct val="90000"/>
              </a:lnSpc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İntususepsiyona ya da </a:t>
            </a:r>
          </a:p>
          <a:p>
            <a:pPr eaLnBrk="1">
              <a:lnSpc>
                <a:spcPct val="90000"/>
              </a:lnSpc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Volvulusa yol açabilir.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defTabSz="411163" eaLnBrk="1"/>
            <a:r>
              <a:rPr lang="tr-TR" altLang="tr-TR" sz="3600"/>
              <a:t/>
            </a:r>
            <a:br>
              <a:rPr lang="tr-TR" altLang="tr-TR" sz="3600"/>
            </a:br>
            <a:r>
              <a:rPr lang="tr-TR" altLang="tr-TR" sz="3600" b="1">
                <a:solidFill>
                  <a:srgbClr val="FF0000"/>
                </a:solidFill>
              </a:rPr>
              <a:t>BENİGN STROMAL HÜCRE TÜMÖRLERİ</a:t>
            </a:r>
            <a:r>
              <a:rPr lang="tr-TR" altLang="tr-TR" sz="1600" b="1">
                <a:solidFill>
                  <a:srgbClr val="FF0000"/>
                </a:solidFill>
              </a:rPr>
              <a:t/>
            </a:r>
            <a:br>
              <a:rPr lang="tr-TR" altLang="tr-TR" sz="1600" b="1">
                <a:solidFill>
                  <a:srgbClr val="FF0000"/>
                </a:solidFill>
              </a:rPr>
            </a:br>
            <a:endParaRPr lang="tr-TR" altLang="tr-TR" sz="19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311150" indent="-311150"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LEİOMYOMA, </a:t>
            </a:r>
          </a:p>
          <a:p>
            <a:pPr marL="311150" indent="-311150"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NÖROFİBROMA, </a:t>
            </a:r>
          </a:p>
          <a:p>
            <a:pPr marL="311150" indent="-311150"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SCHWANNOMA GİBİ </a:t>
            </a:r>
          </a:p>
          <a:p>
            <a:pPr marL="311150" indent="-311150" algn="just" eaLnBrk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Stromal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hücrelerden köken alan tümörlerdir. </a:t>
            </a:r>
          </a:p>
          <a:p>
            <a:pPr marL="311150" indent="-311150" algn="just" eaLnBrk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sık görülen ve en sık semptoma yol açanı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LEİOMYOMADIR. </a:t>
            </a:r>
          </a:p>
          <a:p>
            <a:pPr marL="311150" indent="-311150" algn="just" eaLnBrk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Genellikle </a:t>
            </a:r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jejunum yerleşimli ve multipldir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11150" indent="-311150" algn="just" eaLnBrk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Semptomatik ise çıkarılırlar.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defTabSz="382588" eaLnBrk="1"/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3600" b="1">
                <a:solidFill>
                  <a:srgbClr val="FF0000"/>
                </a:solidFill>
              </a:rPr>
              <a:t>BENİGN EPİTELYAL TÜMÖRLER</a:t>
            </a:r>
            <a:r>
              <a:rPr lang="tr-TR" altLang="tr-TR" sz="1600" b="1">
                <a:solidFill>
                  <a:srgbClr val="FF0000"/>
                </a:solidFill>
              </a:rPr>
              <a:t/>
            </a:r>
            <a:br>
              <a:rPr lang="tr-TR" altLang="tr-TR" sz="1600" b="1">
                <a:solidFill>
                  <a:srgbClr val="FF0000"/>
                </a:solidFill>
              </a:rPr>
            </a:br>
            <a:endParaRPr lang="tr-TR" altLang="tr-TR" sz="18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algn="ctr" eaLnBrk="1">
              <a:buClr>
                <a:srgbClr val="FF0000"/>
              </a:buClr>
              <a:buFont typeface="Arial" charset="0"/>
              <a:buChar char="•"/>
            </a:pPr>
            <a:r>
              <a:rPr lang="tr-TR" altLang="tr-TR" b="1">
                <a:solidFill>
                  <a:srgbClr val="FF0000"/>
                </a:solidFill>
              </a:rPr>
              <a:t>ADENOMA:</a:t>
            </a:r>
            <a:r>
              <a:rPr lang="tr-TR" altLang="tr-TR">
                <a:solidFill>
                  <a:srgbClr val="FF0000"/>
                </a:solidFill>
              </a:rPr>
              <a:t> </a:t>
            </a:r>
          </a:p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GERÇEK ADENOM, </a:t>
            </a:r>
          </a:p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VİLLÖZ ADENOM VE </a:t>
            </a:r>
          </a:p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BRUNNER BEZİ ADENOMLARI </a:t>
            </a:r>
            <a:r>
              <a:rPr lang="tr-TR" altLang="tr-TR" b="1"/>
              <a:t>şeklinde karşımıza çıkabilir. 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 rot="10800000">
            <a:off x="457200" y="160338"/>
            <a:ext cx="8229600" cy="46037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55625"/>
            <a:ext cx="8229600" cy="4392613"/>
          </a:xfrm>
        </p:spPr>
        <p:txBody>
          <a:bodyPr/>
          <a:lstStyle/>
          <a:p>
            <a:pPr marL="320675" indent="-320675" algn="just" eaLnBrk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Brunner bezi adenomları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, bezlerin duktuslar ve stromal elemanları ile birlikte olan proliferasyonu sonucu oluşur. </a:t>
            </a:r>
          </a:p>
          <a:p>
            <a:pPr marL="320675" indent="-320675" algn="just" eaLnBrk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sık duodenumun 1. ve 2. kısımlarının birleşim yerinde görülür. </a:t>
            </a:r>
          </a:p>
          <a:p>
            <a:pPr marL="320675" indent="-320675" algn="just" eaLnBrk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Malign transformasyon görülmez.</a:t>
            </a:r>
          </a:p>
          <a:p>
            <a:pPr marL="320675" indent="-320675" algn="just" eaLnBrk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Gerçek adenomlar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% 50 ileumda görülürler. Premalign lezyonlar olduklarından mutlaka çıkarılmaları gerekir.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781050"/>
          </a:xfrm>
        </p:spPr>
        <p:txBody>
          <a:bodyPr/>
          <a:lstStyle/>
          <a:p>
            <a:pPr defTabSz="365125" eaLnBrk="1"/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b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HAMARTOMATÖZ POLİPLER</a:t>
            </a: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17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Genellikle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Peutz -Jeghers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sendromunun bir komponenti olarak karşımıza çıkarlar. </a:t>
            </a:r>
          </a:p>
          <a:p>
            <a:pPr algn="just" eaLnBrk="1">
              <a:buFont typeface="Arial" charset="0"/>
              <a:buChar char="•"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Genellikle premalign olmadıkları kabul edilse de nadiren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karsinomatöz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 değişiklik olduğu bildirilmiştir.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defTabSz="382588" eaLnBrk="1"/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4000" b="1">
                <a:solidFill>
                  <a:srgbClr val="FF0000"/>
                </a:solidFill>
              </a:rPr>
              <a:t>DİĞER BENİGN TÜMÖRLER</a:t>
            </a:r>
            <a:r>
              <a:rPr lang="tr-TR" altLang="tr-TR" sz="1600" b="1">
                <a:solidFill>
                  <a:srgbClr val="FF0000"/>
                </a:solidFill>
              </a:rPr>
              <a:t/>
            </a:r>
            <a:br>
              <a:rPr lang="tr-TR" altLang="tr-TR" sz="1600" b="1">
                <a:solidFill>
                  <a:srgbClr val="FF0000"/>
                </a:solidFill>
              </a:rPr>
            </a:br>
            <a:endParaRPr lang="tr-TR" altLang="tr-TR" sz="18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7425"/>
            <a:ext cx="8856662" cy="3960813"/>
          </a:xfrm>
        </p:spPr>
        <p:txBody>
          <a:bodyPr/>
          <a:lstStyle/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LİPOMLAR</a:t>
            </a:r>
            <a:r>
              <a:rPr lang="tr-TR" altLang="tr-TR" sz="2500"/>
              <a:t> </a:t>
            </a: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ileumda daha sık görülürler.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Lipomların semptomatik olmadıkları sürece eksizyonları gerekmez.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NÖROFİBROMATOZİS</a:t>
            </a: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 olan hastaların % 25’inde GIS tutulumu da görülür.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sık yerleşim yeri jejunum ve midedir.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Lezyonların % 15’inde malign transformasyon saptanabilir.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HEMANJİYOM: </a:t>
            </a: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Sporadik veya Osler-Weber-Rendau sendromunun komponenti olarak görülebilirler. </a:t>
            </a:r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sık jejunumda yerleşirler. Tanıda anjiyografi en güvenilir yöntemdir.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MALİGN TÜMÖRLER</a:t>
            </a:r>
            <a:endParaRPr lang="tr-TR" altLang="tr-T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347788"/>
            <a:ext cx="4316412" cy="3024187"/>
          </a:xfrm>
        </p:spPr>
        <p:txBody>
          <a:bodyPr/>
          <a:lstStyle/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AĞRI, 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OBSTRÜKSİYON, 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PALPABL KİTLE, 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KANAMA VE 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TENESMUSLA BERABER OLAN MÜKÜSLÜ İSHAL </a:t>
            </a: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SIK GÖRÜLEN SEMPTOMLARDI</a:t>
            </a:r>
            <a:r>
              <a:rPr lang="tr-TR" altLang="tr-TR" sz="2600" b="1"/>
              <a:t>R.</a:t>
            </a:r>
            <a:endParaRPr lang="tr-TR" altLang="tr-TR" sz="2800"/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4716463" y="1276350"/>
            <a:ext cx="403860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ts val="600"/>
              </a:spcBef>
            </a:pP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PERİAMPULLER BÖLGE TÜMÖRLERİNDE İNTERMİTTAN SARILIK YA DA GAİTADA GİZLİ KAN (+) LİĞİ OLUŞABİLİR.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</a:pPr>
            <a:endParaRPr lang="tr-TR" altLang="tr-TR" sz="2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lnSpc>
                <a:spcPct val="80000"/>
              </a:lnSpc>
              <a:spcBef>
                <a:spcPts val="600"/>
              </a:spcBef>
            </a:pP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TEDAVİDE LENF NODLARINI DA İÇEREN GENİŞ REZEKSİYON UYGULANIR.</a:t>
            </a:r>
            <a:endParaRPr lang="tr-TR" altLang="tr-TR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defTabSz="382588" eaLnBrk="1"/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ADENOKARSİNOMA</a:t>
            </a: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18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15988"/>
            <a:ext cx="8785225" cy="4032250"/>
          </a:xfrm>
        </p:spPr>
        <p:txBody>
          <a:bodyPr/>
          <a:lstStyle/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50-60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yaş arasında sık görülür.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E/k: 2/1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Genellikle ileri evrede yakalanırlar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Prognoz lenf nodu tutulumuna bağlıdır.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Radyoterapi ve kemotarepi etkili değildir.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Peutz-jeghers sendromunda ya da crohn hastalığında da görülebilir.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Crohn hastalığı zemininde gelişen adenokanserlerin prognozu daha kötüdür.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785225" cy="915988"/>
          </a:xfrm>
        </p:spPr>
        <p:txBody>
          <a:bodyPr/>
          <a:lstStyle/>
          <a:p>
            <a:pPr defTabSz="419100" eaLnBrk="1"/>
            <a:r>
              <a:rPr lang="tr-TR" altLang="tr-TR" sz="2000"/>
              <a:t/>
            </a:r>
            <a:br>
              <a:rPr lang="tr-TR" altLang="tr-TR" sz="2000"/>
            </a:br>
            <a: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SARKOMLAR</a:t>
            </a: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20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31888"/>
            <a:ext cx="8229600" cy="3816350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SIK LEİOMYASARKOM GÖRÜLÜR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E/K: 1 DİR.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JEJENUM VE İLEUMDA EŞİT ORANDA GÖRÜLÜRLER.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36588"/>
          </a:xfrm>
        </p:spPr>
        <p:txBody>
          <a:bodyPr/>
          <a:lstStyle/>
          <a:p>
            <a:pPr defTabSz="382588" eaLnBrk="1"/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3600" b="1">
                <a:solidFill>
                  <a:srgbClr val="FF0000"/>
                </a:solidFill>
              </a:rPr>
              <a:t>MALİGNİTE KRİTERLERİ</a:t>
            </a:r>
            <a:endParaRPr lang="tr-TR" altLang="tr-TR" sz="36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76350"/>
            <a:ext cx="8856662" cy="3317875"/>
          </a:xfrm>
        </p:spPr>
        <p:txBody>
          <a:bodyPr/>
          <a:lstStyle/>
          <a:p>
            <a:pPr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1- 5 cm den büyük çapta olması</a:t>
            </a:r>
          </a:p>
          <a:p>
            <a:pPr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2- Taze tümör nekrozu bulunması</a:t>
            </a:r>
          </a:p>
          <a:p>
            <a:pPr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3- Cerrahiye bağlı olmayan geniş kanama alanı bulunması</a:t>
            </a:r>
          </a:p>
          <a:p>
            <a:pPr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4- Artmış sellülarite varlığı</a:t>
            </a:r>
          </a:p>
          <a:p>
            <a:pPr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5- Artmış mitotik aktivite (10’luk büyültmede beşten çok mitoz)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5400"/>
            <a:ext cx="8229600" cy="1593850"/>
          </a:xfrm>
        </p:spPr>
        <p:txBody>
          <a:bodyPr/>
          <a:lstStyle/>
          <a:p>
            <a:pPr defTabSz="758825" eaLnBrk="1"/>
            <a:r>
              <a:rPr lang="tr-TR" altLang="tr-TR" sz="3600"/>
              <a:t/>
            </a:r>
            <a:br>
              <a:rPr lang="tr-TR" altLang="tr-TR" sz="3600"/>
            </a:br>
            <a: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DUODENUM</a:t>
            </a:r>
            <a:b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60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92250"/>
            <a:ext cx="8229600" cy="1336675"/>
          </a:xfrm>
        </p:spPr>
        <p:txBody>
          <a:bodyPr/>
          <a:lstStyle/>
          <a:p>
            <a:pPr algn="l" defTabSz="557213" eaLnBrk="1">
              <a:lnSpc>
                <a:spcPct val="150000"/>
              </a:lnSpc>
            </a:pPr>
            <a:r>
              <a:rPr lang="tr-TR" altLang="tr-TR" sz="2600"/>
              <a:t/>
            </a:r>
            <a:br>
              <a:rPr lang="tr-TR" altLang="tr-TR" sz="2600"/>
            </a:br>
            <a:r>
              <a:rPr lang="tr-TR" altLang="tr-TR" sz="1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Ortalama 25 Cm dir. </a:t>
            </a:r>
            <a:br>
              <a:rPr lang="tr-TR" altLang="tr-TR" sz="1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Mezenteri yoktur.</a:t>
            </a:r>
            <a:br>
              <a:rPr lang="tr-TR" altLang="tr-TR" sz="1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sz="1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Retroperitonealdir</a:t>
            </a:r>
            <a:r>
              <a:rPr lang="tr-TR" altLang="tr-TR" sz="1900">
                <a:solidFill>
                  <a:schemeClr val="tx1"/>
                </a:solidFill>
              </a:rPr>
              <a:t>.</a:t>
            </a:r>
            <a:r>
              <a:rPr lang="tr-TR" altLang="tr-TR" sz="1900"/>
              <a:t/>
            </a:r>
            <a:br>
              <a:rPr lang="tr-TR" altLang="tr-TR" sz="1900"/>
            </a:br>
            <a:endParaRPr lang="tr-TR" altLang="tr-TR" sz="2600"/>
          </a:p>
        </p:txBody>
      </p:sp>
      <p:pic>
        <p:nvPicPr>
          <p:cNvPr id="17411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58913"/>
            <a:ext cx="46942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Metin kutusu 2"/>
          <p:cNvSpPr txBox="1">
            <a:spLocks noChangeArrowheads="1"/>
          </p:cNvSpPr>
          <p:nvPr/>
        </p:nvSpPr>
        <p:spPr bwMode="auto">
          <a:xfrm>
            <a:off x="2681288" y="2032000"/>
            <a:ext cx="18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tr-TR" altLang="tr-TR" sz="1200" i="1">
              <a:solidFill>
                <a:srgbClr val="FF0000"/>
              </a:solidFill>
              <a:latin typeface="Arial Narrow" charset="0"/>
            </a:endParaRPr>
          </a:p>
          <a:p>
            <a:endParaRPr lang="en-US" altLang="tr-TR"/>
          </a:p>
        </p:txBody>
      </p:sp>
      <p:sp>
        <p:nvSpPr>
          <p:cNvPr id="78850" name="Metin kutusu 9"/>
          <p:cNvSpPr txBox="1">
            <a:spLocks noChangeArrowheads="1"/>
          </p:cNvSpPr>
          <p:nvPr/>
        </p:nvSpPr>
        <p:spPr bwMode="auto">
          <a:xfrm>
            <a:off x="1344613" y="458788"/>
            <a:ext cx="184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 sz="3300"/>
          </a:p>
        </p:txBody>
      </p:sp>
      <p:sp>
        <p:nvSpPr>
          <p:cNvPr id="78851" name="Metin kutusu 1"/>
          <p:cNvSpPr txBox="1">
            <a:spLocks noChangeArrowheads="1"/>
          </p:cNvSpPr>
          <p:nvPr/>
        </p:nvSpPr>
        <p:spPr bwMode="auto">
          <a:xfrm>
            <a:off x="1655763" y="1600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/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1485900" y="206375"/>
            <a:ext cx="6172200" cy="857250"/>
          </a:xfrm>
        </p:spPr>
        <p:txBody>
          <a:bodyPr>
            <a:noAutofit/>
          </a:bodyPr>
          <a:lstStyle/>
          <a:p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GEP-NET  ve</a:t>
            </a:r>
            <a:b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Nöroendokrin karsinom</a:t>
            </a:r>
            <a:endParaRPr lang="tr-TR" altLang="tr-TR" sz="2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1614488" y="1384300"/>
            <a:ext cx="5915025" cy="364807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6858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Gastrik nöroendokrin  neoplaziler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Duodenal nöroendokrin  neoplaziler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Pankreatik nöroendokrin  neoplaziler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nöroendokrin  neoplazileri (Karsinoidler)  </a:t>
            </a:r>
            <a:r>
              <a:rPr lang="tr-TR" altLang="tr-TR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(si NEN)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Appendiks nöroendokrin  neoplazileri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Kolorektal nöroendokrin  neoplaziler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Nöroendokrin karsinomlar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Miks adenokarsinomlar ve nöroendokrin karsinomlar</a:t>
            </a:r>
          </a:p>
          <a:p>
            <a:pPr eaLnBrk="1" hangingPunct="1">
              <a:lnSpc>
                <a:spcPct val="130000"/>
              </a:lnSpc>
              <a:spcBef>
                <a:spcPts val="1000"/>
              </a:spcBef>
              <a:buSzTx/>
              <a:buFont typeface="Wingdings" charset="2"/>
              <a:buChar char="ü"/>
            </a:pPr>
            <a:r>
              <a:rPr lang="tr-TR" altLang="tr-TR" sz="1400" i="1">
                <a:solidFill>
                  <a:schemeClr val="tx1"/>
                </a:solidFill>
              </a:rPr>
              <a:t>Nöroendokrin KC metastazları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36588"/>
          </a:xfrm>
        </p:spPr>
        <p:txBody>
          <a:bodyPr/>
          <a:lstStyle/>
          <a:p>
            <a:pPr defTabSz="365125" eaLnBrk="1"/>
            <a:r>
              <a:rPr lang="tr-TR" altLang="tr-TR" sz="1700"/>
              <a:t/>
            </a:r>
            <a:br>
              <a:rPr lang="tr-TR" altLang="tr-TR" sz="1700"/>
            </a:br>
            <a: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TÜMÖRLER</a:t>
            </a:r>
            <a:b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0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8863"/>
            <a:ext cx="8785225" cy="3889375"/>
          </a:xfrm>
        </p:spPr>
        <p:txBody>
          <a:bodyPr/>
          <a:lstStyle/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/>
              <a:t>Pankreas ve Tiroidin C hücreleri dışında tüm endokrin hücre sisteminden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700" b="1"/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/>
              <a:t>(</a:t>
            </a: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ENTEROKROMAFİN HÜCRELER 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KULCHİTSKY HÜCRELERİ </a:t>
            </a:r>
          </a:p>
          <a:p>
            <a:pPr algn="ctr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ARGENTAFFİN HÜCRELER)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2700" b="1"/>
          </a:p>
          <a:p>
            <a:pPr algn="just" eaLnBrk="1"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/>
              <a:t>köken alan low grade tümörlerin tümüne karsinoid tümör denir.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55625"/>
            <a:ext cx="8713787" cy="4392613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ENDOKRİN HÜCRELER, </a:t>
            </a:r>
          </a:p>
          <a:p>
            <a:pPr algn="ctr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ARGENTAFFİN 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ARGİROFİL REAKSİYONLAR GÖSTERİRLER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ENTENOKROMAFİN HÜCRELER ÖSOFAGUS DIŞINDA TÜM ORGANLARDA BULUNURLAR.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9725"/>
            <a:ext cx="8229600" cy="4254500"/>
          </a:xfrm>
        </p:spPr>
        <p:txBody>
          <a:bodyPr/>
          <a:lstStyle/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YOĞUN OLDUKLARI BÖLGELER </a:t>
            </a:r>
          </a:p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DUODENUM, </a:t>
            </a:r>
          </a:p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TERMİNAL İLEUM VE </a:t>
            </a:r>
          </a:p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APPENDİKSTİR.</a:t>
            </a:r>
          </a:p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endParaRPr lang="tr-TR" altLang="tr-TR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KARSİNOİDLERİN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60-70’İ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APPENDİX VE İLEUM YERLEŞİMLİDİR. </a:t>
            </a:r>
          </a:p>
          <a:p>
            <a:pPr algn="ctr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ORTA BARSAK KÖKENLİ TÜMÖRLER (APENDİX VE İLEUM) SEROTONİN SALGILAR.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4188"/>
            <a:ext cx="8229600" cy="4110037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TÜMÖRLERİN </a:t>
            </a:r>
          </a:p>
          <a:p>
            <a:pPr algn="ctr" eaLnBrk="1">
              <a:buSzTx/>
              <a:buFont typeface="Arial" charset="0"/>
              <a:buNone/>
            </a:pPr>
            <a:endParaRPr lang="tr-TR" altLang="tr-TR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APPENDİKS LOKALİZASYONUNDA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ORTALAMA GÖRÜLME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YAŞI 20-40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İKEN </a:t>
            </a:r>
          </a:p>
          <a:p>
            <a:pPr algn="ctr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BARSAKLARDA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ORTALAMA GÖRÜLME YAŞI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60’TIR.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Metin kutusu 2"/>
          <p:cNvSpPr txBox="1">
            <a:spLocks noChangeArrowheads="1"/>
          </p:cNvSpPr>
          <p:nvPr/>
        </p:nvSpPr>
        <p:spPr bwMode="auto">
          <a:xfrm>
            <a:off x="2681288" y="2032000"/>
            <a:ext cx="18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tr-TR" altLang="tr-TR" sz="1200" i="1">
              <a:solidFill>
                <a:srgbClr val="FF0000"/>
              </a:solidFill>
              <a:latin typeface="Arial Narrow" charset="0"/>
            </a:endParaRPr>
          </a:p>
          <a:p>
            <a:endParaRPr lang="en-US" altLang="tr-TR"/>
          </a:p>
        </p:txBody>
      </p:sp>
      <p:sp>
        <p:nvSpPr>
          <p:cNvPr id="79874" name="Metin kutusu 9"/>
          <p:cNvSpPr txBox="1">
            <a:spLocks noChangeArrowheads="1"/>
          </p:cNvSpPr>
          <p:nvPr/>
        </p:nvSpPr>
        <p:spPr bwMode="auto">
          <a:xfrm>
            <a:off x="1344613" y="458788"/>
            <a:ext cx="184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 sz="3300"/>
          </a:p>
        </p:txBody>
      </p:sp>
      <p:sp>
        <p:nvSpPr>
          <p:cNvPr id="79875" name="Metin kutusu 1"/>
          <p:cNvSpPr txBox="1">
            <a:spLocks noChangeArrowheads="1"/>
          </p:cNvSpPr>
          <p:nvPr/>
        </p:nvSpPr>
        <p:spPr bwMode="auto">
          <a:xfrm>
            <a:off x="1655763" y="1600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/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1485900" y="206375"/>
            <a:ext cx="6172200" cy="857250"/>
          </a:xfrm>
        </p:spPr>
        <p:txBody>
          <a:bodyPr>
            <a:noAutofit/>
          </a:bodyPr>
          <a:lstStyle/>
          <a:p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Klinik</a:t>
            </a:r>
            <a:endParaRPr lang="tr-TR" altLang="tr-TR" sz="2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" name="3 Diyagram"/>
          <p:cNvGraphicFramePr/>
          <p:nvPr/>
        </p:nvGraphicFramePr>
        <p:xfrm>
          <a:off x="2286000" y="149163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Metin kutusu 2"/>
          <p:cNvSpPr txBox="1">
            <a:spLocks noChangeArrowheads="1"/>
          </p:cNvSpPr>
          <p:nvPr/>
        </p:nvSpPr>
        <p:spPr bwMode="auto">
          <a:xfrm>
            <a:off x="2681288" y="2032000"/>
            <a:ext cx="18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tr-TR" altLang="tr-TR" sz="1200" i="1">
              <a:solidFill>
                <a:srgbClr val="FF0000"/>
              </a:solidFill>
              <a:latin typeface="Arial Narrow" charset="0"/>
            </a:endParaRPr>
          </a:p>
          <a:p>
            <a:endParaRPr lang="en-US" altLang="tr-TR"/>
          </a:p>
        </p:txBody>
      </p:sp>
      <p:sp>
        <p:nvSpPr>
          <p:cNvPr id="80898" name="Metin kutusu 9"/>
          <p:cNvSpPr txBox="1">
            <a:spLocks noChangeArrowheads="1"/>
          </p:cNvSpPr>
          <p:nvPr/>
        </p:nvSpPr>
        <p:spPr bwMode="auto">
          <a:xfrm>
            <a:off x="1344613" y="458788"/>
            <a:ext cx="184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 sz="3300"/>
          </a:p>
        </p:txBody>
      </p:sp>
      <p:sp>
        <p:nvSpPr>
          <p:cNvPr id="80899" name="Metin kutusu 1"/>
          <p:cNvSpPr txBox="1">
            <a:spLocks noChangeArrowheads="1"/>
          </p:cNvSpPr>
          <p:nvPr/>
        </p:nvSpPr>
        <p:spPr bwMode="auto">
          <a:xfrm>
            <a:off x="1655763" y="1600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/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1485900" y="206375"/>
            <a:ext cx="6172200" cy="857250"/>
          </a:xfrm>
        </p:spPr>
        <p:txBody>
          <a:bodyPr>
            <a:noAutofit/>
          </a:bodyPr>
          <a:lstStyle/>
          <a:p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Klinik</a:t>
            </a:r>
            <a:endParaRPr lang="tr-TR" altLang="tr-TR" sz="2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3 İçerik Yer Tutucusu"/>
          <p:cNvGraphicFramePr>
            <a:graphicFrameLocks/>
          </p:cNvGraphicFramePr>
          <p:nvPr/>
        </p:nvGraphicFramePr>
        <p:xfrm>
          <a:off x="1485900" y="1200151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484188"/>
            <a:ext cx="8856662" cy="4464050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TÜMÖRLER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POTANSİYEL MALİGN TÜMÖRLERDİR</a:t>
            </a:r>
            <a:r>
              <a:rPr lang="tr-TR" altLang="tr-TR"/>
              <a:t>. </a:t>
            </a:r>
          </a:p>
          <a:p>
            <a:pPr algn="just" eaLnBrk="1">
              <a:buSzTx/>
              <a:buFont typeface="Arial" charset="0"/>
              <a:buNone/>
            </a:pPr>
            <a:endParaRPr lang="tr-TR" altLang="tr-TR"/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YERLEŞİM YERİ,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LOKAL İNTRAMURAL PENETRASYON DERİNLİĞİ VE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TÜMÖR ÇAPINA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GÖRE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PROGNOZLARI DEĞİŞKENLİK GÖSTERİR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/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SIK </a:t>
            </a:r>
            <a:endParaRPr lang="tr-TR" altLang="tr-T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MEZENTER LENF NODLARI, </a:t>
            </a:r>
          </a:p>
          <a:p>
            <a:pPr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KARACİĞER, </a:t>
            </a:r>
          </a:p>
          <a:p>
            <a:pPr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AKCİĞER VE </a:t>
            </a:r>
          </a:p>
          <a:p>
            <a:pPr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PERİTONA METASTAZ YAPARLAR.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71525"/>
            <a:ext cx="8229600" cy="61913"/>
          </a:xfrm>
        </p:spPr>
        <p:txBody>
          <a:bodyPr/>
          <a:lstStyle/>
          <a:p>
            <a:pPr eaLnBrk="1"/>
            <a: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TÜMÖRLERİN BELİRLENEN TÜMÖR MARKERLERİ </a:t>
            </a:r>
            <a:endParaRPr lang="tr-TR" altLang="tr-T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9588"/>
            <a:ext cx="8229600" cy="2814637"/>
          </a:xfrm>
        </p:spPr>
        <p:txBody>
          <a:bodyPr/>
          <a:lstStyle/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SİTOKERATİN S-100 PROTEİNİ </a:t>
            </a:r>
          </a:p>
          <a:p>
            <a:pPr algn="just" eaLnBrk="1">
              <a:buFont typeface="Arial" charset="0"/>
              <a:buChar char="•"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buFont typeface="Arial" charset="0"/>
              <a:buChar char="•"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PREALBÜMİN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5400"/>
            <a:ext cx="8229600" cy="1593850"/>
          </a:xfrm>
        </p:spPr>
        <p:txBody>
          <a:bodyPr/>
          <a:lstStyle/>
          <a:p>
            <a:pPr defTabSz="758825" eaLnBrk="1"/>
            <a:r>
              <a:rPr lang="tr-TR" altLang="tr-TR" sz="3600"/>
              <a:t/>
            </a:r>
            <a:br>
              <a:rPr lang="tr-TR" altLang="tr-TR" sz="3600"/>
            </a:br>
            <a: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DUODENUM</a:t>
            </a:r>
            <a:b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60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92250"/>
            <a:ext cx="8229600" cy="1336675"/>
          </a:xfrm>
        </p:spPr>
        <p:txBody>
          <a:bodyPr/>
          <a:lstStyle/>
          <a:p>
            <a:pPr algn="l" defTabSz="557213" eaLnBrk="1">
              <a:lnSpc>
                <a:spcPct val="150000"/>
              </a:lnSpc>
            </a:pPr>
            <a:r>
              <a:rPr lang="tr-TR" altLang="tr-TR" sz="2600"/>
              <a:t/>
            </a:r>
            <a:br>
              <a:rPr lang="tr-TR" altLang="tr-TR" sz="2600"/>
            </a:br>
            <a:r>
              <a:rPr lang="tr-TR" altLang="tr-TR" sz="1900"/>
              <a:t/>
            </a:r>
            <a:br>
              <a:rPr lang="tr-TR" altLang="tr-TR" sz="1900"/>
            </a:br>
            <a:endParaRPr lang="tr-TR" altLang="tr-TR" sz="2600"/>
          </a:p>
        </p:txBody>
      </p:sp>
      <p:pic>
        <p:nvPicPr>
          <p:cNvPr id="1843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14500"/>
            <a:ext cx="34337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79388" y="1539875"/>
            <a:ext cx="5002212" cy="3552825"/>
          </a:xfrm>
          <a:prstGeom prst="rect">
            <a:avLst/>
          </a:prstGeom>
        </p:spPr>
        <p:txBody>
          <a:bodyPr>
            <a:spAutoFit/>
          </a:bodyPr>
          <a:lstStyle>
            <a:lvl1pPr marL="287338" indent="-287338" defTabSz="766763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defTabSz="766763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defTabSz="766763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defTabSz="766763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defTabSz="766763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Süperior kısım</a:t>
            </a:r>
            <a:r>
              <a:rPr lang="tr-TR" altLang="tr-TR" sz="1600"/>
              <a:t>; </a:t>
            </a: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5 cm dir. Pilordan başlar safra kesesi boynunda sonlanır. Önyüzü periton ile örtülüdür.</a:t>
            </a:r>
          </a:p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İnen kısım</a:t>
            </a:r>
            <a:r>
              <a:rPr lang="tr-TR" altLang="tr-TR" sz="1600" b="1"/>
              <a:t>: </a:t>
            </a: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8-10 cm’dir. Safra kesesi boynundan vertebral kolonunun sağ kenarı boyunca 3. Lomber vertebranın alt kenarına kadar uzanır</a:t>
            </a:r>
            <a:r>
              <a:rPr lang="tr-TR" altLang="tr-TR" sz="1600"/>
              <a:t>.</a:t>
            </a:r>
          </a:p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endParaRPr lang="tr-TR" altLang="tr-TR" sz="1600"/>
          </a:p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 İnferior transvers kısım (3. Kısım): </a:t>
            </a: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 cm dir. 3. Lomber vertebranın alt kenarından başlar, abdominal aortanın önünde sonlanır</a:t>
            </a:r>
            <a:r>
              <a:rPr lang="tr-TR" altLang="tr-TR" sz="1600"/>
              <a:t>.</a:t>
            </a:r>
          </a:p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endParaRPr lang="tr-TR" altLang="tr-TR" sz="1600"/>
          </a:p>
          <a:p>
            <a:pPr eaLnBrk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 Çıkan kısım: </a:t>
            </a:r>
            <a:r>
              <a:rPr lang="tr-TR" altLang="tr-TR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2-5 cm dir</a:t>
            </a:r>
            <a:r>
              <a:rPr lang="tr-TR" altLang="tr-TR" sz="1600">
                <a:solidFill>
                  <a:schemeClr val="tx1"/>
                </a:solidFill>
              </a:rPr>
              <a:t>. </a:t>
            </a:r>
            <a:r>
              <a:rPr lang="tr-TR" altLang="tr-TR" sz="1600" b="1"/>
              <a:t>Duodenojejunal kavşağı oluşturur. Bu parça duodenojejunal fleksura suspensuar ligament (Trietz lig.) denilen fibromüsküler bir band ile diyafragmaya tespit edilmiştir.</a:t>
            </a:r>
            <a:endParaRPr lang="tr-TR" altLang="tr-TR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8288"/>
            <a:ext cx="8713787" cy="4751387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TÜMÖRLERİN 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%75’i 1 cm’den küçüktür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ve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cm’den küçüklerin % 2’si metastaz yapar. 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%20’si 1-2 cm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arasındadır ve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bunların % 50’si metastaz yapar. </a:t>
            </a: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5’i 2 cm’den büyüktür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ve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80–90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metastaz yapar.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71525"/>
            <a:ext cx="8229600" cy="4176713"/>
          </a:xfrm>
        </p:spPr>
        <p:txBody>
          <a:bodyPr/>
          <a:lstStyle/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SIK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KOLONDA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 YERLEŞEN KARSİNOİD TÜMÖRLER METASTAZ YAPAR (% 60)</a:t>
            </a:r>
          </a:p>
          <a:p>
            <a:pPr algn="just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İLEAL KARSİNOMALAR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% 35 VE </a:t>
            </a:r>
          </a:p>
          <a:p>
            <a:pPr algn="just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APENDİKSDE YERLEŞEN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KARSİNOİDLER % 3 ORANINDA METASTAZ YAPAR.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87425"/>
            <a:ext cx="8229600" cy="76200"/>
          </a:xfrm>
        </p:spPr>
        <p:txBody>
          <a:bodyPr/>
          <a:lstStyle/>
          <a:p>
            <a:pPr eaLnBrk="1"/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METASTAZLARI REGİONEL LENF NODLARI VE KARACİĞERE OLMAKTADIR</a:t>
            </a:r>
            <a:r>
              <a:rPr lang="tr-TR" altLang="tr-T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tr-TR" altLang="tr-T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03325"/>
            <a:ext cx="8785225" cy="3744913"/>
          </a:xfrm>
        </p:spPr>
        <p:txBody>
          <a:bodyPr/>
          <a:lstStyle/>
          <a:p>
            <a:pPr marL="328613" indent="-328613" algn="just" defTabSz="876300" eaLnBrk="1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Tedavi, tümörün lokalizasyonuna, çapına ve metastaz olup olmamasına bağlıdır. </a:t>
            </a:r>
          </a:p>
          <a:p>
            <a:pPr marL="328613" indent="-328613" algn="just" defTabSz="876300" eaLnBrk="1">
              <a:buSzTx/>
              <a:buFont typeface="Arial" charset="0"/>
              <a:buNone/>
            </a:pPr>
            <a:endParaRPr lang="tr-TR" altLang="tr-TR" sz="23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8613" indent="-328613" algn="just" defTabSz="876300" eaLnBrk="1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cm den küçük, bölgesel lenf nodları negatif olanlarda segmental rezeksiyon, </a:t>
            </a:r>
          </a:p>
          <a:p>
            <a:pPr marL="328613" indent="-328613" algn="just" defTabSz="876300" eaLnBrk="1">
              <a:buSzTx/>
              <a:buFont typeface="Arial" charset="0"/>
              <a:buNone/>
            </a:pPr>
            <a:endParaRPr lang="tr-TR" altLang="tr-TR" sz="23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8613" indent="-328613" algn="just" defTabSz="876300" eaLnBrk="1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cm’den büyük tümörlerde, multipl tümörlerde ve bölgesel lenf nodlarına metastazı olan tümörlerde barsak segmentini ve lenf nodlarını içeren mezenterin geniş eksizyonu gerekir.</a:t>
            </a:r>
            <a:endParaRPr lang="tr-TR" altLang="tr-TR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52388"/>
            <a:ext cx="2520950" cy="465137"/>
          </a:xfrm>
        </p:spPr>
      </p:pic>
      <p:sp>
        <p:nvSpPr>
          <p:cNvPr id="81922" name="Metin kutusu 2"/>
          <p:cNvSpPr txBox="1">
            <a:spLocks noChangeArrowheads="1"/>
          </p:cNvSpPr>
          <p:nvPr/>
        </p:nvSpPr>
        <p:spPr bwMode="auto">
          <a:xfrm>
            <a:off x="2681288" y="2032000"/>
            <a:ext cx="18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tr-TR" altLang="tr-TR" sz="1200" i="1">
              <a:solidFill>
                <a:srgbClr val="FF0000"/>
              </a:solidFill>
              <a:latin typeface="Arial Narrow" charset="0"/>
            </a:endParaRPr>
          </a:p>
          <a:p>
            <a:endParaRPr lang="en-US" altLang="tr-TR"/>
          </a:p>
        </p:txBody>
      </p:sp>
      <p:sp>
        <p:nvSpPr>
          <p:cNvPr id="7" name="Resim 6"/>
          <p:cNvSpPr>
            <a:spLocks noChangeAspect="1"/>
          </p:cNvSpPr>
          <p:nvPr/>
        </p:nvSpPr>
        <p:spPr bwMode="auto">
          <a:xfrm>
            <a:off x="7591425" y="52388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24" name="Metin kutusu 9"/>
          <p:cNvSpPr txBox="1">
            <a:spLocks noChangeArrowheads="1"/>
          </p:cNvSpPr>
          <p:nvPr/>
        </p:nvSpPr>
        <p:spPr bwMode="auto">
          <a:xfrm>
            <a:off x="1344613" y="458788"/>
            <a:ext cx="184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 sz="3300"/>
          </a:p>
        </p:txBody>
      </p:sp>
      <p:cxnSp>
        <p:nvCxnSpPr>
          <p:cNvPr id="12" name="Düz Bağlayıcı 11"/>
          <p:cNvCxnSpPr/>
          <p:nvPr/>
        </p:nvCxnSpPr>
        <p:spPr>
          <a:xfrm>
            <a:off x="1277938" y="1112838"/>
            <a:ext cx="624046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Metin kutusu 1"/>
          <p:cNvSpPr txBox="1">
            <a:spLocks noChangeArrowheads="1"/>
          </p:cNvSpPr>
          <p:nvPr/>
        </p:nvSpPr>
        <p:spPr bwMode="auto">
          <a:xfrm>
            <a:off x="1655763" y="1600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/>
          </a:p>
        </p:txBody>
      </p:sp>
      <p:sp>
        <p:nvSpPr>
          <p:cNvPr id="81927" name="İçerik Yer Tutucusu 3"/>
          <p:cNvSpPr>
            <a:spLocks noChangeAspect="1"/>
          </p:cNvSpPr>
          <p:nvPr/>
        </p:nvSpPr>
        <p:spPr bwMode="auto">
          <a:xfrm>
            <a:off x="5327650" y="41275"/>
            <a:ext cx="25225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1485900" y="206375"/>
            <a:ext cx="6172200" cy="857250"/>
          </a:xfrm>
        </p:spPr>
        <p:txBody>
          <a:bodyPr>
            <a:noAutofit/>
          </a:bodyPr>
          <a:lstStyle/>
          <a:p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Karsinoid Sendrom</a:t>
            </a:r>
            <a:endParaRPr lang="tr-TR" altLang="tr-TR" sz="2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2 İçerik Yer Tutucusu"/>
          <p:cNvSpPr txBox="1">
            <a:spLocks/>
          </p:cNvSpPr>
          <p:nvPr/>
        </p:nvSpPr>
        <p:spPr>
          <a:xfrm>
            <a:off x="1485900" y="1200150"/>
            <a:ext cx="6172200" cy="31003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6858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1000"/>
              </a:spcBef>
              <a:buSzTx/>
              <a:buFont typeface="Wingdings" charset="2"/>
              <a:buChar char="Ø"/>
            </a:pPr>
            <a:r>
              <a:rPr lang="tr-TR" altLang="tr-TR" sz="2100">
                <a:solidFill>
                  <a:schemeClr val="tx1"/>
                </a:solidFill>
              </a:rPr>
              <a:t>1954→ Thorson </a:t>
            </a:r>
            <a:r>
              <a:rPr lang="tr-TR" altLang="tr-TR" sz="2100" i="1">
                <a:solidFill>
                  <a:schemeClr val="tx1"/>
                </a:solidFill>
              </a:rPr>
              <a:t>“İnce barsak metastatik karsinoid tümörü ve beklenmeyen semptom ve bulgular”</a:t>
            </a:r>
            <a:endParaRPr lang="tr-TR" altLang="tr-TR" sz="2100" b="1" baseline="30000">
              <a:solidFill>
                <a:schemeClr val="tx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1000"/>
              </a:spcBef>
              <a:buSzTx/>
              <a:buFont typeface="Wingdings" charset="2"/>
              <a:buChar char="Ø"/>
            </a:pPr>
            <a:r>
              <a:rPr lang="tr-TR" altLang="tr-TR" sz="2100">
                <a:solidFill>
                  <a:schemeClr val="tx1"/>
                </a:solidFill>
              </a:rPr>
              <a:t>Seratonin</a:t>
            </a:r>
            <a:r>
              <a:rPr lang="tr-TR" altLang="tr-TR" sz="2100" b="1" baseline="30000">
                <a:solidFill>
                  <a:schemeClr val="tx1"/>
                </a:solidFill>
              </a:rPr>
              <a:t> </a:t>
            </a:r>
            <a:endParaRPr lang="tr-TR" altLang="tr-TR" sz="2100">
              <a:solidFill>
                <a:schemeClr val="tx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1000"/>
              </a:spcBef>
              <a:buSzTx/>
              <a:buFont typeface="Wingdings" charset="2"/>
              <a:buChar char="Ø"/>
            </a:pPr>
            <a:r>
              <a:rPr lang="tr-TR" altLang="tr-TR" sz="2100">
                <a:solidFill>
                  <a:schemeClr val="tx1"/>
                </a:solidFill>
              </a:rPr>
              <a:t>KC metastazı gibi serotoninin portal dolaşım yerine sistemik dolaşıma salınımı ile karsinoid sendrom oluşmaktadır.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SzTx/>
              <a:buFont typeface="Arial" charset="0"/>
              <a:buChar char="•"/>
            </a:pPr>
            <a:endParaRPr lang="tr-TR" altLang="tr-TR" sz="2100" b="1" baseline="30000">
              <a:solidFill>
                <a:schemeClr val="tx1"/>
              </a:solidFill>
            </a:endParaRPr>
          </a:p>
        </p:txBody>
      </p:sp>
      <p:sp>
        <p:nvSpPr>
          <p:cNvPr id="22" name="3 Metin kutusu"/>
          <p:cNvSpPr txBox="1"/>
          <p:nvPr/>
        </p:nvSpPr>
        <p:spPr>
          <a:xfrm>
            <a:off x="4386263" y="4427538"/>
            <a:ext cx="6264275" cy="739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-Thorson A ve ark.</a:t>
            </a:r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Am Heart J Jun 1954;47(5):795–817.</a:t>
            </a:r>
          </a:p>
          <a:p>
            <a:endParaRPr lang="tr-TR" altLang="tr-TR" sz="1000" b="1" i="1">
              <a:latin typeface="Arial" charset="0"/>
              <a:ea typeface="Arial" charset="0"/>
              <a:cs typeface="Arial" charset="0"/>
            </a:endParaRPr>
          </a:p>
          <a:p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-Lembeck F ve ark. Naunyn Schmiedebergs Arch Exp </a:t>
            </a:r>
          </a:p>
          <a:p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Pathol Pharmakol 1954;221(1):50–66</a:t>
            </a:r>
            <a:r>
              <a:rPr lang="tr-TR" altLang="tr-TR" sz="9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52388"/>
            <a:ext cx="2520950" cy="465137"/>
          </a:xfrm>
        </p:spPr>
      </p:pic>
      <p:sp>
        <p:nvSpPr>
          <p:cNvPr id="82946" name="Metin kutusu 2"/>
          <p:cNvSpPr txBox="1">
            <a:spLocks noChangeArrowheads="1"/>
          </p:cNvSpPr>
          <p:nvPr/>
        </p:nvSpPr>
        <p:spPr bwMode="auto">
          <a:xfrm>
            <a:off x="2681288" y="2032000"/>
            <a:ext cx="18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tr-TR" altLang="tr-TR" sz="1200" i="1">
              <a:solidFill>
                <a:srgbClr val="FF0000"/>
              </a:solidFill>
              <a:latin typeface="Arial Narrow" charset="0"/>
            </a:endParaRPr>
          </a:p>
          <a:p>
            <a:endParaRPr lang="en-US" altLang="tr-TR"/>
          </a:p>
        </p:txBody>
      </p:sp>
      <p:sp>
        <p:nvSpPr>
          <p:cNvPr id="7" name="Resim 6"/>
          <p:cNvSpPr>
            <a:spLocks noChangeAspect="1"/>
          </p:cNvSpPr>
          <p:nvPr/>
        </p:nvSpPr>
        <p:spPr bwMode="auto">
          <a:xfrm>
            <a:off x="7591425" y="52388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2948" name="Metin kutusu 9"/>
          <p:cNvSpPr txBox="1">
            <a:spLocks noChangeArrowheads="1"/>
          </p:cNvSpPr>
          <p:nvPr/>
        </p:nvSpPr>
        <p:spPr bwMode="auto">
          <a:xfrm>
            <a:off x="1344613" y="458788"/>
            <a:ext cx="184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 sz="3300"/>
          </a:p>
        </p:txBody>
      </p:sp>
      <p:cxnSp>
        <p:nvCxnSpPr>
          <p:cNvPr id="12" name="Düz Bağlayıcı 11"/>
          <p:cNvCxnSpPr/>
          <p:nvPr/>
        </p:nvCxnSpPr>
        <p:spPr>
          <a:xfrm>
            <a:off x="1277938" y="1112838"/>
            <a:ext cx="624046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950" name="Metin kutusu 1"/>
          <p:cNvSpPr txBox="1">
            <a:spLocks noChangeArrowheads="1"/>
          </p:cNvSpPr>
          <p:nvPr/>
        </p:nvSpPr>
        <p:spPr bwMode="auto">
          <a:xfrm>
            <a:off x="1655763" y="1600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endParaRPr lang="en-US" altLang="tr-TR"/>
          </a:p>
        </p:txBody>
      </p:sp>
      <p:sp>
        <p:nvSpPr>
          <p:cNvPr id="82951" name="İçerik Yer Tutucusu 3"/>
          <p:cNvSpPr>
            <a:spLocks noChangeAspect="1"/>
          </p:cNvSpPr>
          <p:nvPr/>
        </p:nvSpPr>
        <p:spPr bwMode="auto">
          <a:xfrm>
            <a:off x="5327650" y="41275"/>
            <a:ext cx="25225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1485900" y="206375"/>
            <a:ext cx="6172200" cy="857250"/>
          </a:xfrm>
        </p:spPr>
        <p:txBody>
          <a:bodyPr>
            <a:noAutofit/>
          </a:bodyPr>
          <a:lstStyle/>
          <a:p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Karsinoid Sendrom</a:t>
            </a:r>
            <a:endParaRPr lang="tr-TR" altLang="tr-TR" sz="2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2 İçerik Yer Tutucusu"/>
          <p:cNvSpPr txBox="1">
            <a:spLocks/>
          </p:cNvSpPr>
          <p:nvPr/>
        </p:nvSpPr>
        <p:spPr>
          <a:xfrm>
            <a:off x="1485900" y="1167595"/>
            <a:ext cx="6172200" cy="33944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100" dirty="0" err="1"/>
              <a:t>siNEN’te</a:t>
            </a:r>
            <a:r>
              <a:rPr lang="tr-TR" sz="2100" dirty="0"/>
              <a:t> yükselen diğer </a:t>
            </a:r>
            <a:r>
              <a:rPr lang="tr-TR" sz="2100" dirty="0" err="1"/>
              <a:t>vazoaktif</a:t>
            </a:r>
            <a:r>
              <a:rPr lang="tr-TR" sz="2100" dirty="0"/>
              <a:t> maddeler;</a:t>
            </a:r>
            <a:r>
              <a:rPr lang="tr-TR" sz="2100" b="1" baseline="30000" dirty="0"/>
              <a:t> </a:t>
            </a:r>
            <a:endParaRPr lang="tr-TR" sz="21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tr-TR" sz="1500" dirty="0" err="1"/>
              <a:t>Biyojenik</a:t>
            </a:r>
            <a:r>
              <a:rPr lang="tr-TR" sz="1500" dirty="0"/>
              <a:t> aminler (</a:t>
            </a:r>
            <a:r>
              <a:rPr lang="tr-TR" sz="1500" dirty="0" err="1"/>
              <a:t>Histamin</a:t>
            </a:r>
            <a:r>
              <a:rPr lang="tr-TR" sz="1500" dirty="0"/>
              <a:t>, </a:t>
            </a:r>
            <a:r>
              <a:rPr lang="tr-TR" sz="1500" dirty="0" err="1"/>
              <a:t>Dopamin</a:t>
            </a:r>
            <a:r>
              <a:rPr lang="tr-TR" sz="1500" dirty="0"/>
              <a:t>, </a:t>
            </a:r>
            <a:r>
              <a:rPr lang="tr-TR" sz="1500" dirty="0" err="1"/>
              <a:t>Hidroksitriptofan</a:t>
            </a:r>
            <a:r>
              <a:rPr lang="tr-TR" sz="1500" dirty="0"/>
              <a:t> vb.)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sz="1500" dirty="0" err="1"/>
              <a:t>Prostoglandinler</a:t>
            </a:r>
            <a:endParaRPr lang="tr-TR" sz="1500" dirty="0"/>
          </a:p>
          <a:p>
            <a:pPr lvl="1">
              <a:buFont typeface="Arial" panose="020B0604020202020204" pitchFamily="34" charset="0"/>
              <a:buNone/>
              <a:defRPr/>
            </a:pPr>
            <a:endParaRPr lang="tr-TR" sz="1500" dirty="0"/>
          </a:p>
          <a:p>
            <a:pPr>
              <a:defRPr/>
            </a:pPr>
            <a:r>
              <a:rPr lang="tr-TR" sz="2100" dirty="0" err="1"/>
              <a:t>Karsinoid</a:t>
            </a:r>
            <a:r>
              <a:rPr lang="tr-TR" sz="2100" dirty="0"/>
              <a:t> sendrom neredeyse tüm vakalarda </a:t>
            </a:r>
            <a:r>
              <a:rPr lang="tr-TR" sz="2100" dirty="0" err="1"/>
              <a:t>distal</a:t>
            </a:r>
            <a:r>
              <a:rPr lang="tr-TR" sz="2100" dirty="0"/>
              <a:t> </a:t>
            </a:r>
            <a:r>
              <a:rPr lang="tr-TR" sz="2100" dirty="0" err="1"/>
              <a:t>ileumun</a:t>
            </a:r>
            <a:r>
              <a:rPr lang="tr-TR" sz="2100" dirty="0"/>
              <a:t> </a:t>
            </a:r>
            <a:r>
              <a:rPr lang="tr-TR" sz="2100" dirty="0" err="1"/>
              <a:t>metastatik</a:t>
            </a:r>
            <a:r>
              <a:rPr lang="tr-TR" sz="2100" dirty="0"/>
              <a:t> </a:t>
            </a:r>
            <a:r>
              <a:rPr lang="tr-TR" sz="2100" dirty="0" err="1"/>
              <a:t>NET’leri</a:t>
            </a:r>
            <a:r>
              <a:rPr lang="tr-TR" sz="2100" dirty="0"/>
              <a:t> ile ilişkilidir.</a:t>
            </a:r>
            <a:r>
              <a:rPr lang="tr-TR" sz="2100" b="1" baseline="30000" dirty="0"/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tr-TR" sz="2100" b="1" baseline="30000" dirty="0"/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%95 </a:t>
            </a:r>
            <a:r>
              <a:rPr lang="tr-TR" sz="15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</a:rPr>
              <a:t>KC metastazına bağlı</a:t>
            </a:r>
            <a:endParaRPr lang="tr-TR" sz="1500" b="1" i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1308497" lvl="2" indent="-665560">
              <a:buFont typeface="Arial" panose="020B0604020202020204" pitchFamily="34" charset="0"/>
              <a:buNone/>
              <a:defRPr/>
            </a:pP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%5  </a:t>
            </a:r>
            <a:r>
              <a:rPr lang="tr-TR" sz="15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tr-TR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</a:rPr>
              <a:t>portal dolaşımı bypass eden lokalizasyonda </a:t>
            </a:r>
            <a:r>
              <a:rPr lang="tr-TR" sz="1500" b="1" i="1" dirty="0" err="1">
                <a:solidFill>
                  <a:schemeClr val="accent1">
                    <a:lumMod val="75000"/>
                  </a:schemeClr>
                </a:solidFill>
              </a:rPr>
              <a:t>primer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500" b="1" i="1" dirty="0" err="1">
                <a:solidFill>
                  <a:schemeClr val="accent1">
                    <a:lumMod val="75000"/>
                  </a:schemeClr>
                </a:solidFill>
              </a:rPr>
              <a:t>tm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tr-TR" sz="1500" b="1" i="1" dirty="0" err="1">
                <a:solidFill>
                  <a:schemeClr val="accent1">
                    <a:lumMod val="75000"/>
                  </a:schemeClr>
                </a:solidFill>
              </a:rPr>
              <a:t>retroperitoneal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tr-TR" sz="1500" b="1" i="1" dirty="0" err="1">
                <a:solidFill>
                  <a:schemeClr val="accent1">
                    <a:lumMod val="75000"/>
                  </a:schemeClr>
                </a:solidFill>
              </a:rPr>
              <a:t>over</a:t>
            </a:r>
            <a:r>
              <a:rPr lang="tr-TR" sz="1500" b="1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defRPr/>
            </a:pPr>
            <a:endParaRPr lang="tr-TR" sz="2100" b="1" baseline="30000" dirty="0"/>
          </a:p>
          <a:p>
            <a:pPr>
              <a:defRPr/>
            </a:pPr>
            <a:endParaRPr lang="tr-TR" sz="2100" dirty="0"/>
          </a:p>
        </p:txBody>
      </p:sp>
      <p:sp>
        <p:nvSpPr>
          <p:cNvPr id="16" name="3 Metin kutusu"/>
          <p:cNvSpPr txBox="1"/>
          <p:nvPr/>
        </p:nvSpPr>
        <p:spPr>
          <a:xfrm>
            <a:off x="4032250" y="4202113"/>
            <a:ext cx="6426200" cy="981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900"/>
              <a:t>-</a:t>
            </a:r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Vinik AI ve ark. Pancreas Nov 2009;38(8):876–89.</a:t>
            </a:r>
          </a:p>
          <a:p>
            <a:pPr>
              <a:lnSpc>
                <a:spcPct val="150000"/>
              </a:lnSpc>
            </a:pPr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-</a:t>
            </a:r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Strosberg J. </a:t>
            </a:r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Best Practice &amp; Research Clinical </a:t>
            </a:r>
          </a:p>
          <a:p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 Gastroenterology 26 (2012) 755–773</a:t>
            </a:r>
            <a:endParaRPr lang="tr-TR" altLang="tr-TR" sz="1000" b="1" i="1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-</a:t>
            </a:r>
            <a:r>
              <a:rPr lang="tr-TR" altLang="tr-TR" sz="1000" b="1" i="1" baseline="300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Niederle B ve ark. Neuroendocrinology 2016, 103(2): 125-138.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276600" y="4721225"/>
            <a:ext cx="6264275" cy="414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/>
            <a:r>
              <a:rPr lang="tr-TR" altLang="tr-TR" sz="1000" b="1" i="1">
                <a:latin typeface="Arial" charset="0"/>
                <a:ea typeface="Arial" charset="0"/>
                <a:cs typeface="Arial" charset="0"/>
              </a:rPr>
              <a:t>Strosberg J. </a:t>
            </a:r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Best Practice &amp; Research Clinical </a:t>
            </a:r>
          </a:p>
          <a:p>
            <a:r>
              <a:rPr lang="en-US" altLang="tr-TR" sz="1000" b="1" i="1">
                <a:latin typeface="Arial" charset="0"/>
                <a:ea typeface="Arial" charset="0"/>
                <a:cs typeface="Arial" charset="0"/>
              </a:rPr>
              <a:t>                                            Gastroenterology 26 (2012) 755–773.</a:t>
            </a:r>
            <a:endParaRPr lang="tr-TR" altLang="tr-TR" sz="1000" b="1" i="1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485900" y="1200151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"/>
          <p:cNvGrpSpPr>
            <a:grpSpLocks/>
          </p:cNvGrpSpPr>
          <p:nvPr/>
        </p:nvGrpSpPr>
        <p:grpSpPr bwMode="auto">
          <a:xfrm>
            <a:off x="1223963" y="2193925"/>
            <a:ext cx="1781175" cy="1511300"/>
            <a:chOff x="107504" y="3356992"/>
            <a:chExt cx="2376264" cy="975592"/>
          </a:xfrm>
        </p:grpSpPr>
        <p:sp>
          <p:nvSpPr>
            <p:cNvPr id="6" name="5 Akış Çizelgesi: Öteki İşlem"/>
            <p:cNvSpPr/>
            <p:nvPr/>
          </p:nvSpPr>
          <p:spPr>
            <a:xfrm>
              <a:off x="107504" y="3356992"/>
              <a:ext cx="2016224" cy="97559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>
                <a:buFont typeface="Wingdings" charset="2"/>
                <a:buChar char="v"/>
              </a:pPr>
              <a:r>
                <a:rPr lang="tr-TR" altLang="tr-TR" sz="900">
                  <a:solidFill>
                    <a:srgbClr val="FFFFFF"/>
                  </a:solidFill>
                </a:rPr>
                <a:t>Serotoninin dolaşım sisteminde uzun süreli etkisine bağlı </a:t>
              </a:r>
            </a:p>
            <a:p>
              <a:pPr algn="ctr">
                <a:buFont typeface="Wingdings" charset="2"/>
                <a:buChar char="v"/>
              </a:pPr>
              <a:r>
                <a:rPr lang="tr-TR" altLang="tr-TR" sz="900">
                  <a:solidFill>
                    <a:srgbClr val="FFFFFF"/>
                  </a:solidFill>
                </a:rPr>
                <a:t>Daha çok sağ kalp etkilenir</a:t>
              </a:r>
            </a:p>
            <a:p>
              <a:pPr algn="ctr">
                <a:buFont typeface="Wingdings" charset="2"/>
                <a:buChar char="v"/>
              </a:pPr>
              <a:r>
                <a:rPr lang="tr-TR" altLang="tr-TR" sz="900">
                  <a:solidFill>
                    <a:srgbClr val="FFFFFF"/>
                  </a:solidFill>
                </a:rPr>
                <a:t>Karsinoid sendromlu hastaların %25-50’sinde görülür</a:t>
              </a:r>
            </a:p>
          </p:txBody>
        </p:sp>
        <p:sp>
          <p:nvSpPr>
            <p:cNvPr id="7" name="6 Sol Ok"/>
            <p:cNvSpPr/>
            <p:nvPr/>
          </p:nvSpPr>
          <p:spPr>
            <a:xfrm>
              <a:off x="2123728" y="3716691"/>
              <a:ext cx="360040" cy="2879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/>
              <a:endParaRPr lang="tr-TR" altLang="tr-TR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10 Grup"/>
          <p:cNvGrpSpPr>
            <a:grpSpLocks/>
          </p:cNvGrpSpPr>
          <p:nvPr/>
        </p:nvGrpSpPr>
        <p:grpSpPr bwMode="auto">
          <a:xfrm>
            <a:off x="3113088" y="34925"/>
            <a:ext cx="2538412" cy="1165225"/>
            <a:chOff x="2555776" y="116632"/>
            <a:chExt cx="3888432" cy="1650378"/>
          </a:xfrm>
        </p:grpSpPr>
        <p:sp>
          <p:nvSpPr>
            <p:cNvPr id="9" name="8 Akış Çizelgesi: Öteki İşlem"/>
            <p:cNvSpPr/>
            <p:nvPr/>
          </p:nvSpPr>
          <p:spPr>
            <a:xfrm>
              <a:off x="2555776" y="116632"/>
              <a:ext cx="3888432" cy="129512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/>
              <a:r>
                <a:rPr lang="tr-TR" altLang="tr-TR" sz="1200">
                  <a:solidFill>
                    <a:srgbClr val="FFFFFF"/>
                  </a:solidFill>
                </a:rPr>
                <a:t>Serotonin ve diğer hormonal etkilere bağlı;</a:t>
              </a:r>
            </a:p>
            <a:p>
              <a:pPr algn="ctr">
                <a:buFont typeface="Wingdings" charset="2"/>
                <a:buChar char="v"/>
              </a:pPr>
              <a:r>
                <a:rPr lang="tr-TR" altLang="tr-TR" sz="1200">
                  <a:solidFill>
                    <a:srgbClr val="FFFFFF"/>
                  </a:solidFill>
                </a:rPr>
                <a:t>Artmış peristaltizm</a:t>
              </a:r>
            </a:p>
            <a:p>
              <a:pPr algn="ctr">
                <a:buFont typeface="Wingdings" charset="2"/>
                <a:buChar char="v"/>
              </a:pPr>
              <a:r>
                <a:rPr lang="tr-TR" altLang="tr-TR" sz="1200">
                  <a:solidFill>
                    <a:srgbClr val="FFFFFF"/>
                  </a:solidFill>
                </a:rPr>
                <a:t>Artmış intraluminal sıvı ve elektrolit sekresyonu</a:t>
              </a:r>
            </a:p>
          </p:txBody>
        </p:sp>
        <p:sp>
          <p:nvSpPr>
            <p:cNvPr id="10" name="9 Yukarı Ok"/>
            <p:cNvSpPr/>
            <p:nvPr/>
          </p:nvSpPr>
          <p:spPr>
            <a:xfrm>
              <a:off x="4666570" y="1407255"/>
              <a:ext cx="289382" cy="3597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/>
              <a:endParaRPr lang="tr-TR" altLang="tr-TR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13 Grup"/>
          <p:cNvGrpSpPr>
            <a:grpSpLocks/>
          </p:cNvGrpSpPr>
          <p:nvPr/>
        </p:nvGrpSpPr>
        <p:grpSpPr bwMode="auto">
          <a:xfrm>
            <a:off x="6138863" y="2301875"/>
            <a:ext cx="1781175" cy="1241425"/>
            <a:chOff x="6660232" y="3068960"/>
            <a:chExt cx="2376264" cy="1656184"/>
          </a:xfrm>
        </p:grpSpPr>
        <p:sp>
          <p:nvSpPr>
            <p:cNvPr id="12" name="11 Akış Çizelgesi: Öteki İşlem"/>
            <p:cNvSpPr/>
            <p:nvPr/>
          </p:nvSpPr>
          <p:spPr>
            <a:xfrm>
              <a:off x="7020272" y="3068960"/>
              <a:ext cx="2016224" cy="165618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>
                <a:buFont typeface="Wingdings" charset="2"/>
                <a:buChar char="v"/>
              </a:pPr>
              <a:r>
                <a:rPr lang="tr-TR" altLang="tr-TR" sz="1000">
                  <a:solidFill>
                    <a:srgbClr val="FFFFFF"/>
                  </a:solidFill>
                </a:rPr>
                <a:t>Tipik olarak yüz,boyun ve üst göğüs bölgesinde</a:t>
              </a:r>
            </a:p>
            <a:p>
              <a:pPr algn="ctr">
                <a:buFont typeface="Wingdings" charset="2"/>
                <a:buChar char="v"/>
              </a:pPr>
              <a:r>
                <a:rPr lang="tr-TR" altLang="tr-TR" sz="1000">
                  <a:solidFill>
                    <a:srgbClr val="FFFFFF"/>
                  </a:solidFill>
                </a:rPr>
                <a:t>Egzersiz,stres, alkol ve çeşitli gıdalar ile tetiklenebilir.</a:t>
              </a:r>
            </a:p>
          </p:txBody>
        </p:sp>
        <p:sp>
          <p:nvSpPr>
            <p:cNvPr id="13" name="12 Sağ Ok"/>
            <p:cNvSpPr/>
            <p:nvPr/>
          </p:nvSpPr>
          <p:spPr>
            <a:xfrm>
              <a:off x="6660232" y="3717032"/>
              <a:ext cx="36004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/>
              <a:endParaRPr lang="tr-TR" altLang="tr-TR">
                <a:solidFill>
                  <a:srgbClr val="FFFFFF"/>
                </a:solidFill>
              </a:endParaRPr>
            </a:p>
          </p:txBody>
        </p:sp>
      </p:grpSp>
      <p:sp>
        <p:nvSpPr>
          <p:cNvPr id="83974" name="İçerik Yer Tutucusu 3"/>
          <p:cNvSpPr>
            <a:spLocks noChangeAspect="1"/>
          </p:cNvSpPr>
          <p:nvPr/>
        </p:nvSpPr>
        <p:spPr bwMode="auto">
          <a:xfrm>
            <a:off x="5651500" y="34925"/>
            <a:ext cx="25225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defTabSz="382588" eaLnBrk="1"/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SENDROM</a:t>
            </a:r>
            <a:br>
              <a:rPr lang="tr-TR" alt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6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7425"/>
            <a:ext cx="8785225" cy="3960813"/>
          </a:xfrm>
        </p:spPr>
        <p:txBody>
          <a:bodyPr/>
          <a:lstStyle/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Hepatomegali,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Çok Miktarda Sulu Diare,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Paroksismal Flushing (Üçü % 80 Hastada Görülür),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Astım Benzeri Wheezing Atakları (% 25),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Sağ Kalp Kapak Hastalığı (% 50) ,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Karın Ağrısı, Ödem, Cilt Ve Mukozalarda Pellegra Benzeri Lezyonlar,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Malabsorpsiyon İle Karakterizedir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42963"/>
            <a:ext cx="8713787" cy="4176712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SEROTONİN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HT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HİSTAMİN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KALLİKREİN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BRADİKİNİN </a:t>
            </a: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SALINIMINDA ARTIŞ OLDUĞU GÖSTERİLMİŞTİR. 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55625"/>
            <a:ext cx="8229600" cy="4038600"/>
          </a:xfrm>
        </p:spPr>
        <p:txBody>
          <a:bodyPr/>
          <a:lstStyle/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ANCAK SENDROMU OLUŞTURAN TEMEL HORMON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SEROTONİNDİR.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TANIDA EN GÜVENİLİR YÖNTEM İDRARDA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HİAA TAYİNİDİR.</a:t>
            </a: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PROVOKATİF TESTLERDEN EN GÜVENİLİR OLAN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PENTAGASTRİN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 TESTİDİR.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55625"/>
            <a:ext cx="8229600" cy="4392613"/>
          </a:xfrm>
        </p:spPr>
        <p:txBody>
          <a:bodyPr/>
          <a:lstStyle/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TÜMÖRLERİN GÖRÜNTÜLENMESİNDE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BT,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BARYUMLU PASAJ GRAFİLERİ VE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MEZENTERİK ANJİYOGRAFİ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KULLANILIR.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KARACİĞER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METASTAZLARININ </a:t>
            </a: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GÖRÜNTÜLENMESİNDE EN DUYARLI YÖNTEM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ANJİYOGRAFİDİR.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9238"/>
            <a:ext cx="8229600" cy="4643437"/>
          </a:xfrm>
        </p:spPr>
        <p:txBody>
          <a:bodyPr/>
          <a:lstStyle/>
          <a:p>
            <a:pPr marL="296863" indent="-296863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/>
              <a:t>-</a:t>
            </a:r>
            <a:r>
              <a:rPr lang="tr-TR" altLang="tr-TR" sz="2200" b="1"/>
              <a:t>Jejenum ortalama 4 cm çapındadır. 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endParaRPr lang="tr-TR" altLang="tr-TR" sz="2200" b="1"/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/>
              <a:t>İleum ise ortalama 3 cm çapındadır.</a:t>
            </a:r>
          </a:p>
          <a:p>
            <a:pPr marL="296863" indent="-296863" algn="ctr" eaLnBrk="1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endParaRPr lang="tr-TR" altLang="tr-TR" sz="2200" b="1"/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tr-TR" altLang="tr-TR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DUVAR KATLARI</a:t>
            </a:r>
            <a:r>
              <a:rPr lang="tr-TR" altLang="tr-TR" sz="2200"/>
              <a:t>: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tr-TR" altLang="tr-TR" sz="2200" b="1">
                <a:solidFill>
                  <a:srgbClr val="376092"/>
                </a:solidFill>
              </a:rPr>
              <a:t>Seroza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tr-TR" altLang="tr-TR" sz="2200" b="1">
                <a:solidFill>
                  <a:srgbClr val="376092"/>
                </a:solidFill>
              </a:rPr>
              <a:t>Müsküler tabaka (long, sirküler)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tr-TR" altLang="tr-TR" sz="2200" b="1">
                <a:solidFill>
                  <a:srgbClr val="376092"/>
                </a:solidFill>
              </a:rPr>
              <a:t>Submukoza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tr-TR" altLang="tr-TR" sz="2200" b="1">
                <a:solidFill>
                  <a:srgbClr val="376092"/>
                </a:solidFill>
              </a:rPr>
              <a:t>Mukoza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/>
              <a:t>-</a:t>
            </a:r>
            <a:r>
              <a:rPr lang="tr-TR" altLang="tr-TR" sz="2200" b="1"/>
              <a:t>Mukozada, sirküler plikalar (Kerckring plikaları), villuslar, lenf follikülleri ve bezler bulunur.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/>
              <a:t>-Duodenumun proksimali dışında ince barsakların kanlanmaları SMA’den olur.</a:t>
            </a:r>
          </a:p>
          <a:p>
            <a:pPr marL="296863" indent="-296863" eaLnBrk="1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/>
              <a:t>-Özellikle ileum lenfatik ağ bakımından çok zengindir.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7063"/>
            <a:ext cx="8785225" cy="4321175"/>
          </a:xfrm>
        </p:spPr>
        <p:txBody>
          <a:bodyPr/>
          <a:lstStyle/>
          <a:p>
            <a:pPr marL="334963" indent="-334963" algn="just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Karsinoid tümörlerin karsinoid sendrom yapabilmesi için tümörün </a:t>
            </a:r>
            <a:r>
              <a:rPr lang="tr-TR" altLang="tr-TR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sistemik venöz dolaşıma </a:t>
            </a:r>
            <a:r>
              <a:rPr lang="tr-TR" altLang="tr-T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ulaşması gerekir. </a:t>
            </a:r>
          </a:p>
          <a:p>
            <a:pPr marL="334963" indent="-334963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BUNU DA İLERİ BOYUTLARDA </a:t>
            </a:r>
          </a:p>
          <a:p>
            <a:pPr marL="334963" indent="-334963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RETROPERİTONEAL PARAVERTEBRAL DAMAR İNVAZYONU, </a:t>
            </a:r>
          </a:p>
          <a:p>
            <a:pPr marL="334963" indent="-334963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HEPATİK METASTAZLAR VEYA </a:t>
            </a:r>
          </a:p>
          <a:p>
            <a:pPr marL="334963" indent="-334963" algn="ctr" defTabSz="895350" eaLnBrk="1"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TÜMÖRÜN GİS DIŞINDA OLMASI İLE BAŞARIRLAR. </a:t>
            </a:r>
            <a:endParaRPr lang="tr-TR" altLang="tr-TR" sz="3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4188"/>
            <a:ext cx="8229600" cy="4110037"/>
          </a:xfrm>
        </p:spPr>
        <p:txBody>
          <a:bodyPr/>
          <a:lstStyle/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YOKSA ÜRETİLEN HORMON KARACİĞERDE METABOLİZE EDİLİR. </a:t>
            </a:r>
          </a:p>
          <a:p>
            <a:pPr algn="ctr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buSzTx/>
              <a:buFont typeface="Arial" charset="0"/>
              <a:buNone/>
            </a:pPr>
            <a:endParaRPr lang="tr-TR" altLang="tr-T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GENELDE MALİGN KARSİNOİD TÜMÖRLERİN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5-9 KADARI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KARSİNOİD SENDROM BULGULARINA YOL AÇAR.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131888"/>
            <a:ext cx="8856663" cy="4608512"/>
          </a:xfrm>
        </p:spPr>
        <p:txBody>
          <a:bodyPr/>
          <a:lstStyle/>
          <a:p>
            <a:pPr marL="338138" indent="-338138" algn="just" defTabSz="904875" eaLnBrk="1">
              <a:lnSpc>
                <a:spcPct val="15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Tümör teşhis edildiğinde genellikle ileri evrededir ve kc metastazı vardır. </a:t>
            </a:r>
          </a:p>
          <a:p>
            <a:pPr marL="338138" indent="-338138" algn="just" defTabSz="904875" eaLnBrk="1">
              <a:lnSpc>
                <a:spcPct val="15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Karaciğerdeki metastatik tümör dokusunun parsiyel rezeksiyonu veya hepatik arter embolizasyonu veya radyoterapi kısmi palyasyon sağlayabilir. </a:t>
            </a:r>
          </a:p>
          <a:p>
            <a:pPr marL="338138" indent="-338138" algn="just" defTabSz="904875" eaLnBrk="1">
              <a:lnSpc>
                <a:spcPct val="15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Tedavide tümör  ve metastazların cerrahi rezeksiyonu yapılmalıdır.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pPr eaLnBrk="1"/>
            <a:endParaRPr lang="tr-TR" altLang="tr-TR" sz="4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339725"/>
            <a:ext cx="8856663" cy="4608513"/>
          </a:xfrm>
        </p:spPr>
        <p:txBody>
          <a:bodyPr/>
          <a:lstStyle/>
          <a:p>
            <a:pPr marL="338138" indent="-338138" algn="just" defTabSz="904875" eaLnBrk="1">
              <a:lnSpc>
                <a:spcPct val="15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Cerrahi uygulanamayan hastalarda hepatik dearterizasyon veya embolizasyon uygulanır. </a:t>
            </a:r>
          </a:p>
          <a:p>
            <a:pPr marL="338138" indent="-338138" algn="just" defTabSz="904875" eaLnBrk="1">
              <a:lnSpc>
                <a:spcPct val="15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Hormonal etkileri azaltmak için interferon ve somatostatin kullanılmaktadır.</a:t>
            </a:r>
          </a:p>
          <a:p>
            <a:pPr marL="338138" indent="-338138" algn="just" defTabSz="904875" eaLnBrk="1">
              <a:lnSpc>
                <a:spcPct val="15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Kemoterapi önemli düzeyde ekili olmamasına rağmen streptozosin ve 5-florourasil en etkili olanlardır.</a:t>
            </a:r>
            <a:endParaRPr lang="tr-TR" altLang="tr-TR" sz="3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-125413"/>
            <a:ext cx="8229600" cy="1916113"/>
          </a:xfrm>
        </p:spPr>
        <p:txBody>
          <a:bodyPr/>
          <a:lstStyle/>
          <a:p>
            <a:pPr defTabSz="904875" eaLnBrk="1"/>
            <a:r>
              <a:rPr lang="tr-TR" altLang="tr-TR" sz="4300"/>
              <a:t/>
            </a:r>
            <a:br>
              <a:rPr lang="tr-TR" altLang="tr-TR" sz="4300"/>
            </a:br>
            <a:r>
              <a:rPr lang="tr-TR" altLang="tr-TR" sz="3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ADENOKARSİNOİD TÜMÖRLER</a:t>
            </a:r>
            <a:br>
              <a:rPr lang="tr-TR" altLang="tr-TR" sz="3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3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8863"/>
            <a:ext cx="8229600" cy="3535362"/>
          </a:xfrm>
        </p:spPr>
        <p:txBody>
          <a:bodyPr/>
          <a:lstStyle/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Glandüler yapıların predominans gösterdiği karsinoid tümörlere adenokarsinoid tümör denir. </a:t>
            </a:r>
          </a:p>
          <a:p>
            <a:pPr algn="just" eaLnBrk="1">
              <a:lnSpc>
                <a:spcPct val="80000"/>
              </a:lnSpc>
              <a:buFont typeface="Arial" charset="0"/>
              <a:buChar char="•"/>
            </a:pPr>
            <a:endParaRPr lang="tr-TR" altLang="tr-TR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Kendi aralarında tübüler ve taşlı yüzük tiplerine ayrılırlar. </a:t>
            </a:r>
          </a:p>
          <a:p>
            <a:pPr algn="just" eaLnBrk="1">
              <a:lnSpc>
                <a:spcPct val="80000"/>
              </a:lnSpc>
              <a:buFont typeface="Arial" charset="0"/>
              <a:buChar char="•"/>
            </a:pPr>
            <a:endParaRPr lang="tr-TR" altLang="tr-TR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sık apendikste görülürler.</a:t>
            </a:r>
            <a:endParaRPr lang="tr-TR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6553200" y="4768850"/>
            <a:ext cx="2133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/>
            <a:fld id="{8077FED3-E0BD-D54D-B39B-0CC2FC1BCEF4}" type="slidenum">
              <a:rPr lang="tr-TR" altLang="tr-TR" sz="1200">
                <a:solidFill>
                  <a:srgbClr val="898989"/>
                </a:solidFill>
              </a:rPr>
              <a:pPr algn="r"/>
              <a:t>65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1687513" y="1598613"/>
            <a:ext cx="6292850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KISA BARSAK SENDROMU</a:t>
            </a:r>
            <a:b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400"/>
          </a:p>
        </p:txBody>
      </p:sp>
    </p:spTree>
    <p:extLst>
      <p:ext uri="{BB962C8B-B14F-4D97-AF65-F5344CB8AC3E}">
        <p14:creationId xmlns:p14="http://schemas.microsoft.com/office/powerpoint/2010/main" val="1519939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-542925"/>
            <a:ext cx="8229600" cy="1828800"/>
          </a:xfrm>
        </p:spPr>
        <p:txBody>
          <a:bodyPr/>
          <a:lstStyle/>
          <a:p>
            <a:pPr defTabSz="868363"/>
            <a:r>
              <a:rPr lang="tr-TR" altLang="tr-TR" sz="4100"/>
              <a:t/>
            </a:r>
            <a:br>
              <a:rPr lang="tr-TR" altLang="tr-TR" sz="4100"/>
            </a:br>
            <a:r>
              <a:rPr lang="tr-TR" altLang="tr-TR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KISA BARSAK SENDROMU</a:t>
            </a:r>
            <a:br>
              <a:rPr lang="tr-TR" altLang="tr-TR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1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79500"/>
            <a:ext cx="8783637" cy="3281363"/>
          </a:xfrm>
        </p:spPr>
        <p:txBody>
          <a:bodyPr/>
          <a:lstStyle/>
          <a:p>
            <a:pPr marL="311150" indent="-311150" algn="just" defTabSz="831850">
              <a:spcBef>
                <a:spcPct val="0"/>
              </a:spcBef>
              <a:buSzTx/>
              <a:buFont typeface="Arial" charset="0"/>
              <a:buNone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barsakların 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geniş bir bölümünün 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çıkarılması ile gelişen ve 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beslenme için yeterli barsak uzunluğunun 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kalmadığı klinik tablodur.</a:t>
            </a:r>
          </a:p>
          <a:p>
            <a:pPr marL="311150" indent="-311150" algn="just" defTabSz="831850">
              <a:spcBef>
                <a:spcPct val="0"/>
              </a:spcBef>
              <a:buSzTx/>
              <a:buFont typeface="Arial" charset="0"/>
              <a:buNone/>
            </a:pPr>
            <a:endParaRPr lang="tr-TR" altLang="tr-TR" sz="29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11150" indent="-311150" algn="just" defTabSz="831850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barsakların temel görevi </a:t>
            </a: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sindirim ve absorbsiyon</a:t>
            </a:r>
            <a:r>
              <a:rPr lang="tr-TR" altLang="tr-TR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olduğu için geniş rezeksiyon hallerinde bu fonksiyonlar kaybolur.</a:t>
            </a:r>
            <a:endParaRPr lang="tr-TR" altLang="tr-TR" sz="2900"/>
          </a:p>
        </p:txBody>
      </p:sp>
    </p:spTree>
    <p:extLst>
      <p:ext uri="{BB962C8B-B14F-4D97-AF65-F5344CB8AC3E}">
        <p14:creationId xmlns:p14="http://schemas.microsoft.com/office/powerpoint/2010/main" val="1303346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endParaRPr lang="tr-TR" altLang="tr-TR" sz="40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7063"/>
            <a:ext cx="8229600" cy="4516437"/>
          </a:xfrm>
        </p:spPr>
        <p:txBody>
          <a:bodyPr/>
          <a:lstStyle/>
          <a:p>
            <a:pPr algn="just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Elektrolitler, karbonhidratlar, aa’ler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bütün ince barsak boyunca aktif transportla emilime uğrarlar. </a:t>
            </a:r>
          </a:p>
          <a:p>
            <a:pPr algn="just">
              <a:lnSpc>
                <a:spcPct val="80000"/>
              </a:lnSpc>
              <a:buSzTx/>
              <a:buFont typeface="Arial" charset="0"/>
              <a:buNone/>
            </a:pPr>
            <a:endParaRPr lang="tr-TR" altLang="tr-TR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Çoğu besinlerin emilimi proksimal ince barsakta tamamlanır</a:t>
            </a:r>
            <a:r>
              <a:rPr lang="tr-TR" altLang="tr-TR" sz="3000"/>
              <a:t>. </a:t>
            </a:r>
          </a:p>
          <a:p>
            <a:pPr algn="just">
              <a:lnSpc>
                <a:spcPct val="80000"/>
              </a:lnSpc>
              <a:buSzTx/>
              <a:buFont typeface="Arial" charset="0"/>
              <a:buNone/>
            </a:pPr>
            <a:endParaRPr lang="tr-TR" altLang="tr-TR" sz="3000"/>
          </a:p>
          <a:p>
            <a:pPr algn="just">
              <a:lnSpc>
                <a:spcPct val="80000"/>
              </a:lnSpc>
              <a:buSzTx/>
              <a:buFont typeface="Arial" charset="0"/>
              <a:buNone/>
            </a:pP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Demir, folat, Ca+2 özellikle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proksimal ince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barsaklardan emilirken, safra tuzları ve B12 vitamini </a:t>
            </a: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terminal ileumdan </a:t>
            </a:r>
            <a:r>
              <a:rPr lang="tr-TR" alt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emilime uğrar.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4199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280988"/>
            <a:ext cx="8785225" cy="1606550"/>
          </a:xfrm>
        </p:spPr>
        <p:txBody>
          <a:bodyPr/>
          <a:lstStyle/>
          <a:p>
            <a:pPr defTabSz="868363"/>
            <a: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REZEKSİYONU SONRASI YAŞAM ŞANSINI VE KALİTESİNİ ETKİLEYEN BAŞLICA 3 FAKTÖR VARDIR:</a:t>
            </a:r>
            <a:br>
              <a:rPr lang="tr-TR" altLang="tr-TR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1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97038"/>
            <a:ext cx="8229600" cy="285115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/>
              <a:t>1-</a:t>
            </a:r>
            <a:r>
              <a:rPr lang="tr-TR" altLang="tr-TR"/>
              <a:t>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Rezeksiyon yapılan segmentin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uzunluğu</a:t>
            </a:r>
          </a:p>
          <a:p>
            <a:pPr>
              <a:lnSpc>
                <a:spcPct val="90000"/>
              </a:lnSpc>
              <a:buSzTx/>
              <a:buFont typeface="Arial" charset="0"/>
              <a:buNone/>
            </a:pPr>
            <a:endParaRPr lang="tr-TR" altLang="tr-TR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2- Segmentin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yeri</a:t>
            </a:r>
          </a:p>
          <a:p>
            <a:pPr>
              <a:lnSpc>
                <a:spcPct val="90000"/>
              </a:lnSpc>
              <a:buSzTx/>
              <a:buFont typeface="Arial" charset="0"/>
              <a:buNone/>
            </a:pPr>
            <a:endParaRPr lang="tr-TR" altLang="tr-TR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3-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Hastanın </a:t>
            </a: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ameliyat öncesi </a:t>
            </a: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genel durumu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9172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-531813"/>
            <a:ext cx="8229600" cy="2246313"/>
          </a:xfrm>
        </p:spPr>
        <p:txBody>
          <a:bodyPr/>
          <a:lstStyle/>
          <a:p>
            <a:pPr defTabSz="858838"/>
            <a:r>
              <a:rPr lang="tr-TR" altLang="tr-TR" sz="4100"/>
              <a:t/>
            </a:r>
            <a:br>
              <a:rPr lang="tr-TR" altLang="tr-TR" sz="4100"/>
            </a:br>
            <a:r>
              <a:rPr lang="tr-TR" altLang="tr-TR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KISA BARSAK SENDROMUNA YOL AÇAN GENİŞ İNCE BARSAK REZEKSİYONU NEDENLERİ</a:t>
            </a:r>
            <a:r>
              <a:rPr lang="tr-TR" altLang="tr-TR" sz="3700"/>
              <a:t>:</a:t>
            </a:r>
            <a:br>
              <a:rPr lang="tr-TR" altLang="tr-TR" sz="3700"/>
            </a:br>
            <a:endParaRPr lang="tr-TR" altLang="tr-TR" sz="41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3729038"/>
          </a:xfrm>
        </p:spPr>
        <p:txBody>
          <a:bodyPr/>
          <a:lstStyle/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BARSAKLARIN % 80 DEN FAZLASININ REZEKSİYONU YAŞAMLA BAĞDAŞMAZ.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MEZENTERİK DAMAR TIKANMALARI </a:t>
            </a:r>
            <a:r>
              <a:rPr lang="tr-TR" alt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EN SIK )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CROHN HASTALIĞI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STRANGÜLE FITIKLAR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MEZENTERİK DAMAR YARALANMALARI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VOLVULUSU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TÜMÖRLERİ</a:t>
            </a: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endParaRPr lang="tr-TR" altLang="tr-T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7963" indent="-207963" defTabSz="557213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RADYASYON ENTERİTİ</a:t>
            </a:r>
            <a:endParaRPr lang="tr-TR" altLang="tr-TR" sz="1900"/>
          </a:p>
        </p:txBody>
      </p:sp>
    </p:spTree>
    <p:extLst>
      <p:ext uri="{BB962C8B-B14F-4D97-AF65-F5344CB8AC3E}">
        <p14:creationId xmlns:p14="http://schemas.microsoft.com/office/powerpoint/2010/main" val="1587306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49250"/>
            <a:ext cx="8229600" cy="1250950"/>
          </a:xfrm>
        </p:spPr>
        <p:txBody>
          <a:bodyPr/>
          <a:lstStyle/>
          <a:p>
            <a:pPr defTabSz="584200" eaLnBrk="1"/>
            <a:r>
              <a:rPr lang="tr-TR" altLang="tr-TR" sz="2800"/>
              <a:t/>
            </a:r>
            <a:br>
              <a:rPr lang="tr-TR" altLang="tr-TR" sz="2800"/>
            </a:br>
            <a:r>
              <a:rPr lang="tr-TR" altLang="tr-TR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SİNİR İLETİMİ</a:t>
            </a:r>
            <a:br>
              <a:rPr lang="tr-TR" altLang="tr-TR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28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17550"/>
            <a:ext cx="8229600" cy="4260850"/>
          </a:xfrm>
        </p:spPr>
        <p:txBody>
          <a:bodyPr/>
          <a:lstStyle/>
          <a:p>
            <a:pPr marL="261938" indent="-261938" algn="just" eaLnBrk="1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barsakların parasempatik innervasyonu </a:t>
            </a: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N. VAGUSTAN GELİR. </a:t>
            </a:r>
          </a:p>
          <a:p>
            <a:pPr marL="261938" indent="-261938" algn="just" eaLnBrk="1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Sempatik innervasyon ise </a:t>
            </a: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SPLANİK SİNİRLER </a:t>
            </a: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aracılığı ile olur. </a:t>
            </a:r>
          </a:p>
          <a:p>
            <a:pPr marL="261938" indent="-261938" algn="just" eaLnBrk="1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endParaRPr lang="tr-TR" altLang="tr-T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1938" indent="-261938" algn="just" eaLnBrk="1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İki önemli sinir pleksusu ihtiva eder</a:t>
            </a:r>
            <a:r>
              <a:rPr lang="tr-TR" altLang="tr-TR" sz="1800"/>
              <a:t>:</a:t>
            </a:r>
          </a:p>
          <a:p>
            <a:pPr marL="261938" indent="-261938" algn="just" eaLnBrk="1">
              <a:lnSpc>
                <a:spcPct val="150000"/>
              </a:lnSpc>
              <a:buFont typeface="Arial" charset="0"/>
              <a:buChar char="•"/>
            </a:pPr>
            <a:endParaRPr lang="tr-TR" altLang="tr-TR" sz="1800"/>
          </a:p>
          <a:p>
            <a:pPr marL="261938" indent="-261938" algn="just" eaLnBrk="1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1-Myanterik Pleksus (Auerbach pleksusu): </a:t>
            </a: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Iki kas tabakası arasındadır.</a:t>
            </a:r>
          </a:p>
          <a:p>
            <a:pPr marL="261938" indent="-261938" algn="just" eaLnBrk="1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2-Meissner Pleksusu: </a:t>
            </a:r>
            <a:r>
              <a:rPr lang="tr-TR" altLang="tr-TR" sz="1800" b="1"/>
              <a:t>Submukozadadır. Submukoza barsaklarada en güçlü tabakadır. Anastomoz hattı için sütürün geçmesinin gerekli olduğu en önemli tabakadır</a:t>
            </a:r>
            <a:r>
              <a:rPr lang="tr-TR" altLang="tr-TR" sz="180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61913"/>
          </a:xfrm>
        </p:spPr>
        <p:txBody>
          <a:bodyPr/>
          <a:lstStyle/>
          <a:p>
            <a:endParaRPr lang="tr-TR" altLang="tr-TR" sz="40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55625"/>
            <a:ext cx="8435975" cy="4319588"/>
          </a:xfrm>
        </p:spPr>
        <p:txBody>
          <a:bodyPr/>
          <a:lstStyle/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İntestinal içerik jejunumda izotonik tutulmaya çalışırken ileumda giderek daha konsantre bir hal alır.</a:t>
            </a:r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Kolonda ise özellikle su ve tuz emilimi olur. </a:t>
            </a:r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Jejunum rezeksiyonu sonrası, ileum ve kolon artmış sıvı ve elektrolitleri emerek diare gelişimini en aza indirmeye çalışırlar</a:t>
            </a:r>
            <a:r>
              <a:rPr lang="tr-TR" altLang="tr-TR" sz="2000"/>
              <a:t>. </a:t>
            </a:r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2000"/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Fakat ileal rezeksiyon sonrası, jejunum izotonik içeriğinin ve emilmeyen safra tuzlarının kolore geçmesi şiddetli diareye neden olur</a:t>
            </a:r>
            <a:r>
              <a:rPr lang="tr-TR" altLang="tr-TR" sz="2000"/>
              <a:t>. </a:t>
            </a:r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2000"/>
          </a:p>
          <a:p>
            <a:pPr marL="280988" indent="-280988" algn="just" defTabSz="749300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 diarenin sebebi, safra tuzlarının kolon mukoza hücrelerinin membran yapısını tahrip ederek aktif Na transportunu engellemelidir</a:t>
            </a:r>
            <a:r>
              <a:rPr lang="tr-TR" altLang="tr-TR" sz="2000"/>
              <a:t>.</a:t>
            </a:r>
            <a:endParaRPr lang="tr-TR" altLang="tr-TR" sz="2600"/>
          </a:p>
        </p:txBody>
      </p:sp>
    </p:spTree>
    <p:extLst>
      <p:ext uri="{BB962C8B-B14F-4D97-AF65-F5344CB8AC3E}">
        <p14:creationId xmlns:p14="http://schemas.microsoft.com/office/powerpoint/2010/main" val="1812986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 rot="10800000">
            <a:off x="457200" y="160338"/>
            <a:ext cx="8229600" cy="46037"/>
          </a:xfrm>
        </p:spPr>
        <p:txBody>
          <a:bodyPr/>
          <a:lstStyle/>
          <a:p>
            <a:endParaRPr lang="tr-TR" altLang="tr-TR" sz="40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675"/>
            <a:ext cx="8229600" cy="4808538"/>
          </a:xfrm>
        </p:spPr>
        <p:txBody>
          <a:bodyPr/>
          <a:lstStyle/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İleumun 1 m. den fazla bir kısmının çıkarılması, safra tuzları emilimini bozar.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 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Yağların emilimi de bozulur ve steatore gelişir.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/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İnce barsak rezeksiyonu ile beraber gastrik asit hipersekresyonu olur. 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/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Bu, muhtemelen ince barsaklardan salgılanan ve gastrik asit salgısını inhibe eden bir faktörün inhibe edilmesine ya da ortadan kalkmasına bağlıdır. 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/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Gastrik hipersekresyon geçicidir. 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/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Gastrik salgıların artışı barsakların sıvı-elektrolit yükünü arttırarak diareyi şiddetlendirir.</a:t>
            </a:r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/>
          </a:p>
          <a:p>
            <a:pPr marL="263525" indent="-263525" algn="just" defTabSz="70326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/>
              <a:t>Kısa barsak sendromunda, safra tuzlarının enterohepatik dolaşımının bozulmasına bağlı olarak safra taşı oluşumu 3 kat artar.</a:t>
            </a: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219932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7163"/>
            <a:ext cx="8229600" cy="1433513"/>
          </a:xfrm>
        </p:spPr>
        <p:txBody>
          <a:bodyPr/>
          <a:lstStyle/>
          <a:p>
            <a:pPr defTabSz="666750"/>
            <a:r>
              <a:rPr lang="tr-TR" altLang="tr-TR" sz="3200"/>
              <a:t/>
            </a:r>
            <a:br>
              <a:rPr lang="tr-TR" altLang="tr-TR" sz="3200"/>
            </a:br>
            <a: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KLİNİK EVRELER</a:t>
            </a:r>
            <a:br>
              <a:rPr lang="tr-TR" altLang="tr-TR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2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9975"/>
            <a:ext cx="8229600" cy="3803650"/>
          </a:xfrm>
        </p:spPr>
        <p:txBody>
          <a:bodyPr/>
          <a:lstStyle/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FontTx/>
              <a:buAutoNum type="arabicPeriod"/>
            </a:pP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EVRE: </a:t>
            </a: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Geçirilen ameliyattan hemen sonra olan dönemdir. Sıvı kayıpları en yüksek seviyededir. Sıvı elektrolit dengesi bozuklukları, hastaların mortalitesine sebep olan en önemli sebeptir. Ortalama 3 hafta sürer.</a:t>
            </a: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EVRE: </a:t>
            </a: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Diare geriler. Ağızdan sıvı ve gıda alınmadığı sürece hasta rahattır. Yemekler ile beraber diare ortaya çıkar. Bu evrede intestinal adaptasyon ortaya çıkar ortalama 3-6 ay sürer.</a:t>
            </a: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endParaRPr lang="tr-TR" altLang="tr-T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EVRE: </a:t>
            </a:r>
          </a:p>
          <a:p>
            <a:pPr marL="454025" indent="-454025" defTabSz="849313">
              <a:lnSpc>
                <a:spcPct val="80000"/>
              </a:lnSpc>
              <a:spcBef>
                <a:spcPts val="400"/>
              </a:spcBef>
              <a:buSzTx/>
              <a:buFont typeface="Arial" charset="0"/>
              <a:buNone/>
            </a:pPr>
            <a:r>
              <a:rPr lang="tr-TR" altLang="tr-T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Çıkarılan barsak uzunluğu ile doğru orantılı olarak çok sayıda beslenme ve metabolizma bozuklukları oluşur. Anemi sıktır. Hastaların % 30’unda osteomalazi vardır. Hiperokzalüri, hipomagnezemi, safra kesesi ve üriner sistem taşları görülebilir.</a:t>
            </a:r>
            <a:endParaRPr lang="tr-TR" altLang="tr-TR" sz="2900"/>
          </a:p>
        </p:txBody>
      </p:sp>
    </p:spTree>
    <p:extLst>
      <p:ext uri="{BB962C8B-B14F-4D97-AF65-F5344CB8AC3E}">
        <p14:creationId xmlns:p14="http://schemas.microsoft.com/office/powerpoint/2010/main" val="583750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549275"/>
            <a:ext cx="8229600" cy="1862138"/>
          </a:xfrm>
        </p:spPr>
        <p:txBody>
          <a:bodyPr/>
          <a:lstStyle/>
          <a:p>
            <a:pPr defTabSz="885825"/>
            <a:r>
              <a:rPr lang="tr-TR" altLang="tr-TR" sz="4200"/>
              <a:t/>
            </a:r>
            <a:br>
              <a:rPr lang="tr-TR" altLang="tr-TR" sz="4200"/>
            </a:br>
            <a:r>
              <a:rPr lang="tr-TR" altLang="tr-TR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İNTESTİNAL ADAPTASYON</a:t>
            </a:r>
            <a:br>
              <a:rPr lang="tr-TR" altLang="tr-TR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2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435975" cy="4235450"/>
          </a:xfrm>
        </p:spPr>
        <p:txBody>
          <a:bodyPr/>
          <a:lstStyle/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Rezeksiyon sonrası kalan barsaklarda ortaya çıkan adaptif değişikliklerdir</a:t>
            </a:r>
            <a:r>
              <a:rPr lang="tr-TR" altLang="tr-TR" sz="2600"/>
              <a:t>. </a:t>
            </a:r>
          </a:p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endParaRPr lang="tr-TR" altLang="tr-TR" sz="2600"/>
          </a:p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Adaptif cevabın şiddeti çıkarılan barsağın uzunluğu ile doğru orantılıdır</a:t>
            </a:r>
            <a:r>
              <a:rPr lang="tr-TR" altLang="tr-TR" sz="2600"/>
              <a:t>. </a:t>
            </a:r>
          </a:p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endParaRPr lang="tr-TR" altLang="tr-TR" sz="2600"/>
          </a:p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İleumun adaptif değişikliği jejunumdan daha fazladır. </a:t>
            </a:r>
          </a:p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endParaRPr lang="tr-TR" altLang="tr-TR" sz="2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0988" indent="-280988" defTabSz="749300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Cerrahi girişimden 48 saat sonra adaptif değişiklik başlar. Tamamlanması aylar alır.</a:t>
            </a:r>
            <a:endParaRPr lang="tr-TR" altLang="tr-TR" sz="2600"/>
          </a:p>
        </p:txBody>
      </p:sp>
    </p:spTree>
    <p:extLst>
      <p:ext uri="{BB962C8B-B14F-4D97-AF65-F5344CB8AC3E}">
        <p14:creationId xmlns:p14="http://schemas.microsoft.com/office/powerpoint/2010/main" val="1394480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0650"/>
            <a:ext cx="8229600" cy="85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12750"/>
            <a:ext cx="8229600" cy="4181475"/>
          </a:xfrm>
        </p:spPr>
        <p:txBody>
          <a:bodyPr/>
          <a:lstStyle/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Adaptasyonun temeli enterositlerin hiperplazisi ile emilim yüzeyinin arttırılmasıdır. </a:t>
            </a:r>
          </a:p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endParaRPr lang="tr-TR" alt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Sayıca çoğalma olmadan barsak villusları uzar.</a:t>
            </a:r>
          </a:p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endParaRPr lang="tr-TR" alt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Hücre sayısı ve yenilenme hızı artar.</a:t>
            </a:r>
          </a:p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endParaRPr lang="tr-TR" altLang="tr-T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04800" indent="-304800" defTabSz="812800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Barsakların boyu ve çapı artar.</a:t>
            </a: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1538656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1500188"/>
          </a:xfrm>
        </p:spPr>
        <p:txBody>
          <a:bodyPr/>
          <a:lstStyle/>
          <a:p>
            <a:pPr defTabSz="895350"/>
            <a:r>
              <a:rPr lang="tr-TR" altLang="tr-TR" sz="4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İNTESTİNAL ADAPTASYONA ETKİLİ FAKTÖRLER</a:t>
            </a:r>
            <a:endParaRPr lang="tr-TR" altLang="tr-TR" sz="43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4413"/>
            <a:ext cx="8229600" cy="2309812"/>
          </a:xfrm>
        </p:spPr>
        <p:txBody>
          <a:bodyPr/>
          <a:lstStyle/>
          <a:p>
            <a:pPr marL="428625" indent="-428625">
              <a:spcBef>
                <a:spcPts val="1000"/>
              </a:spcBef>
              <a:buFont typeface="Arial" charset="0"/>
              <a:buChar char="•"/>
            </a:pPr>
            <a:r>
              <a:rPr lang="tr-TR" altLang="tr-TR" sz="4400" b="1"/>
              <a:t>Luminal Faktörler: </a:t>
            </a:r>
          </a:p>
          <a:p>
            <a:pPr marL="428625" indent="-428625">
              <a:spcBef>
                <a:spcPts val="1000"/>
              </a:spcBef>
              <a:buFont typeface="Arial" charset="0"/>
              <a:buChar char="•"/>
            </a:pPr>
            <a:endParaRPr lang="tr-TR" altLang="tr-TR" sz="4400" b="1"/>
          </a:p>
          <a:p>
            <a:pPr marL="428625" indent="-428625">
              <a:spcBef>
                <a:spcPts val="1000"/>
              </a:spcBef>
              <a:buFont typeface="Arial" charset="0"/>
              <a:buChar char="•"/>
            </a:pPr>
            <a:r>
              <a:rPr lang="tr-TR" altLang="tr-TR" sz="4400" b="1"/>
              <a:t>Hormonal Faktörler</a:t>
            </a:r>
            <a:r>
              <a:rPr lang="tr-TR" altLang="tr-TR" b="1"/>
              <a:t>: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079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-665163"/>
            <a:ext cx="8229600" cy="1785938"/>
          </a:xfrm>
        </p:spPr>
        <p:txBody>
          <a:bodyPr/>
          <a:lstStyle/>
          <a:p>
            <a:pPr defTabSz="858838"/>
            <a:r>
              <a:rPr lang="tr-TR" altLang="tr-TR" sz="4100"/>
              <a:t/>
            </a:r>
            <a:br>
              <a:rPr lang="tr-TR" altLang="tr-TR" sz="4100"/>
            </a:br>
            <a:r>
              <a:rPr lang="tr-TR" altLang="tr-TR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LUMİNAL FAKTÖRLER: </a:t>
            </a:r>
            <a:br>
              <a:rPr lang="tr-TR" altLang="tr-TR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1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0263"/>
            <a:ext cx="8518525" cy="4043362"/>
          </a:xfrm>
        </p:spPr>
        <p:txBody>
          <a:bodyPr/>
          <a:lstStyle/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Ağız yolu ile alınan besinlere ve endojen salgılara bağlıdır</a:t>
            </a:r>
            <a:r>
              <a:rPr lang="tr-TR" altLang="tr-TR" sz="2200"/>
              <a:t>. </a:t>
            </a:r>
          </a:p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endParaRPr lang="tr-TR" altLang="tr-TR" sz="2200"/>
          </a:p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Ağız yolu ile alınan özellikle </a:t>
            </a:r>
            <a:r>
              <a:rPr lang="tr-TR" altLang="tr-TR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lifli gıdalar, disakkaritler ve uzun zincirli yağ asitleri </a:t>
            </a: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barsaklarda trofik etki gösterirler. </a:t>
            </a:r>
          </a:p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endParaRPr lang="tr-TR" altLang="tr-TR" sz="2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Endojen salgılardan da mide, duodenum, pankreas, safra yolları ve tükrük bezi salgılarının hiperplazi yapıcı etkileri vardır. </a:t>
            </a:r>
          </a:p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endParaRPr lang="tr-TR" altLang="tr-TR" sz="2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algn="just" defTabSz="776288">
              <a:lnSpc>
                <a:spcPct val="9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Amino asidlerden de </a:t>
            </a:r>
            <a:r>
              <a:rPr lang="tr-TR" altLang="tr-TR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glutaminin</a:t>
            </a:r>
            <a:r>
              <a:rPr lang="tr-TR" altLang="tr-T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barsak mukozası üzerine trofik etkisi vardır.</a:t>
            </a:r>
            <a:endParaRPr lang="tr-TR" altLang="tr-TR" sz="2700"/>
          </a:p>
        </p:txBody>
      </p:sp>
    </p:spTree>
    <p:extLst>
      <p:ext uri="{BB962C8B-B14F-4D97-AF65-F5344CB8AC3E}">
        <p14:creationId xmlns:p14="http://schemas.microsoft.com/office/powerpoint/2010/main" val="1554068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FAKTÖRLER: </a:t>
            </a:r>
            <a:endParaRPr lang="tr-TR" altLang="tr-T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6036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GASTRİN,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CCK,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SEKRETİN,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NÖROTENSİN,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PEPTİD YY,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BOMBESİN,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GLP-2,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IGF-1,GH</a:t>
            </a:r>
            <a:r>
              <a:rPr lang="tr-TR" altLang="tr-TR" sz="2700"/>
              <a:t>.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39702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-592138"/>
            <a:ext cx="8229600" cy="1636713"/>
          </a:xfrm>
        </p:spPr>
        <p:txBody>
          <a:bodyPr/>
          <a:lstStyle/>
          <a:p>
            <a:pPr defTabSz="766763"/>
            <a:r>
              <a:rPr lang="tr-TR" altLang="tr-TR" sz="3600"/>
              <a:t/>
            </a:r>
            <a:br>
              <a:rPr lang="tr-TR" altLang="tr-TR" sz="3600"/>
            </a:br>
            <a: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TEDAVİ:</a:t>
            </a:r>
            <a:br>
              <a:rPr lang="tr-TR" altLang="tr-TR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6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44525"/>
            <a:ext cx="8229600" cy="4303713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tr-TR" alt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EVRE: </a:t>
            </a:r>
          </a:p>
          <a:p>
            <a:pPr marL="514350" indent="-514350">
              <a:buSzTx/>
              <a:buFont typeface="Arial" charset="0"/>
              <a:buNone/>
            </a:pPr>
            <a:r>
              <a:rPr lang="tr-TR" altLang="tr-TR" b="1"/>
              <a:t>Sıvı-elektrolit tedavisi iyi uygulanmalıdır. </a:t>
            </a:r>
          </a:p>
          <a:p>
            <a:pPr marL="514350" indent="-514350">
              <a:buSzTx/>
              <a:buFont typeface="Arial" charset="0"/>
              <a:buNone/>
            </a:pPr>
            <a:r>
              <a:rPr lang="tr-TR" altLang="tr-TR" b="1"/>
              <a:t>TPN uygulanmalıdır.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3803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 rot="10800000">
            <a:off x="457200" y="160338"/>
            <a:ext cx="8229600" cy="47625"/>
          </a:xfrm>
        </p:spPr>
        <p:txBody>
          <a:bodyPr/>
          <a:lstStyle/>
          <a:p>
            <a:endParaRPr lang="tr-TR" altLang="tr-TR" sz="40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5263"/>
            <a:ext cx="8713787" cy="4752975"/>
          </a:xfrm>
        </p:spPr>
        <p:txBody>
          <a:bodyPr/>
          <a:lstStyle/>
          <a:p>
            <a:pPr marL="307975" indent="-307975" defTabSz="822325">
              <a:lnSpc>
                <a:spcPct val="80000"/>
              </a:lnSpc>
              <a:spcBef>
                <a:spcPts val="300"/>
              </a:spcBef>
              <a:buSzTx/>
              <a:buFont typeface="Arial" charset="0"/>
              <a:buNone/>
            </a:pPr>
            <a:r>
              <a:rPr lang="tr-TR" altLang="tr-TR" sz="4500" b="1"/>
              <a:t>2</a:t>
            </a:r>
            <a:r>
              <a:rPr lang="tr-TR" altLang="tr-TR" sz="45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Evre:</a:t>
            </a:r>
            <a:r>
              <a:rPr lang="tr-TR" alt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İntestinal adaptasyon kısmen oluştuğu için oral gıdalara geçilir.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TPN desteği sürer.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İleumun 1 m den az çıkarıldığı ve kolona safra tuzlarının geçmesine bağlı oluşan kolereik diarede kolestramin faydalı olabilir.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İleumun 1 m den fazla çıkarıldığı ve safra tuzları kaybının daha belirgin olduğu siteatoreik diarede ise kolestraminin faydası yoktur.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Miçel oluşumuna gerek duymadan emilen orta zincirli trigliseridler tercih edilir.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Normal diyeti tolere edemeyen hastalarda elementer dietler kullanılır. </a:t>
            </a:r>
          </a:p>
          <a:p>
            <a:pPr marL="307975" indent="-307975" defTabSz="822325">
              <a:lnSpc>
                <a:spcPct val="80000"/>
              </a:lnSpc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Enteral beslenmede karbonhidratlar ile başlanmalı ve daha  sonra sırası ile proteinler ve yağlar verilmelidir.</a:t>
            </a: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1258688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2700"/>
            <a:ext cx="7772400" cy="2505075"/>
          </a:xfrm>
        </p:spPr>
        <p:txBody>
          <a:bodyPr/>
          <a:lstStyle/>
          <a:p>
            <a:pPr eaLnBrk="1"/>
            <a: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DİVERTİKÜLLERİ:</a:t>
            </a:r>
            <a:br>
              <a:rPr lang="tr-TR" alt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marL="0" indent="0" algn="ctr" eaLnBrk="1">
              <a:buSzTx/>
              <a:buFont typeface="Arial" charset="0"/>
              <a:buNone/>
            </a:pPr>
            <a:endParaRPr lang="tr-TR" altLang="tr-TR">
              <a:solidFill>
                <a:srgbClr val="898989"/>
              </a:solidFill>
            </a:endParaRPr>
          </a:p>
        </p:txBody>
      </p:sp>
      <p:pic>
        <p:nvPicPr>
          <p:cNvPr id="2150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92250"/>
            <a:ext cx="465296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>
              <a:buSzTx/>
              <a:buFont typeface="Arial" charset="0"/>
              <a:buNone/>
            </a:pPr>
            <a:r>
              <a:rPr lang="tr-TR" altLang="tr-TR" sz="4400" b="1"/>
              <a:t>3.Evre:</a:t>
            </a:r>
            <a:r>
              <a:rPr lang="tr-TR" altLang="tr-TR" b="1"/>
              <a:t> </a:t>
            </a:r>
          </a:p>
          <a:p>
            <a:pPr>
              <a:buSzTx/>
              <a:buFont typeface="Arial" charset="0"/>
              <a:buNone/>
            </a:pPr>
            <a:endParaRPr lang="tr-TR" altLang="tr-TR" b="1"/>
          </a:p>
          <a:p>
            <a:pPr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3-12 ay sonra bu evreye geçilir. </a:t>
            </a:r>
          </a:p>
          <a:p>
            <a:pPr>
              <a:buSzTx/>
              <a:buFont typeface="Arial" charset="0"/>
              <a:buNone/>
            </a:pPr>
            <a:r>
              <a:rPr lang="tr-TR" alt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Normal diyete ek olarak Fe, B12 vitamini, folat, magnezyum ve vit D verilmelidir</a:t>
            </a:r>
            <a:r>
              <a:rPr lang="tr-TR" altLang="tr-T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242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17500"/>
            <a:ext cx="8229600" cy="1820863"/>
          </a:xfrm>
        </p:spPr>
        <p:txBody>
          <a:bodyPr/>
          <a:lstStyle/>
          <a:p>
            <a:pPr defTabSz="868363"/>
            <a:r>
              <a:rPr lang="tr-TR" altLang="tr-TR" sz="4100"/>
              <a:t/>
            </a:r>
            <a:br>
              <a:rPr lang="tr-TR" altLang="tr-TR" sz="4100"/>
            </a:br>
            <a:r>
              <a:rPr lang="tr-TR" altLang="tr-TR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CERRAHİ TEDAVİ</a:t>
            </a:r>
            <a:br>
              <a:rPr lang="tr-TR" altLang="tr-TR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41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39813"/>
            <a:ext cx="8229600" cy="3554412"/>
          </a:xfrm>
        </p:spPr>
        <p:txBody>
          <a:bodyPr/>
          <a:lstStyle/>
          <a:p>
            <a:pPr>
              <a:buSzTx/>
              <a:buFont typeface="Arial" charset="0"/>
              <a:buNone/>
            </a:pPr>
            <a:r>
              <a:rPr lang="tr-TR" altLang="tr-TR" b="1"/>
              <a:t>A- İNCE BARSAK TRANSPLANTASYONU</a:t>
            </a:r>
          </a:p>
          <a:p>
            <a:pPr>
              <a:buSzTx/>
              <a:buFont typeface="Arial" charset="0"/>
              <a:buNone/>
            </a:pPr>
            <a:endParaRPr lang="tr-TR" altLang="tr-TR" b="1"/>
          </a:p>
          <a:p>
            <a:pPr>
              <a:buSzTx/>
              <a:buFont typeface="Arial" charset="0"/>
              <a:buNone/>
            </a:pPr>
            <a:r>
              <a:rPr lang="tr-TR" altLang="tr-TR" b="1"/>
              <a:t>B- İNTESTİNAL TRANSİTİ YAVAŞLATAN GİRİŞİMLER</a:t>
            </a:r>
          </a:p>
          <a:p>
            <a:pPr>
              <a:buSzTx/>
              <a:buFont typeface="Arial" charset="0"/>
              <a:buNone/>
            </a:pPr>
            <a:endParaRPr lang="tr-TR" altLang="tr-TR" b="1"/>
          </a:p>
          <a:p>
            <a:pPr>
              <a:buSzTx/>
              <a:buFont typeface="Arial" charset="0"/>
              <a:buNone/>
            </a:pPr>
            <a:r>
              <a:rPr lang="tr-TR" altLang="tr-TR" b="1"/>
              <a:t>C- EMİLİM ALANINI ARTIRANLAR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0703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-306388"/>
            <a:ext cx="8229600" cy="1714501"/>
          </a:xfrm>
        </p:spPr>
        <p:txBody>
          <a:bodyPr/>
          <a:lstStyle/>
          <a:p>
            <a:pPr defTabSz="722313"/>
            <a:r>
              <a:rPr lang="tr-TR" altLang="tr-TR" sz="3400"/>
              <a:t/>
            </a:r>
            <a:br>
              <a:rPr lang="tr-TR" altLang="tr-TR" sz="3400"/>
            </a:br>
            <a:r>
              <a:rPr lang="tr-TR" altLang="tr-TR" sz="2800" b="1">
                <a:solidFill>
                  <a:srgbClr val="FF0000"/>
                </a:solidFill>
              </a:rPr>
              <a:t>B- İNTESTİNAL TRANSİTİ YAVAŞLATAN GİRİŞİMLER</a:t>
            </a:r>
            <a:br>
              <a:rPr lang="tr-TR" altLang="tr-TR" sz="2800" b="1">
                <a:solidFill>
                  <a:srgbClr val="FF0000"/>
                </a:solidFill>
              </a:rPr>
            </a:br>
            <a:endParaRPr lang="tr-TR" altLang="tr-TR" sz="34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41375"/>
            <a:ext cx="8229600" cy="3752850"/>
          </a:xfrm>
        </p:spPr>
        <p:txBody>
          <a:bodyPr/>
          <a:lstStyle/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/>
              <a:t>1- İntestinal valv oluşturulması</a:t>
            </a:r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endParaRPr lang="tr-TR" altLang="tr-TR" sz="2300" b="1"/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/>
              <a:t>2- Antiperistaltik barsak segmenteri</a:t>
            </a:r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endParaRPr lang="tr-TR" altLang="tr-TR" sz="2300" b="1"/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/>
              <a:t>3- Kolon interpozisyonu</a:t>
            </a:r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endParaRPr lang="tr-TR" altLang="tr-TR" sz="2300" b="1"/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/>
              <a:t>4- “Recyclign” luplar</a:t>
            </a:r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endParaRPr lang="tr-TR" altLang="tr-TR" sz="2300" b="1"/>
          </a:p>
          <a:p>
            <a:pPr marL="249238" indent="-249238" defTabSz="666750">
              <a:spcBef>
                <a:spcPts val="500"/>
              </a:spcBef>
              <a:buSzTx/>
              <a:buFont typeface="Arial" charset="0"/>
              <a:buNone/>
            </a:pPr>
            <a:r>
              <a:rPr lang="tr-TR" altLang="tr-TR" sz="2300" b="1"/>
              <a:t>5- Retrograt elektriksel uyarım</a:t>
            </a:r>
            <a:endParaRPr lang="tr-TR" altLang="tr-TR" sz="2300"/>
          </a:p>
        </p:txBody>
      </p:sp>
    </p:spTree>
    <p:extLst>
      <p:ext uri="{BB962C8B-B14F-4D97-AF65-F5344CB8AC3E}">
        <p14:creationId xmlns:p14="http://schemas.microsoft.com/office/powerpoint/2010/main" val="930374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-246063"/>
            <a:ext cx="8229600" cy="1725613"/>
          </a:xfrm>
        </p:spPr>
        <p:txBody>
          <a:bodyPr/>
          <a:lstStyle/>
          <a:p>
            <a:pPr defTabSz="812800"/>
            <a:r>
              <a:rPr lang="tr-TR" altLang="tr-TR" sz="3900"/>
              <a:t/>
            </a:r>
            <a:br>
              <a:rPr lang="tr-TR" altLang="tr-TR" sz="3900"/>
            </a:br>
            <a:r>
              <a:rPr lang="tr-TR" altLang="tr-TR" sz="3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 EMİLİM ALANINI ARTIRANLAR</a:t>
            </a:r>
            <a:br>
              <a:rPr lang="tr-TR" altLang="tr-TR" sz="3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9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682750"/>
            <a:ext cx="8229600" cy="3495675"/>
          </a:xfrm>
        </p:spPr>
        <p:txBody>
          <a:bodyPr/>
          <a:lstStyle/>
          <a:p>
            <a:pPr>
              <a:buSzTx/>
              <a:buFont typeface="Arial" charset="0"/>
              <a:buNone/>
            </a:pPr>
            <a:r>
              <a:rPr lang="tr-TR" altLang="tr-TR" b="1"/>
              <a:t>1- Intestinal inceltme ve uzatma</a:t>
            </a:r>
          </a:p>
          <a:p>
            <a:pPr>
              <a:buSzTx/>
              <a:buFont typeface="Arial" charset="0"/>
              <a:buNone/>
            </a:pPr>
            <a:endParaRPr lang="tr-TR" altLang="tr-TR" b="1"/>
          </a:p>
          <a:p>
            <a:pPr>
              <a:buSzTx/>
              <a:buFont typeface="Arial" charset="0"/>
              <a:buNone/>
            </a:pPr>
            <a:r>
              <a:rPr lang="tr-TR" altLang="tr-TR" b="1"/>
              <a:t>2- Yeni mukoza oluşturma</a:t>
            </a:r>
          </a:p>
          <a:p>
            <a:pPr>
              <a:buSzTx/>
              <a:buFont typeface="Arial" charset="0"/>
              <a:buNone/>
            </a:pPr>
            <a:endParaRPr lang="tr-TR" altLang="tr-TR" b="1"/>
          </a:p>
          <a:p>
            <a:pPr>
              <a:buSzTx/>
              <a:buFont typeface="Arial" charset="0"/>
              <a:buNone/>
            </a:pPr>
            <a:r>
              <a:rPr lang="tr-TR" altLang="tr-TR" b="1"/>
              <a:t>3- Intestinal transplantasyon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4695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6375"/>
            <a:ext cx="8229600" cy="1509713"/>
          </a:xfrm>
        </p:spPr>
        <p:txBody>
          <a:bodyPr/>
          <a:lstStyle/>
          <a:p>
            <a:pPr defTabSz="712788" eaLnBrk="1"/>
            <a:r>
              <a:rPr lang="tr-TR" altLang="tr-TR" sz="3400"/>
              <a:t/>
            </a:r>
            <a:br>
              <a:rPr lang="tr-TR" altLang="tr-TR" sz="3400"/>
            </a:br>
            <a:r>
              <a:rPr lang="tr-TR" altLang="tr-TR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BARSAK DİVERTİKÜLLERİ:</a:t>
            </a:r>
            <a:br>
              <a:rPr lang="tr-TR" altLang="tr-TR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9713"/>
            <a:ext cx="8229600" cy="3082925"/>
          </a:xfrm>
        </p:spPr>
        <p:txBody>
          <a:bodyPr/>
          <a:lstStyle/>
          <a:p>
            <a:pPr marL="307975" indent="-307975" defTabSz="82232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solidFill>
                  <a:srgbClr val="FF0000"/>
                </a:solidFill>
              </a:rPr>
              <a:t>Konjenital</a:t>
            </a:r>
            <a:r>
              <a:rPr lang="tr-TR" altLang="tr-TR" sz="2800" b="1"/>
              <a:t> veya </a:t>
            </a:r>
            <a:r>
              <a:rPr lang="tr-TR" altLang="tr-TR" sz="2800" b="1">
                <a:solidFill>
                  <a:srgbClr val="FF0000"/>
                </a:solidFill>
              </a:rPr>
              <a:t>akkiz </a:t>
            </a:r>
            <a:r>
              <a:rPr lang="tr-TR" altLang="tr-TR" sz="2800" b="1"/>
              <a:t>olabilirler. </a:t>
            </a:r>
          </a:p>
          <a:p>
            <a:pPr marL="307975" indent="-307975" defTabSz="82232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Konjenital divertiküller </a:t>
            </a:r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gerçek</a:t>
            </a: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divertiküllerdir</a:t>
            </a:r>
            <a:r>
              <a:rPr lang="tr-TR" altLang="tr-TR" sz="2800"/>
              <a:t>. </a:t>
            </a:r>
          </a:p>
          <a:p>
            <a:pPr marL="307975" indent="-307975" defTabSz="82232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İnce barsağın akkiz divertikülleri en sık </a:t>
            </a:r>
            <a:r>
              <a:rPr lang="tr-TR" altLang="tr-TR" sz="2800" b="1">
                <a:solidFill>
                  <a:srgbClr val="FF0000"/>
                </a:solidFill>
              </a:rPr>
              <a:t>duodenumda </a:t>
            </a:r>
            <a:r>
              <a:rPr lang="tr-TR" altLang="tr-TR" sz="2800" b="1"/>
              <a:t>görülür (kolondan sonra 2.). </a:t>
            </a:r>
          </a:p>
          <a:p>
            <a:pPr marL="307975" indent="-307975" defTabSz="822325" eaLnBrk="1">
              <a:spcBef>
                <a:spcPts val="600"/>
              </a:spcBef>
              <a:buSzTx/>
              <a:buFont typeface="Arial" charset="0"/>
              <a:buNone/>
            </a:pPr>
            <a:r>
              <a:rPr lang="tr-TR" altLang="tr-T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Meckel divertikülü ise </a:t>
            </a:r>
            <a:r>
              <a:rPr lang="tr-TR" alt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ince barsakların en sık gerçek-konjenital divertikülüdür</a:t>
            </a:r>
            <a:endParaRPr lang="tr-TR" altLang="tr-TR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Calibri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Calibri" charset="0"/>
            <a:cs typeface="Calibri" charset="0"/>
            <a:sym typeface="Calibri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İnce barsak Hastalıkları" id="{75CB5855-D7B4-5C47-9CA4-55A2845CC68F}" vid="{6AB96609-94EA-F84E-A884-1BC921E42DD1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İnce barsak Hastalıkları</Template>
  <TotalTime>44</TotalTime>
  <Words>2842</Words>
  <Application>Microsoft Macintosh PowerPoint</Application>
  <PresentationFormat>Ekran Gösterisi (16:9)</PresentationFormat>
  <Paragraphs>546</Paragraphs>
  <Slides>83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89" baseType="lpstr">
      <vt:lpstr>Arial Narrow</vt:lpstr>
      <vt:lpstr>Avenir Roman</vt:lpstr>
      <vt:lpstr>Calibri</vt:lpstr>
      <vt:lpstr>Wingdings</vt:lpstr>
      <vt:lpstr>Arial</vt:lpstr>
      <vt:lpstr>Default</vt:lpstr>
      <vt:lpstr>PowerPoint Sunusu</vt:lpstr>
      <vt:lpstr>İNCE  BARSAK   ANATOMİ ve FİZYOLOJİSİ</vt:lpstr>
      <vt:lpstr> İNCE BARSAKLAR </vt:lpstr>
      <vt:lpstr> DUODENUM </vt:lpstr>
      <vt:lpstr> DUODENUM </vt:lpstr>
      <vt:lpstr>PowerPoint Sunusu</vt:lpstr>
      <vt:lpstr> SİNİR İLETİMİ </vt:lpstr>
      <vt:lpstr>İNCE BARSAK DİVERTİKÜLLERİ: </vt:lpstr>
      <vt:lpstr> İNCE BARSAK DİVERTİKÜLLERİ: </vt:lpstr>
      <vt:lpstr> MECKEL DİVERTİKÜLÜ </vt:lpstr>
      <vt:lpstr>PowerPoint Sunusu</vt:lpstr>
      <vt:lpstr>İKİLER KURALI:</vt:lpstr>
      <vt:lpstr>KOMPLİKASYONLAR:</vt:lpstr>
      <vt:lpstr>PowerPoint Sunusu</vt:lpstr>
      <vt:lpstr>KANAMA</vt:lpstr>
      <vt:lpstr>OBSTRÜKSİYON </vt:lpstr>
      <vt:lpstr>İNFLAMASYON: </vt:lpstr>
      <vt:lpstr> PERFORASYON:  </vt:lpstr>
      <vt:lpstr>NEOPLAZM: </vt:lpstr>
      <vt:lpstr> TANI </vt:lpstr>
      <vt:lpstr> TEDAVİ </vt:lpstr>
      <vt:lpstr> PNÖMATOZİS SİSTOİDES İNTESTİNALİS </vt:lpstr>
      <vt:lpstr> KÖR LOOP SENDROMU </vt:lpstr>
      <vt:lpstr> RADYASYON ENTERİTİ </vt:lpstr>
      <vt:lpstr>İNCE BARSAK NEOPLAZMLARI</vt:lpstr>
      <vt:lpstr> İNCE BARSAK NEOPLAZMLARI </vt:lpstr>
      <vt:lpstr> SEMPTOMLAR:  </vt:lpstr>
      <vt:lpstr> İNCE BARSAK TÜMÖRLERİ </vt:lpstr>
      <vt:lpstr>PowerPoint Sunusu</vt:lpstr>
      <vt:lpstr> BENİGN TÜMÖRLER </vt:lpstr>
      <vt:lpstr> BENİGN STROMAL HÜCRE TÜMÖRLERİ </vt:lpstr>
      <vt:lpstr> BENİGN EPİTELYAL TÜMÖRLER </vt:lpstr>
      <vt:lpstr>PowerPoint Sunusu</vt:lpstr>
      <vt:lpstr>  HAMARTOMATÖZ POLİPLER </vt:lpstr>
      <vt:lpstr> DİĞER BENİGN TÜMÖRLER </vt:lpstr>
      <vt:lpstr>MALİGN TÜMÖRLER</vt:lpstr>
      <vt:lpstr> ADENOKARSİNOMA </vt:lpstr>
      <vt:lpstr> SARKOMLAR </vt:lpstr>
      <vt:lpstr> MALİGNİTE KRİTERLERİ</vt:lpstr>
      <vt:lpstr>GEP-NET  ve Nöroendokrin karsinom</vt:lpstr>
      <vt:lpstr> KARSİNOİD TÜMÖRLER </vt:lpstr>
      <vt:lpstr>PowerPoint Sunusu</vt:lpstr>
      <vt:lpstr>PowerPoint Sunusu</vt:lpstr>
      <vt:lpstr>PowerPoint Sunusu</vt:lpstr>
      <vt:lpstr>Klinik</vt:lpstr>
      <vt:lpstr>Klinik</vt:lpstr>
      <vt:lpstr>PowerPoint Sunusu</vt:lpstr>
      <vt:lpstr>EN SIK </vt:lpstr>
      <vt:lpstr>KARSİNOİD TÜMÖRLERİN BELİRLENEN TÜMÖR MARKERLERİ </vt:lpstr>
      <vt:lpstr>PowerPoint Sunusu</vt:lpstr>
      <vt:lpstr>PowerPoint Sunusu</vt:lpstr>
      <vt:lpstr>METASTAZLARI REGİONEL LENF NODLARI VE KARACİĞERE OLMAKTADIR. </vt:lpstr>
      <vt:lpstr>Karsinoid Sendrom</vt:lpstr>
      <vt:lpstr>Karsinoid Sendrom</vt:lpstr>
      <vt:lpstr>PowerPoint Sunusu</vt:lpstr>
      <vt:lpstr> KARSİNOİD SENDROM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ADENOKARSİNOİD TÜMÖRLER </vt:lpstr>
      <vt:lpstr>PowerPoint Sunusu</vt:lpstr>
      <vt:lpstr> KISA BARSAK SENDROMU </vt:lpstr>
      <vt:lpstr>PowerPoint Sunusu</vt:lpstr>
      <vt:lpstr>İNCE BARSAK REZEKSİYONU SONRASI YAŞAM ŞANSINI VE KALİTESİNİ ETKİLEYEN BAŞLICA 3 FAKTÖR VARDIR: </vt:lpstr>
      <vt:lpstr> KISA BARSAK SENDROMUNA YOL AÇAN GENİŞ İNCE BARSAK REZEKSİYONU NEDENLERİ: </vt:lpstr>
      <vt:lpstr>PowerPoint Sunusu</vt:lpstr>
      <vt:lpstr>PowerPoint Sunusu</vt:lpstr>
      <vt:lpstr> KLİNİK EVRELER </vt:lpstr>
      <vt:lpstr> İNTESTİNAL ADAPTASYON </vt:lpstr>
      <vt:lpstr>PowerPoint Sunusu</vt:lpstr>
      <vt:lpstr>İNTESTİNAL ADAPTASYONA ETKİLİ FAKTÖRLER</vt:lpstr>
      <vt:lpstr> LUMİNAL FAKTÖRLER:  </vt:lpstr>
      <vt:lpstr>HORMONAL FAKTÖRLER: </vt:lpstr>
      <vt:lpstr> TEDAVİ: </vt:lpstr>
      <vt:lpstr>PowerPoint Sunusu</vt:lpstr>
      <vt:lpstr>PowerPoint Sunusu</vt:lpstr>
      <vt:lpstr> CERRAHİ TEDAVİ </vt:lpstr>
      <vt:lpstr> B- İNTESTİNAL TRANSİTİ YAVAŞLATAN GİRİŞİMLER </vt:lpstr>
      <vt:lpstr> C- EMİLİM ALANINI ARTIRANLAR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6</cp:revision>
  <dcterms:created xsi:type="dcterms:W3CDTF">2017-10-03T21:45:37Z</dcterms:created>
  <dcterms:modified xsi:type="dcterms:W3CDTF">2017-11-19T12:05:06Z</dcterms:modified>
</cp:coreProperties>
</file>