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82" r:id="rId5"/>
    <p:sldId id="259" r:id="rId6"/>
    <p:sldId id="260" r:id="rId7"/>
    <p:sldId id="261" r:id="rId8"/>
    <p:sldId id="276" r:id="rId9"/>
    <p:sldId id="275" r:id="rId10"/>
    <p:sldId id="262" r:id="rId11"/>
    <p:sldId id="263" r:id="rId12"/>
    <p:sldId id="264" r:id="rId13"/>
    <p:sldId id="265" r:id="rId14"/>
    <p:sldId id="266" r:id="rId15"/>
    <p:sldId id="267" r:id="rId16"/>
    <p:sldId id="268" r:id="rId17"/>
    <p:sldId id="269" r:id="rId18"/>
    <p:sldId id="270" r:id="rId19"/>
    <p:sldId id="271" r:id="rId20"/>
    <p:sldId id="274" r:id="rId21"/>
    <p:sldId id="273"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94" d="100"/>
          <a:sy n="94" d="100"/>
        </p:scale>
        <p:origin x="90"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pPr eaLnBrk="1" latinLnBrk="0" hangingPunct="1"/>
            <a:fld id="{E6F9B8CD-342D-4579-98EC-A8FD6B7370E1}" type="datetimeFigureOut">
              <a:rPr lang="en-US" smtClean="0"/>
              <a:pPr eaLnBrk="1" latinLnBrk="0" hangingPunct="1"/>
              <a:t>5/6/2018</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kumimoji="0"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5/6/2018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5/6/2018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5/6/2018</a:t>
            </a:fld>
            <a:endParaRPr lang="en-US"/>
          </a:p>
        </p:txBody>
      </p:sp>
      <p:sp>
        <p:nvSpPr>
          <p:cNvPr id="9" name="Slide Number Placeholder 8"/>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10" name="Footer Placeholder 9"/>
          <p:cNvSpPr>
            <a:spLocks noGrp="1"/>
          </p:cNvSpPr>
          <p:nvPr>
            <p:ph type="ftr" sz="quarter" idx="16"/>
          </p:nvPr>
        </p:nvSpPr>
        <p:spPr/>
        <p:txBody>
          <a:bodyPr rtlCol="0"/>
          <a:lstStyle/>
          <a:p>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eaLnBrk="1" latinLnBrk="0" hangingPunct="1"/>
            <a:fld id="{E6F9B8CD-342D-4579-98EC-A8FD6B7370E1}" type="datetimeFigureOut">
              <a:rPr lang="en-US" smtClean="0"/>
              <a:pPr eaLnBrk="1" latinLnBrk="0" hangingPunct="1"/>
              <a:t>5/6/2018</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kumimoji="0"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BBB5E19-F10A-4C2F-BF6F-11C513378A2E}" type="slidenum">
              <a:rPr kumimoji="0" lang="en-US" smtClean="0"/>
              <a:pPr eaLnBrk="1" latinLnBrk="0" hangingPunct="1"/>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5/6/2018</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5/6/2018</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5/6/2018</a:t>
            </a:fld>
            <a:endParaRPr lang="en-US"/>
          </a:p>
        </p:txBody>
      </p:sp>
      <p:sp>
        <p:nvSpPr>
          <p:cNvPr id="7" name="Slide Number Placeholder 6"/>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8" name="Footer Placeholder 7"/>
          <p:cNvSpPr>
            <a:spLocks noGrp="1"/>
          </p:cNvSpPr>
          <p:nvPr>
            <p:ph type="ftr" sz="quarter" idx="12"/>
          </p:nvPr>
        </p:nvSpPr>
        <p:spPr/>
        <p:txBody>
          <a:bodyPr rtlCol="0"/>
          <a:lstStyle/>
          <a:p>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5/6/2018</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BBB5E19-F10A-4C2F-BF6F-11C513378A2E}"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5/6/2018</a:t>
            </a:fld>
            <a:endParaRPr lang="en-US" dirty="0"/>
          </a:p>
        </p:txBody>
      </p:sp>
      <p:sp>
        <p:nvSpPr>
          <p:cNvPr id="22" name="Slide Number Placeholder 21"/>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23" name="Footer Placeholder 22"/>
          <p:cNvSpPr>
            <a:spLocks noGrp="1"/>
          </p:cNvSpPr>
          <p:nvPr>
            <p:ph type="ftr" sz="quarter" idx="16"/>
          </p:nvPr>
        </p:nvSpPr>
        <p:spPr/>
        <p:txBody>
          <a:bodyPr rtlCol="0"/>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5/6/2018</a:t>
            </a:fld>
            <a:endParaRPr lang="en-US"/>
          </a:p>
        </p:txBody>
      </p:sp>
      <p:sp>
        <p:nvSpPr>
          <p:cNvPr id="18" name="Slide Number Placeholder 17"/>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21" name="Footer Placeholder 20"/>
          <p:cNvSpPr>
            <a:spLocks noGrp="1"/>
          </p:cNvSpPr>
          <p:nvPr>
            <p:ph type="ftr" sz="quarter" idx="12"/>
          </p:nvPr>
        </p:nvSpPr>
        <p:spPr/>
        <p:txBody>
          <a:bodyPr rtlCol="0"/>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5/6/2018</a:t>
            </a:fld>
            <a:endParaRPr lang="en-US" dirty="0">
              <a:solidFill>
                <a:schemeClr val="tx2"/>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l" eaLnBrk="1" latinLnBrk="0" hangingPunct="1"/>
            <a:endParaRPr kumimoji="0" lang="en-US" dirty="0">
              <a:solidFill>
                <a:schemeClr val="tx2"/>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ctr" eaLnBrk="1" latinLnBrk="0" hangingPunct="1"/>
            <a:fld id="{2BBB5E19-F10A-4C2F-BF6F-11C513378A2E}"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MÜSKÜLER DİSTROFİ</a:t>
            </a:r>
          </a:p>
        </p:txBody>
      </p:sp>
    </p:spTree>
    <p:extLst>
      <p:ext uri="{BB962C8B-B14F-4D97-AF65-F5344CB8AC3E}">
        <p14:creationId xmlns:p14="http://schemas.microsoft.com/office/powerpoint/2010/main" val="2771278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E6FEB95-C581-4B34-8A4C-6FABAA9466CF}"/>
              </a:ext>
            </a:extLst>
          </p:cNvPr>
          <p:cNvSpPr>
            <a:spLocks noGrp="1"/>
          </p:cNvSpPr>
          <p:nvPr>
            <p:ph sz="quarter" idx="1"/>
          </p:nvPr>
        </p:nvSpPr>
        <p:spPr>
          <a:xfrm>
            <a:off x="720357" y="1034862"/>
            <a:ext cx="7467600" cy="4873752"/>
          </a:xfrm>
        </p:spPr>
        <p:txBody>
          <a:bodyPr vert="horz" anchor="t">
            <a:normAutofit/>
          </a:bodyPr>
          <a:lstStyle/>
          <a:p>
            <a:r>
              <a:rPr lang="tr-TR" dirty="0"/>
              <a:t>Destek de yetmediğinde hastalar tekerlekli iskemleye bağlanırlar. Bu genellikle 9-11 yaş arasında olmakla birlikte hastalar en geç 13 yaşlarına kadar bu bağımlılığa ulaşırlar (ENMC tanı kriterleri).</a:t>
            </a:r>
          </a:p>
          <a:p>
            <a:r>
              <a:rPr lang="tr-TR" dirty="0"/>
              <a:t>Tekerlekli iskemleye bağımlı olduktan sonra hastada genellikle hızla </a:t>
            </a:r>
            <a:r>
              <a:rPr lang="tr-TR" dirty="0" err="1"/>
              <a:t>skolyoz</a:t>
            </a:r>
            <a:r>
              <a:rPr lang="tr-TR" dirty="0"/>
              <a:t> gelişir. Bu </a:t>
            </a:r>
            <a:r>
              <a:rPr lang="tr-TR" dirty="0" err="1"/>
              <a:t>skolyoz</a:t>
            </a:r>
            <a:r>
              <a:rPr lang="tr-TR" dirty="0"/>
              <a:t> da ilerleyicidir ve solunum işlevini, solunum kaslarının tutulmasından beklenenin ötesinde bozar.</a:t>
            </a:r>
          </a:p>
          <a:p>
            <a:endParaRPr lang="tr-TR" dirty="0"/>
          </a:p>
        </p:txBody>
      </p:sp>
    </p:spTree>
    <p:extLst>
      <p:ext uri="{BB962C8B-B14F-4D97-AF65-F5344CB8AC3E}">
        <p14:creationId xmlns:p14="http://schemas.microsoft.com/office/powerpoint/2010/main" val="1084880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138A12-E158-48D8-9488-8C480C40F7A5}"/>
              </a:ext>
            </a:extLst>
          </p:cNvPr>
          <p:cNvSpPr>
            <a:spLocks noGrp="1"/>
          </p:cNvSpPr>
          <p:nvPr>
            <p:ph sz="quarter" idx="1"/>
          </p:nvPr>
        </p:nvSpPr>
        <p:spPr>
          <a:xfrm>
            <a:off x="756557" y="729343"/>
            <a:ext cx="7467600" cy="4873752"/>
          </a:xfrm>
        </p:spPr>
        <p:txBody>
          <a:bodyPr vert="horz" anchor="t">
            <a:normAutofit/>
          </a:bodyPr>
          <a:lstStyle/>
          <a:p>
            <a:r>
              <a:rPr lang="tr-TR" dirty="0"/>
              <a:t>16 yaştan sonraki hemen bütün hastalarda </a:t>
            </a:r>
            <a:r>
              <a:rPr lang="tr-TR" dirty="0" err="1"/>
              <a:t>kardiyomiyopati</a:t>
            </a:r>
            <a:r>
              <a:rPr lang="tr-TR" dirty="0"/>
              <a:t> bulguları saptanır.</a:t>
            </a:r>
          </a:p>
          <a:p>
            <a:r>
              <a:rPr lang="tr-TR" dirty="0"/>
              <a:t>Hasta 18-19 yaşına geldiğinde bir yandan yatağa bağımlılığın getirdiği sorunlar, diğer yandan azalmış solunum kapasitesi nedeni ile genellikle araya giren bir akciğer </a:t>
            </a:r>
            <a:r>
              <a:rPr lang="tr-TR" dirty="0" err="1"/>
              <a:t>infeksiyonu</a:t>
            </a:r>
            <a:r>
              <a:rPr lang="tr-TR" dirty="0"/>
              <a:t> ile solunum sıkıntısı yaşar.</a:t>
            </a:r>
          </a:p>
          <a:p>
            <a:r>
              <a:rPr lang="tr-TR" dirty="0"/>
              <a:t>Taşınabilir solunum cihazı kullanmadıkça hastalar genellikle 20-25 yaş arasında kaybedilirler.</a:t>
            </a:r>
          </a:p>
        </p:txBody>
      </p:sp>
    </p:spTree>
    <p:extLst>
      <p:ext uri="{BB962C8B-B14F-4D97-AF65-F5344CB8AC3E}">
        <p14:creationId xmlns:p14="http://schemas.microsoft.com/office/powerpoint/2010/main" val="3332054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7FA1277-B798-4EC9-897D-3F2C560ED67F}"/>
              </a:ext>
            </a:extLst>
          </p:cNvPr>
          <p:cNvSpPr>
            <a:spLocks noGrp="1"/>
          </p:cNvSpPr>
          <p:nvPr>
            <p:ph sz="quarter" idx="1"/>
          </p:nvPr>
        </p:nvSpPr>
        <p:spPr/>
        <p:txBody>
          <a:bodyPr vert="horz" anchor="t">
            <a:normAutofit/>
          </a:bodyPr>
          <a:lstStyle/>
          <a:p>
            <a:r>
              <a:rPr lang="tr-TR" dirty="0"/>
              <a:t>CK(</a:t>
            </a:r>
            <a:r>
              <a:rPr lang="tr-TR" dirty="0" err="1"/>
              <a:t>kreatin</a:t>
            </a:r>
            <a:r>
              <a:rPr lang="tr-TR" dirty="0"/>
              <a:t> </a:t>
            </a:r>
            <a:r>
              <a:rPr lang="tr-TR" dirty="0" err="1"/>
              <a:t>kinaz</a:t>
            </a:r>
            <a:r>
              <a:rPr lang="tr-TR" dirty="0"/>
              <a:t>), hiç klinik bulgunun olmadığı </a:t>
            </a:r>
            <a:r>
              <a:rPr lang="tr-TR" dirty="0" err="1"/>
              <a:t>neonatal</a:t>
            </a:r>
            <a:r>
              <a:rPr lang="tr-TR" dirty="0"/>
              <a:t> dönemde bile çok yüksektir (20-100 kat). Hastalığın ileri dönemlerinde, kas lifi dışına CK çıkaracak kas miktarı çok azaldığından, CK daha düşük düzeylerde bulunur, bazen normale yaklaşır. Hastaların yaklaşık %10’unda orta derecede zekâ geriliği, birçoğunda  </a:t>
            </a:r>
            <a:r>
              <a:rPr lang="tr-TR" dirty="0" err="1"/>
              <a:t>disleksi</a:t>
            </a:r>
            <a:r>
              <a:rPr lang="tr-TR" dirty="0"/>
              <a:t>( öğrenme güçlüğü) mevcuttur.</a:t>
            </a:r>
          </a:p>
        </p:txBody>
      </p:sp>
    </p:spTree>
    <p:extLst>
      <p:ext uri="{BB962C8B-B14F-4D97-AF65-F5344CB8AC3E}">
        <p14:creationId xmlns:p14="http://schemas.microsoft.com/office/powerpoint/2010/main" val="4018535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C271E4-AEB1-46DC-A9F4-831BDC1D1D42}"/>
              </a:ext>
            </a:extLst>
          </p:cNvPr>
          <p:cNvSpPr>
            <a:spLocks noGrp="1"/>
          </p:cNvSpPr>
          <p:nvPr>
            <p:ph type="title"/>
          </p:nvPr>
        </p:nvSpPr>
        <p:spPr/>
        <p:txBody>
          <a:bodyPr/>
          <a:lstStyle/>
          <a:p>
            <a:r>
              <a:rPr lang="tr-TR" dirty="0" err="1"/>
              <a:t>Duchenne</a:t>
            </a:r>
            <a:r>
              <a:rPr lang="tr-TR" dirty="0"/>
              <a:t> </a:t>
            </a:r>
            <a:r>
              <a:rPr lang="tr-TR" dirty="0" err="1"/>
              <a:t>muskuler</a:t>
            </a:r>
            <a:r>
              <a:rPr lang="tr-TR" dirty="0"/>
              <a:t> </a:t>
            </a:r>
            <a:r>
              <a:rPr lang="tr-TR" dirty="0" err="1"/>
              <a:t>distrofinin</a:t>
            </a:r>
            <a:r>
              <a:rPr lang="tr-TR" dirty="0"/>
              <a:t> (DMD) tanısı nasıl konur?</a:t>
            </a:r>
          </a:p>
        </p:txBody>
      </p:sp>
      <p:sp>
        <p:nvSpPr>
          <p:cNvPr id="3" name="İçerik Yer Tutucusu 2">
            <a:extLst>
              <a:ext uri="{FF2B5EF4-FFF2-40B4-BE49-F238E27FC236}">
                <a16:creationId xmlns:a16="http://schemas.microsoft.com/office/drawing/2014/main" id="{C7C88639-EF1C-4495-8CBF-9C686B162A43}"/>
              </a:ext>
            </a:extLst>
          </p:cNvPr>
          <p:cNvSpPr>
            <a:spLocks noGrp="1"/>
          </p:cNvSpPr>
          <p:nvPr>
            <p:ph sz="quarter" idx="1"/>
          </p:nvPr>
        </p:nvSpPr>
        <p:spPr/>
        <p:txBody>
          <a:bodyPr vert="horz" anchor="t">
            <a:normAutofit lnSpcReduction="10000"/>
          </a:bodyPr>
          <a:lstStyle/>
          <a:p>
            <a:r>
              <a:rPr lang="tr-TR" dirty="0"/>
              <a:t>Serum kas enzim düzeylerinin, özellikle </a:t>
            </a:r>
            <a:r>
              <a:rPr lang="tr-TR" dirty="0" err="1"/>
              <a:t>kreatin</a:t>
            </a:r>
            <a:r>
              <a:rPr lang="tr-TR" dirty="0"/>
              <a:t> </a:t>
            </a:r>
            <a:r>
              <a:rPr lang="tr-TR" dirty="0" err="1"/>
              <a:t>kinaz</a:t>
            </a:r>
            <a:r>
              <a:rPr lang="tr-TR" dirty="0"/>
              <a:t> (CK) enziminin düzeyinin kanda normalden yaklaşık on kat yüksek olması</a:t>
            </a:r>
          </a:p>
          <a:p>
            <a:r>
              <a:rPr lang="tr-TR" dirty="0" err="1"/>
              <a:t>Elektromiyogram</a:t>
            </a:r>
            <a:r>
              <a:rPr lang="tr-TR" dirty="0"/>
              <a:t> (EMG) denen tanı yönteminde </a:t>
            </a:r>
            <a:r>
              <a:rPr lang="tr-TR" dirty="0" err="1"/>
              <a:t>tesbit</a:t>
            </a:r>
            <a:r>
              <a:rPr lang="tr-TR" dirty="0"/>
              <a:t> edilen motor birim potansiyellerinin </a:t>
            </a:r>
            <a:r>
              <a:rPr lang="tr-TR" dirty="0" err="1"/>
              <a:t>amplitüd</a:t>
            </a:r>
            <a:r>
              <a:rPr lang="tr-TR" dirty="0"/>
              <a:t> ve süresinde azalmanın olması gibi </a:t>
            </a:r>
            <a:r>
              <a:rPr lang="tr-TR" dirty="0" err="1"/>
              <a:t>elektrofizyolojik</a:t>
            </a:r>
            <a:r>
              <a:rPr lang="tr-TR" dirty="0"/>
              <a:t> bulgular</a:t>
            </a:r>
          </a:p>
          <a:p>
            <a:r>
              <a:rPr lang="tr-TR" dirty="0"/>
              <a:t>Kas biyopsisinde kas liflerinin </a:t>
            </a:r>
            <a:r>
              <a:rPr lang="tr-TR" dirty="0" err="1"/>
              <a:t>harabiyetinin</a:t>
            </a:r>
            <a:r>
              <a:rPr lang="tr-TR" dirty="0"/>
              <a:t> görülmesi ve kas dış </a:t>
            </a:r>
            <a:r>
              <a:rPr lang="tr-TR" dirty="0" err="1"/>
              <a:t>membranında</a:t>
            </a:r>
            <a:r>
              <a:rPr lang="tr-TR" dirty="0"/>
              <a:t> </a:t>
            </a:r>
            <a:r>
              <a:rPr lang="tr-TR" dirty="0" err="1"/>
              <a:t>distrofin</a:t>
            </a:r>
            <a:r>
              <a:rPr lang="tr-TR" dirty="0"/>
              <a:t> yokluğu</a:t>
            </a:r>
          </a:p>
          <a:p>
            <a:r>
              <a:rPr lang="tr-TR" dirty="0"/>
              <a:t> kas ultrasonografisinde </a:t>
            </a:r>
            <a:r>
              <a:rPr lang="tr-TR" dirty="0" err="1"/>
              <a:t>DMD’ye</a:t>
            </a:r>
            <a:r>
              <a:rPr lang="tr-TR" dirty="0"/>
              <a:t> özgü “</a:t>
            </a:r>
            <a:r>
              <a:rPr lang="tr-TR" dirty="0" err="1"/>
              <a:t>distrofik</a:t>
            </a:r>
            <a:r>
              <a:rPr lang="tr-TR" dirty="0"/>
              <a:t>” görünüm </a:t>
            </a:r>
            <a:r>
              <a:rPr lang="tr-TR" dirty="0" err="1"/>
              <a:t>DMD’de</a:t>
            </a:r>
            <a:r>
              <a:rPr lang="tr-TR" dirty="0"/>
              <a:t> tanı koyduran </a:t>
            </a:r>
            <a:r>
              <a:rPr lang="tr-TR" dirty="0" err="1"/>
              <a:t>labaratuvar</a:t>
            </a:r>
            <a:r>
              <a:rPr lang="tr-TR" dirty="0"/>
              <a:t> sonuçlarıdır.</a:t>
            </a:r>
          </a:p>
        </p:txBody>
      </p:sp>
    </p:spTree>
    <p:extLst>
      <p:ext uri="{BB962C8B-B14F-4D97-AF65-F5344CB8AC3E}">
        <p14:creationId xmlns:p14="http://schemas.microsoft.com/office/powerpoint/2010/main" val="2981410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154A9B7-4317-4948-94E0-E40E5BA1A183}"/>
              </a:ext>
            </a:extLst>
          </p:cNvPr>
          <p:cNvSpPr>
            <a:spLocks noGrp="1"/>
          </p:cNvSpPr>
          <p:nvPr>
            <p:ph sz="quarter" idx="1"/>
          </p:nvPr>
        </p:nvSpPr>
        <p:spPr>
          <a:xfrm>
            <a:off x="416379" y="879022"/>
            <a:ext cx="7467600" cy="4873752"/>
          </a:xfrm>
        </p:spPr>
        <p:txBody>
          <a:bodyPr vert="horz" anchor="t">
            <a:normAutofit lnSpcReduction="10000"/>
          </a:bodyPr>
          <a:lstStyle/>
          <a:p>
            <a:r>
              <a:rPr lang="tr-TR" dirty="0" err="1"/>
              <a:t>Distrofinopatilerde</a:t>
            </a:r>
            <a:r>
              <a:rPr lang="tr-TR" dirty="0"/>
              <a:t> tanı, </a:t>
            </a:r>
            <a:r>
              <a:rPr lang="tr-TR" dirty="0" err="1"/>
              <a:t>anamnez</a:t>
            </a:r>
            <a:r>
              <a:rPr lang="tr-TR" dirty="0"/>
              <a:t> ve klinik bulguların yanı sıra genetik inceleme ile konur. Kas </a:t>
            </a:r>
            <a:r>
              <a:rPr lang="tr-TR" dirty="0" err="1"/>
              <a:t>immünhistokimyası</a:t>
            </a:r>
            <a:r>
              <a:rPr lang="tr-TR" dirty="0"/>
              <a:t> </a:t>
            </a:r>
            <a:r>
              <a:rPr lang="tr-TR" dirty="0" err="1"/>
              <a:t>distrofinin</a:t>
            </a:r>
            <a:r>
              <a:rPr lang="tr-TR" dirty="0"/>
              <a:t> hiç olmadığını göstermek, yani DMD tanısını kesinleştirmek için kullanılır ve özellikle, genetik incelemede </a:t>
            </a:r>
            <a:r>
              <a:rPr lang="tr-TR" dirty="0" err="1"/>
              <a:t>delesyon</a:t>
            </a:r>
            <a:r>
              <a:rPr lang="tr-TR" dirty="0"/>
              <a:t> gösterilemeyen hastalarda değerlidir. </a:t>
            </a:r>
          </a:p>
          <a:p>
            <a:r>
              <a:rPr lang="tr-TR" dirty="0"/>
              <a:t> </a:t>
            </a:r>
            <a:r>
              <a:rPr lang="tr-TR" dirty="0" err="1"/>
              <a:t>İmmunhistokimyasal</a:t>
            </a:r>
            <a:r>
              <a:rPr lang="tr-TR" dirty="0"/>
              <a:t> olarak </a:t>
            </a:r>
            <a:r>
              <a:rPr lang="tr-TR" dirty="0" err="1"/>
              <a:t>distrofinin</a:t>
            </a:r>
            <a:r>
              <a:rPr lang="tr-TR" dirty="0"/>
              <a:t> bulunduğu durumlarda </a:t>
            </a:r>
            <a:r>
              <a:rPr lang="tr-TR" dirty="0" err="1"/>
              <a:t>distrofinin</a:t>
            </a:r>
            <a:r>
              <a:rPr lang="tr-TR" dirty="0"/>
              <a:t> kalitesini göstermek amacı ile “Western </a:t>
            </a:r>
            <a:r>
              <a:rPr lang="tr-TR" dirty="0" err="1"/>
              <a:t>blotting</a:t>
            </a:r>
            <a:r>
              <a:rPr lang="tr-TR" dirty="0"/>
              <a:t>” yapılması gerekir. Bu inceleme </a:t>
            </a:r>
            <a:r>
              <a:rPr lang="tr-TR" dirty="0" err="1"/>
              <a:t>Becker</a:t>
            </a:r>
            <a:r>
              <a:rPr lang="tr-TR" dirty="0"/>
              <a:t> tipi kas </a:t>
            </a:r>
            <a:r>
              <a:rPr lang="tr-TR" dirty="0" err="1"/>
              <a:t>distrofisini</a:t>
            </a:r>
            <a:r>
              <a:rPr lang="tr-TR" dirty="0"/>
              <a:t>, diğer benzer seyirli kavşak tipi </a:t>
            </a:r>
            <a:r>
              <a:rPr lang="tr-TR" dirty="0" err="1"/>
              <a:t>distrofilerden</a:t>
            </a:r>
            <a:r>
              <a:rPr lang="tr-TR" dirty="0"/>
              <a:t> ayırt etmeye yarar.</a:t>
            </a:r>
          </a:p>
        </p:txBody>
      </p:sp>
    </p:spTree>
    <p:extLst>
      <p:ext uri="{BB962C8B-B14F-4D97-AF65-F5344CB8AC3E}">
        <p14:creationId xmlns:p14="http://schemas.microsoft.com/office/powerpoint/2010/main" val="3380657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4C94FB-3D80-4136-A2B8-C3ECAB0DD6E3}"/>
              </a:ext>
            </a:extLst>
          </p:cNvPr>
          <p:cNvSpPr>
            <a:spLocks noGrp="1"/>
          </p:cNvSpPr>
          <p:nvPr>
            <p:ph type="title"/>
          </p:nvPr>
        </p:nvSpPr>
        <p:spPr/>
        <p:txBody>
          <a:bodyPr/>
          <a:lstStyle/>
          <a:p>
            <a:r>
              <a:rPr lang="tr-TR" dirty="0"/>
              <a:t>tedavi</a:t>
            </a:r>
          </a:p>
        </p:txBody>
      </p:sp>
      <p:sp>
        <p:nvSpPr>
          <p:cNvPr id="3" name="İçerik Yer Tutucusu 2">
            <a:extLst>
              <a:ext uri="{FF2B5EF4-FFF2-40B4-BE49-F238E27FC236}">
                <a16:creationId xmlns:a16="http://schemas.microsoft.com/office/drawing/2014/main" id="{0C8F63DB-FCFF-441C-8803-F65486440D6D}"/>
              </a:ext>
            </a:extLst>
          </p:cNvPr>
          <p:cNvSpPr>
            <a:spLocks noGrp="1"/>
          </p:cNvSpPr>
          <p:nvPr>
            <p:ph sz="quarter" idx="1"/>
          </p:nvPr>
        </p:nvSpPr>
        <p:spPr/>
        <p:txBody>
          <a:bodyPr vert="horz" anchor="t">
            <a:normAutofit/>
          </a:bodyPr>
          <a:lstStyle/>
          <a:p>
            <a:r>
              <a:rPr lang="tr-TR" dirty="0"/>
              <a:t>Günümüzde </a:t>
            </a:r>
            <a:r>
              <a:rPr lang="tr-TR" dirty="0" err="1"/>
              <a:t>DMD’nin</a:t>
            </a:r>
            <a:r>
              <a:rPr lang="tr-TR" dirty="0"/>
              <a:t> kesin tedavisi yoktur.</a:t>
            </a:r>
          </a:p>
          <a:p>
            <a:r>
              <a:rPr lang="tr-TR" dirty="0"/>
              <a:t>Ancak fizyoterapi uygulamaları, </a:t>
            </a:r>
            <a:r>
              <a:rPr lang="tr-TR" dirty="0" err="1"/>
              <a:t>cihazlama</a:t>
            </a:r>
            <a:r>
              <a:rPr lang="tr-TR" dirty="0"/>
              <a:t>  ve </a:t>
            </a:r>
            <a:r>
              <a:rPr lang="tr-TR" dirty="0" err="1"/>
              <a:t>steroid</a:t>
            </a:r>
            <a:r>
              <a:rPr lang="tr-TR" dirty="0"/>
              <a:t> tedavisi sonucu çocukların yürüme yeteneklerini daha uzun süre (ortalama 2-3 yıl daha fazla) devam ettirdikleri ve yaşam kalitelerinin daha iyileştiği bilinmektedir.</a:t>
            </a:r>
          </a:p>
          <a:p>
            <a:r>
              <a:rPr lang="tr-TR" dirty="0"/>
              <a:t>Egzersiz uygulamalarından kuvvetlendirme, germe egzersizleri ve solunum egzersizleri tedavide kullanılan egzersizleridir.</a:t>
            </a:r>
          </a:p>
        </p:txBody>
      </p:sp>
    </p:spTree>
    <p:extLst>
      <p:ext uri="{BB962C8B-B14F-4D97-AF65-F5344CB8AC3E}">
        <p14:creationId xmlns:p14="http://schemas.microsoft.com/office/powerpoint/2010/main" val="81047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7DFA24C-1A1F-4894-A4B8-CAD080FDE516}"/>
              </a:ext>
            </a:extLst>
          </p:cNvPr>
          <p:cNvSpPr>
            <a:spLocks noGrp="1"/>
          </p:cNvSpPr>
          <p:nvPr>
            <p:ph sz="quarter" idx="1"/>
          </p:nvPr>
        </p:nvSpPr>
        <p:spPr/>
        <p:txBody>
          <a:bodyPr vert="horz" anchor="t">
            <a:normAutofit/>
          </a:bodyPr>
          <a:lstStyle/>
          <a:p>
            <a:r>
              <a:rPr lang="tr-TR" dirty="0"/>
              <a:t>Günümüzde </a:t>
            </a:r>
            <a:r>
              <a:rPr lang="tr-TR" dirty="0" err="1"/>
              <a:t>DMD’nin</a:t>
            </a:r>
            <a:r>
              <a:rPr lang="tr-TR" dirty="0"/>
              <a:t> tedavisi ile ilgili çeşitli araştırmalar yapılmıştır ve yapılmaya devam etmektedir. Bu araştırmalar kesin tedavi yöntemi olmamakla beraber araştırmalar tarafından bir tedavi yöntemi olarak kullanılması için çalışmalar yapılmaktadır.</a:t>
            </a:r>
          </a:p>
          <a:p>
            <a:r>
              <a:rPr lang="tr-TR" dirty="0"/>
              <a:t>Günümüzde </a:t>
            </a:r>
            <a:r>
              <a:rPr lang="tr-TR" dirty="0" err="1"/>
              <a:t>DMD’nin</a:t>
            </a:r>
            <a:r>
              <a:rPr lang="tr-TR" dirty="0"/>
              <a:t> tedavisi ile ilgili çeşitli araştırmalar yapılmıştır ve yapılmaya devam etmektedir. Bu araştırmalar kesin tedavi yöntemi olmamakla beraber araştırmalar tarafından bir tedavi yöntemi olarak kullanılması için çalışmalar yapılmaktadır.</a:t>
            </a:r>
          </a:p>
        </p:txBody>
      </p:sp>
    </p:spTree>
    <p:extLst>
      <p:ext uri="{BB962C8B-B14F-4D97-AF65-F5344CB8AC3E}">
        <p14:creationId xmlns:p14="http://schemas.microsoft.com/office/powerpoint/2010/main" val="621133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BF93DAF-06C4-4D77-AA2E-929B62435588}"/>
              </a:ext>
            </a:extLst>
          </p:cNvPr>
          <p:cNvSpPr>
            <a:spLocks noGrp="1"/>
          </p:cNvSpPr>
          <p:nvPr>
            <p:ph type="title"/>
          </p:nvPr>
        </p:nvSpPr>
        <p:spPr/>
        <p:txBody>
          <a:bodyPr/>
          <a:lstStyle/>
          <a:p>
            <a:r>
              <a:rPr lang="tr-TR" dirty="0"/>
              <a:t>EKSON ATLAMA TEDAVİSİ</a:t>
            </a:r>
          </a:p>
        </p:txBody>
      </p:sp>
      <p:pic>
        <p:nvPicPr>
          <p:cNvPr id="4" name="Resim 4">
            <a:extLst>
              <a:ext uri="{FF2B5EF4-FFF2-40B4-BE49-F238E27FC236}">
                <a16:creationId xmlns:a16="http://schemas.microsoft.com/office/drawing/2014/main" id="{57592F00-A276-40B0-AF3A-0A1DA102A0F7}"/>
              </a:ext>
            </a:extLst>
          </p:cNvPr>
          <p:cNvPicPr>
            <a:picLocks noGrp="1" noChangeAspect="1"/>
          </p:cNvPicPr>
          <p:nvPr>
            <p:ph sz="quarter" idx="1"/>
          </p:nvPr>
        </p:nvPicPr>
        <p:blipFill rotWithShape="1">
          <a:blip r:embed="rId2"/>
          <a:srcRect t="18792" r="1333" b="3356"/>
          <a:stretch/>
        </p:blipFill>
        <p:spPr>
          <a:xfrm>
            <a:off x="5592344" y="-6706"/>
            <a:ext cx="3077843" cy="2416092"/>
          </a:xfrm>
          <a:prstGeom prst="rect">
            <a:avLst/>
          </a:prstGeom>
          <a:ln>
            <a:noFill/>
          </a:ln>
          <a:effectLst>
            <a:softEdge rad="112500"/>
          </a:effectLst>
        </p:spPr>
      </p:pic>
      <p:sp>
        <p:nvSpPr>
          <p:cNvPr id="6" name="Metin kutusu 5">
            <a:extLst>
              <a:ext uri="{FF2B5EF4-FFF2-40B4-BE49-F238E27FC236}">
                <a16:creationId xmlns:a16="http://schemas.microsoft.com/office/drawing/2014/main" id="{56AF4EB5-F39F-437F-B375-31A528B18009}"/>
              </a:ext>
            </a:extLst>
          </p:cNvPr>
          <p:cNvSpPr txBox="1"/>
          <p:nvPr/>
        </p:nvSpPr>
        <p:spPr>
          <a:xfrm>
            <a:off x="3200400" y="3193211"/>
            <a:ext cx="2743200"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endParaRPr lang="tr-TR" dirty="0"/>
          </a:p>
        </p:txBody>
      </p:sp>
      <p:sp>
        <p:nvSpPr>
          <p:cNvPr id="7" name="Metin kutusu 6">
            <a:extLst>
              <a:ext uri="{FF2B5EF4-FFF2-40B4-BE49-F238E27FC236}">
                <a16:creationId xmlns:a16="http://schemas.microsoft.com/office/drawing/2014/main" id="{776618F9-FB11-4B59-8FDC-F4482D412186}"/>
              </a:ext>
            </a:extLst>
          </p:cNvPr>
          <p:cNvSpPr txBox="1"/>
          <p:nvPr/>
        </p:nvSpPr>
        <p:spPr>
          <a:xfrm>
            <a:off x="560717" y="1920815"/>
            <a:ext cx="6570452" cy="4247317"/>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buFont typeface="Arial"/>
              <a:buChar char="•"/>
            </a:pPr>
            <a:r>
              <a:rPr lang="tr-TR" dirty="0">
                <a:solidFill>
                  <a:srgbClr val="0D1216"/>
                </a:solidFill>
                <a:latin typeface="Century Schoolbook"/>
              </a:rPr>
              <a:t>DMD vakalarının %65’inde hastalık büyük </a:t>
            </a:r>
            <a:r>
              <a:rPr lang="tr-TR" dirty="0" err="1">
                <a:solidFill>
                  <a:srgbClr val="0D1216"/>
                </a:solidFill>
                <a:latin typeface="Century Schoolbook"/>
              </a:rPr>
              <a:t>ekson</a:t>
            </a:r>
            <a:r>
              <a:rPr lang="tr-TR" dirty="0">
                <a:solidFill>
                  <a:srgbClr val="0D1216"/>
                </a:solidFill>
                <a:latin typeface="Century Schoolbook"/>
              </a:rPr>
              <a:t> </a:t>
            </a:r>
            <a:r>
              <a:rPr lang="tr-TR" dirty="0" err="1">
                <a:solidFill>
                  <a:srgbClr val="0D1216"/>
                </a:solidFill>
                <a:latin typeface="Century Schoolbook"/>
              </a:rPr>
              <a:t>delesyonlarından</a:t>
            </a:r>
            <a:r>
              <a:rPr lang="tr-TR" dirty="0">
                <a:solidFill>
                  <a:srgbClr val="0D1216"/>
                </a:solidFill>
                <a:latin typeface="Century Schoolbook"/>
              </a:rPr>
              <a:t> kaynaklanır. </a:t>
            </a:r>
            <a:r>
              <a:rPr lang="tr-TR" dirty="0" err="1">
                <a:solidFill>
                  <a:srgbClr val="0D1216"/>
                </a:solidFill>
                <a:latin typeface="Century Schoolbook"/>
              </a:rPr>
              <a:t>Distrofini</a:t>
            </a:r>
            <a:r>
              <a:rPr lang="tr-TR" dirty="0">
                <a:solidFill>
                  <a:srgbClr val="0D1216"/>
                </a:solidFill>
                <a:latin typeface="Century Schoolbook"/>
              </a:rPr>
              <a:t> oluşturan 79 </a:t>
            </a:r>
            <a:r>
              <a:rPr lang="tr-TR" dirty="0" err="1">
                <a:solidFill>
                  <a:srgbClr val="0D1216"/>
                </a:solidFill>
                <a:latin typeface="Century Schoolbook"/>
              </a:rPr>
              <a:t>eksonun</a:t>
            </a:r>
            <a:r>
              <a:rPr lang="tr-TR" dirty="0">
                <a:solidFill>
                  <a:srgbClr val="0D1216"/>
                </a:solidFill>
                <a:latin typeface="Century Schoolbook"/>
              </a:rPr>
              <a:t> başlangıç ve bitiş bölgeleri birbirini tamamlayarak bir okuma çerçevesi oluşturur. </a:t>
            </a:r>
            <a:r>
              <a:rPr lang="tr-TR" dirty="0" err="1">
                <a:solidFill>
                  <a:srgbClr val="0D1216"/>
                </a:solidFill>
                <a:latin typeface="Century Schoolbook"/>
              </a:rPr>
              <a:t>Delesyonlar</a:t>
            </a:r>
            <a:r>
              <a:rPr lang="tr-TR" dirty="0">
                <a:solidFill>
                  <a:srgbClr val="0D1216"/>
                </a:solidFill>
                <a:latin typeface="Century Schoolbook"/>
              </a:rPr>
              <a:t> çerçeve düzeninin gelişi güzel bozulmasına neden olur. Bu durum </a:t>
            </a:r>
            <a:r>
              <a:rPr lang="tr-TR" b="1" dirty="0">
                <a:solidFill>
                  <a:srgbClr val="0D1216"/>
                </a:solidFill>
                <a:latin typeface="Century Schoolbook"/>
              </a:rPr>
              <a:t>‘çerçeve kayması’ </a:t>
            </a:r>
            <a:r>
              <a:rPr lang="tr-TR" dirty="0">
                <a:solidFill>
                  <a:srgbClr val="0D1216"/>
                </a:solidFill>
                <a:latin typeface="Century Schoolbook"/>
              </a:rPr>
              <a:t>olarak tanımlanır. </a:t>
            </a:r>
            <a:r>
              <a:rPr lang="tr-TR" dirty="0" err="1">
                <a:solidFill>
                  <a:srgbClr val="0D1216"/>
                </a:solidFill>
                <a:latin typeface="Century Schoolbook"/>
              </a:rPr>
              <a:t>Ekson</a:t>
            </a:r>
            <a:r>
              <a:rPr lang="tr-TR" dirty="0">
                <a:solidFill>
                  <a:srgbClr val="0D1216"/>
                </a:solidFill>
                <a:latin typeface="Century Schoolbook"/>
              </a:rPr>
              <a:t> atlama tekniği mutasyonun yok edilmesi prensibine dayanmamaktadır. Temel yaklaşım, çerçeve kayması etkisinin yok edilmesi üzerine kurulmuştur. Öngörülen tedavi sürecinde hedef, DMD kliniğinin hafifletilerek </a:t>
            </a:r>
            <a:r>
              <a:rPr lang="tr-TR" dirty="0" err="1">
                <a:solidFill>
                  <a:srgbClr val="0D1216"/>
                </a:solidFill>
                <a:latin typeface="Century Schoolbook"/>
              </a:rPr>
              <a:t>BMD’ye</a:t>
            </a:r>
            <a:r>
              <a:rPr lang="tr-TR" dirty="0">
                <a:solidFill>
                  <a:srgbClr val="0D1216"/>
                </a:solidFill>
                <a:latin typeface="Century Schoolbook"/>
              </a:rPr>
              <a:t> dönüştürülmesidir.</a:t>
            </a:r>
            <a:r>
              <a:rPr lang="tr-TR" dirty="0">
                <a:latin typeface="Century Schoolbook"/>
              </a:rPr>
              <a:t> </a:t>
            </a:r>
          </a:p>
          <a:p>
            <a:pPr marL="171450" indent="-171450">
              <a:buFont typeface="Arial"/>
              <a:buChar char="•"/>
            </a:pPr>
            <a:r>
              <a:rPr lang="tr-TR" dirty="0">
                <a:latin typeface="Century Schoolbook"/>
              </a:rPr>
              <a:t>Genel faz çalışması sonuçları bilimsel yayınlarda bildirilmiş olup umut </a:t>
            </a:r>
            <a:r>
              <a:rPr lang="tr-TR" dirty="0" err="1">
                <a:latin typeface="Century Schoolbook"/>
              </a:rPr>
              <a:t>vaad</a:t>
            </a:r>
            <a:r>
              <a:rPr lang="tr-TR" dirty="0">
                <a:latin typeface="Century Schoolbook"/>
              </a:rPr>
              <a:t> ettiği görülmüştür. Bununla birlikte bu çalışmaların insanlar üzerinde dünya çapında rutin tedavi uygulamaları henüz başlatılmamıştır.</a:t>
            </a:r>
          </a:p>
        </p:txBody>
      </p:sp>
    </p:spTree>
    <p:extLst>
      <p:ext uri="{BB962C8B-B14F-4D97-AF65-F5344CB8AC3E}">
        <p14:creationId xmlns:p14="http://schemas.microsoft.com/office/powerpoint/2010/main" val="1142450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81592E-5878-4D2F-B8EE-82F429F325DA}"/>
              </a:ext>
            </a:extLst>
          </p:cNvPr>
          <p:cNvSpPr>
            <a:spLocks noGrp="1"/>
          </p:cNvSpPr>
          <p:nvPr>
            <p:ph type="title"/>
          </p:nvPr>
        </p:nvSpPr>
        <p:spPr/>
        <p:txBody>
          <a:bodyPr/>
          <a:lstStyle/>
          <a:p>
            <a:r>
              <a:rPr lang="tr-TR" b="1" dirty="0" err="1"/>
              <a:t>Ataluren</a:t>
            </a:r>
            <a:endParaRPr lang="tr-TR" dirty="0" err="1"/>
          </a:p>
        </p:txBody>
      </p:sp>
      <p:sp>
        <p:nvSpPr>
          <p:cNvPr id="3" name="İçerik Yer Tutucusu 2">
            <a:extLst>
              <a:ext uri="{FF2B5EF4-FFF2-40B4-BE49-F238E27FC236}">
                <a16:creationId xmlns:a16="http://schemas.microsoft.com/office/drawing/2014/main" id="{F6BB092C-62BB-4094-87B8-31ECFCFD9173}"/>
              </a:ext>
            </a:extLst>
          </p:cNvPr>
          <p:cNvSpPr>
            <a:spLocks noGrp="1"/>
          </p:cNvSpPr>
          <p:nvPr>
            <p:ph sz="quarter" idx="1"/>
          </p:nvPr>
        </p:nvSpPr>
        <p:spPr/>
        <p:txBody>
          <a:bodyPr vert="horz" anchor="t">
            <a:normAutofit/>
          </a:bodyPr>
          <a:lstStyle/>
          <a:p>
            <a:r>
              <a:rPr lang="tr-TR" dirty="0"/>
              <a:t>İlacın herhangi bir ülkede düzenleyici kurumlar tarafından satışı henüz onaylanmamış, ancak potansiyel bir tedavi yolu olarak test edilmekte olduğu anlamına gelir. </a:t>
            </a:r>
            <a:r>
              <a:rPr lang="tr-TR" dirty="0" err="1"/>
              <a:t>Ataluren</a:t>
            </a:r>
            <a:r>
              <a:rPr lang="tr-TR" dirty="0"/>
              <a:t>, </a:t>
            </a:r>
            <a:r>
              <a:rPr lang="tr-TR" dirty="0" err="1"/>
              <a:t>nonsense</a:t>
            </a:r>
            <a:r>
              <a:rPr lang="tr-TR" dirty="0"/>
              <a:t> mutasyon olarak bilinen belirli bir mutasyon veya genetik koddaki bir değişikliği hedefler.</a:t>
            </a:r>
          </a:p>
          <a:p>
            <a:r>
              <a:rPr lang="tr-TR" dirty="0" err="1"/>
              <a:t>Nonsense</a:t>
            </a:r>
            <a:r>
              <a:rPr lang="tr-TR" dirty="0"/>
              <a:t> mutasyonlar, </a:t>
            </a:r>
            <a:r>
              <a:rPr lang="tr-TR" dirty="0" err="1"/>
              <a:t>Duchenne</a:t>
            </a:r>
            <a:r>
              <a:rPr lang="tr-TR" dirty="0"/>
              <a:t> kas </a:t>
            </a:r>
            <a:r>
              <a:rPr lang="tr-TR" dirty="0" err="1"/>
              <a:t>distrofisi</a:t>
            </a:r>
            <a:r>
              <a:rPr lang="tr-TR" dirty="0"/>
              <a:t> (</a:t>
            </a:r>
            <a:r>
              <a:rPr lang="tr-TR" dirty="0" err="1"/>
              <a:t>Duchenne</a:t>
            </a:r>
            <a:r>
              <a:rPr lang="tr-TR" dirty="0"/>
              <a:t> </a:t>
            </a:r>
            <a:r>
              <a:rPr lang="tr-TR" dirty="0" err="1"/>
              <a:t>muscular</a:t>
            </a:r>
            <a:r>
              <a:rPr lang="tr-TR" dirty="0"/>
              <a:t> </a:t>
            </a:r>
            <a:r>
              <a:rPr lang="tr-TR" dirty="0" err="1"/>
              <a:t>dystrophy</a:t>
            </a:r>
            <a:r>
              <a:rPr lang="tr-TR" dirty="0"/>
              <a:t> - DMD) durumunda </a:t>
            </a:r>
            <a:r>
              <a:rPr lang="tr-TR" dirty="0" err="1"/>
              <a:t>distrofin</a:t>
            </a:r>
            <a:r>
              <a:rPr lang="tr-TR" dirty="0"/>
              <a:t> gibi önemli bir proteinin üretiminin erken dönemde durması sebebiyle genetik kodda oluşan bir bozukluktan ötürü ortaya çıkan hatalardır.</a:t>
            </a:r>
          </a:p>
        </p:txBody>
      </p:sp>
    </p:spTree>
    <p:extLst>
      <p:ext uri="{BB962C8B-B14F-4D97-AF65-F5344CB8AC3E}">
        <p14:creationId xmlns:p14="http://schemas.microsoft.com/office/powerpoint/2010/main" val="3090465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F9CEF5D-48BE-4649-A4D6-841C6878EFE0}"/>
              </a:ext>
            </a:extLst>
          </p:cNvPr>
          <p:cNvSpPr>
            <a:spLocks noGrp="1"/>
          </p:cNvSpPr>
          <p:nvPr>
            <p:ph sz="quarter" idx="1"/>
          </p:nvPr>
        </p:nvSpPr>
        <p:spPr>
          <a:xfrm>
            <a:off x="241540" y="263106"/>
            <a:ext cx="7467600" cy="4873752"/>
          </a:xfrm>
        </p:spPr>
        <p:txBody>
          <a:bodyPr vert="horz" anchor="t">
            <a:normAutofit/>
          </a:bodyPr>
          <a:lstStyle/>
          <a:p>
            <a:r>
              <a:rPr lang="tr-TR" dirty="0"/>
              <a:t>DMD vakalarının yaklaşık yüzde 13'ü, erken stop </a:t>
            </a:r>
            <a:r>
              <a:rPr lang="tr-TR" dirty="0" err="1"/>
              <a:t>kodonu</a:t>
            </a:r>
            <a:r>
              <a:rPr lang="tr-TR" dirty="0"/>
              <a:t> olarak da bilinen </a:t>
            </a:r>
            <a:r>
              <a:rPr lang="tr-TR" dirty="0" err="1"/>
              <a:t>nonsense</a:t>
            </a:r>
            <a:r>
              <a:rPr lang="tr-TR" dirty="0"/>
              <a:t> mutasyon sebebiyle olur. </a:t>
            </a:r>
            <a:r>
              <a:rPr lang="tr-TR" dirty="0" err="1"/>
              <a:t>Ataluren'in</a:t>
            </a:r>
            <a:r>
              <a:rPr lang="tr-TR" dirty="0"/>
              <a:t>, hücre mekanizmasının </a:t>
            </a:r>
            <a:r>
              <a:rPr lang="tr-TR" dirty="0" err="1"/>
              <a:t>nonsense</a:t>
            </a:r>
            <a:r>
              <a:rPr lang="tr-TR" dirty="0"/>
              <a:t> mutasyonu yenip işlevini yerine getiren protein üreterek bozukluğun altında yatan nedenini tedavi etme potansiyeli vardır. </a:t>
            </a:r>
          </a:p>
        </p:txBody>
      </p:sp>
      <p:pic>
        <p:nvPicPr>
          <p:cNvPr id="4" name="Resim 4" descr="harita, metin içeren bir resim&#10;&#10;Çok yüksek güvenilirlikle oluşturulmuş açıklama">
            <a:extLst>
              <a:ext uri="{FF2B5EF4-FFF2-40B4-BE49-F238E27FC236}">
                <a16:creationId xmlns:a16="http://schemas.microsoft.com/office/drawing/2014/main" id="{2C003F81-B292-4C02-AA6B-4B044EBEA809}"/>
              </a:ext>
            </a:extLst>
          </p:cNvPr>
          <p:cNvPicPr>
            <a:picLocks noChangeAspect="1"/>
          </p:cNvPicPr>
          <p:nvPr/>
        </p:nvPicPr>
        <p:blipFill>
          <a:blip r:embed="rId2"/>
          <a:stretch>
            <a:fillRect/>
          </a:stretch>
        </p:blipFill>
        <p:spPr>
          <a:xfrm>
            <a:off x="914400" y="3334680"/>
            <a:ext cx="7200180" cy="3308524"/>
          </a:xfrm>
          <a:prstGeom prst="rect">
            <a:avLst/>
          </a:prstGeom>
        </p:spPr>
      </p:pic>
    </p:spTree>
    <p:extLst>
      <p:ext uri="{BB962C8B-B14F-4D97-AF65-F5344CB8AC3E}">
        <p14:creationId xmlns:p14="http://schemas.microsoft.com/office/powerpoint/2010/main" val="1058359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2C7C659F-FDEB-429F-84BA-1EBB0CF226CD}"/>
              </a:ext>
            </a:extLst>
          </p:cNvPr>
          <p:cNvSpPr txBox="1"/>
          <p:nvPr/>
        </p:nvSpPr>
        <p:spPr>
          <a:xfrm>
            <a:off x="2294626" y="777815"/>
            <a:ext cx="6524445" cy="4678204"/>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tr-TR" sz="2000" dirty="0"/>
              <a:t>Kas erimesi olarak bilinen </a:t>
            </a:r>
            <a:r>
              <a:rPr lang="tr-TR" sz="2000" dirty="0" err="1"/>
              <a:t>müsküler</a:t>
            </a:r>
            <a:r>
              <a:rPr lang="tr-TR" sz="2000" dirty="0"/>
              <a:t> </a:t>
            </a:r>
            <a:r>
              <a:rPr lang="tr-TR" sz="2000" dirty="0" err="1"/>
              <a:t>distrofi</a:t>
            </a:r>
            <a:r>
              <a:rPr lang="tr-TR" sz="2000" dirty="0"/>
              <a:t>, çocukluk çağında en sık özürlülüğe neden olan hastalıklar arasında yer alır. </a:t>
            </a:r>
          </a:p>
          <a:p>
            <a:pPr marL="285750" indent="-285750">
              <a:buFont typeface="Arial"/>
              <a:buChar char="•"/>
            </a:pPr>
            <a:r>
              <a:rPr lang="tr-TR" sz="2000" dirty="0"/>
              <a:t>Kas </a:t>
            </a:r>
            <a:r>
              <a:rPr lang="tr-TR" sz="2000" dirty="0" err="1"/>
              <a:t>distrofileri</a:t>
            </a:r>
            <a:r>
              <a:rPr lang="tr-TR" sz="2000" dirty="0"/>
              <a:t> kas liflerinin </a:t>
            </a:r>
            <a:r>
              <a:rPr lang="tr-TR" sz="2000" dirty="0" err="1"/>
              <a:t>histopatolojik</a:t>
            </a:r>
            <a:r>
              <a:rPr lang="tr-TR" sz="2000" dirty="0"/>
              <a:t> olarak tekrarlayıcı yıkım (nekroz), tamir (</a:t>
            </a:r>
            <a:r>
              <a:rPr lang="tr-TR" sz="2000" dirty="0" err="1"/>
              <a:t>rejenerasyon</a:t>
            </a:r>
            <a:r>
              <a:rPr lang="tr-TR" sz="2000" dirty="0"/>
              <a:t>) süreçlerini birlikte gösteren, sonuçta nekrozun galip gelmesi ile kas lifi kaybı, bu kaybın yerini alan </a:t>
            </a:r>
            <a:r>
              <a:rPr lang="tr-TR" sz="2000" dirty="0" err="1"/>
              <a:t>endomizyal</a:t>
            </a:r>
            <a:r>
              <a:rPr lang="tr-TR" sz="2000" dirty="0"/>
              <a:t> ve </a:t>
            </a:r>
            <a:r>
              <a:rPr lang="tr-TR" sz="2000" dirty="0" err="1"/>
              <a:t>perimizyal</a:t>
            </a:r>
            <a:r>
              <a:rPr lang="tr-TR" sz="2000" dirty="0"/>
              <a:t> yağ ve bağ dokusu artışı ile karakterize genetik hastalıklarıdır. Değişik ağırlıkta, ancak ilerleyici seyrederler.</a:t>
            </a:r>
          </a:p>
          <a:p>
            <a:pPr marL="285750" indent="-285750">
              <a:buFont typeface="Arial"/>
              <a:buChar char="•"/>
            </a:pPr>
            <a:r>
              <a:rPr lang="tr-TR" sz="2000" dirty="0"/>
              <a:t>Çocukluk çağında başlangıç gösterenler erken dönemde hafif gecikmiş motor becerilere sahip, kas zayıflığı yavaşça ilerleyerek </a:t>
            </a:r>
            <a:r>
              <a:rPr lang="tr-TR" sz="2000" dirty="0" err="1"/>
              <a:t>ambulasyon</a:t>
            </a:r>
            <a:r>
              <a:rPr lang="tr-TR" sz="2000" dirty="0"/>
              <a:t>(ayağa kalkma) kaybına neden olur.</a:t>
            </a:r>
          </a:p>
          <a:p>
            <a:pPr algn="ctr"/>
            <a:endParaRPr lang="tr-TR" dirty="0"/>
          </a:p>
        </p:txBody>
      </p:sp>
    </p:spTree>
    <p:extLst>
      <p:ext uri="{BB962C8B-B14F-4D97-AF65-F5344CB8AC3E}">
        <p14:creationId xmlns:p14="http://schemas.microsoft.com/office/powerpoint/2010/main" val="2822338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3" descr="metin içeren bir resim&#10;&#10;Çok yüksek güvenilirlikle oluşturulmuş açıklama">
            <a:extLst>
              <a:ext uri="{FF2B5EF4-FFF2-40B4-BE49-F238E27FC236}">
                <a16:creationId xmlns:a16="http://schemas.microsoft.com/office/drawing/2014/main" id="{4A9DC30E-C6FC-4D80-80A1-97D79EEF5435}"/>
              </a:ext>
            </a:extLst>
          </p:cNvPr>
          <p:cNvPicPr>
            <a:picLocks noChangeAspect="1"/>
          </p:cNvPicPr>
          <p:nvPr/>
        </p:nvPicPr>
        <p:blipFill>
          <a:blip r:embed="rId2"/>
          <a:stretch>
            <a:fillRect/>
          </a:stretch>
        </p:blipFill>
        <p:spPr>
          <a:xfrm>
            <a:off x="1234373" y="71977"/>
            <a:ext cx="5711970" cy="6670914"/>
          </a:xfrm>
          <a:prstGeom prst="rect">
            <a:avLst/>
          </a:prstGeom>
        </p:spPr>
      </p:pic>
    </p:spTree>
    <p:extLst>
      <p:ext uri="{BB962C8B-B14F-4D97-AF65-F5344CB8AC3E}">
        <p14:creationId xmlns:p14="http://schemas.microsoft.com/office/powerpoint/2010/main" val="2939197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8EC776-7132-452F-9609-70373F66DD75}"/>
              </a:ext>
            </a:extLst>
          </p:cNvPr>
          <p:cNvSpPr>
            <a:spLocks noGrp="1"/>
          </p:cNvSpPr>
          <p:nvPr>
            <p:ph type="title"/>
          </p:nvPr>
        </p:nvSpPr>
        <p:spPr/>
        <p:txBody>
          <a:bodyPr/>
          <a:lstStyle/>
          <a:p>
            <a:r>
              <a:rPr lang="tr-TR" b="1" dirty="0" err="1"/>
              <a:t>Becker</a:t>
            </a:r>
            <a:r>
              <a:rPr lang="tr-TR" b="1" dirty="0"/>
              <a:t> tipi kas </a:t>
            </a:r>
            <a:r>
              <a:rPr lang="tr-TR" b="1" dirty="0" err="1"/>
              <a:t>distrofisi</a:t>
            </a:r>
            <a:br>
              <a:rPr lang="tr-TR" b="1" dirty="0"/>
            </a:br>
            <a:endParaRPr lang="tr-TR"/>
          </a:p>
        </p:txBody>
      </p:sp>
      <p:sp>
        <p:nvSpPr>
          <p:cNvPr id="3" name="Metin kutusu 2">
            <a:extLst>
              <a:ext uri="{FF2B5EF4-FFF2-40B4-BE49-F238E27FC236}">
                <a16:creationId xmlns:a16="http://schemas.microsoft.com/office/drawing/2014/main" id="{22EB1086-6B2D-4696-984F-FA072DAEC750}"/>
              </a:ext>
            </a:extLst>
          </p:cNvPr>
          <p:cNvSpPr txBox="1"/>
          <p:nvPr/>
        </p:nvSpPr>
        <p:spPr>
          <a:xfrm>
            <a:off x="583721" y="1352909"/>
            <a:ext cx="6423804" cy="2585323"/>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tr-TR" dirty="0" err="1"/>
              <a:t>Becker</a:t>
            </a:r>
            <a:r>
              <a:rPr lang="tr-TR" dirty="0"/>
              <a:t> tipi kas </a:t>
            </a:r>
            <a:r>
              <a:rPr lang="tr-TR" dirty="0" err="1"/>
              <a:t>distrofisi</a:t>
            </a:r>
            <a:r>
              <a:rPr lang="tr-TR" dirty="0"/>
              <a:t>,  </a:t>
            </a:r>
            <a:r>
              <a:rPr lang="tr-TR" dirty="0" err="1"/>
              <a:t>sarkolemmada</a:t>
            </a:r>
            <a:r>
              <a:rPr lang="tr-TR" dirty="0"/>
              <a:t>  </a:t>
            </a:r>
            <a:r>
              <a:rPr lang="tr-TR" dirty="0" err="1"/>
              <a:t>distrofinin</a:t>
            </a:r>
            <a:r>
              <a:rPr lang="tr-TR" dirty="0"/>
              <a:t>  bulunduğu, ancak az  miktarda veya normalden kısa bir protein yapısında olduğu durumda ortaya çıkar.</a:t>
            </a:r>
          </a:p>
          <a:p>
            <a:pPr marL="285750" indent="-285750">
              <a:buFont typeface="Arial"/>
              <a:buChar char="•"/>
            </a:pPr>
            <a:r>
              <a:rPr lang="tr-TR" dirty="0"/>
              <a:t>Belirtiler 5-55 yaş arasında başlar. </a:t>
            </a:r>
            <a:r>
              <a:rPr lang="tr-TR" dirty="0" err="1"/>
              <a:t>Distrofinin</a:t>
            </a:r>
            <a:r>
              <a:rPr lang="tr-TR" dirty="0"/>
              <a:t> çok kısa olduğu bazı olgularda başlangıç yaşı </a:t>
            </a:r>
            <a:r>
              <a:rPr lang="tr-TR" dirty="0" err="1"/>
              <a:t>DMD’dekine</a:t>
            </a:r>
            <a:r>
              <a:rPr lang="tr-TR" dirty="0"/>
              <a:t> yakın olabilir.</a:t>
            </a:r>
          </a:p>
          <a:p>
            <a:pPr marL="285750" indent="-285750">
              <a:buFont typeface="Arial"/>
              <a:buChar char="•"/>
            </a:pPr>
            <a:r>
              <a:rPr lang="tr-TR" dirty="0"/>
              <a:t>Hastalığın seyri de </a:t>
            </a:r>
            <a:r>
              <a:rPr lang="tr-TR" dirty="0" err="1"/>
              <a:t>DMD’dekine</a:t>
            </a:r>
            <a:r>
              <a:rPr lang="tr-TR" dirty="0"/>
              <a:t> oranla daha yavaş veya selimdir.</a:t>
            </a:r>
            <a:endParaRPr lang="tr-TR"/>
          </a:p>
        </p:txBody>
      </p:sp>
      <p:pic>
        <p:nvPicPr>
          <p:cNvPr id="4" name="Resim 4" descr="kıyafet içeren bir resim&#10;&#10;Çok yüksek güvenilirlikle oluşturulmuş açıklama">
            <a:extLst>
              <a:ext uri="{FF2B5EF4-FFF2-40B4-BE49-F238E27FC236}">
                <a16:creationId xmlns:a16="http://schemas.microsoft.com/office/drawing/2014/main" id="{4F72ADDF-8710-4BEE-BC9C-5E95F43F9F1B}"/>
              </a:ext>
            </a:extLst>
          </p:cNvPr>
          <p:cNvPicPr>
            <a:picLocks noChangeAspect="1"/>
          </p:cNvPicPr>
          <p:nvPr/>
        </p:nvPicPr>
        <p:blipFill>
          <a:blip r:embed="rId2"/>
          <a:stretch>
            <a:fillRect/>
          </a:stretch>
        </p:blipFill>
        <p:spPr>
          <a:xfrm>
            <a:off x="1449957" y="4173119"/>
            <a:ext cx="4691332" cy="2364895"/>
          </a:xfrm>
          <a:prstGeom prst="rect">
            <a:avLst/>
          </a:prstGeom>
        </p:spPr>
      </p:pic>
    </p:spTree>
    <p:extLst>
      <p:ext uri="{BB962C8B-B14F-4D97-AF65-F5344CB8AC3E}">
        <p14:creationId xmlns:p14="http://schemas.microsoft.com/office/powerpoint/2010/main" val="775137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2C93813A-FA5E-4DEC-8EA7-3CE5D444C24C}"/>
              </a:ext>
            </a:extLst>
          </p:cNvPr>
          <p:cNvSpPr txBox="1"/>
          <p:nvPr/>
        </p:nvSpPr>
        <p:spPr>
          <a:xfrm>
            <a:off x="-5751" y="806569"/>
            <a:ext cx="5359880" cy="4801314"/>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tr-TR" dirty="0"/>
              <a:t>CK her dönemde çok yüksektir.</a:t>
            </a:r>
          </a:p>
          <a:p>
            <a:pPr marL="285750" indent="-285750">
              <a:buFont typeface="Arial"/>
              <a:buChar char="•"/>
            </a:pPr>
            <a:r>
              <a:rPr lang="tr-TR" dirty="0"/>
              <a:t>Hastaların birçoğu başlangıçta baldırlarda şişlik (</a:t>
            </a:r>
            <a:r>
              <a:rPr lang="tr-TR" dirty="0" err="1"/>
              <a:t>psödohipertrofi</a:t>
            </a:r>
            <a:r>
              <a:rPr lang="tr-TR" dirty="0"/>
              <a:t>) ve egzersizle baldırlarda ağrı ve kramplardan yakınırlar.</a:t>
            </a:r>
          </a:p>
          <a:p>
            <a:pPr marL="285750" indent="-285750">
              <a:buFont typeface="Arial"/>
              <a:buChar char="•"/>
            </a:pPr>
            <a:r>
              <a:rPr lang="tr-TR" dirty="0"/>
              <a:t>Bu dönemde hiç güçsüzlük olmayabilir veya yalnızca </a:t>
            </a:r>
            <a:r>
              <a:rPr lang="tr-TR" dirty="0" err="1"/>
              <a:t>gluteus</a:t>
            </a:r>
            <a:r>
              <a:rPr lang="tr-TR" dirty="0"/>
              <a:t> </a:t>
            </a:r>
            <a:r>
              <a:rPr lang="tr-TR" dirty="0" err="1"/>
              <a:t>maksimus</a:t>
            </a:r>
            <a:r>
              <a:rPr lang="tr-TR" dirty="0"/>
              <a:t> kasında zaaf bulunabilir.</a:t>
            </a:r>
          </a:p>
          <a:p>
            <a:pPr marL="285750" indent="-285750">
              <a:buFont typeface="Arial"/>
              <a:buChar char="•"/>
            </a:pPr>
            <a:r>
              <a:rPr lang="tr-TR" dirty="0"/>
              <a:t> Bu nedenle tüm kasların test edilmesi, </a:t>
            </a:r>
            <a:r>
              <a:rPr lang="tr-TR" dirty="0" err="1"/>
              <a:t>gluteus</a:t>
            </a:r>
            <a:r>
              <a:rPr lang="tr-TR" dirty="0"/>
              <a:t> </a:t>
            </a:r>
            <a:r>
              <a:rPr lang="tr-TR" dirty="0" err="1"/>
              <a:t>maksimus</a:t>
            </a:r>
            <a:r>
              <a:rPr lang="tr-TR" dirty="0"/>
              <a:t> kasının ise hasta yüzükoyun yatarken test edilmesi önemlidir. </a:t>
            </a:r>
            <a:r>
              <a:rPr lang="tr-TR" dirty="0" err="1"/>
              <a:t>Becker</a:t>
            </a:r>
            <a:r>
              <a:rPr lang="tr-TR" dirty="0"/>
              <a:t> tipi kas </a:t>
            </a:r>
            <a:r>
              <a:rPr lang="tr-TR" dirty="0" err="1"/>
              <a:t>distrofisinde</a:t>
            </a:r>
            <a:r>
              <a:rPr lang="tr-TR" dirty="0"/>
              <a:t> </a:t>
            </a:r>
            <a:r>
              <a:rPr lang="tr-TR" dirty="0" err="1"/>
              <a:t>gluteus</a:t>
            </a:r>
            <a:r>
              <a:rPr lang="tr-TR" dirty="0"/>
              <a:t> </a:t>
            </a:r>
            <a:r>
              <a:rPr lang="tr-TR" dirty="0" err="1"/>
              <a:t>maksimus</a:t>
            </a:r>
            <a:r>
              <a:rPr lang="tr-TR" dirty="0"/>
              <a:t> kasının tek başına veya </a:t>
            </a:r>
            <a:r>
              <a:rPr lang="tr-TR" dirty="0" err="1"/>
              <a:t>iliopsoas</a:t>
            </a:r>
            <a:r>
              <a:rPr lang="tr-TR" dirty="0"/>
              <a:t> kasından daha belirgin olarak tutulması bu hastalığı, klinik olarak kendisine çok benzeyen </a:t>
            </a:r>
            <a:r>
              <a:rPr lang="tr-TR" dirty="0" err="1"/>
              <a:t>spinal</a:t>
            </a:r>
            <a:r>
              <a:rPr lang="tr-TR" dirty="0"/>
              <a:t> </a:t>
            </a:r>
            <a:r>
              <a:rPr lang="tr-TR" dirty="0" err="1"/>
              <a:t>müsküler</a:t>
            </a:r>
            <a:r>
              <a:rPr lang="tr-TR" dirty="0"/>
              <a:t> </a:t>
            </a:r>
            <a:r>
              <a:rPr lang="tr-TR" dirty="0" err="1"/>
              <a:t>atrofiden</a:t>
            </a:r>
            <a:r>
              <a:rPr lang="tr-TR" dirty="0"/>
              <a:t> klinik planda ayırmaya yardımcı olur .</a:t>
            </a:r>
          </a:p>
        </p:txBody>
      </p:sp>
      <p:pic>
        <p:nvPicPr>
          <p:cNvPr id="4" name="Resim 4" descr="kişi, iç mekan, adam, duvar içeren bir resim&#10;&#10;Çok yüksek güvenilirlikle oluşturulmuş açıklama">
            <a:extLst>
              <a:ext uri="{FF2B5EF4-FFF2-40B4-BE49-F238E27FC236}">
                <a16:creationId xmlns:a16="http://schemas.microsoft.com/office/drawing/2014/main" id="{080AE0FD-8B93-4276-9E28-22E3CD899410}"/>
              </a:ext>
            </a:extLst>
          </p:cNvPr>
          <p:cNvPicPr>
            <a:picLocks noChangeAspect="1"/>
          </p:cNvPicPr>
          <p:nvPr/>
        </p:nvPicPr>
        <p:blipFill>
          <a:blip r:embed="rId2"/>
          <a:stretch>
            <a:fillRect/>
          </a:stretch>
        </p:blipFill>
        <p:spPr>
          <a:xfrm>
            <a:off x="5170097" y="883068"/>
            <a:ext cx="3591464" cy="4789940"/>
          </a:xfrm>
          <a:prstGeom prst="rect">
            <a:avLst/>
          </a:prstGeom>
        </p:spPr>
      </p:pic>
    </p:spTree>
    <p:extLst>
      <p:ext uri="{BB962C8B-B14F-4D97-AF65-F5344CB8AC3E}">
        <p14:creationId xmlns:p14="http://schemas.microsoft.com/office/powerpoint/2010/main" val="32729963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71B9C41-E2E3-4C7C-B7F5-FDF5290900EB}"/>
              </a:ext>
            </a:extLst>
          </p:cNvPr>
          <p:cNvSpPr>
            <a:spLocks noGrp="1"/>
          </p:cNvSpPr>
          <p:nvPr>
            <p:ph sz="quarter" idx="1"/>
          </p:nvPr>
        </p:nvSpPr>
        <p:spPr>
          <a:xfrm>
            <a:off x="543464" y="751936"/>
            <a:ext cx="7467600" cy="4873752"/>
          </a:xfrm>
        </p:spPr>
        <p:txBody>
          <a:bodyPr vert="horz" anchor="t">
            <a:normAutofit lnSpcReduction="10000"/>
          </a:bodyPr>
          <a:lstStyle/>
          <a:p>
            <a:r>
              <a:rPr lang="tr-TR" dirty="0"/>
              <a:t>Hastalığın erken başladığı durumlarda ilerleme </a:t>
            </a:r>
            <a:r>
              <a:rPr lang="tr-TR" dirty="0" err="1"/>
              <a:t>DMD’ye</a:t>
            </a:r>
            <a:r>
              <a:rPr lang="tr-TR" dirty="0"/>
              <a:t> yakın ancak yine de ondan daha yavaştır.</a:t>
            </a:r>
          </a:p>
          <a:p>
            <a:r>
              <a:rPr lang="tr-TR" dirty="0" err="1"/>
              <a:t>Becker</a:t>
            </a:r>
            <a:r>
              <a:rPr lang="tr-TR" dirty="0"/>
              <a:t> tipi kas </a:t>
            </a:r>
            <a:r>
              <a:rPr lang="tr-TR" dirty="0" err="1"/>
              <a:t>distrofisinde</a:t>
            </a:r>
            <a:r>
              <a:rPr lang="tr-TR" dirty="0"/>
              <a:t> dikkat edilmesi gereken en önemli nokta, </a:t>
            </a:r>
            <a:r>
              <a:rPr lang="tr-TR" dirty="0" err="1"/>
              <a:t>kardiyomiyopati</a:t>
            </a:r>
            <a:r>
              <a:rPr lang="tr-TR" dirty="0"/>
              <a:t>  olasılığının yüksekliğidir.</a:t>
            </a:r>
          </a:p>
          <a:p>
            <a:r>
              <a:rPr lang="tr-TR" dirty="0" err="1"/>
              <a:t>Ekstremite</a:t>
            </a:r>
            <a:r>
              <a:rPr lang="tr-TR" dirty="0"/>
              <a:t> zaafı ile orantısız olarak kalp kası tutulabilir ve yaşamsal tehlike oluşturabilir. Bu nedenle hastanın yakınması olmasa bile her yıl etraflı kardiyolojik incelemesinin yapılması ve ancak ilk kardiyolojik muayene yapıldıktan sonra fizyoterapi egzersiz programının başlatılmasına karar verilmesi gerekir.</a:t>
            </a:r>
          </a:p>
        </p:txBody>
      </p:sp>
    </p:spTree>
    <p:extLst>
      <p:ext uri="{BB962C8B-B14F-4D97-AF65-F5344CB8AC3E}">
        <p14:creationId xmlns:p14="http://schemas.microsoft.com/office/powerpoint/2010/main" val="17495415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A1F3276-4AA7-4CC4-BDB0-35214DF97F46}"/>
              </a:ext>
            </a:extLst>
          </p:cNvPr>
          <p:cNvSpPr>
            <a:spLocks noGrp="1"/>
          </p:cNvSpPr>
          <p:nvPr>
            <p:ph sz="quarter" idx="1"/>
          </p:nvPr>
        </p:nvSpPr>
        <p:spPr>
          <a:xfrm>
            <a:off x="557842" y="751936"/>
            <a:ext cx="7467600" cy="4873752"/>
          </a:xfrm>
        </p:spPr>
        <p:txBody>
          <a:bodyPr vert="horz" anchor="t">
            <a:normAutofit lnSpcReduction="10000"/>
          </a:bodyPr>
          <a:lstStyle/>
          <a:p>
            <a:r>
              <a:rPr lang="tr-TR" dirty="0"/>
              <a:t>Fizyoterapistin belirlediği egzersiz programını aksatmamalıdır ve mümkün olduğunca hareket etmelidir.</a:t>
            </a:r>
          </a:p>
          <a:p>
            <a:r>
              <a:rPr lang="tr-TR" dirty="0"/>
              <a:t>Dengeli beslenmek ve kilo almaktan kaçınmak da çok </a:t>
            </a:r>
            <a:r>
              <a:rPr lang="tr-TR" dirty="0" err="1"/>
              <a:t>önemlidir.Kilo</a:t>
            </a:r>
            <a:r>
              <a:rPr lang="tr-TR" dirty="0"/>
              <a:t> aldığımızda eklem ve kaslarımıza etkiyen yük artar, hareket ettiğimizde daha çabuk yoruluruz. </a:t>
            </a:r>
          </a:p>
          <a:p>
            <a:r>
              <a:rPr lang="tr-TR" dirty="0"/>
              <a:t>Ayrıca hasta sosyal hayattan kopmamalı, yeni hobiler edinmelidir.</a:t>
            </a:r>
          </a:p>
          <a:p>
            <a:r>
              <a:rPr lang="tr-TR" dirty="0"/>
              <a:t> Daha çok dilini, aklını ve ellerini kullanarak yapabileceği aktivitelerde çok başarılı olabileceklerini ve üretken oldukça daha mutlu bir yaşam sürdürebileceklerini unutmamalıdır.</a:t>
            </a:r>
          </a:p>
        </p:txBody>
      </p:sp>
    </p:spTree>
    <p:extLst>
      <p:ext uri="{BB962C8B-B14F-4D97-AF65-F5344CB8AC3E}">
        <p14:creationId xmlns:p14="http://schemas.microsoft.com/office/powerpoint/2010/main" val="24765746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D76FA8D-0DC9-4CCF-BA1E-F265A8AE4349}"/>
              </a:ext>
            </a:extLst>
          </p:cNvPr>
          <p:cNvSpPr>
            <a:spLocks noGrp="1"/>
          </p:cNvSpPr>
          <p:nvPr>
            <p:ph type="title"/>
          </p:nvPr>
        </p:nvSpPr>
        <p:spPr>
          <a:xfrm>
            <a:off x="457200" y="360902"/>
            <a:ext cx="7467600" cy="1143000"/>
          </a:xfrm>
        </p:spPr>
        <p:txBody>
          <a:bodyPr/>
          <a:lstStyle/>
          <a:p>
            <a:r>
              <a:rPr lang="tr-TR" dirty="0"/>
              <a:t>tedavi</a:t>
            </a:r>
          </a:p>
        </p:txBody>
      </p:sp>
      <p:sp>
        <p:nvSpPr>
          <p:cNvPr id="3" name="İçerik Yer Tutucusu 2">
            <a:extLst>
              <a:ext uri="{FF2B5EF4-FFF2-40B4-BE49-F238E27FC236}">
                <a16:creationId xmlns:a16="http://schemas.microsoft.com/office/drawing/2014/main" id="{557088ED-26FE-495F-AA8A-9AA89055A295}"/>
              </a:ext>
            </a:extLst>
          </p:cNvPr>
          <p:cNvSpPr>
            <a:spLocks noGrp="1"/>
          </p:cNvSpPr>
          <p:nvPr>
            <p:ph sz="quarter" idx="1"/>
          </p:nvPr>
        </p:nvSpPr>
        <p:spPr/>
        <p:txBody>
          <a:bodyPr vert="horz" anchor="t">
            <a:normAutofit lnSpcReduction="10000"/>
          </a:bodyPr>
          <a:lstStyle/>
          <a:p>
            <a:r>
              <a:rPr lang="tr-TR" dirty="0"/>
              <a:t>Hastalığın şu an için bilinen bir ilaç tedavisi yoktur. Mevcut tedavi belirtilerin azaltılması ve fonksiyonların normale yakın düzeyde korunmasına yöneliktir.</a:t>
            </a:r>
          </a:p>
          <a:p>
            <a:r>
              <a:rPr lang="tr-TR" dirty="0"/>
              <a:t>Eklem sertlikleri, kramplar, ağrılar ve şekil bozukluklarını </a:t>
            </a:r>
            <a:r>
              <a:rPr lang="tr-TR" dirty="0" err="1"/>
              <a:t>önlemek;güç</a:t>
            </a:r>
            <a:r>
              <a:rPr lang="tr-TR" dirty="0"/>
              <a:t> kaybı hızını yavaşlatabilmek için bir fizyoterapist kontrolünde düzenli egzersiz yapılmalıdır.</a:t>
            </a:r>
          </a:p>
          <a:p>
            <a:r>
              <a:rPr lang="tr-TR" dirty="0"/>
              <a:t>Düzenli egzersiz kasların tam kapasiteyle kullanılabilmesini sağlar. Çünkü hareket etmeyen kaslar tüm insanlarda zamanla küçülür ve zayıflar. Ayrıca gen tedavisi ile ilgili çalışmalar da devam etmektedir.</a:t>
            </a:r>
            <a:br>
              <a:rPr lang="tr-TR" dirty="0"/>
            </a:br>
            <a:endParaRPr lang="tr-TR" dirty="0"/>
          </a:p>
        </p:txBody>
      </p:sp>
    </p:spTree>
    <p:extLst>
      <p:ext uri="{BB962C8B-B14F-4D97-AF65-F5344CB8AC3E}">
        <p14:creationId xmlns:p14="http://schemas.microsoft.com/office/powerpoint/2010/main" val="388438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C7CA8D6-3F15-4769-A99D-8A24F75BF2B4}"/>
              </a:ext>
            </a:extLst>
          </p:cNvPr>
          <p:cNvSpPr>
            <a:spLocks noGrp="1"/>
          </p:cNvSpPr>
          <p:nvPr>
            <p:ph type="title"/>
          </p:nvPr>
        </p:nvSpPr>
        <p:spPr>
          <a:xfrm>
            <a:off x="3749615" y="4472827"/>
            <a:ext cx="7467600" cy="1143000"/>
          </a:xfrm>
        </p:spPr>
        <p:txBody>
          <a:bodyPr>
            <a:normAutofit fontScale="90000"/>
          </a:bodyPr>
          <a:lstStyle/>
          <a:p>
            <a:r>
              <a:rPr lang="tr-TR" dirty="0"/>
              <a:t>İmran ülkü alev </a:t>
            </a:r>
            <a:br>
              <a:rPr lang="tr-TR" dirty="0">
                <a:solidFill>
                  <a:srgbClr val="575F6D"/>
                </a:solidFill>
                <a:ea typeface="+mj-lt"/>
                <a:cs typeface="+mj-lt"/>
              </a:rPr>
            </a:br>
            <a:r>
              <a:rPr lang="tr-TR" dirty="0"/>
              <a:t>           16240146</a:t>
            </a:r>
            <a:br>
              <a:rPr lang="tr-TR" dirty="0">
                <a:solidFill>
                  <a:srgbClr val="575F6D"/>
                </a:solidFill>
                <a:ea typeface="+mj-lt"/>
                <a:cs typeface="+mj-lt"/>
              </a:rPr>
            </a:br>
            <a:r>
              <a:rPr lang="tr-TR" dirty="0"/>
              <a:t> </a:t>
            </a:r>
            <a:r>
              <a:rPr lang="tr-TR" dirty="0" err="1"/>
              <a:t>Sümeyra</a:t>
            </a:r>
            <a:r>
              <a:rPr lang="tr-TR" dirty="0"/>
              <a:t> aslan </a:t>
            </a:r>
            <a:br>
              <a:rPr lang="tr-TR" dirty="0">
                <a:solidFill>
                  <a:srgbClr val="575F6D"/>
                </a:solidFill>
                <a:ea typeface="+mj-lt"/>
                <a:cs typeface="+mj-lt"/>
              </a:rPr>
            </a:br>
            <a:r>
              <a:rPr lang="tr-TR" dirty="0"/>
              <a:t>               15240154 </a:t>
            </a:r>
            <a:br>
              <a:rPr lang="tr-TR" dirty="0">
                <a:solidFill>
                  <a:srgbClr val="575F6D"/>
                </a:solidFill>
                <a:ea typeface="+mj-lt"/>
                <a:cs typeface="+mj-lt"/>
              </a:rPr>
            </a:br>
            <a:r>
              <a:rPr lang="tr-TR" dirty="0"/>
              <a:t>  İrem güney </a:t>
            </a:r>
            <a:br>
              <a:rPr lang="tr-TR" dirty="0">
                <a:solidFill>
                  <a:srgbClr val="575F6D"/>
                </a:solidFill>
                <a:ea typeface="+mj-lt"/>
                <a:cs typeface="+mj-lt"/>
              </a:rPr>
            </a:br>
            <a:r>
              <a:rPr lang="tr-TR" dirty="0"/>
              <a:t>                   16240178</a:t>
            </a:r>
            <a:br>
              <a:rPr lang="tr-TR" dirty="0">
                <a:solidFill>
                  <a:srgbClr val="575F6D"/>
                </a:solidFill>
                <a:ea typeface="+mj-lt"/>
                <a:cs typeface="+mj-lt"/>
              </a:rPr>
            </a:br>
            <a:r>
              <a:rPr lang="tr-TR" dirty="0"/>
              <a:t>    Dilan çalışıcı </a:t>
            </a:r>
            <a:br>
              <a:rPr lang="tr-TR" dirty="0">
                <a:solidFill>
                  <a:srgbClr val="575F6D"/>
                </a:solidFill>
                <a:ea typeface="+mj-lt"/>
                <a:cs typeface="+mj-lt"/>
              </a:rPr>
            </a:br>
            <a:r>
              <a:rPr lang="tr-TR" dirty="0"/>
              <a:t>                        15240164 </a:t>
            </a:r>
          </a:p>
        </p:txBody>
      </p:sp>
    </p:spTree>
    <p:extLst>
      <p:ext uri="{BB962C8B-B14F-4D97-AF65-F5344CB8AC3E}">
        <p14:creationId xmlns:p14="http://schemas.microsoft.com/office/powerpoint/2010/main" val="265696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descr="ekran görüntüsü içeren bir resim&#10;&#10;Yüksek güvenilirlikle oluşturulmuş açıklama">
            <a:extLst>
              <a:ext uri="{FF2B5EF4-FFF2-40B4-BE49-F238E27FC236}">
                <a16:creationId xmlns:a16="http://schemas.microsoft.com/office/drawing/2014/main" id="{33785C2D-A340-4D58-B1F1-5A358D889177}"/>
              </a:ext>
            </a:extLst>
          </p:cNvPr>
          <p:cNvPicPr>
            <a:picLocks noGrp="1" noChangeAspect="1"/>
          </p:cNvPicPr>
          <p:nvPr>
            <p:ph sz="quarter" idx="1"/>
          </p:nvPr>
        </p:nvPicPr>
        <p:blipFill>
          <a:blip r:embed="rId2"/>
          <a:stretch>
            <a:fillRect/>
          </a:stretch>
        </p:blipFill>
        <p:spPr>
          <a:xfrm>
            <a:off x="458637" y="979280"/>
            <a:ext cx="7982309" cy="3484533"/>
          </a:xfrm>
          <a:prstGeom prst="rect">
            <a:avLst/>
          </a:prstGeom>
          <a:ln>
            <a:noFill/>
          </a:ln>
          <a:effectLst>
            <a:softEdge rad="112500"/>
          </a:effectLst>
        </p:spPr>
      </p:pic>
    </p:spTree>
    <p:extLst>
      <p:ext uri="{BB962C8B-B14F-4D97-AF65-F5344CB8AC3E}">
        <p14:creationId xmlns:p14="http://schemas.microsoft.com/office/powerpoint/2010/main" val="1165824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descr="ekran görüntüsü içeren bir resim&#10;&#10;Çok yüksek güvenilirlikle oluşturulmuş açıklama">
            <a:extLst>
              <a:ext uri="{FF2B5EF4-FFF2-40B4-BE49-F238E27FC236}">
                <a16:creationId xmlns:a16="http://schemas.microsoft.com/office/drawing/2014/main" id="{FC6DDE5A-4DEF-42DA-B41A-10894614E55A}"/>
              </a:ext>
            </a:extLst>
          </p:cNvPr>
          <p:cNvPicPr>
            <a:picLocks noGrp="1" noChangeAspect="1"/>
          </p:cNvPicPr>
          <p:nvPr>
            <p:ph sz="quarter" idx="1"/>
          </p:nvPr>
        </p:nvPicPr>
        <p:blipFill>
          <a:blip r:embed="rId2"/>
          <a:stretch>
            <a:fillRect/>
          </a:stretch>
        </p:blipFill>
        <p:spPr>
          <a:xfrm>
            <a:off x="356469" y="1675416"/>
            <a:ext cx="8431061" cy="3371849"/>
          </a:xfrm>
          <a:prstGeom prst="rect">
            <a:avLst/>
          </a:prstGeom>
        </p:spPr>
      </p:pic>
    </p:spTree>
    <p:extLst>
      <p:ext uri="{BB962C8B-B14F-4D97-AF65-F5344CB8AC3E}">
        <p14:creationId xmlns:p14="http://schemas.microsoft.com/office/powerpoint/2010/main" val="485916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0472564-C4A3-48D1-A0E7-2050B10EC068}"/>
              </a:ext>
            </a:extLst>
          </p:cNvPr>
          <p:cNvSpPr>
            <a:spLocks noGrp="1"/>
          </p:cNvSpPr>
          <p:nvPr>
            <p:ph type="title"/>
          </p:nvPr>
        </p:nvSpPr>
        <p:spPr/>
        <p:txBody>
          <a:bodyPr>
            <a:normAutofit fontScale="90000"/>
          </a:bodyPr>
          <a:lstStyle/>
          <a:p>
            <a:r>
              <a:rPr lang="tr-TR" b="1" dirty="0" err="1"/>
              <a:t>X’e</a:t>
            </a:r>
            <a:r>
              <a:rPr lang="tr-TR" b="1" dirty="0"/>
              <a:t> Bağlı Resesif Geçen Kavşak Tipi Kas </a:t>
            </a:r>
            <a:r>
              <a:rPr lang="tr-TR" b="1" dirty="0" err="1"/>
              <a:t>Distrofileri</a:t>
            </a:r>
            <a:r>
              <a:rPr lang="tr-TR" b="1" dirty="0"/>
              <a:t> (</a:t>
            </a:r>
            <a:r>
              <a:rPr lang="tr-TR" b="1" dirty="0" err="1"/>
              <a:t>Distrofinopatiler</a:t>
            </a:r>
            <a:r>
              <a:rPr lang="tr-TR" b="1" dirty="0"/>
              <a:t>)</a:t>
            </a:r>
            <a:r>
              <a:rPr lang="tr-TR" dirty="0"/>
              <a:t> </a:t>
            </a:r>
          </a:p>
        </p:txBody>
      </p:sp>
      <p:sp>
        <p:nvSpPr>
          <p:cNvPr id="3" name="İçerik Yer Tutucusu 2">
            <a:extLst>
              <a:ext uri="{FF2B5EF4-FFF2-40B4-BE49-F238E27FC236}">
                <a16:creationId xmlns:a16="http://schemas.microsoft.com/office/drawing/2014/main" id="{96C51A5C-1F21-4E15-B1B6-F2DE32D52605}"/>
              </a:ext>
            </a:extLst>
          </p:cNvPr>
          <p:cNvSpPr>
            <a:spLocks noGrp="1"/>
          </p:cNvSpPr>
          <p:nvPr>
            <p:ph sz="quarter" idx="1"/>
          </p:nvPr>
        </p:nvSpPr>
        <p:spPr/>
        <p:txBody>
          <a:bodyPr vert="horz" anchor="t">
            <a:normAutofit fontScale="85000" lnSpcReduction="20000"/>
          </a:bodyPr>
          <a:lstStyle/>
          <a:p>
            <a:pPr marL="0" indent="0">
              <a:buNone/>
            </a:pPr>
            <a:endParaRPr lang="tr-TR" dirty="0"/>
          </a:p>
          <a:p>
            <a:r>
              <a:rPr lang="tr-TR" dirty="0"/>
              <a:t>Xp21 geni tarafından kodlanan ve kas hücrelerinde </a:t>
            </a:r>
            <a:r>
              <a:rPr lang="tr-TR" dirty="0" err="1"/>
              <a:t>sarkolemma</a:t>
            </a:r>
            <a:r>
              <a:rPr lang="tr-TR" dirty="0"/>
              <a:t> altında yerleşmiş olan </a:t>
            </a:r>
            <a:r>
              <a:rPr lang="tr-TR" dirty="0" err="1"/>
              <a:t>distrofin</a:t>
            </a:r>
            <a:r>
              <a:rPr lang="tr-TR" dirty="0"/>
              <a:t> proteininin kalitatif veya kantitatif bozuklukları sonucu ortaya çıkan bir grup kas </a:t>
            </a:r>
            <a:r>
              <a:rPr lang="tr-TR" dirty="0" err="1"/>
              <a:t>distrofisidir</a:t>
            </a:r>
            <a:r>
              <a:rPr lang="tr-TR" dirty="0"/>
              <a:t>.</a:t>
            </a:r>
          </a:p>
          <a:p>
            <a:r>
              <a:rPr lang="tr-TR" dirty="0"/>
              <a:t>Xp21 </a:t>
            </a:r>
            <a:r>
              <a:rPr lang="tr-TR" dirty="0" err="1"/>
              <a:t>distrofin</a:t>
            </a:r>
            <a:r>
              <a:rPr lang="tr-TR" dirty="0"/>
              <a:t> geninde hastalığa neden olan en sık mutasyon tipi, genin değişik bölgelerindeki </a:t>
            </a:r>
            <a:r>
              <a:rPr lang="tr-TR" dirty="0" err="1"/>
              <a:t>delesyonlardır</a:t>
            </a:r>
            <a:r>
              <a:rPr lang="tr-TR" dirty="0"/>
              <a:t> (olguların %50-60’ında). Daha zahmetli olmakla birlikte, nokta mutasyonları da gösterilebilir. Olguların yaklaşık 1/3’ünde ise mutasyon gösterilememektedir. Mutasyon sonucu protein hiç üretilemez ise DMD (</a:t>
            </a:r>
            <a:r>
              <a:rPr lang="tr-TR" dirty="0" err="1"/>
              <a:t>Duchenne</a:t>
            </a:r>
            <a:r>
              <a:rPr lang="tr-TR" dirty="0"/>
              <a:t> </a:t>
            </a:r>
            <a:r>
              <a:rPr lang="tr-TR" dirty="0" err="1"/>
              <a:t>Musküler</a:t>
            </a:r>
            <a:r>
              <a:rPr lang="tr-TR" dirty="0"/>
              <a:t> </a:t>
            </a:r>
            <a:r>
              <a:rPr lang="tr-TR" dirty="0" err="1"/>
              <a:t>Distrofi</a:t>
            </a:r>
            <a:r>
              <a:rPr lang="tr-TR" dirty="0"/>
              <a:t>) ortaya çıkar, klinik tablo oldukça ağırdır. Eğer var olan mutasyon bir miktar </a:t>
            </a:r>
            <a:r>
              <a:rPr lang="tr-TR" dirty="0" err="1"/>
              <a:t>distrofin</a:t>
            </a:r>
            <a:r>
              <a:rPr lang="tr-TR" dirty="0"/>
              <a:t> üretebiliyorsa bu durumda BMD (</a:t>
            </a:r>
            <a:r>
              <a:rPr lang="tr-TR" dirty="0" err="1"/>
              <a:t>Becker</a:t>
            </a:r>
            <a:r>
              <a:rPr lang="tr-TR" dirty="0"/>
              <a:t> </a:t>
            </a:r>
            <a:r>
              <a:rPr lang="tr-TR" dirty="0" err="1"/>
              <a:t>müsküler</a:t>
            </a:r>
            <a:r>
              <a:rPr lang="tr-TR" dirty="0"/>
              <a:t> </a:t>
            </a:r>
            <a:r>
              <a:rPr lang="tr-TR" dirty="0" err="1"/>
              <a:t>distrofisi</a:t>
            </a:r>
            <a:r>
              <a:rPr lang="tr-TR" i="1" dirty="0"/>
              <a:t>) </a:t>
            </a:r>
            <a:r>
              <a:rPr lang="tr-TR" dirty="0"/>
              <a:t>ortaya çıkar, klinik tablonun ağırlığı genellikle yapılabilen </a:t>
            </a:r>
            <a:r>
              <a:rPr lang="tr-TR" dirty="0" err="1"/>
              <a:t>distrofinin</a:t>
            </a:r>
            <a:r>
              <a:rPr lang="tr-TR" dirty="0"/>
              <a:t> miktarı veya büyüklüğü ile doğru orantılıdır.</a:t>
            </a:r>
          </a:p>
          <a:p>
            <a:endParaRPr lang="tr-TR" dirty="0"/>
          </a:p>
        </p:txBody>
      </p:sp>
    </p:spTree>
    <p:extLst>
      <p:ext uri="{BB962C8B-B14F-4D97-AF65-F5344CB8AC3E}">
        <p14:creationId xmlns:p14="http://schemas.microsoft.com/office/powerpoint/2010/main" val="238957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EC99BF3-C65B-4F45-817D-23217B79A64B}"/>
              </a:ext>
            </a:extLst>
          </p:cNvPr>
          <p:cNvSpPr>
            <a:spLocks noGrp="1"/>
          </p:cNvSpPr>
          <p:nvPr>
            <p:ph type="title"/>
          </p:nvPr>
        </p:nvSpPr>
        <p:spPr/>
        <p:txBody>
          <a:bodyPr/>
          <a:lstStyle/>
          <a:p>
            <a:r>
              <a:rPr lang="tr-TR" dirty="0" err="1"/>
              <a:t>Duchenne</a:t>
            </a:r>
            <a:r>
              <a:rPr lang="tr-TR" dirty="0"/>
              <a:t> </a:t>
            </a:r>
            <a:r>
              <a:rPr lang="tr-TR" dirty="0" err="1"/>
              <a:t>Musküler</a:t>
            </a:r>
            <a:r>
              <a:rPr lang="tr-TR" dirty="0"/>
              <a:t> </a:t>
            </a:r>
            <a:r>
              <a:rPr lang="tr-TR" dirty="0" err="1"/>
              <a:t>Distrofisi</a:t>
            </a:r>
            <a:endParaRPr lang="tr-TR" dirty="0" err="1">
              <a:solidFill>
                <a:srgbClr val="575F6D"/>
              </a:solidFill>
            </a:endParaRPr>
          </a:p>
        </p:txBody>
      </p:sp>
      <p:sp>
        <p:nvSpPr>
          <p:cNvPr id="3" name="İçerik Yer Tutucusu 2">
            <a:extLst>
              <a:ext uri="{FF2B5EF4-FFF2-40B4-BE49-F238E27FC236}">
                <a16:creationId xmlns:a16="http://schemas.microsoft.com/office/drawing/2014/main" id="{0E1C9438-65E4-4D3A-8147-2EC61448C7FD}"/>
              </a:ext>
            </a:extLst>
          </p:cNvPr>
          <p:cNvSpPr>
            <a:spLocks noGrp="1"/>
          </p:cNvSpPr>
          <p:nvPr>
            <p:ph sz="quarter" idx="1"/>
          </p:nvPr>
        </p:nvSpPr>
        <p:spPr/>
        <p:txBody>
          <a:bodyPr vert="horz" anchor="t">
            <a:normAutofit/>
          </a:bodyPr>
          <a:lstStyle/>
          <a:p>
            <a:r>
              <a:rPr lang="tr-TR" dirty="0" err="1"/>
              <a:t>Turner</a:t>
            </a:r>
            <a:r>
              <a:rPr lang="tr-TR" dirty="0"/>
              <a:t> Sendromlu kadınlarda görülür. Kadın taşıyıcıdır.</a:t>
            </a:r>
          </a:p>
          <a:p>
            <a:r>
              <a:rPr lang="tr-TR" dirty="0"/>
              <a:t>1/3500 erkek doğumda bir görülür.</a:t>
            </a:r>
          </a:p>
          <a:p>
            <a:r>
              <a:rPr lang="tr-TR" dirty="0"/>
              <a:t>%70 aile hikayesi vardır, %30 </a:t>
            </a:r>
            <a:r>
              <a:rPr lang="tr-TR" dirty="0" err="1"/>
              <a:t>spontan</a:t>
            </a:r>
            <a:r>
              <a:rPr lang="tr-TR" dirty="0"/>
              <a:t> mutasyonla gelişebilir.</a:t>
            </a:r>
          </a:p>
          <a:p>
            <a:r>
              <a:rPr lang="tr-TR" dirty="0"/>
              <a:t>DMD, </a:t>
            </a:r>
            <a:r>
              <a:rPr lang="tr-TR" dirty="0" err="1"/>
              <a:t>sarkolemmada</a:t>
            </a:r>
            <a:r>
              <a:rPr lang="tr-TR" dirty="0"/>
              <a:t> </a:t>
            </a:r>
            <a:r>
              <a:rPr lang="tr-TR" dirty="0" err="1"/>
              <a:t>distrofinin</a:t>
            </a:r>
            <a:r>
              <a:rPr lang="tr-TR" dirty="0"/>
              <a:t> hiç bulunmadığı durumda ortaya çıkar.</a:t>
            </a:r>
          </a:p>
          <a:p>
            <a:endParaRPr lang="tr-TR" dirty="0"/>
          </a:p>
          <a:p>
            <a:endParaRPr lang="tr-TR" dirty="0"/>
          </a:p>
        </p:txBody>
      </p:sp>
    </p:spTree>
    <p:extLst>
      <p:ext uri="{BB962C8B-B14F-4D97-AF65-F5344CB8AC3E}">
        <p14:creationId xmlns:p14="http://schemas.microsoft.com/office/powerpoint/2010/main" val="178117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CEF1FF7-9FCF-43F7-AB11-3A829F7BE6E2}"/>
              </a:ext>
            </a:extLst>
          </p:cNvPr>
          <p:cNvSpPr>
            <a:spLocks noGrp="1"/>
          </p:cNvSpPr>
          <p:nvPr>
            <p:ph sz="quarter" idx="1"/>
          </p:nvPr>
        </p:nvSpPr>
        <p:spPr>
          <a:xfrm>
            <a:off x="688521" y="933450"/>
            <a:ext cx="7467600" cy="4873752"/>
          </a:xfrm>
        </p:spPr>
        <p:txBody>
          <a:bodyPr vert="horz" anchor="t">
            <a:normAutofit/>
          </a:bodyPr>
          <a:lstStyle/>
          <a:p>
            <a:r>
              <a:rPr lang="tr-TR" dirty="0"/>
              <a:t>Çocuğun doğumu ve ilk yıl içindeki gelişme aşamaları tümüyle normaldir.</a:t>
            </a:r>
          </a:p>
          <a:p>
            <a:r>
              <a:rPr lang="tr-TR" dirty="0"/>
              <a:t> Baldırlar, çocukluktan itibaren genellikle şiş ve serttir (</a:t>
            </a:r>
            <a:r>
              <a:rPr lang="tr-TR" dirty="0" err="1"/>
              <a:t>psödohipertrofi</a:t>
            </a:r>
            <a:r>
              <a:rPr lang="tr-TR" dirty="0"/>
              <a:t>).</a:t>
            </a:r>
          </a:p>
          <a:p>
            <a:r>
              <a:rPr lang="tr-TR" dirty="0"/>
              <a:t> Yaklaşık 8 yaştan sonra hastalığın gerçek ilerleme hızı kendini gösterir ve omuz kavşağının da tutulduğu fark edilmeye başlar.</a:t>
            </a:r>
          </a:p>
          <a:p>
            <a:r>
              <a:rPr lang="tr-TR" dirty="0"/>
              <a:t>Hasta parmak ucunda yürümeye eğilimli olur.</a:t>
            </a:r>
          </a:p>
          <a:p>
            <a:r>
              <a:rPr lang="tr-TR" dirty="0"/>
              <a:t>Yürüyüş </a:t>
            </a:r>
            <a:r>
              <a:rPr lang="tr-TR" dirty="0" err="1"/>
              <a:t>hiperlordotik</a:t>
            </a:r>
            <a:r>
              <a:rPr lang="tr-TR" dirty="0"/>
              <a:t> ve paytaktır.</a:t>
            </a:r>
          </a:p>
          <a:p>
            <a:endParaRPr lang="tr-TR" dirty="0"/>
          </a:p>
        </p:txBody>
      </p:sp>
    </p:spTree>
    <p:extLst>
      <p:ext uri="{BB962C8B-B14F-4D97-AF65-F5344CB8AC3E}">
        <p14:creationId xmlns:p14="http://schemas.microsoft.com/office/powerpoint/2010/main" val="3078508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4632923-2605-419A-A406-695E4071E4E1}"/>
              </a:ext>
            </a:extLst>
          </p:cNvPr>
          <p:cNvSpPr>
            <a:spLocks noGrp="1"/>
          </p:cNvSpPr>
          <p:nvPr>
            <p:ph type="title"/>
          </p:nvPr>
        </p:nvSpPr>
        <p:spPr>
          <a:xfrm>
            <a:off x="198408" y="360902"/>
            <a:ext cx="7467600" cy="1143000"/>
          </a:xfrm>
        </p:spPr>
        <p:txBody>
          <a:bodyPr/>
          <a:lstStyle/>
          <a:p>
            <a:r>
              <a:rPr lang="tr-TR" dirty="0" err="1"/>
              <a:t>psödohipertrofi</a:t>
            </a:r>
            <a:endParaRPr lang="tr-TR" dirty="0" err="1">
              <a:solidFill>
                <a:schemeClr val="tx1"/>
              </a:solidFill>
            </a:endParaRPr>
          </a:p>
        </p:txBody>
      </p:sp>
      <p:pic>
        <p:nvPicPr>
          <p:cNvPr id="4" name="Resim 4" descr="kıyafet, iç mekan, duvar, kişi içeren bir resim&#10;&#10;Çok yüksek güvenilirlikle oluşturulmuş açıklama">
            <a:extLst>
              <a:ext uri="{FF2B5EF4-FFF2-40B4-BE49-F238E27FC236}">
                <a16:creationId xmlns:a16="http://schemas.microsoft.com/office/drawing/2014/main" id="{318165A2-0AA5-4A8D-B0EA-1B1A3938D32B}"/>
              </a:ext>
            </a:extLst>
          </p:cNvPr>
          <p:cNvPicPr>
            <a:picLocks noGrp="1" noChangeAspect="1"/>
          </p:cNvPicPr>
          <p:nvPr>
            <p:ph sz="quarter" idx="1"/>
          </p:nvPr>
        </p:nvPicPr>
        <p:blipFill>
          <a:blip r:embed="rId2"/>
          <a:stretch>
            <a:fillRect/>
          </a:stretch>
        </p:blipFill>
        <p:spPr>
          <a:xfrm>
            <a:off x="262026" y="1763926"/>
            <a:ext cx="3329077" cy="3151696"/>
          </a:xfrm>
          <a:prstGeom prst="rect">
            <a:avLst/>
          </a:prstGeom>
        </p:spPr>
      </p:pic>
      <p:pic>
        <p:nvPicPr>
          <p:cNvPr id="6" name="Resim 6" descr="kişi, iç mekan, duvar, kıyafet içeren bir resim&#10;&#10;Çok yüksek güvenilirlikle oluşturulmuş açıklama">
            <a:extLst>
              <a:ext uri="{FF2B5EF4-FFF2-40B4-BE49-F238E27FC236}">
                <a16:creationId xmlns:a16="http://schemas.microsoft.com/office/drawing/2014/main" id="{A243BF29-50B6-4BEF-9537-91301AB2957D}"/>
              </a:ext>
            </a:extLst>
          </p:cNvPr>
          <p:cNvPicPr>
            <a:picLocks noChangeAspect="1"/>
          </p:cNvPicPr>
          <p:nvPr/>
        </p:nvPicPr>
        <p:blipFill>
          <a:blip r:embed="rId3"/>
          <a:stretch>
            <a:fillRect/>
          </a:stretch>
        </p:blipFill>
        <p:spPr>
          <a:xfrm>
            <a:off x="3689231" y="1865054"/>
            <a:ext cx="5000445" cy="2768458"/>
          </a:xfrm>
          <a:prstGeom prst="rect">
            <a:avLst/>
          </a:prstGeom>
        </p:spPr>
      </p:pic>
    </p:spTree>
    <p:extLst>
      <p:ext uri="{BB962C8B-B14F-4D97-AF65-F5344CB8AC3E}">
        <p14:creationId xmlns:p14="http://schemas.microsoft.com/office/powerpoint/2010/main" val="1646105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descr="metin içeren bir resim&#10;&#10;Çok yüksek güvenilirlikle oluşturulmuş açıklama">
            <a:extLst>
              <a:ext uri="{FF2B5EF4-FFF2-40B4-BE49-F238E27FC236}">
                <a16:creationId xmlns:a16="http://schemas.microsoft.com/office/drawing/2014/main" id="{55A56520-4927-4D27-8D0A-31719252B673}"/>
              </a:ext>
            </a:extLst>
          </p:cNvPr>
          <p:cNvPicPr>
            <a:picLocks noChangeAspect="1"/>
          </p:cNvPicPr>
          <p:nvPr/>
        </p:nvPicPr>
        <p:blipFill rotWithShape="1">
          <a:blip r:embed="rId2"/>
          <a:srcRect t="-251" r="259" b="251"/>
          <a:stretch/>
        </p:blipFill>
        <p:spPr>
          <a:xfrm>
            <a:off x="1748288" y="546499"/>
            <a:ext cx="5532417" cy="5736253"/>
          </a:xfrm>
          <a:prstGeom prst="rect">
            <a:avLst/>
          </a:prstGeom>
        </p:spPr>
      </p:pic>
    </p:spTree>
    <p:extLst>
      <p:ext uri="{BB962C8B-B14F-4D97-AF65-F5344CB8AC3E}">
        <p14:creationId xmlns:p14="http://schemas.microsoft.com/office/powerpoint/2010/main" val="24390734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0</Words>
  <Application>Microsoft Office PowerPoint</Application>
  <PresentationFormat>Ekran Gösterisi (4:3)</PresentationFormat>
  <Paragraphs>0</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Oriel</vt:lpstr>
      <vt:lpstr>MÜSKÜLER DİSTROFİ</vt:lpstr>
      <vt:lpstr>PowerPoint Sunusu</vt:lpstr>
      <vt:lpstr>PowerPoint Sunusu</vt:lpstr>
      <vt:lpstr>PowerPoint Sunusu</vt:lpstr>
      <vt:lpstr>X’e Bağlı Resesif Geçen Kavşak Tipi Kas Distrofileri (Distrofinopatiler) </vt:lpstr>
      <vt:lpstr>Duchenne Musküler Distrofisi</vt:lpstr>
      <vt:lpstr>PowerPoint Sunusu</vt:lpstr>
      <vt:lpstr>psödohipertrofi</vt:lpstr>
      <vt:lpstr>PowerPoint Sunusu</vt:lpstr>
      <vt:lpstr>PowerPoint Sunusu</vt:lpstr>
      <vt:lpstr>PowerPoint Sunusu</vt:lpstr>
      <vt:lpstr>PowerPoint Sunusu</vt:lpstr>
      <vt:lpstr>Duchenne muskuler distrofinin (DMD) tanısı nasıl konur?</vt:lpstr>
      <vt:lpstr>PowerPoint Sunusu</vt:lpstr>
      <vt:lpstr>tedavi</vt:lpstr>
      <vt:lpstr>PowerPoint Sunusu</vt:lpstr>
      <vt:lpstr>EKSON ATLAMA TEDAVİSİ</vt:lpstr>
      <vt:lpstr>Ataluren</vt:lpstr>
      <vt:lpstr>PowerPoint Sunusu</vt:lpstr>
      <vt:lpstr>PowerPoint Sunusu</vt:lpstr>
      <vt:lpstr>Becker tipi kas distrofisi </vt:lpstr>
      <vt:lpstr>PowerPoint Sunusu</vt:lpstr>
      <vt:lpstr>PowerPoint Sunusu</vt:lpstr>
      <vt:lpstr>PowerPoint Sunusu</vt:lpstr>
      <vt:lpstr>tedavi</vt:lpstr>
      <vt:lpstr>İmran ülkü alev             16240146  Sümeyra aslan                 15240154    İrem güney                     16240178     Dilan çalışıcı                          15240164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revision>4</cp:revision>
  <dcterms:created xsi:type="dcterms:W3CDTF">2014-09-16T21:38:06Z</dcterms:created>
  <dcterms:modified xsi:type="dcterms:W3CDTF">2018-05-06T12:29:32Z</dcterms:modified>
</cp:coreProperties>
</file>