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9" r:id="rId8"/>
    <p:sldId id="266" r:id="rId9"/>
    <p:sldId id="267" r:id="rId10"/>
    <p:sldId id="265" r:id="rId11"/>
    <p:sldId id="268" r:id="rId12"/>
    <p:sldId id="271" r:id="rId13"/>
    <p:sldId id="269" r:id="rId14"/>
    <p:sldId id="270" r:id="rId15"/>
    <p:sldId id="257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5B0-D675-4A72-8E01-BE8D83D7FC32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86B3-1549-4B23-A927-7AECDE37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564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5B0-D675-4A72-8E01-BE8D83D7FC32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86B3-1549-4B23-A927-7AECDE37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99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5B0-D675-4A72-8E01-BE8D83D7FC32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86B3-1549-4B23-A927-7AECDE37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041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5B0-D675-4A72-8E01-BE8D83D7FC32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86B3-1549-4B23-A927-7AECDE37763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977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5B0-D675-4A72-8E01-BE8D83D7FC32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86B3-1549-4B23-A927-7AECDE37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546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5B0-D675-4A72-8E01-BE8D83D7FC32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86B3-1549-4B23-A927-7AECDE37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31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5B0-D675-4A72-8E01-BE8D83D7FC32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86B3-1549-4B23-A927-7AECDE37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856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5B0-D675-4A72-8E01-BE8D83D7FC32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86B3-1549-4B23-A927-7AECDE37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492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5B0-D675-4A72-8E01-BE8D83D7FC32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86B3-1549-4B23-A927-7AECDE37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16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5B0-D675-4A72-8E01-BE8D83D7FC32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86B3-1549-4B23-A927-7AECDE37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2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5B0-D675-4A72-8E01-BE8D83D7FC32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86B3-1549-4B23-A927-7AECDE37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145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5B0-D675-4A72-8E01-BE8D83D7FC32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86B3-1549-4B23-A927-7AECDE37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98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5B0-D675-4A72-8E01-BE8D83D7FC32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86B3-1549-4B23-A927-7AECDE37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065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5B0-D675-4A72-8E01-BE8D83D7FC32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86B3-1549-4B23-A927-7AECDE37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03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5B0-D675-4A72-8E01-BE8D83D7FC32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86B3-1549-4B23-A927-7AECDE37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58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5B0-D675-4A72-8E01-BE8D83D7FC32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86B3-1549-4B23-A927-7AECDE37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48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5B0-D675-4A72-8E01-BE8D83D7FC32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86B3-1549-4B23-A927-7AECDE37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288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85825B0-D675-4A72-8E01-BE8D83D7FC32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86B3-1549-4B23-A927-7AECDE37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121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6000" dirty="0" smtClean="0"/>
              <a:t>Öğrenme Güçlüklerinin Değerlendirilmesi</a:t>
            </a:r>
            <a:endParaRPr lang="tr-TR" sz="6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tr-TR" dirty="0" err="1" smtClean="0"/>
              <a:t>Öğr</a:t>
            </a:r>
            <a:r>
              <a:rPr lang="tr-TR" dirty="0" smtClean="0"/>
              <a:t>. Gör. Burcu Kılıç Tülü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0539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Wechsler</a:t>
            </a:r>
            <a:r>
              <a:rPr lang="tr-TR" dirty="0" smtClean="0"/>
              <a:t> Zeka Testi-3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8" t="39683" r="56941" b="33135"/>
          <a:stretch/>
        </p:blipFill>
        <p:spPr bwMode="auto">
          <a:xfrm>
            <a:off x="1470545" y="2030342"/>
            <a:ext cx="5405711" cy="370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943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89352" y="2420888"/>
            <a:ext cx="8229600" cy="1143000"/>
          </a:xfrm>
        </p:spPr>
        <p:txBody>
          <a:bodyPr/>
          <a:lstStyle/>
          <a:p>
            <a:r>
              <a:rPr lang="tr-TR" dirty="0" smtClean="0"/>
              <a:t>Bender </a:t>
            </a:r>
            <a:r>
              <a:rPr lang="tr-TR" dirty="0" err="1" smtClean="0"/>
              <a:t>Gestalt</a:t>
            </a:r>
            <a:r>
              <a:rPr lang="tr-TR" dirty="0" smtClean="0"/>
              <a:t> Testi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3643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Frostig</a:t>
            </a:r>
            <a:r>
              <a:rPr lang="tr-TR" dirty="0" smtClean="0"/>
              <a:t> Görsel Algı Testi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Dr. M. </a:t>
            </a:r>
            <a:r>
              <a:rPr lang="tr-TR" dirty="0" err="1" smtClean="0"/>
              <a:t>Frostig</a:t>
            </a:r>
            <a:r>
              <a:rPr lang="tr-TR" dirty="0" smtClean="0"/>
              <a:t> 1961</a:t>
            </a:r>
          </a:p>
          <a:p>
            <a:r>
              <a:rPr lang="tr-TR" dirty="0" smtClean="0"/>
              <a:t>Tarama aracı</a:t>
            </a:r>
          </a:p>
          <a:p>
            <a:r>
              <a:rPr lang="tr-TR" dirty="0" smtClean="0"/>
              <a:t>Okul öncesi ve birinci sınıf</a:t>
            </a:r>
          </a:p>
          <a:p>
            <a:r>
              <a:rPr lang="tr-TR" dirty="0" smtClean="0"/>
              <a:t>Göz-motor koordinasyonu</a:t>
            </a:r>
          </a:p>
          <a:p>
            <a:r>
              <a:rPr lang="tr-TR" dirty="0" smtClean="0"/>
              <a:t>Şekil zemin algısı</a:t>
            </a:r>
          </a:p>
          <a:p>
            <a:r>
              <a:rPr lang="tr-TR" dirty="0" smtClean="0"/>
              <a:t>Şekil sabitliği</a:t>
            </a:r>
          </a:p>
          <a:p>
            <a:r>
              <a:rPr lang="tr-TR" dirty="0" smtClean="0"/>
              <a:t>Mekan ile konumun algısı</a:t>
            </a:r>
          </a:p>
          <a:p>
            <a:r>
              <a:rPr lang="tr-TR" dirty="0" smtClean="0"/>
              <a:t>Mekan ilişkilerinin algılanması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7666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Peabody</a:t>
            </a:r>
            <a:r>
              <a:rPr lang="tr-TR" dirty="0" smtClean="0"/>
              <a:t> Resimli Kelime Testi</a:t>
            </a:r>
          </a:p>
          <a:p>
            <a:r>
              <a:rPr lang="tr-TR" dirty="0" smtClean="0"/>
              <a:t>Türkçe İfade ve Alıcı Dil Testi</a:t>
            </a:r>
          </a:p>
          <a:p>
            <a:r>
              <a:rPr lang="tr-TR" dirty="0" smtClean="0"/>
              <a:t>Türkçe Erken Dil Gelişimi Testi</a:t>
            </a:r>
          </a:p>
          <a:p>
            <a:r>
              <a:rPr lang="tr-TR" dirty="0" smtClean="0"/>
              <a:t>Çalışma Belleği Ölçeği</a:t>
            </a:r>
          </a:p>
          <a:p>
            <a:r>
              <a:rPr lang="tr-TR" dirty="0" smtClean="0"/>
              <a:t>Hızlı İsimlendirme Testi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2248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Ayırım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Zihinsel </a:t>
            </a:r>
            <a:r>
              <a:rPr lang="tr-TR" dirty="0"/>
              <a:t>güçlük </a:t>
            </a:r>
            <a:endParaRPr lang="tr-TR" dirty="0" smtClean="0"/>
          </a:p>
          <a:p>
            <a:r>
              <a:rPr lang="tr-TR" dirty="0" smtClean="0"/>
              <a:t>Duygusal </a:t>
            </a:r>
            <a:r>
              <a:rPr lang="tr-TR" dirty="0"/>
              <a:t>ve davranışsal güçlük </a:t>
            </a:r>
            <a:endParaRPr lang="tr-TR" dirty="0" smtClean="0"/>
          </a:p>
          <a:p>
            <a:r>
              <a:rPr lang="tr-TR" dirty="0" smtClean="0"/>
              <a:t>Tıbbi durumlar(görsel</a:t>
            </a:r>
            <a:r>
              <a:rPr lang="tr-TR" dirty="0"/>
              <a:t>, işitsel, motor) </a:t>
            </a:r>
            <a:endParaRPr lang="tr-TR" dirty="0" smtClean="0"/>
          </a:p>
          <a:p>
            <a:r>
              <a:rPr lang="tr-TR" dirty="0" smtClean="0"/>
              <a:t>Kültürel, çevre ve </a:t>
            </a:r>
            <a:r>
              <a:rPr lang="tr-TR" dirty="0"/>
              <a:t>ekonomik dezavantajlar </a:t>
            </a:r>
            <a:endParaRPr lang="tr-TR" dirty="0" smtClean="0"/>
          </a:p>
          <a:p>
            <a:r>
              <a:rPr lang="tr-TR" dirty="0" smtClean="0"/>
              <a:t>Düşük başarısı olan çocuklar</a:t>
            </a:r>
          </a:p>
          <a:p>
            <a:r>
              <a:rPr lang="tr-TR" dirty="0" smtClean="0"/>
              <a:t>Dikkat </a:t>
            </a:r>
            <a:r>
              <a:rPr lang="tr-TR" dirty="0"/>
              <a:t>eksikliği ve </a:t>
            </a:r>
            <a:r>
              <a:rPr lang="tr-TR" dirty="0" err="1"/>
              <a:t>hiperaktivite</a:t>
            </a:r>
            <a:r>
              <a:rPr lang="tr-TR" dirty="0"/>
              <a:t> </a:t>
            </a:r>
            <a:r>
              <a:rPr lang="tr-TR" dirty="0" smtClean="0"/>
              <a:t>durumlarının </a:t>
            </a:r>
            <a:r>
              <a:rPr lang="tr-TR" dirty="0"/>
              <a:t>ayrıştırılması gereklidir. </a:t>
            </a:r>
          </a:p>
        </p:txBody>
      </p:sp>
    </p:spTree>
    <p:extLst>
      <p:ext uri="{BB962C8B-B14F-4D97-AF65-F5344CB8AC3E}">
        <p14:creationId xmlns:p14="http://schemas.microsoft.com/office/powerpoint/2010/main" val="857412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Öğrenme nöronlar arasındaki bağlantılara dayalıdır. </a:t>
            </a:r>
          </a:p>
          <a:p>
            <a:r>
              <a:rPr lang="tr-TR" dirty="0" smtClean="0"/>
              <a:t>Beyin </a:t>
            </a:r>
            <a:r>
              <a:rPr lang="tr-TR" dirty="0" err="1" smtClean="0"/>
              <a:t>bağdaşımlı</a:t>
            </a:r>
            <a:r>
              <a:rPr lang="tr-TR" dirty="0" smtClean="0"/>
              <a:t> öğrenme ile ilgili araştırmalarda; yetişkinlere nazaran çocukların beynindeki nöronların daha fazla bağlantı yaptığı ifade edilmektedir. </a:t>
            </a:r>
          </a:p>
          <a:p>
            <a:r>
              <a:rPr lang="tr-TR" dirty="0" smtClean="0"/>
              <a:t>Bir çocuk erken yaşta ne kadar uyarana maruz kalırsa nöronlar arasındaki bağlantı o kadar artar.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915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Zaman içinde beyne faydalı olan </a:t>
            </a:r>
            <a:r>
              <a:rPr lang="tr-TR" dirty="0" err="1" smtClean="0"/>
              <a:t>nöral</a:t>
            </a:r>
            <a:r>
              <a:rPr lang="tr-TR" dirty="0" smtClean="0"/>
              <a:t> bağlantılar güçlendirilir ve sürekli hale gelir, sürekli kullanılmayanlar ise elenir.</a:t>
            </a:r>
          </a:p>
          <a:p>
            <a:r>
              <a:rPr lang="tr-TR" dirty="0" smtClean="0"/>
              <a:t>Bu süreç hayat boyu devam etse de en hızlı olduğu dönem 2-11 yaş arasındadır.</a:t>
            </a:r>
          </a:p>
          <a:p>
            <a:r>
              <a:rPr lang="tr-TR" dirty="0" smtClean="0"/>
              <a:t>Beyin gelişimindeki bu model erken eğitim, müdahale ve çevre zenginleştirme programlarını doğurmuştur.</a:t>
            </a:r>
          </a:p>
          <a:p>
            <a:r>
              <a:rPr lang="tr-TR" dirty="0" smtClean="0"/>
              <a:t>Ancak ÖG 3.-4. sınıftan </a:t>
            </a:r>
            <a:r>
              <a:rPr lang="tr-TR" smtClean="0"/>
              <a:t>önce belirlenememektedir.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80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Değerlendirme nedir?</a:t>
            </a:r>
          </a:p>
          <a:p>
            <a:r>
              <a:rPr lang="tr-TR" dirty="0" smtClean="0"/>
              <a:t>Neden değerlendirme yaparız?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741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Tanılama Öncesi Süreç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Çocuğa ilişkin durum değerlendirmesi </a:t>
            </a:r>
          </a:p>
          <a:p>
            <a:r>
              <a:rPr lang="tr-TR" dirty="0" smtClean="0"/>
              <a:t>Güçlü ve zayıf yönleri</a:t>
            </a:r>
          </a:p>
          <a:p>
            <a:r>
              <a:rPr lang="tr-TR" dirty="0" smtClean="0"/>
              <a:t>Nasıl müdahale edileceği</a:t>
            </a:r>
          </a:p>
          <a:p>
            <a:r>
              <a:rPr lang="tr-TR" dirty="0" smtClean="0"/>
              <a:t>Müdahalenin/uyarlamaların </a:t>
            </a:r>
            <a:r>
              <a:rPr lang="tr-TR" dirty="0"/>
              <a:t>ne kadar süreyle </a:t>
            </a:r>
            <a:r>
              <a:rPr lang="tr-TR" dirty="0" smtClean="0"/>
              <a:t>uygulanacağı</a:t>
            </a:r>
          </a:p>
          <a:p>
            <a:r>
              <a:rPr lang="tr-TR" dirty="0" smtClean="0"/>
              <a:t>Tekrar değerlendirme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654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Tanılama Süreci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Psikolojik işlem sonuçları</a:t>
            </a:r>
          </a:p>
          <a:p>
            <a:pPr lvl="1"/>
            <a:r>
              <a:rPr lang="tr-TR" dirty="0" smtClean="0"/>
              <a:t>IQ</a:t>
            </a:r>
          </a:p>
          <a:p>
            <a:pPr lvl="1"/>
            <a:r>
              <a:rPr lang="tr-TR" dirty="0" smtClean="0"/>
              <a:t>Görsel algı</a:t>
            </a:r>
          </a:p>
          <a:p>
            <a:pPr lvl="1"/>
            <a:r>
              <a:rPr lang="tr-TR" dirty="0" smtClean="0"/>
              <a:t>İşitsel algı</a:t>
            </a:r>
          </a:p>
          <a:p>
            <a:pPr lvl="1"/>
            <a:r>
              <a:rPr lang="tr-TR" dirty="0" smtClean="0"/>
              <a:t>Dil</a:t>
            </a:r>
          </a:p>
        </p:txBody>
      </p:sp>
    </p:spTree>
    <p:extLst>
      <p:ext uri="{BB962C8B-B14F-4D97-AF65-F5344CB8AC3E}">
        <p14:creationId xmlns:p14="http://schemas.microsoft.com/office/powerpoint/2010/main" val="406000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Tanılama Süreci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Tutarsızlık </a:t>
            </a:r>
          </a:p>
          <a:p>
            <a:pPr lvl="1"/>
            <a:r>
              <a:rPr lang="tr-TR" dirty="0" smtClean="0"/>
              <a:t>Akademik başarı testleri</a:t>
            </a:r>
          </a:p>
          <a:p>
            <a:pPr lvl="1"/>
            <a:r>
              <a:rPr lang="tr-TR" dirty="0" smtClean="0"/>
              <a:t>Yetenek-başarı tutarsızlığı</a:t>
            </a:r>
          </a:p>
        </p:txBody>
      </p:sp>
    </p:spTree>
    <p:extLst>
      <p:ext uri="{BB962C8B-B14F-4D97-AF65-F5344CB8AC3E}">
        <p14:creationId xmlns:p14="http://schemas.microsoft.com/office/powerpoint/2010/main" val="248322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Tanılama Süreci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Dışlama ölçütleri </a:t>
            </a:r>
          </a:p>
          <a:p>
            <a:pPr lvl="1"/>
            <a:r>
              <a:rPr lang="tr-TR" dirty="0" smtClean="0"/>
              <a:t>MR</a:t>
            </a:r>
          </a:p>
          <a:p>
            <a:pPr lvl="1"/>
            <a:r>
              <a:rPr lang="tr-TR" dirty="0" smtClean="0"/>
              <a:t>Davranış bozuklukları</a:t>
            </a:r>
          </a:p>
          <a:p>
            <a:pPr lvl="1"/>
            <a:r>
              <a:rPr lang="tr-TR" dirty="0" smtClean="0"/>
              <a:t>Çevresel/kültürel/ekonomik yetersizlik</a:t>
            </a:r>
          </a:p>
          <a:p>
            <a:pPr lvl="1"/>
            <a:r>
              <a:rPr lang="tr-TR" dirty="0" smtClean="0"/>
              <a:t>İşitme, görme yetersizlikleri</a:t>
            </a:r>
          </a:p>
        </p:txBody>
      </p:sp>
    </p:spTree>
    <p:extLst>
      <p:ext uri="{BB962C8B-B14F-4D97-AF65-F5344CB8AC3E}">
        <p14:creationId xmlns:p14="http://schemas.microsoft.com/office/powerpoint/2010/main" val="321686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Wechsler</a:t>
            </a:r>
            <a:r>
              <a:rPr lang="tr-TR" dirty="0" smtClean="0"/>
              <a:t> Zeka Testi-3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6-16 yaş arası bireylere uygulanan ve WISC-R zeka testi, bireysel olarak yaklaşık 60-70 dakikada uygulanır. </a:t>
            </a:r>
            <a:endParaRPr lang="tr-TR" dirty="0" smtClean="0"/>
          </a:p>
          <a:p>
            <a:r>
              <a:rPr lang="tr-TR" dirty="0" smtClean="0"/>
              <a:t>Sözel </a:t>
            </a:r>
            <a:r>
              <a:rPr lang="tr-TR" dirty="0"/>
              <a:t>ve dil dışındaki zihinsel yetenekleri ölçen 12 alt testten meydana gelir. </a:t>
            </a:r>
            <a:endParaRPr lang="tr-TR" dirty="0" smtClean="0"/>
          </a:p>
          <a:p>
            <a:r>
              <a:rPr lang="tr-TR" dirty="0" smtClean="0"/>
              <a:t>Genel </a:t>
            </a:r>
            <a:r>
              <a:rPr lang="tr-TR" dirty="0"/>
              <a:t>bir IQ skoru dışında, 12 alt test için ayrı skorlar verir. Ek olarak kişinin sözel ve performans IQ skorlarını verir.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81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Wechsler</a:t>
            </a:r>
            <a:r>
              <a:rPr lang="tr-TR" dirty="0"/>
              <a:t> Zeka Testi-3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1- </a:t>
            </a:r>
            <a:r>
              <a:rPr lang="tr-TR" dirty="0"/>
              <a:t>Genel </a:t>
            </a:r>
            <a:r>
              <a:rPr lang="tr-TR" dirty="0" smtClean="0"/>
              <a:t>Bilgi</a:t>
            </a:r>
            <a:endParaRPr lang="tr-TR" dirty="0" smtClean="0"/>
          </a:p>
          <a:p>
            <a:r>
              <a:rPr lang="tr-TR" dirty="0" smtClean="0"/>
              <a:t>2- </a:t>
            </a:r>
            <a:r>
              <a:rPr lang="tr-TR" dirty="0" smtClean="0"/>
              <a:t>Benzerlikler</a:t>
            </a:r>
          </a:p>
          <a:p>
            <a:r>
              <a:rPr lang="tr-TR" dirty="0" smtClean="0"/>
              <a:t>3- Aritmetik </a:t>
            </a:r>
          </a:p>
          <a:p>
            <a:r>
              <a:rPr lang="tr-TR" dirty="0" smtClean="0"/>
              <a:t>4- </a:t>
            </a:r>
            <a:r>
              <a:rPr lang="tr-TR" dirty="0"/>
              <a:t>Sözcük </a:t>
            </a:r>
            <a:r>
              <a:rPr lang="tr-TR" dirty="0" smtClean="0"/>
              <a:t>Dağarcığı</a:t>
            </a:r>
            <a:endParaRPr lang="tr-TR" dirty="0" smtClean="0"/>
          </a:p>
          <a:p>
            <a:r>
              <a:rPr lang="tr-TR" dirty="0" smtClean="0"/>
              <a:t>5- </a:t>
            </a:r>
            <a:r>
              <a:rPr lang="tr-TR" dirty="0" smtClean="0"/>
              <a:t>Yargılama </a:t>
            </a:r>
          </a:p>
          <a:p>
            <a:r>
              <a:rPr lang="tr-TR" dirty="0" smtClean="0"/>
              <a:t>6- </a:t>
            </a:r>
            <a:r>
              <a:rPr lang="tr-TR" dirty="0"/>
              <a:t>Sayı </a:t>
            </a:r>
            <a:r>
              <a:rPr lang="tr-TR" dirty="0" smtClean="0"/>
              <a:t>Dizisi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8032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Performans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1-Resim </a:t>
            </a:r>
            <a:r>
              <a:rPr lang="tr-TR" dirty="0" smtClean="0"/>
              <a:t>Tamamlama</a:t>
            </a:r>
          </a:p>
          <a:p>
            <a:r>
              <a:rPr lang="tr-TR" dirty="0" smtClean="0"/>
              <a:t>2-Resim Düzenleme </a:t>
            </a:r>
            <a:endParaRPr lang="tr-TR" dirty="0" smtClean="0"/>
          </a:p>
          <a:p>
            <a:r>
              <a:rPr lang="tr-TR" dirty="0" smtClean="0"/>
              <a:t>3-Küplerle </a:t>
            </a:r>
            <a:r>
              <a:rPr lang="tr-TR" dirty="0" smtClean="0"/>
              <a:t>Desen</a:t>
            </a:r>
            <a:endParaRPr lang="tr-TR" dirty="0" smtClean="0"/>
          </a:p>
          <a:p>
            <a:r>
              <a:rPr lang="tr-TR" dirty="0" smtClean="0"/>
              <a:t>4-Parça </a:t>
            </a:r>
            <a:r>
              <a:rPr lang="tr-TR" dirty="0" smtClean="0"/>
              <a:t>Birleştirme; Görsel</a:t>
            </a:r>
          </a:p>
          <a:p>
            <a:r>
              <a:rPr lang="tr-TR" dirty="0" smtClean="0"/>
              <a:t>5-Şifre</a:t>
            </a:r>
          </a:p>
          <a:p>
            <a:r>
              <a:rPr lang="tr-TR" dirty="0" smtClean="0"/>
              <a:t>6-Labirentler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5200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631</TotalTime>
  <Words>346</Words>
  <Application>Microsoft Office PowerPoint</Application>
  <PresentationFormat>Ekran Gösterisi 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İyon</vt:lpstr>
      <vt:lpstr>Öğrenme Güçlüklerinin Değerlendirilmesi</vt:lpstr>
      <vt:lpstr>PowerPoint Sunusu</vt:lpstr>
      <vt:lpstr>Tanılama Öncesi Süreç</vt:lpstr>
      <vt:lpstr>Tanılama Süreci</vt:lpstr>
      <vt:lpstr>Tanılama Süreci</vt:lpstr>
      <vt:lpstr>Tanılama Süreci</vt:lpstr>
      <vt:lpstr>Wechsler Zeka Testi-3</vt:lpstr>
      <vt:lpstr>Wechsler Zeka Testi-3</vt:lpstr>
      <vt:lpstr>Performans </vt:lpstr>
      <vt:lpstr>Wechsler Zeka Testi-3</vt:lpstr>
      <vt:lpstr>Bender Gestalt Testi</vt:lpstr>
      <vt:lpstr>Frostig Görsel Algı Testi</vt:lpstr>
      <vt:lpstr>PowerPoint Sunusu</vt:lpstr>
      <vt:lpstr>Ayırım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Öğrenme Güçlüklerinin Değerlendirilmesi</dc:title>
  <dc:creator>TOSHIBA</dc:creator>
  <cp:lastModifiedBy>BURCU</cp:lastModifiedBy>
  <cp:revision>14</cp:revision>
  <dcterms:created xsi:type="dcterms:W3CDTF">2018-09-11T09:43:25Z</dcterms:created>
  <dcterms:modified xsi:type="dcterms:W3CDTF">2018-09-26T10:28:06Z</dcterms:modified>
</cp:coreProperties>
</file>