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AE108E-6F65-4D64-8C77-469C73E17A9A}" type="slidenum">
              <a:rPr lang="tr-TR" altLang="tr-TR">
                <a:solidFill>
                  <a:srgbClr val="000000"/>
                </a:solidFill>
              </a:rPr>
              <a:pPr/>
              <a:t>4</a:t>
            </a:fld>
            <a:endParaRPr lang="tr-TR" altLang="tr-TR">
              <a:solidFill>
                <a:srgbClr val="000000"/>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tr-TR" altLang="tr-TR" smtClean="0"/>
          </a:p>
        </p:txBody>
      </p:sp>
    </p:spTree>
    <p:extLst>
      <p:ext uri="{BB962C8B-B14F-4D97-AF65-F5344CB8AC3E}">
        <p14:creationId xmlns:p14="http://schemas.microsoft.com/office/powerpoint/2010/main" val="26772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202BFB-1240-4853-AD4A-883F6E7E26B5}" type="slidenum">
              <a:rPr lang="en-US" altLang="tr-TR">
                <a:solidFill>
                  <a:srgbClr val="000000"/>
                </a:solidFill>
              </a:rPr>
              <a:pPr/>
              <a:t>7</a:t>
            </a:fld>
            <a:endParaRPr lang="en-US" altLang="tr-TR">
              <a:solidFill>
                <a:srgbClr val="000000"/>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tr-TR" altLang="tr-TR" smtClean="0"/>
          </a:p>
        </p:txBody>
      </p:sp>
    </p:spTree>
    <p:extLst>
      <p:ext uri="{BB962C8B-B14F-4D97-AF65-F5344CB8AC3E}">
        <p14:creationId xmlns:p14="http://schemas.microsoft.com/office/powerpoint/2010/main" val="1586948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G&#246;n&#252;l%20g&#252;ne&#351;/Gonul-EBG/hukuk/Anayasa%20T&#252;rleri.doc"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tr-TR" altLang="tr-TR" sz="3600">
                <a:solidFill>
                  <a:schemeClr val="tx1"/>
                </a:solidFill>
              </a:rPr>
              <a:t>HUKUK SİSTEMLERİ</a:t>
            </a:r>
          </a:p>
        </p:txBody>
      </p:sp>
      <p:sp>
        <p:nvSpPr>
          <p:cNvPr id="6147" name="Rectangle 3"/>
          <p:cNvSpPr>
            <a:spLocks noGrp="1" noChangeArrowheads="1"/>
          </p:cNvSpPr>
          <p:nvPr>
            <p:ph idx="1"/>
          </p:nvPr>
        </p:nvSpPr>
        <p:spPr/>
        <p:txBody>
          <a:bodyPr rtlCol="0">
            <a:normAutofit/>
          </a:bodyPr>
          <a:lstStyle/>
          <a:p>
            <a:pPr marL="182880" indent="-182880" eaLnBrk="1" fontAlgn="auto" hangingPunct="1">
              <a:spcAft>
                <a:spcPts val="0"/>
              </a:spcAft>
              <a:buClr>
                <a:schemeClr val="accent1">
                  <a:lumMod val="75000"/>
                </a:schemeClr>
              </a:buClr>
              <a:defRPr/>
            </a:pPr>
            <a:r>
              <a:rPr lang="tr-TR" altLang="tr-TR" sz="2400" dirty="0">
                <a:effectLst>
                  <a:outerShdw blurRad="38100" dist="38100" dir="2700000" algn="tl">
                    <a:srgbClr val="FFFFFF"/>
                  </a:outerShdw>
                </a:effectLst>
              </a:rPr>
              <a:t>ANGLO-SAKSON HUKUK SİSTEMİ</a:t>
            </a:r>
            <a:r>
              <a:rPr lang="tr-TR" altLang="tr-TR" sz="2400" dirty="0"/>
              <a:t> </a:t>
            </a:r>
          </a:p>
          <a:p>
            <a:pPr marL="0" indent="0" eaLnBrk="1" fontAlgn="auto" hangingPunct="1">
              <a:spcAft>
                <a:spcPts val="0"/>
              </a:spcAft>
              <a:buClr>
                <a:schemeClr val="accent1">
                  <a:lumMod val="75000"/>
                </a:schemeClr>
              </a:buClr>
              <a:buNone/>
              <a:defRPr/>
            </a:pPr>
            <a:r>
              <a:rPr lang="tr-TR" altLang="tr-TR" sz="2400" dirty="0"/>
              <a:t>(COMMON LAW-Müşterek Hukuk)</a:t>
            </a:r>
          </a:p>
          <a:p>
            <a:pPr marL="0" indent="0" eaLnBrk="1" fontAlgn="auto" hangingPunct="1">
              <a:spcAft>
                <a:spcPts val="0"/>
              </a:spcAft>
              <a:buClr>
                <a:schemeClr val="accent1">
                  <a:lumMod val="75000"/>
                </a:schemeClr>
              </a:buClr>
              <a:buNone/>
              <a:defRPr/>
            </a:pPr>
            <a:r>
              <a:rPr lang="tr-TR" altLang="tr-TR" sz="2400" dirty="0"/>
              <a:t>(GELENEKLER VE MAHKEME KARARLARI)</a:t>
            </a:r>
          </a:p>
          <a:p>
            <a:pPr marL="182880" indent="-182880" algn="r" eaLnBrk="1" fontAlgn="auto" hangingPunct="1">
              <a:spcAft>
                <a:spcPts val="0"/>
              </a:spcAft>
              <a:buClr>
                <a:schemeClr val="accent1">
                  <a:lumMod val="75000"/>
                </a:schemeClr>
              </a:buClr>
              <a:buNone/>
              <a:defRPr/>
            </a:pPr>
            <a:r>
              <a:rPr lang="tr-TR" altLang="tr-TR" sz="2400" dirty="0"/>
              <a:t> </a:t>
            </a:r>
          </a:p>
          <a:p>
            <a:pPr marL="182880" indent="-182880" eaLnBrk="1" fontAlgn="auto" hangingPunct="1">
              <a:spcAft>
                <a:spcPts val="0"/>
              </a:spcAft>
              <a:buClr>
                <a:schemeClr val="accent1">
                  <a:lumMod val="75000"/>
                </a:schemeClr>
              </a:buClr>
              <a:defRPr/>
            </a:pPr>
            <a:r>
              <a:rPr lang="tr-TR" altLang="tr-TR" sz="2400" dirty="0">
                <a:effectLst>
                  <a:outerShdw blurRad="38100" dist="38100" dir="2700000" algn="tl">
                    <a:srgbClr val="FFFFFF"/>
                  </a:outerShdw>
                </a:effectLst>
              </a:rPr>
              <a:t>KARA AVRUPASI HUKUK SİSTEMİ</a:t>
            </a:r>
          </a:p>
          <a:p>
            <a:pPr marL="0" indent="0" eaLnBrk="1" fontAlgn="auto" hangingPunct="1">
              <a:spcAft>
                <a:spcPts val="0"/>
              </a:spcAft>
              <a:buClr>
                <a:schemeClr val="accent1">
                  <a:lumMod val="75000"/>
                </a:schemeClr>
              </a:buClr>
              <a:buNone/>
              <a:defRPr/>
            </a:pPr>
            <a:r>
              <a:rPr lang="tr-TR" altLang="tr-TR" sz="2400" dirty="0"/>
              <a:t>(ROMA HUKUKU)</a:t>
            </a:r>
          </a:p>
          <a:p>
            <a:pPr marL="182880" indent="-182880" eaLnBrk="1" fontAlgn="auto" hangingPunct="1">
              <a:spcAft>
                <a:spcPts val="0"/>
              </a:spcAft>
              <a:buClr>
                <a:schemeClr val="accent1">
                  <a:lumMod val="75000"/>
                </a:schemeClr>
              </a:buClr>
              <a:defRPr/>
            </a:pPr>
            <a:r>
              <a:rPr lang="en-US" altLang="tr-TR" sz="2400" dirty="0"/>
              <a:t>DINSEL HUKUK SISTEMI</a:t>
            </a:r>
            <a:endParaRPr lang="tr-TR" altLang="tr-TR" sz="2400" dirty="0"/>
          </a:p>
          <a:p>
            <a:pPr marL="0" indent="0" eaLnBrk="1" fontAlgn="auto" hangingPunct="1">
              <a:spcAft>
                <a:spcPts val="0"/>
              </a:spcAft>
              <a:buClr>
                <a:schemeClr val="accent1">
                  <a:lumMod val="75000"/>
                </a:schemeClr>
              </a:buClr>
              <a:buNone/>
              <a:defRPr/>
            </a:pPr>
            <a:endParaRPr lang="tr-TR" altLang="tr-TR" sz="2400" dirty="0"/>
          </a:p>
        </p:txBody>
      </p:sp>
    </p:spTree>
    <p:extLst>
      <p:ext uri="{BB962C8B-B14F-4D97-AF65-F5344CB8AC3E}">
        <p14:creationId xmlns:p14="http://schemas.microsoft.com/office/powerpoint/2010/main" val="1785826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ayt Numarası Yer Tutucusu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D39900-FEA3-4A4A-B6BE-EDEA5740B65A}" type="slidenum">
              <a:rPr lang="tr-TR" altLang="en-US">
                <a:solidFill>
                  <a:srgbClr val="FFFFFF"/>
                </a:solidFill>
                <a:latin typeface="Rockwell" panose="02060603020205020403" pitchFamily="18" charset="0"/>
              </a:rPr>
              <a:pPr/>
              <a:t>3</a:t>
            </a:fld>
            <a:r>
              <a:rPr lang="tr-TR" altLang="en-US">
                <a:solidFill>
                  <a:srgbClr val="FFFFFF"/>
                </a:solidFill>
                <a:latin typeface="Rockwell" panose="02060603020205020403" pitchFamily="18" charset="0"/>
              </a:rPr>
              <a:t>/61</a:t>
            </a:r>
          </a:p>
        </p:txBody>
      </p:sp>
      <p:sp>
        <p:nvSpPr>
          <p:cNvPr id="334850" name="Rectangle 2"/>
          <p:cNvSpPr>
            <a:spLocks noGrp="1" noChangeArrowheads="1"/>
          </p:cNvSpPr>
          <p:nvPr>
            <p:ph type="title"/>
          </p:nvPr>
        </p:nvSpPr>
        <p:spPr>
          <a:xfrm>
            <a:off x="2234946" y="0"/>
            <a:ext cx="7772400" cy="1609344"/>
          </a:xfrm>
        </p:spPr>
        <p:txBody>
          <a:bodyPr/>
          <a:lstStyle/>
          <a:p>
            <a:pPr eaLnBrk="1" fontAlgn="auto" hangingPunct="1">
              <a:spcAft>
                <a:spcPts val="0"/>
              </a:spcAft>
              <a:defRPr/>
            </a:pPr>
            <a:r>
              <a:rPr lang="tr-TR" altLang="tr-TR" sz="4000" dirty="0"/>
              <a:t>Hukukun Temel Kavramları</a:t>
            </a:r>
          </a:p>
        </p:txBody>
      </p:sp>
      <p:sp>
        <p:nvSpPr>
          <p:cNvPr id="13316" name="Rectangle 3"/>
          <p:cNvSpPr>
            <a:spLocks noGrp="1" noChangeArrowheads="1"/>
          </p:cNvSpPr>
          <p:nvPr>
            <p:ph type="body" idx="1"/>
          </p:nvPr>
        </p:nvSpPr>
        <p:spPr>
          <a:xfrm>
            <a:off x="1774825" y="2120900"/>
            <a:ext cx="8712200" cy="4737100"/>
          </a:xfrm>
        </p:spPr>
        <p:txBody>
          <a:bodyPr/>
          <a:lstStyle/>
          <a:p>
            <a:pPr eaLnBrk="1" hangingPunct="1"/>
            <a:r>
              <a:rPr lang="tr-TR" altLang="tr-TR" sz="3600"/>
              <a:t>Yetkili bir merci tarafından konulmuş olan ve yürürlükte bulunan hukuk kurallarının tümüne birden “</a:t>
            </a:r>
            <a:r>
              <a:rPr lang="tr-TR" altLang="tr-TR" sz="3600" b="1">
                <a:solidFill>
                  <a:srgbClr val="FF0000"/>
                </a:solidFill>
              </a:rPr>
              <a:t>mevzuat</a:t>
            </a:r>
            <a:r>
              <a:rPr lang="tr-TR" altLang="tr-TR" sz="3600"/>
              <a:t>” adı verilmektedir.</a:t>
            </a:r>
          </a:p>
          <a:p>
            <a:pPr eaLnBrk="1" hangingPunct="1"/>
            <a:r>
              <a:rPr lang="tr-TR" altLang="tr-TR" sz="3600"/>
              <a:t>Temel Kavramlar:</a:t>
            </a:r>
          </a:p>
          <a:p>
            <a:pPr lvl="1" eaLnBrk="1" hangingPunct="1"/>
            <a:r>
              <a:rPr lang="tr-TR" altLang="tr-TR" sz="2800"/>
              <a:t>Anayasa, yasa, tüzük, yönetmelik, kararname, yönerge ve genelge. </a:t>
            </a:r>
          </a:p>
          <a:p>
            <a:pPr lvl="1" eaLnBrk="1" hangingPunct="1"/>
            <a:r>
              <a:rPr lang="tr-TR" altLang="tr-TR" sz="2800"/>
              <a:t>Bu sıralama soyuttan somuta doğrudur ve sıralamada altta bulunan kural üstte bulunan kurala </a:t>
            </a:r>
            <a:r>
              <a:rPr lang="tr-TR" altLang="tr-TR" sz="2800" b="1" u="sng"/>
              <a:t>aykırı olamaz</a:t>
            </a:r>
            <a:r>
              <a:rPr lang="tr-TR" altLang="tr-TR" sz="2400"/>
              <a:t>.</a:t>
            </a:r>
          </a:p>
        </p:txBody>
      </p:sp>
    </p:spTree>
    <p:extLst>
      <p:ext uri="{BB962C8B-B14F-4D97-AF65-F5344CB8AC3E}">
        <p14:creationId xmlns:p14="http://schemas.microsoft.com/office/powerpoint/2010/main" val="26765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063750" y="692151"/>
            <a:ext cx="7518400" cy="981075"/>
          </a:xfrm>
        </p:spPr>
        <p:txBody>
          <a:bodyPr/>
          <a:lstStyle/>
          <a:p>
            <a:pPr eaLnBrk="1" fontAlgn="auto" hangingPunct="1">
              <a:spcAft>
                <a:spcPts val="0"/>
              </a:spcAft>
              <a:defRPr/>
            </a:pPr>
            <a:r>
              <a:rPr lang="tr-TR" altLang="tr-TR" sz="4000">
                <a:solidFill>
                  <a:schemeClr val="accent1"/>
                </a:solidFill>
              </a:rPr>
              <a:t>KURALLAR HİYERARŞİSİ</a:t>
            </a:r>
          </a:p>
        </p:txBody>
      </p:sp>
      <p:sp>
        <p:nvSpPr>
          <p:cNvPr id="14339" name="AutoShape 3"/>
          <p:cNvSpPr>
            <a:spLocks noChangeArrowheads="1"/>
          </p:cNvSpPr>
          <p:nvPr/>
        </p:nvSpPr>
        <p:spPr bwMode="auto">
          <a:xfrm>
            <a:off x="2566988" y="2060576"/>
            <a:ext cx="4895850" cy="3382963"/>
          </a:xfrm>
          <a:prstGeom prst="triangle">
            <a:avLst>
              <a:gd name="adj" fmla="val 50000"/>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endParaRPr lang="tr-TR" altLang="tr-TR">
              <a:solidFill>
                <a:prstClr val="black"/>
              </a:solidFill>
            </a:endParaRPr>
          </a:p>
        </p:txBody>
      </p:sp>
      <p:sp>
        <p:nvSpPr>
          <p:cNvPr id="14340" name="Line 4"/>
          <p:cNvSpPr>
            <a:spLocks noChangeShapeType="1"/>
          </p:cNvSpPr>
          <p:nvPr/>
        </p:nvSpPr>
        <p:spPr bwMode="auto">
          <a:xfrm>
            <a:off x="4656138" y="2636838"/>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1" name="Line 5"/>
          <p:cNvSpPr>
            <a:spLocks noChangeShapeType="1"/>
          </p:cNvSpPr>
          <p:nvPr/>
        </p:nvSpPr>
        <p:spPr bwMode="auto">
          <a:xfrm>
            <a:off x="4943476" y="2205038"/>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2" name="Line 6"/>
          <p:cNvSpPr>
            <a:spLocks noChangeShapeType="1"/>
          </p:cNvSpPr>
          <p:nvPr/>
        </p:nvSpPr>
        <p:spPr bwMode="auto">
          <a:xfrm flipH="1">
            <a:off x="4367214" y="3068638"/>
            <a:ext cx="13684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3" name="Line 7"/>
          <p:cNvSpPr>
            <a:spLocks noChangeShapeType="1"/>
          </p:cNvSpPr>
          <p:nvPr/>
        </p:nvSpPr>
        <p:spPr bwMode="auto">
          <a:xfrm>
            <a:off x="4008438" y="3573463"/>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4" name="Line 8"/>
          <p:cNvSpPr>
            <a:spLocks noChangeShapeType="1"/>
          </p:cNvSpPr>
          <p:nvPr/>
        </p:nvSpPr>
        <p:spPr bwMode="auto">
          <a:xfrm>
            <a:off x="3432175" y="4292600"/>
            <a:ext cx="3168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5" name="Line 9"/>
          <p:cNvSpPr>
            <a:spLocks noChangeShapeType="1"/>
          </p:cNvSpPr>
          <p:nvPr/>
        </p:nvSpPr>
        <p:spPr bwMode="auto">
          <a:xfrm>
            <a:off x="2927350" y="5013325"/>
            <a:ext cx="4248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prstClr val="black"/>
              </a:solidFill>
              <a:latin typeface="Arial" panose="020B0604020202020204" pitchFamily="34" charset="0"/>
            </a:endParaRPr>
          </a:p>
        </p:txBody>
      </p:sp>
      <p:sp>
        <p:nvSpPr>
          <p:cNvPr id="14346" name="Text Box 10"/>
          <p:cNvSpPr txBox="1">
            <a:spLocks noChangeArrowheads="1"/>
          </p:cNvSpPr>
          <p:nvPr/>
        </p:nvSpPr>
        <p:spPr bwMode="auto">
          <a:xfrm>
            <a:off x="5356226" y="1931988"/>
            <a:ext cx="1146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Anayasa</a:t>
            </a:r>
          </a:p>
        </p:txBody>
      </p:sp>
      <p:sp>
        <p:nvSpPr>
          <p:cNvPr id="14347" name="Text Box 11"/>
          <p:cNvSpPr txBox="1">
            <a:spLocks noChangeArrowheads="1"/>
          </p:cNvSpPr>
          <p:nvPr/>
        </p:nvSpPr>
        <p:spPr bwMode="auto">
          <a:xfrm>
            <a:off x="5427664" y="2363788"/>
            <a:ext cx="27336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Uluslarası antlaşmalar</a:t>
            </a:r>
          </a:p>
        </p:txBody>
      </p:sp>
      <p:sp>
        <p:nvSpPr>
          <p:cNvPr id="14348" name="Text Box 12"/>
          <p:cNvSpPr txBox="1">
            <a:spLocks noChangeArrowheads="1"/>
          </p:cNvSpPr>
          <p:nvPr/>
        </p:nvSpPr>
        <p:spPr bwMode="auto">
          <a:xfrm>
            <a:off x="5859464" y="2795588"/>
            <a:ext cx="1220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Kanunlar</a:t>
            </a:r>
          </a:p>
        </p:txBody>
      </p:sp>
      <p:sp>
        <p:nvSpPr>
          <p:cNvPr id="14349" name="Text Box 13"/>
          <p:cNvSpPr txBox="1">
            <a:spLocks noChangeArrowheads="1"/>
          </p:cNvSpPr>
          <p:nvPr/>
        </p:nvSpPr>
        <p:spPr bwMode="auto">
          <a:xfrm>
            <a:off x="6291264" y="3300413"/>
            <a:ext cx="38687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Kanun Hükmünde Kararnameler</a:t>
            </a:r>
          </a:p>
        </p:txBody>
      </p:sp>
      <p:sp>
        <p:nvSpPr>
          <p:cNvPr id="14350" name="Text Box 14"/>
          <p:cNvSpPr txBox="1">
            <a:spLocks noChangeArrowheads="1"/>
          </p:cNvSpPr>
          <p:nvPr/>
        </p:nvSpPr>
        <p:spPr bwMode="auto">
          <a:xfrm>
            <a:off x="6796089" y="3948113"/>
            <a:ext cx="1177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Tüzükler</a:t>
            </a:r>
          </a:p>
        </p:txBody>
      </p:sp>
      <p:sp>
        <p:nvSpPr>
          <p:cNvPr id="14351" name="Text Box 15"/>
          <p:cNvSpPr txBox="1">
            <a:spLocks noChangeArrowheads="1"/>
          </p:cNvSpPr>
          <p:nvPr/>
        </p:nvSpPr>
        <p:spPr bwMode="auto">
          <a:xfrm>
            <a:off x="7227888" y="4740276"/>
            <a:ext cx="17891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b="1">
                <a:solidFill>
                  <a:prstClr val="black"/>
                </a:solidFill>
                <a:latin typeface="Tahoma" panose="020B0604030504040204" pitchFamily="34" charset="0"/>
              </a:rPr>
              <a:t>Yönetmelikler</a:t>
            </a:r>
          </a:p>
        </p:txBody>
      </p:sp>
    </p:spTree>
    <p:extLst>
      <p:ext uri="{BB962C8B-B14F-4D97-AF65-F5344CB8AC3E}">
        <p14:creationId xmlns:p14="http://schemas.microsoft.com/office/powerpoint/2010/main" val="334153491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hangingPunct="1">
              <a:defRPr/>
            </a:pPr>
            <a:r>
              <a:rPr lang="tr-TR" b="1" dirty="0" smtClean="0"/>
              <a:t>Normlar Hiyerarşisi:</a:t>
            </a:r>
            <a:endParaRPr lang="tr-TR" dirty="0"/>
          </a:p>
        </p:txBody>
      </p:sp>
      <p:sp>
        <p:nvSpPr>
          <p:cNvPr id="15363" name="İçerik Yer Tutucusu 2"/>
          <p:cNvSpPr>
            <a:spLocks noGrp="1"/>
          </p:cNvSpPr>
          <p:nvPr>
            <p:ph idx="1"/>
          </p:nvPr>
        </p:nvSpPr>
        <p:spPr/>
        <p:txBody>
          <a:bodyPr/>
          <a:lstStyle/>
          <a:p>
            <a:pPr eaLnBrk="1" hangingPunct="1"/>
            <a:r>
              <a:rPr lang="tr-TR" altLang="tr-TR" sz="2800"/>
              <a:t>Hukuk kurallarının kendi aralarındaki üstünlük sıralamasını ifade eder. Buna göre, Anayasa hukuk kurallarının en üst derecesini taşımaktadır. Kanunlar ve Kanun  Gücünde Kararnameler Anayasa aykırı olamaz, ayni şekilde Tüzükler kanunlara, Yönetmelikler de Tüzüklere aykırı olamaz. Tebliğler ise kendinden daha üst derecede bulunan kanun, tüzük ve yönetmeliklere aykırı olamaz.</a:t>
            </a:r>
            <a:r>
              <a:rPr lang="tr-TR" altLang="tr-TR" sz="2800" b="1"/>
              <a:t> </a:t>
            </a:r>
            <a:endParaRPr lang="tr-TR" altLang="tr-TR" sz="2800"/>
          </a:p>
          <a:p>
            <a:pPr eaLnBrk="1" hangingPunct="1"/>
            <a:endParaRPr lang="tr-TR" altLang="tr-TR" smtClean="0"/>
          </a:p>
        </p:txBody>
      </p:sp>
    </p:spTree>
    <p:extLst>
      <p:ext uri="{BB962C8B-B14F-4D97-AF65-F5344CB8AC3E}">
        <p14:creationId xmlns:p14="http://schemas.microsoft.com/office/powerpoint/2010/main" val="187289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16387" name="İçerik Yer Tutucusu 2"/>
          <p:cNvSpPr>
            <a:spLocks noGrp="1"/>
          </p:cNvSpPr>
          <p:nvPr>
            <p:ph idx="1"/>
          </p:nvPr>
        </p:nvSpPr>
        <p:spPr/>
        <p:txBody>
          <a:bodyPr/>
          <a:lstStyle/>
          <a:p>
            <a:r>
              <a:rPr lang="tr-TR" altLang="tr-TR" b="1" smtClean="0"/>
              <a:t>Normlar Hiyerarşisi iki önemli sonuç doğurmaktadır</a:t>
            </a:r>
          </a:p>
          <a:p>
            <a:r>
              <a:rPr lang="tr-TR" altLang="tr-TR" smtClean="0"/>
              <a:t>Alt sırada yer alan bir hukuk kuralı kendinden önce gelen hukuki düzenlemeye aykırı olmayacaktır</a:t>
            </a:r>
          </a:p>
          <a:p>
            <a:r>
              <a:rPr lang="tr-TR" altLang="tr-TR" smtClean="0"/>
              <a:t>Normlar hiyerarşisinde kurallar soyuttan (Anayasa hükümleri) somuta doğru sıralanmak zorundadır.</a:t>
            </a:r>
          </a:p>
          <a:p>
            <a:endParaRPr lang="tr-TR" altLang="tr-TR" smtClean="0"/>
          </a:p>
        </p:txBody>
      </p:sp>
    </p:spTree>
    <p:extLst>
      <p:ext uri="{BB962C8B-B14F-4D97-AF65-F5344CB8AC3E}">
        <p14:creationId xmlns:p14="http://schemas.microsoft.com/office/powerpoint/2010/main" val="748490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ayt Numarası Yer Tutucusu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E61B8D-8D78-434B-BFE2-D7B8B06BC345}" type="slidenum">
              <a:rPr lang="tr-TR" altLang="en-US">
                <a:solidFill>
                  <a:srgbClr val="FFFFFF"/>
                </a:solidFill>
                <a:latin typeface="Rockwell" panose="02060603020205020403" pitchFamily="18" charset="0"/>
              </a:rPr>
              <a:pPr/>
              <a:t>7</a:t>
            </a:fld>
            <a:r>
              <a:rPr lang="tr-TR" altLang="en-US">
                <a:solidFill>
                  <a:srgbClr val="FFFFFF"/>
                </a:solidFill>
                <a:latin typeface="Rockwell" panose="02060603020205020403" pitchFamily="18" charset="0"/>
              </a:rPr>
              <a:t>/61</a:t>
            </a:r>
          </a:p>
        </p:txBody>
      </p:sp>
      <p:sp>
        <p:nvSpPr>
          <p:cNvPr id="151554" name="Rectangle 2"/>
          <p:cNvSpPr>
            <a:spLocks noGrp="1" noChangeArrowheads="1"/>
          </p:cNvSpPr>
          <p:nvPr>
            <p:ph type="title"/>
          </p:nvPr>
        </p:nvSpPr>
        <p:spPr>
          <a:xfrm>
            <a:off x="2209800" y="484632"/>
            <a:ext cx="7772400" cy="1609344"/>
          </a:xfrm>
        </p:spPr>
        <p:txBody>
          <a:bodyPr/>
          <a:lstStyle/>
          <a:p>
            <a:pPr eaLnBrk="1" fontAlgn="auto" hangingPunct="1">
              <a:spcAft>
                <a:spcPts val="0"/>
              </a:spcAft>
              <a:defRPr/>
            </a:pPr>
            <a:r>
              <a:rPr lang="tr-TR" altLang="tr-TR" sz="3600"/>
              <a:t>Hukukun Temel Kavramları </a:t>
            </a:r>
          </a:p>
        </p:txBody>
      </p:sp>
      <p:sp>
        <p:nvSpPr>
          <p:cNvPr id="17412" name="Rectangle 3"/>
          <p:cNvSpPr>
            <a:spLocks noGrp="1" noChangeArrowheads="1"/>
          </p:cNvSpPr>
          <p:nvPr>
            <p:ph type="body" idx="1"/>
          </p:nvPr>
        </p:nvSpPr>
        <p:spPr>
          <a:xfrm>
            <a:off x="1703389" y="2120900"/>
            <a:ext cx="8783637" cy="4051300"/>
          </a:xfrm>
        </p:spPr>
        <p:txBody>
          <a:bodyPr/>
          <a:lstStyle/>
          <a:p>
            <a:pPr indent="14288" algn="just" eaLnBrk="1" hangingPunct="1">
              <a:lnSpc>
                <a:spcPct val="120000"/>
              </a:lnSpc>
              <a:buNone/>
            </a:pPr>
            <a:r>
              <a:rPr lang="tr-TR" altLang="tr-TR" sz="2800" b="1">
                <a:solidFill>
                  <a:schemeClr val="accent1"/>
                </a:solidFill>
                <a:hlinkClick r:id="rId3" action="ppaction://hlinkfile"/>
              </a:rPr>
              <a:t>Anayasa:</a:t>
            </a:r>
            <a:r>
              <a:rPr lang="tr-TR" altLang="tr-TR" sz="2800" b="1" u="sng">
                <a:solidFill>
                  <a:schemeClr val="accent1"/>
                </a:solidFill>
                <a:hlinkClick r:id="rId3" action="ppaction://hlinkfile"/>
              </a:rPr>
              <a:t> </a:t>
            </a:r>
            <a:r>
              <a:rPr lang="tr-TR" altLang="tr-TR" sz="2800" b="1"/>
              <a:t> </a:t>
            </a:r>
            <a:r>
              <a:rPr lang="tr-TR" altLang="tr-TR" sz="2800"/>
              <a:t>Devletin temel yapısını, işleyişini, başlıca organlarını, başlıca organların kendi aralarındaki ilişkilerini, bireylerin devlete karşı temel haklarını ve özgürlüklerini soyut bir şekilde ortaya koyan hukuk kurallarıdır. Anayasalar yazılı hukuk kurallarının en başında yer almaktadır. Bunun tek istisnası gelenek hukukun uygulandığı İngiltere gibi ülkelerdir</a:t>
            </a:r>
          </a:p>
        </p:txBody>
      </p:sp>
    </p:spTree>
    <p:extLst>
      <p:ext uri="{BB962C8B-B14F-4D97-AF65-F5344CB8AC3E}">
        <p14:creationId xmlns:p14="http://schemas.microsoft.com/office/powerpoint/2010/main" val="7035544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246</Words>
  <Application>Microsoft Office PowerPoint</Application>
  <PresentationFormat>Geniş ekran</PresentationFormat>
  <Paragraphs>34</Paragraphs>
  <Slides>7</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Arial</vt:lpstr>
      <vt:lpstr>Calibri</vt:lpstr>
      <vt:lpstr>Rockwell</vt:lpstr>
      <vt:lpstr>Rockwell Condensed</vt:lpstr>
      <vt:lpstr>Tahoma</vt:lpstr>
      <vt:lpstr>Wingdings</vt:lpstr>
      <vt:lpstr>Wood Type Yazı Tipi</vt:lpstr>
      <vt:lpstr>Hukukun TEMEL kavamları </vt:lpstr>
      <vt:lpstr>HUKUK SİSTEMLERİ</vt:lpstr>
      <vt:lpstr>Hukukun Temel Kavramları</vt:lpstr>
      <vt:lpstr>KURALLAR HİYERARŞİSİ</vt:lpstr>
      <vt:lpstr>Normlar Hiyerarşisi:</vt:lpstr>
      <vt:lpstr>PowerPoint Sunusu</vt:lpstr>
      <vt:lpstr>Hukukun Temel Kavramları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3</cp:revision>
  <dcterms:created xsi:type="dcterms:W3CDTF">2017-10-29T11:28:51Z</dcterms:created>
  <dcterms:modified xsi:type="dcterms:W3CDTF">2017-10-29T11:32:22Z</dcterms:modified>
</cp:coreProperties>
</file>