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3" r:id="rId1"/>
  </p:sldMasterIdLst>
  <p:notesMasterIdLst>
    <p:notesMasterId r:id="rId30"/>
  </p:notesMasterIdLst>
  <p:sldIdLst>
    <p:sldId id="256" r:id="rId2"/>
    <p:sldId id="257" r:id="rId3"/>
    <p:sldId id="259" r:id="rId4"/>
    <p:sldId id="260" r:id="rId5"/>
    <p:sldId id="261" r:id="rId6"/>
    <p:sldId id="258" r:id="rId7"/>
    <p:sldId id="264" r:id="rId8"/>
    <p:sldId id="265" r:id="rId9"/>
    <p:sldId id="266" r:id="rId10"/>
    <p:sldId id="267" r:id="rId11"/>
    <p:sldId id="268" r:id="rId12"/>
    <p:sldId id="269" r:id="rId13"/>
    <p:sldId id="270" r:id="rId14"/>
    <p:sldId id="271" r:id="rId15"/>
    <p:sldId id="274" r:id="rId16"/>
    <p:sldId id="272" r:id="rId17"/>
    <p:sldId id="273" r:id="rId18"/>
    <p:sldId id="275" r:id="rId19"/>
    <p:sldId id="276" r:id="rId20"/>
    <p:sldId id="277" r:id="rId21"/>
    <p:sldId id="278" r:id="rId22"/>
    <p:sldId id="262" r:id="rId23"/>
    <p:sldId id="263"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snapToObjects="1">
      <p:cViewPr>
        <p:scale>
          <a:sx n="77" d="100"/>
          <a:sy n="77" d="100"/>
        </p:scale>
        <p:origin x="-40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5F26D-62A4-F243-AC12-7C8BC010C689}" type="datetimeFigureOut">
              <a:rPr lang="tr-TR" smtClean="0"/>
              <a:t>19.11.2019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94A10-42CA-B547-AC1D-F00BD6B77B77}" type="slidenum">
              <a:rPr lang="tr-TR" smtClean="0"/>
              <a:t>‹#›</a:t>
            </a:fld>
            <a:endParaRPr lang="tr-TR"/>
          </a:p>
        </p:txBody>
      </p:sp>
    </p:spTree>
    <p:extLst>
      <p:ext uri="{BB962C8B-B14F-4D97-AF65-F5344CB8AC3E}">
        <p14:creationId xmlns:p14="http://schemas.microsoft.com/office/powerpoint/2010/main" val="182904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61BEF0D-F0BB-DE4B-95CE-6DB70DBA9567}" type="datetimeFigureOut">
              <a:rPr lang="en-US" smtClean="0"/>
              <a:pPr/>
              <a:t>11/19/2019</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fld id="{B61BEF0D-F0BB-DE4B-95CE-6DB70DBA9567}" type="datetimeFigureOut">
              <a:rPr lang="en-US" smtClean="0"/>
              <a:pPr/>
              <a:t>11/19/2019</a:t>
            </a:fld>
            <a:endParaRPr lang="en-US" dirty="0"/>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Ayni </a:t>
            </a:r>
            <a:r>
              <a:rPr lang="tr-TR" smtClean="0"/>
              <a:t>hak kavramı-1</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3507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03189" y="2014152"/>
            <a:ext cx="10456481" cy="4112012"/>
          </a:xfrm>
        </p:spPr>
        <p:txBody>
          <a:bodyPr/>
          <a:lstStyle/>
          <a:p>
            <a:pPr marL="0" indent="0" algn="just">
              <a:buNone/>
            </a:pPr>
            <a:r>
              <a:rPr lang="tr-TR" b="1" dirty="0"/>
              <a:t>c</a:t>
            </a:r>
            <a:r>
              <a:rPr lang="tr-TR" b="1" dirty="0" smtClean="0"/>
              <a:t>. Üzerinde Fiili ve Hukuki Hakimiyet Kurulabilir Olma</a:t>
            </a:r>
          </a:p>
          <a:p>
            <a:pPr algn="just"/>
            <a:r>
              <a:rPr lang="tr-TR" dirty="0" smtClean="0"/>
              <a:t>Bir şeyin hukuki anlamda eşya olarak kabul edilebilmesi için, o şey hem fiili hem de hukuki hakimiyete tabi olmalıdır.</a:t>
            </a:r>
          </a:p>
          <a:p>
            <a:pPr algn="just"/>
            <a:r>
              <a:rPr lang="tr-TR" dirty="0" smtClean="0"/>
              <a:t>Bir şey üzerinde fiili hakimiyetin kurulabilmesi , o şeyin insan iradesine tabi olmasını ifade eder. Fiili hakimiyetin kurulamadığı durumlarda hukuki hakimiyetin kurulması da mümkün değildir.</a:t>
            </a:r>
          </a:p>
          <a:p>
            <a:pPr algn="just"/>
            <a:r>
              <a:rPr lang="tr-TR" dirty="0" smtClean="0"/>
              <a:t>Hukuki hakimiyet, bir yandan hak konusu olmaya elverişliliği, öte yandan da hukuk düzeninin buna izin vermiş olmasını ifade eder.</a:t>
            </a:r>
            <a:endParaRPr lang="tr-TR" dirty="0"/>
          </a:p>
        </p:txBody>
      </p:sp>
    </p:spTree>
    <p:extLst>
      <p:ext uri="{BB962C8B-B14F-4D97-AF65-F5344CB8AC3E}">
        <p14:creationId xmlns:p14="http://schemas.microsoft.com/office/powerpoint/2010/main" val="1384047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457200" indent="-457200" algn="just">
              <a:buAutoNum type="alphaLcPeriod"/>
            </a:pPr>
            <a:r>
              <a:rPr lang="tr-TR" b="1" dirty="0" smtClean="0"/>
              <a:t>Taşınmaz Eşya- Taşınır Eşya</a:t>
            </a:r>
          </a:p>
          <a:p>
            <a:pPr algn="just"/>
            <a:r>
              <a:rPr lang="tr-TR" dirty="0" smtClean="0"/>
              <a:t>Eşya Hukuku bakımından temel ayrım taşınmaz eşya- taşınır eşya ayrımıdır.</a:t>
            </a:r>
          </a:p>
          <a:p>
            <a:pPr algn="just"/>
            <a:r>
              <a:rPr lang="tr-TR" dirty="0" smtClean="0"/>
              <a:t>Taşınmaz eşya- taşınır eşya ayrımının esası, eşyanın bir yerden başka bir yere taşınıp taşınamaması olgusuna dayanır.</a:t>
            </a:r>
          </a:p>
          <a:p>
            <a:pPr algn="just"/>
            <a:r>
              <a:rPr lang="tr-TR" dirty="0" smtClean="0"/>
              <a:t>Taşınır eşya, özünde bir değişiklik olmadan bir yerden başka bir yere taşınabilen eşyadır.</a:t>
            </a:r>
          </a:p>
          <a:p>
            <a:pPr algn="just"/>
            <a:r>
              <a:rPr lang="tr-TR" dirty="0" smtClean="0"/>
              <a:t>Taşınmaz eşya ise, özünde bir değişiklik olmadan bir yerden başka bir yere taşınamayan eşyadır. </a:t>
            </a:r>
            <a:endParaRPr lang="tr-TR" dirty="0"/>
          </a:p>
        </p:txBody>
      </p:sp>
      <p:sp>
        <p:nvSpPr>
          <p:cNvPr id="3" name="Başlık 2"/>
          <p:cNvSpPr>
            <a:spLocks noGrp="1"/>
          </p:cNvSpPr>
          <p:nvPr>
            <p:ph type="title"/>
          </p:nvPr>
        </p:nvSpPr>
        <p:spPr/>
        <p:txBody>
          <a:bodyPr/>
          <a:lstStyle/>
          <a:p>
            <a:r>
              <a:rPr lang="tr-TR" sz="4400" dirty="0" smtClean="0"/>
              <a:t>3. Eşyanın Çeşitleri</a:t>
            </a:r>
            <a:endParaRPr lang="tr-TR" sz="4400" dirty="0"/>
          </a:p>
        </p:txBody>
      </p:sp>
    </p:spTree>
    <p:extLst>
      <p:ext uri="{BB962C8B-B14F-4D97-AF65-F5344CB8AC3E}">
        <p14:creationId xmlns:p14="http://schemas.microsoft.com/office/powerpoint/2010/main" val="3526433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1915297"/>
            <a:ext cx="10327340" cy="4074942"/>
          </a:xfrm>
        </p:spPr>
        <p:txBody>
          <a:bodyPr/>
          <a:lstStyle/>
          <a:p>
            <a:pPr marL="0" indent="0" algn="just">
              <a:buNone/>
            </a:pPr>
            <a:r>
              <a:rPr lang="tr-TR" b="1" dirty="0"/>
              <a:t>b</a:t>
            </a:r>
            <a:r>
              <a:rPr lang="tr-TR" b="1" dirty="0" smtClean="0"/>
              <a:t>. Misli Eşya-Misli Olmayan Eşya</a:t>
            </a:r>
          </a:p>
          <a:p>
            <a:pPr algn="just"/>
            <a:r>
              <a:rPr lang="tr-TR" dirty="0" smtClean="0"/>
              <a:t>Misli eşya, alışverişte kural olarak saymak, tartmak veya ölçmek suretiyle belirli hale gelen eşyadır. Örneğin, pirinç, buğday, kömür, para…</a:t>
            </a:r>
          </a:p>
          <a:p>
            <a:pPr algn="just"/>
            <a:r>
              <a:rPr lang="tr-TR" dirty="0" smtClean="0"/>
              <a:t>Misli olmayan eşya ise, alışverişte ferden, özel nitelikleri ile tayin edilen bu nedenle yerine nitelik itibariyle denk başka bir şeyin geçirilmesi mümkün olmayan eşyadır. Taşınmazlar, ölçü üzerine dikilmiş elbise ve hayvanlar misli olmayan eşyadır.</a:t>
            </a:r>
          </a:p>
          <a:p>
            <a:endParaRPr lang="tr-TR" dirty="0"/>
          </a:p>
        </p:txBody>
      </p:sp>
    </p:spTree>
    <p:extLst>
      <p:ext uri="{BB962C8B-B14F-4D97-AF65-F5344CB8AC3E}">
        <p14:creationId xmlns:p14="http://schemas.microsoft.com/office/powerpoint/2010/main" val="3921623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1977082"/>
            <a:ext cx="10327340" cy="4149082"/>
          </a:xfrm>
        </p:spPr>
        <p:txBody>
          <a:bodyPr/>
          <a:lstStyle/>
          <a:p>
            <a:pPr marL="0" indent="0">
              <a:buNone/>
            </a:pPr>
            <a:r>
              <a:rPr lang="tr-TR" b="1" dirty="0" smtClean="0"/>
              <a:t>c. Tüketilebilen Eşya-Tüketilemeyen Eşya</a:t>
            </a:r>
          </a:p>
          <a:p>
            <a:pPr algn="just"/>
            <a:r>
              <a:rPr lang="tr-TR" dirty="0" smtClean="0"/>
              <a:t>Eşyanın tüketilebilir olup olmaması, eşyanın özgülenme amacına göre yapılan hukuki bir ayrımdır.</a:t>
            </a:r>
          </a:p>
          <a:p>
            <a:pPr algn="just"/>
            <a:r>
              <a:rPr lang="tr-TR" dirty="0" smtClean="0"/>
              <a:t>Bir şeyden özgülenme amacına uygun olarak , onu madde itibariyle tüketmek veya elden çıkarmak suretiyle yararlanılıyorsa, bu tüketilebilen bir eşyadır.</a:t>
            </a:r>
          </a:p>
          <a:p>
            <a:pPr algn="just"/>
            <a:r>
              <a:rPr lang="tr-TR" dirty="0" smtClean="0"/>
              <a:t>Buna karşılık bir süre kullanılmakla kendisinden yararlanılan eşya tüketilemeyen eşyadır.</a:t>
            </a:r>
            <a:endParaRPr lang="tr-TR" dirty="0"/>
          </a:p>
        </p:txBody>
      </p:sp>
    </p:spTree>
    <p:extLst>
      <p:ext uri="{BB962C8B-B14F-4D97-AF65-F5344CB8AC3E}">
        <p14:creationId xmlns:p14="http://schemas.microsoft.com/office/powerpoint/2010/main" val="4155822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2001796"/>
            <a:ext cx="10327340" cy="4124368"/>
          </a:xfrm>
        </p:spPr>
        <p:txBody>
          <a:bodyPr/>
          <a:lstStyle/>
          <a:p>
            <a:pPr marL="0" indent="0">
              <a:buNone/>
            </a:pPr>
            <a:r>
              <a:rPr lang="tr-TR" b="1" dirty="0" smtClean="0"/>
              <a:t>d. Bölünebilen Eşya- Bölünemeyen Eşya</a:t>
            </a:r>
          </a:p>
          <a:p>
            <a:pPr algn="just"/>
            <a:r>
              <a:rPr lang="tr-TR" dirty="0" smtClean="0"/>
              <a:t>Fiziki olarak her eşya bölünebilir. Bu sebeple söz konusu ayrım eşyanın fiziki değil, hukuki yönden bölünebilir olup olmamasına dayanır .</a:t>
            </a:r>
          </a:p>
          <a:p>
            <a:pPr algn="just"/>
            <a:r>
              <a:rPr lang="tr-TR" dirty="0" smtClean="0"/>
              <a:t>Hukuk yönden bölünebilir olma, eşyanın değerinde önemli bir azalma olmaksızın aynı nitelikte birden çok bağımsız şeye ayrılabilir olmasını ifade eder. Örneğin, kumaş, sıvılar ve arazi bölünebilen bir eşyadır.</a:t>
            </a:r>
          </a:p>
          <a:p>
            <a:pPr algn="just"/>
            <a:r>
              <a:rPr lang="tr-TR" dirty="0" smtClean="0"/>
              <a:t>Buna karşılık bölünmekle değerinden kaybeden veya tamamen telef olan eşya ise bölünemeyen eşyadır. Örneğin, hayvanlar ve tablo bölünemeyen eşyadır.</a:t>
            </a:r>
            <a:endParaRPr lang="tr-TR" dirty="0"/>
          </a:p>
        </p:txBody>
      </p:sp>
    </p:spTree>
    <p:extLst>
      <p:ext uri="{BB962C8B-B14F-4D97-AF65-F5344CB8AC3E}">
        <p14:creationId xmlns:p14="http://schemas.microsoft.com/office/powerpoint/2010/main" val="3351622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2014152"/>
            <a:ext cx="10327340" cy="4112012"/>
          </a:xfrm>
        </p:spPr>
        <p:txBody>
          <a:bodyPr/>
          <a:lstStyle/>
          <a:p>
            <a:pPr marL="0" indent="0">
              <a:buNone/>
            </a:pPr>
            <a:r>
              <a:rPr lang="tr-TR" b="1" dirty="0" smtClean="0"/>
              <a:t>e. Sahipli Eşya- Sahipsiz Eşya</a:t>
            </a:r>
          </a:p>
          <a:p>
            <a:pPr algn="just"/>
            <a:r>
              <a:rPr lang="tr-TR" dirty="0" smtClean="0"/>
              <a:t>Üzerinde fiilen bir mülkiyet bulunan eşya sahipli eşyadır.  Buna karşılık henüz hiç kimsenin mülkiyetine girmemiş eşya ile bir mülkiyete tabi iken , üzerindeki mülkiyete malikin isteğiyle veya istisnai olarak isteği dışında son verilmiş bulunan eşya sahipsiz eşyadır.</a:t>
            </a:r>
          </a:p>
          <a:p>
            <a:pPr marL="0" indent="0" algn="just">
              <a:buNone/>
            </a:pPr>
            <a:r>
              <a:rPr lang="tr-TR" dirty="0" smtClean="0"/>
              <a:t> </a:t>
            </a:r>
            <a:endParaRPr lang="tr-TR" dirty="0"/>
          </a:p>
        </p:txBody>
      </p:sp>
    </p:spTree>
    <p:extLst>
      <p:ext uri="{BB962C8B-B14F-4D97-AF65-F5344CB8AC3E}">
        <p14:creationId xmlns:p14="http://schemas.microsoft.com/office/powerpoint/2010/main" val="1486524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7839" y="1989438"/>
            <a:ext cx="10641832" cy="4510216"/>
          </a:xfrm>
        </p:spPr>
        <p:txBody>
          <a:bodyPr>
            <a:normAutofit lnSpcReduction="10000"/>
          </a:bodyPr>
          <a:lstStyle/>
          <a:p>
            <a:pPr marL="0" indent="0">
              <a:buNone/>
            </a:pPr>
            <a:r>
              <a:rPr lang="tr-TR" b="1" dirty="0" smtClean="0"/>
              <a:t>f. Kamu Malları</a:t>
            </a:r>
          </a:p>
          <a:p>
            <a:pPr algn="just"/>
            <a:r>
              <a:rPr lang="tr-TR" dirty="0" smtClean="0"/>
              <a:t>Kamu malları İdare Hukukunun konusuna girer. TMK m. 715/1 </a:t>
            </a:r>
            <a:r>
              <a:rPr lang="tr-TR" dirty="0"/>
              <a:t>hükmüne göre, «</a:t>
            </a:r>
            <a:r>
              <a:rPr lang="tr-TR" i="1" dirty="0"/>
              <a:t>Sahipsiz yerler ile yararı kamuya ait mallar, Devletin hüküm ve </a:t>
            </a:r>
            <a:r>
              <a:rPr lang="tr-TR" i="1" dirty="0" smtClean="0"/>
              <a:t>tasarrufu altındadır.» </a:t>
            </a:r>
            <a:r>
              <a:rPr lang="tr-TR" dirty="0" smtClean="0"/>
              <a:t>Bu hükümle sahipsiz yerlerin ve yararı kamuya ait malların Kamu Hukuku kurallarına tabi olduğu kabul edilmiştir.</a:t>
            </a:r>
          </a:p>
          <a:p>
            <a:pPr algn="just"/>
            <a:r>
              <a:rPr lang="tr-TR" dirty="0" smtClean="0"/>
              <a:t>Devletle bağlantılı olan mallara geniş anlamda kamu malları denilir. Bunlar bağlı bulundukları hukuki rejime göre de özel mallar ve dar anlamda kamu malları olmak üzere ikiye ayrılır.</a:t>
            </a:r>
          </a:p>
          <a:p>
            <a:pPr marL="0" indent="0" algn="just">
              <a:buNone/>
            </a:pPr>
            <a:r>
              <a:rPr lang="tr-TR" b="1" dirty="0" err="1"/>
              <a:t>a</a:t>
            </a:r>
            <a:r>
              <a:rPr lang="tr-TR" b="1" dirty="0" err="1" smtClean="0"/>
              <a:t>a</a:t>
            </a:r>
            <a:r>
              <a:rPr lang="tr-TR" b="1" dirty="0" smtClean="0"/>
              <a:t>. Özel Mallar</a:t>
            </a:r>
          </a:p>
          <a:p>
            <a:pPr algn="just"/>
            <a:r>
              <a:rPr lang="tr-TR" dirty="0" smtClean="0"/>
              <a:t>Özel mallar ancak kapital değeriyle ve verimiyle dolaylı olarak kamu hizmetlerinin görülmesine yarayan mallardır. Özel mallar kural olarak Özel Hukuka tabidir.</a:t>
            </a:r>
            <a:endParaRPr lang="tr-TR" dirty="0"/>
          </a:p>
          <a:p>
            <a:endParaRPr lang="tr-TR" dirty="0"/>
          </a:p>
        </p:txBody>
      </p:sp>
    </p:spTree>
    <p:extLst>
      <p:ext uri="{BB962C8B-B14F-4D97-AF65-F5344CB8AC3E}">
        <p14:creationId xmlns:p14="http://schemas.microsoft.com/office/powerpoint/2010/main" val="314458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67265" y="1977081"/>
            <a:ext cx="10592405" cy="4534929"/>
          </a:xfrm>
        </p:spPr>
        <p:txBody>
          <a:bodyPr/>
          <a:lstStyle/>
          <a:p>
            <a:pPr marL="0" indent="0">
              <a:buNone/>
            </a:pPr>
            <a:r>
              <a:rPr lang="tr-TR" b="1" dirty="0" err="1" smtClean="0"/>
              <a:t>bb</a:t>
            </a:r>
            <a:r>
              <a:rPr lang="tr-TR" b="1" dirty="0" smtClean="0"/>
              <a:t>. Dar Anlamda Kamu Malları</a:t>
            </a:r>
          </a:p>
          <a:p>
            <a:pPr algn="just"/>
            <a:r>
              <a:rPr lang="tr-TR" dirty="0" smtClean="0"/>
              <a:t>Dar anlamda kamu malları İdarenin kamu hukukuna tabi olan mallarıdır. Bunlar hizmet malları ve kamunun ortak kullanmasına açık olan mallar olarak ikiye ayrılır.</a:t>
            </a:r>
          </a:p>
          <a:p>
            <a:pPr marL="0" indent="0" algn="just">
              <a:buNone/>
            </a:pPr>
            <a:r>
              <a:rPr lang="tr-TR" b="1" dirty="0" err="1" smtClean="0"/>
              <a:t>aaa</a:t>
            </a:r>
            <a:r>
              <a:rPr lang="tr-TR" b="1" dirty="0" smtClean="0"/>
              <a:t>. Hizmet Malları</a:t>
            </a:r>
          </a:p>
          <a:p>
            <a:pPr algn="just"/>
            <a:r>
              <a:rPr lang="tr-TR" dirty="0" smtClean="0"/>
              <a:t>Hizmet malları, kamu hizmetlerine tahsis edilmiş, kapital değerleriyle değil, kullanma değerleriyle İdarenin görevlerinin ifasına doğrudan doğruya hizmet eden mallardır. Hizmet mallarından kamunun yararlanması dolaylı biçimde gerçekleşir.</a:t>
            </a:r>
          </a:p>
          <a:p>
            <a:endParaRPr lang="tr-TR" dirty="0" smtClean="0"/>
          </a:p>
          <a:p>
            <a:pPr marL="0" indent="0">
              <a:buNone/>
            </a:pPr>
            <a:endParaRPr lang="tr-TR" dirty="0"/>
          </a:p>
        </p:txBody>
      </p:sp>
    </p:spTree>
    <p:extLst>
      <p:ext uri="{BB962C8B-B14F-4D97-AF65-F5344CB8AC3E}">
        <p14:creationId xmlns:p14="http://schemas.microsoft.com/office/powerpoint/2010/main" val="523583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80768" y="2001796"/>
            <a:ext cx="10678902" cy="4856204"/>
          </a:xfrm>
        </p:spPr>
        <p:txBody>
          <a:bodyPr/>
          <a:lstStyle/>
          <a:p>
            <a:pPr marL="0" indent="0">
              <a:buNone/>
            </a:pPr>
            <a:r>
              <a:rPr lang="tr-TR" b="1" dirty="0" err="1" smtClean="0"/>
              <a:t>bbb</a:t>
            </a:r>
            <a:r>
              <a:rPr lang="tr-TR" b="1" dirty="0" smtClean="0"/>
              <a:t>. Kamunun Ortak Kullanmasına Açık Olan Mallar</a:t>
            </a:r>
          </a:p>
          <a:p>
            <a:pPr>
              <a:buFont typeface="Wingdings" pitchFamily="2" charset="2"/>
              <a:buChar char="Ø"/>
            </a:pPr>
            <a:r>
              <a:rPr lang="tr-TR" dirty="0" smtClean="0"/>
              <a:t>Orta Malları</a:t>
            </a:r>
          </a:p>
          <a:p>
            <a:pPr marL="0" indent="0">
              <a:buNone/>
            </a:pPr>
            <a:r>
              <a:rPr lang="tr-TR" dirty="0" smtClean="0"/>
              <a:t>Orta malları bir tahsis sonucu doğrudan doğruya kamunun ortak kullanmasına açık olan mallardır. Örneğin, yollar, meydanlar, köprüler…</a:t>
            </a:r>
            <a:endParaRPr lang="tr-TR" dirty="0"/>
          </a:p>
          <a:p>
            <a:pPr marL="0" indent="0">
              <a:buNone/>
            </a:pPr>
            <a:endParaRPr lang="tr-TR" dirty="0" smtClean="0"/>
          </a:p>
          <a:p>
            <a:pPr>
              <a:buFont typeface="Wingdings" pitchFamily="2" charset="2"/>
              <a:buChar char="Ø"/>
            </a:pPr>
            <a:r>
              <a:rPr lang="tr-TR" dirty="0" smtClean="0"/>
              <a:t>Sahipsiz Mallar</a:t>
            </a:r>
          </a:p>
          <a:p>
            <a:pPr marL="0" indent="0">
              <a:buNone/>
            </a:pPr>
            <a:r>
              <a:rPr lang="tr-TR" dirty="0" smtClean="0"/>
              <a:t>Sahipsiz mallar ayrıca bir tahsise gerek olmaksızın doğal niteliklerinin bir sonucu olarak doğrudan doğruya kamunun ortak kullanmasına açık bulunan mallardır. Örneğin, kayalar, tepeler, dağlar…</a:t>
            </a:r>
            <a:endParaRPr lang="tr-TR" dirty="0"/>
          </a:p>
        </p:txBody>
      </p:sp>
    </p:spTree>
    <p:extLst>
      <p:ext uri="{BB962C8B-B14F-4D97-AF65-F5344CB8AC3E}">
        <p14:creationId xmlns:p14="http://schemas.microsoft.com/office/powerpoint/2010/main" val="4219456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2014152"/>
            <a:ext cx="10327340" cy="4609070"/>
          </a:xfrm>
        </p:spPr>
        <p:txBody>
          <a:bodyPr/>
          <a:lstStyle/>
          <a:p>
            <a:pPr marL="0" indent="0">
              <a:buNone/>
            </a:pPr>
            <a:r>
              <a:rPr lang="tr-TR" b="1" dirty="0" smtClean="0"/>
              <a:t>g. Basit Eşya- Birleşik Eşya</a:t>
            </a:r>
          </a:p>
          <a:p>
            <a:pPr marL="0" indent="0" algn="just">
              <a:buNone/>
            </a:pPr>
            <a:r>
              <a:rPr lang="tr-TR" dirty="0" smtClean="0"/>
              <a:t>Eşya yapısı itibariyle ya basit ya da birleşik eşyadır.</a:t>
            </a:r>
          </a:p>
          <a:p>
            <a:pPr algn="just"/>
            <a:r>
              <a:rPr lang="tr-TR" dirty="0" smtClean="0"/>
              <a:t>Basit eşya yalın, tek başına var olan, ayırt edilemez bir bütünlük arz eden eşyadır. Basit eşya doğal olarak var olabileceği gibi , insan eseri olarak da meydana getirilmiş olabilir.  Örneğin, bitki, elmas, cam bardak, kumaş…</a:t>
            </a:r>
          </a:p>
          <a:p>
            <a:pPr algn="just"/>
            <a:r>
              <a:rPr lang="tr-TR" dirty="0" smtClean="0"/>
              <a:t>Birleşik eşya ise, birden çok yalın şeyin ayrılmaz bir biçimde birleşmesinden meydana gelen, ancak onu meydana getiren şeylerden ayrı bir varlığı bulunan eşyadır. Örneğin, bina, gemi, otomobil…</a:t>
            </a:r>
          </a:p>
          <a:p>
            <a:pPr algn="just"/>
            <a:r>
              <a:rPr lang="tr-TR" dirty="0" smtClean="0"/>
              <a:t>Birleşik eşyayı meydana getiren parçalara bütünleyici parça denir.</a:t>
            </a:r>
          </a:p>
          <a:p>
            <a:pPr marL="0" indent="0" algn="just">
              <a:buNone/>
            </a:pPr>
            <a:endParaRPr lang="tr-TR" b="1" dirty="0"/>
          </a:p>
        </p:txBody>
      </p:sp>
    </p:spTree>
    <p:extLst>
      <p:ext uri="{BB962C8B-B14F-4D97-AF65-F5344CB8AC3E}">
        <p14:creationId xmlns:p14="http://schemas.microsoft.com/office/powerpoint/2010/main" val="2462764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2330" y="2051222"/>
            <a:ext cx="10327340" cy="4074941"/>
          </a:xfrm>
        </p:spPr>
        <p:txBody>
          <a:bodyPr/>
          <a:lstStyle/>
          <a:p>
            <a:pPr algn="just"/>
            <a:r>
              <a:rPr lang="tr-TR" dirty="0" smtClean="0"/>
              <a:t>Ayni hak kavramının belirlenmesi tartışmalı bir konudur. Bu konuda ileri sürülen görüşler üç görüşte toplanır.</a:t>
            </a:r>
          </a:p>
          <a:p>
            <a:pPr algn="just"/>
            <a:endParaRPr lang="tr-TR" dirty="0"/>
          </a:p>
          <a:p>
            <a:pPr algn="just"/>
            <a:r>
              <a:rPr lang="tr-TR" dirty="0" smtClean="0"/>
              <a:t>Klasik Görüş</a:t>
            </a:r>
          </a:p>
          <a:p>
            <a:pPr algn="just"/>
            <a:r>
              <a:rPr lang="tr-TR" dirty="0" err="1" smtClean="0"/>
              <a:t>Şahısçı</a:t>
            </a:r>
            <a:r>
              <a:rPr lang="tr-TR" dirty="0" smtClean="0"/>
              <a:t> (</a:t>
            </a:r>
            <a:r>
              <a:rPr lang="tr-TR" dirty="0" err="1" smtClean="0"/>
              <a:t>Personalist</a:t>
            </a:r>
            <a:r>
              <a:rPr lang="tr-TR" dirty="0" smtClean="0"/>
              <a:t>)  Görüş</a:t>
            </a:r>
          </a:p>
          <a:p>
            <a:pPr algn="just"/>
            <a:r>
              <a:rPr lang="tr-TR" dirty="0" smtClean="0"/>
              <a:t>Birleştirici Görüş</a:t>
            </a:r>
            <a:endParaRPr lang="tr-TR" dirty="0"/>
          </a:p>
        </p:txBody>
      </p:sp>
      <p:sp>
        <p:nvSpPr>
          <p:cNvPr id="2" name="Başlık 1"/>
          <p:cNvSpPr>
            <a:spLocks noGrp="1"/>
          </p:cNvSpPr>
          <p:nvPr>
            <p:ph type="title"/>
          </p:nvPr>
        </p:nvSpPr>
        <p:spPr/>
        <p:txBody>
          <a:bodyPr>
            <a:normAutofit fontScale="90000"/>
          </a:bodyPr>
          <a:lstStyle/>
          <a:p>
            <a:r>
              <a:rPr lang="tr-TR" dirty="0" smtClean="0"/>
              <a:t>Ayni </a:t>
            </a:r>
            <a:r>
              <a:rPr lang="tr-TR" dirty="0"/>
              <a:t>H</a:t>
            </a:r>
            <a:r>
              <a:rPr lang="tr-TR" dirty="0" smtClean="0"/>
              <a:t>ak </a:t>
            </a:r>
            <a:r>
              <a:rPr lang="tr-TR" dirty="0"/>
              <a:t>K</a:t>
            </a:r>
            <a:r>
              <a:rPr lang="tr-TR" dirty="0" smtClean="0"/>
              <a:t>avramı </a:t>
            </a:r>
            <a:r>
              <a:rPr lang="tr-TR" dirty="0"/>
              <a:t>H</a:t>
            </a:r>
            <a:r>
              <a:rPr lang="tr-TR" dirty="0" smtClean="0"/>
              <a:t>akkındaki </a:t>
            </a:r>
            <a:r>
              <a:rPr lang="tr-TR" dirty="0"/>
              <a:t>G</a:t>
            </a:r>
            <a:r>
              <a:rPr lang="tr-TR" dirty="0" smtClean="0"/>
              <a:t>örüşler</a:t>
            </a:r>
            <a:endParaRPr lang="tr-TR" dirty="0"/>
          </a:p>
        </p:txBody>
      </p:sp>
    </p:spTree>
    <p:extLst>
      <p:ext uri="{BB962C8B-B14F-4D97-AF65-F5344CB8AC3E}">
        <p14:creationId xmlns:p14="http://schemas.microsoft.com/office/powerpoint/2010/main" val="18479306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56054" y="2038866"/>
            <a:ext cx="10703616" cy="4087298"/>
          </a:xfrm>
        </p:spPr>
        <p:txBody>
          <a:bodyPr/>
          <a:lstStyle/>
          <a:p>
            <a:pPr marL="0" indent="0">
              <a:buNone/>
            </a:pPr>
            <a:r>
              <a:rPr lang="tr-TR" b="1" dirty="0" smtClean="0"/>
              <a:t>h. Eşya Birliği -Hak Birliği</a:t>
            </a:r>
          </a:p>
          <a:p>
            <a:pPr algn="just"/>
            <a:r>
              <a:rPr lang="tr-TR" dirty="0" smtClean="0"/>
              <a:t>İşlev bakımından aralarında bir üst-alt ilişkisi bulunmaksızın ortak bir amaç için bir araya getirilmiş ve ekonomik bir birlik arz eden bağımsız birden çok şeyin meydana getirdiği topluluğa </a:t>
            </a:r>
            <a:r>
              <a:rPr lang="tr-TR" i="1" dirty="0" smtClean="0"/>
              <a:t>‘ eşya birliği’ </a:t>
            </a:r>
            <a:r>
              <a:rPr lang="tr-TR" dirty="0" smtClean="0"/>
              <a:t>denir. Örneğin, hayvan sürüsü, pul koleksiyonu eşya birliği teşkil eder.</a:t>
            </a:r>
          </a:p>
          <a:p>
            <a:pPr algn="just"/>
            <a:r>
              <a:rPr lang="tr-TR" dirty="0" smtClean="0"/>
              <a:t>Bağımsız hak konuları belli bir amaçla bir arada bulunmak suretiyle </a:t>
            </a:r>
            <a:r>
              <a:rPr lang="tr-TR" dirty="0" err="1" smtClean="0"/>
              <a:t>amaçsal</a:t>
            </a:r>
            <a:r>
              <a:rPr lang="tr-TR" dirty="0" smtClean="0"/>
              <a:t> bir topluluk meydana getirir. Buna </a:t>
            </a:r>
            <a:r>
              <a:rPr lang="tr-TR" i="1" dirty="0" smtClean="0"/>
              <a:t>‘hak birliği’ </a:t>
            </a:r>
            <a:r>
              <a:rPr lang="tr-TR" dirty="0" smtClean="0"/>
              <a:t>denir. Hak birliğine yalnız eşya değil, başka hak konuları da girer. Örneğin bir kimsenin malvarlığı ve ticari işletme birer hak birliğidir.</a:t>
            </a:r>
          </a:p>
          <a:p>
            <a:endParaRPr lang="tr-TR" dirty="0"/>
          </a:p>
        </p:txBody>
      </p:sp>
    </p:spTree>
    <p:extLst>
      <p:ext uri="{BB962C8B-B14F-4D97-AF65-F5344CB8AC3E}">
        <p14:creationId xmlns:p14="http://schemas.microsoft.com/office/powerpoint/2010/main" val="4259971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buNone/>
            </a:pPr>
            <a:r>
              <a:rPr lang="tr-TR" b="1" dirty="0"/>
              <a:t>ı</a:t>
            </a:r>
            <a:r>
              <a:rPr lang="tr-TR" b="1" dirty="0" smtClean="0"/>
              <a:t>. Asıl Şey- Eklenti</a:t>
            </a:r>
          </a:p>
          <a:p>
            <a:pPr algn="just"/>
            <a:r>
              <a:rPr lang="tr-TR" dirty="0" smtClean="0"/>
              <a:t>Bir ekonomik amaç için bağımsızlıklarını kaybetmeksizin bir araya gelmiş eşya arasında, örneğin bir çift ayakkabı , çatal ile bıçakta olduğu gibi işlev açısından bir eşitlik ilişkisi bulunuyorsa , bu bir eşya birliğidir.</a:t>
            </a:r>
          </a:p>
          <a:p>
            <a:pPr algn="just"/>
            <a:r>
              <a:rPr lang="tr-TR" dirty="0" smtClean="0"/>
              <a:t>Bir arada bulunan şeyler arasında bir üst-alt ilişkisi  var, biri birincil işleve sahip, diğeri buna tabi kılınmış ise, bu durumda asıl şey ve eklenti söz konusu olur. Örneğin, ev ile anahtar ve gözlük ile kılıfı arasındaki ilişki asıl şey eklenti ilişkisidir.</a:t>
            </a:r>
          </a:p>
          <a:p>
            <a:pPr algn="just"/>
            <a:r>
              <a:rPr lang="tr-TR" dirty="0" smtClean="0"/>
              <a:t>TMK m. 686/1 </a:t>
            </a:r>
            <a:r>
              <a:rPr lang="tr-TR" dirty="0"/>
              <a:t>hükmüne göre, </a:t>
            </a:r>
            <a:r>
              <a:rPr lang="tr-TR" i="1" dirty="0"/>
              <a:t>‘Bir şeye ilişkin tasarruflar, aksi belirtilmedikçe onun eklentisini de </a:t>
            </a:r>
            <a:r>
              <a:rPr lang="tr-TR" i="1" dirty="0" smtClean="0"/>
              <a:t>kapsar.’</a:t>
            </a:r>
            <a:endParaRPr lang="tr-TR" i="1" dirty="0"/>
          </a:p>
        </p:txBody>
      </p:sp>
    </p:spTree>
    <p:extLst>
      <p:ext uri="{BB962C8B-B14F-4D97-AF65-F5344CB8AC3E}">
        <p14:creationId xmlns:p14="http://schemas.microsoft.com/office/powerpoint/2010/main" val="666189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Ayni hak kişiye eşya üzerinde doğrudan hakimiyet sağlar. Eşya üzerinde doğrudan hakimiyet, hak </a:t>
            </a:r>
            <a:r>
              <a:rPr lang="tr-TR" dirty="0" smtClean="0"/>
              <a:t>sahibinin hakkın konusu olan eşyadan hakkına uygun olarak yararlanması için herhangi bir kimsenin araya girmesine, aracılık etmesine ihtiyaç bulunmaması anlamına gelir</a:t>
            </a:r>
            <a:r>
              <a:rPr lang="tr-TR" dirty="0" smtClean="0"/>
              <a:t>.</a:t>
            </a:r>
          </a:p>
          <a:p>
            <a:pPr algn="just"/>
            <a:r>
              <a:rPr lang="tr-TR" dirty="0" smtClean="0"/>
              <a:t>TMK m. </a:t>
            </a:r>
            <a:r>
              <a:rPr lang="tr-TR" dirty="0"/>
              <a:t>683/1 hükmüne göre, </a:t>
            </a:r>
            <a:r>
              <a:rPr lang="tr-TR" i="1" dirty="0"/>
              <a:t>‘Bir şeye malik olan kimse, hukuk düzeninin sınırları içinde, o şey </a:t>
            </a:r>
            <a:r>
              <a:rPr lang="tr-TR" i="1" dirty="0" smtClean="0"/>
              <a:t>üzerinde dilediği </a:t>
            </a:r>
            <a:r>
              <a:rPr lang="tr-TR" i="1" dirty="0"/>
              <a:t>gibi kullanma, yararlanma ve tasarrufta bulunma yetkisine sahiptir</a:t>
            </a:r>
            <a:r>
              <a:rPr lang="tr-TR" i="1" dirty="0" smtClean="0"/>
              <a:t>.’</a:t>
            </a:r>
            <a:endParaRPr lang="tr-TR" i="1" dirty="0"/>
          </a:p>
        </p:txBody>
      </p:sp>
      <p:sp>
        <p:nvSpPr>
          <p:cNvPr id="2" name="Unvan 1"/>
          <p:cNvSpPr>
            <a:spLocks noGrp="1"/>
          </p:cNvSpPr>
          <p:nvPr>
            <p:ph type="title"/>
          </p:nvPr>
        </p:nvSpPr>
        <p:spPr>
          <a:xfrm>
            <a:off x="1371599" y="252807"/>
            <a:ext cx="9888071" cy="1414340"/>
          </a:xfrm>
        </p:spPr>
        <p:txBody>
          <a:bodyPr>
            <a:normAutofit fontScale="90000"/>
          </a:bodyPr>
          <a:lstStyle/>
          <a:p>
            <a:r>
              <a:rPr lang="tr-TR" dirty="0" smtClean="0"/>
              <a:t>B. Eşya Üzerinde </a:t>
            </a:r>
            <a:r>
              <a:rPr lang="tr-TR" dirty="0"/>
              <a:t>D</a:t>
            </a:r>
            <a:r>
              <a:rPr lang="tr-TR" dirty="0" smtClean="0"/>
              <a:t>oğrudan </a:t>
            </a:r>
            <a:r>
              <a:rPr lang="tr-TR" dirty="0"/>
              <a:t>H</a:t>
            </a:r>
            <a:r>
              <a:rPr lang="tr-TR" dirty="0" smtClean="0"/>
              <a:t>akimiyet </a:t>
            </a:r>
            <a:r>
              <a:rPr lang="tr-TR" dirty="0"/>
              <a:t>S</a:t>
            </a:r>
            <a:r>
              <a:rPr lang="tr-TR" dirty="0" smtClean="0"/>
              <a:t>ağlama</a:t>
            </a:r>
            <a:endParaRPr lang="tr-TR" dirty="0"/>
          </a:p>
        </p:txBody>
      </p:sp>
    </p:spTree>
    <p:extLst>
      <p:ext uri="{BB962C8B-B14F-4D97-AF65-F5344CB8AC3E}">
        <p14:creationId xmlns:p14="http://schemas.microsoft.com/office/powerpoint/2010/main" val="3660153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r>
              <a:rPr lang="tr-TR" dirty="0" smtClean="0"/>
              <a:t>Eşya üzerindeki doğrudan hakimiyetin doğal sonucu, herkesin bu hakimiyeti sağlayan hakka uymak onu ihlal etmemek zorunda olmasıdır.</a:t>
            </a:r>
          </a:p>
          <a:p>
            <a:pPr algn="just"/>
            <a:r>
              <a:rPr lang="tr-TR" dirty="0" smtClean="0"/>
              <a:t>Ayni </a:t>
            </a:r>
            <a:r>
              <a:rPr lang="tr-TR" dirty="0" smtClean="0"/>
              <a:t>hak sahibi, hakkını kim ihlal ederse, ondan bu hakkına uymasını isteyebilir</a:t>
            </a:r>
            <a:r>
              <a:rPr lang="tr-TR" dirty="0" smtClean="0"/>
              <a:t>. </a:t>
            </a:r>
            <a:r>
              <a:rPr lang="tr-TR" dirty="0" smtClean="0"/>
              <a:t>Bu da ayni hakkın herkese karşı ileri sürülebilir, diğer deyişle mutlak bir hak olduğunu gösterir.</a:t>
            </a:r>
            <a:r>
              <a:rPr lang="tr-TR" dirty="0" smtClean="0"/>
              <a:t> </a:t>
            </a:r>
            <a:r>
              <a:rPr lang="tr-TR" dirty="0" smtClean="0"/>
              <a:t>Dolayısıyla ayni hak sahibi, üçüncü kişilerin ihlallerine karşı istihkak ve el  atmanın önlenmesi davalarıyla koruma sağlayabilir. </a:t>
            </a:r>
            <a:endParaRPr lang="tr-TR" dirty="0" smtClean="0"/>
          </a:p>
          <a:p>
            <a:pPr algn="just"/>
            <a:r>
              <a:rPr lang="tr-TR" dirty="0" smtClean="0"/>
              <a:t>TMK m. 683/2 </a:t>
            </a:r>
            <a:r>
              <a:rPr lang="tr-TR" dirty="0"/>
              <a:t>hükmüne göre, ‘</a:t>
            </a:r>
            <a:r>
              <a:rPr lang="tr-TR" i="1" dirty="0"/>
              <a:t>Malik, malını haksız olarak elinde bulunduran kimseye karşı istihkak davası açabileceği </a:t>
            </a:r>
            <a:r>
              <a:rPr lang="tr-TR" i="1" dirty="0" smtClean="0"/>
              <a:t>gibi, her </a:t>
            </a:r>
            <a:r>
              <a:rPr lang="tr-TR" i="1" dirty="0"/>
              <a:t>türlü haksız </a:t>
            </a:r>
            <a:r>
              <a:rPr lang="tr-TR" i="1" dirty="0" err="1"/>
              <a:t>elatmanın</a:t>
            </a:r>
            <a:r>
              <a:rPr lang="tr-TR" i="1" dirty="0"/>
              <a:t> önlenmesini de dava edebilir</a:t>
            </a:r>
            <a:r>
              <a:rPr lang="tr-TR" i="1" dirty="0" smtClean="0"/>
              <a:t>.’</a:t>
            </a:r>
            <a:endParaRPr lang="tr-TR" i="1" dirty="0"/>
          </a:p>
          <a:p>
            <a:endParaRPr lang="tr-TR" dirty="0"/>
          </a:p>
        </p:txBody>
      </p:sp>
      <p:sp>
        <p:nvSpPr>
          <p:cNvPr id="2" name="Unvan 1"/>
          <p:cNvSpPr>
            <a:spLocks noGrp="1"/>
          </p:cNvSpPr>
          <p:nvPr>
            <p:ph type="title"/>
          </p:nvPr>
        </p:nvSpPr>
        <p:spPr/>
        <p:txBody>
          <a:bodyPr>
            <a:normAutofit fontScale="90000"/>
          </a:bodyPr>
          <a:lstStyle/>
          <a:p>
            <a:r>
              <a:rPr lang="tr-TR" dirty="0" smtClean="0"/>
              <a:t>C. Ayni </a:t>
            </a:r>
            <a:r>
              <a:rPr lang="tr-TR" dirty="0"/>
              <a:t>H</a:t>
            </a:r>
            <a:r>
              <a:rPr lang="tr-TR" dirty="0" smtClean="0"/>
              <a:t>akkın </a:t>
            </a:r>
            <a:r>
              <a:rPr lang="tr-TR" dirty="0"/>
              <a:t>H</a:t>
            </a:r>
            <a:r>
              <a:rPr lang="tr-TR" dirty="0" smtClean="0"/>
              <a:t>erkese </a:t>
            </a:r>
            <a:r>
              <a:rPr lang="tr-TR" dirty="0"/>
              <a:t>K</a:t>
            </a:r>
            <a:r>
              <a:rPr lang="tr-TR" dirty="0" smtClean="0"/>
              <a:t>arşı </a:t>
            </a:r>
            <a:r>
              <a:rPr lang="tr-TR" dirty="0"/>
              <a:t>İ</a:t>
            </a:r>
            <a:r>
              <a:rPr lang="tr-TR" dirty="0" smtClean="0"/>
              <a:t>leri </a:t>
            </a:r>
            <a:r>
              <a:rPr lang="tr-TR" dirty="0"/>
              <a:t>S</a:t>
            </a:r>
            <a:r>
              <a:rPr lang="tr-TR" dirty="0" smtClean="0"/>
              <a:t>ürülebilir </a:t>
            </a:r>
            <a:r>
              <a:rPr lang="tr-TR" dirty="0"/>
              <a:t>O</a:t>
            </a:r>
            <a:r>
              <a:rPr lang="tr-TR" dirty="0" smtClean="0"/>
              <a:t>lması</a:t>
            </a:r>
            <a:endParaRPr lang="tr-TR" dirty="0"/>
          </a:p>
        </p:txBody>
      </p:sp>
    </p:spTree>
    <p:extLst>
      <p:ext uri="{BB962C8B-B14F-4D97-AF65-F5344CB8AC3E}">
        <p14:creationId xmlns:p14="http://schemas.microsoft.com/office/powerpoint/2010/main" val="33191245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79622" y="2038866"/>
            <a:ext cx="10580048" cy="4522572"/>
          </a:xfrm>
        </p:spPr>
        <p:txBody>
          <a:bodyPr>
            <a:normAutofit fontScale="92500"/>
          </a:bodyPr>
          <a:lstStyle/>
          <a:p>
            <a:pPr algn="just"/>
            <a:r>
              <a:rPr lang="tr-TR" dirty="0" smtClean="0"/>
              <a:t>Ayni haklar çeşitli yönlerden ayrımlara tabi tutulabilir. Bunların </a:t>
            </a:r>
            <a:r>
              <a:rPr lang="tr-TR" dirty="0" err="1" smtClean="0"/>
              <a:t>başlıcaları</a:t>
            </a:r>
            <a:r>
              <a:rPr lang="tr-TR" dirty="0" smtClean="0"/>
              <a:t>, hakkın hak sahibine sağladığı yetkilere göre yapılan ayrım ile hak sahibinin belirleniş biçimine göre yapılan ayrımdır.</a:t>
            </a:r>
          </a:p>
          <a:p>
            <a:pPr marL="457200" indent="-457200" algn="just">
              <a:buAutoNum type="alphaUcPeriod"/>
            </a:pPr>
            <a:r>
              <a:rPr lang="tr-TR" b="1" dirty="0" smtClean="0"/>
              <a:t>Mülkiyet Hakkı- Sınırlı Ayni Haklar</a:t>
            </a:r>
          </a:p>
          <a:p>
            <a:pPr marL="0" indent="0" algn="just">
              <a:buNone/>
            </a:pPr>
            <a:r>
              <a:rPr lang="tr-TR" b="1" dirty="0" smtClean="0"/>
              <a:t>1.Mülkiyet Hakkı</a:t>
            </a:r>
          </a:p>
          <a:p>
            <a:pPr marL="0" indent="0" algn="just">
              <a:buNone/>
            </a:pPr>
            <a:r>
              <a:rPr lang="tr-TR" dirty="0" smtClean="0"/>
              <a:t>Kişiye </a:t>
            </a:r>
            <a:r>
              <a:rPr lang="tr-TR" dirty="0"/>
              <a:t>eşya üzerinde en geniş yetkiler sağlayan ayni haktır. TMK m. 683/1’ e göre, ‘ Bir şeye malik olan kimse, hukuk düzeninin sınırları içinde, o şey üzerinde dilediği gibi kullanma, yararlanma ve tasarrufta bulunma yetkisine sahiptir.’</a:t>
            </a:r>
          </a:p>
          <a:p>
            <a:pPr marL="0" indent="0" algn="just">
              <a:buNone/>
            </a:pPr>
            <a:r>
              <a:rPr lang="tr-TR" b="1" dirty="0" smtClean="0"/>
              <a:t>2.Sınırlı Ayni Haklar</a:t>
            </a:r>
          </a:p>
          <a:p>
            <a:pPr marL="0" indent="0" algn="just">
              <a:buNone/>
            </a:pPr>
            <a:r>
              <a:rPr lang="tr-TR" dirty="0" smtClean="0"/>
              <a:t>Sınırlı ayni haklar, kişiye eşya üzerinde sınırlı yetkiler sağlayan ayni haklardır. Sınırlı ayni haklar mülkiyeti sınırlayıcı bir özelliği sahiptir. Sınırlı ayni haklar eşya üzerinde sağladığı yetkilere göre 3 gruba ayrılır.</a:t>
            </a:r>
          </a:p>
          <a:p>
            <a:pPr marL="0" indent="0" algn="just">
              <a:buNone/>
            </a:pPr>
            <a:endParaRPr lang="tr-TR" i="1" dirty="0" smtClean="0"/>
          </a:p>
          <a:p>
            <a:pPr marL="457200" indent="-457200" algn="just">
              <a:buFont typeface="+mj-lt"/>
              <a:buAutoNum type="arabicPeriod"/>
            </a:pPr>
            <a:endParaRPr lang="tr-TR" i="1" dirty="0"/>
          </a:p>
        </p:txBody>
      </p:sp>
      <p:sp>
        <p:nvSpPr>
          <p:cNvPr id="3" name="Başlık 2"/>
          <p:cNvSpPr>
            <a:spLocks noGrp="1"/>
          </p:cNvSpPr>
          <p:nvPr>
            <p:ph type="title"/>
          </p:nvPr>
        </p:nvSpPr>
        <p:spPr/>
        <p:txBody>
          <a:bodyPr/>
          <a:lstStyle/>
          <a:p>
            <a:r>
              <a:rPr lang="tr-TR" dirty="0" smtClean="0"/>
              <a:t>VI. Ayni Hakların Çeşitleri</a:t>
            </a:r>
            <a:endParaRPr lang="tr-TR" dirty="0"/>
          </a:p>
        </p:txBody>
      </p:sp>
    </p:spTree>
    <p:extLst>
      <p:ext uri="{BB962C8B-B14F-4D97-AF65-F5344CB8AC3E}">
        <p14:creationId xmlns:p14="http://schemas.microsoft.com/office/powerpoint/2010/main" val="38217840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1978" y="2038866"/>
            <a:ext cx="10567692" cy="4411362"/>
          </a:xfrm>
        </p:spPr>
        <p:txBody>
          <a:bodyPr>
            <a:normAutofit fontScale="92500" lnSpcReduction="10000"/>
          </a:bodyPr>
          <a:lstStyle/>
          <a:p>
            <a:pPr marL="0" indent="0" algn="just">
              <a:buNone/>
            </a:pPr>
            <a:r>
              <a:rPr lang="tr-TR" b="1" dirty="0" smtClean="0"/>
              <a:t>a. İrtifak Hakları</a:t>
            </a:r>
          </a:p>
          <a:p>
            <a:pPr marL="0" indent="0" algn="just">
              <a:buNone/>
            </a:pPr>
            <a:r>
              <a:rPr lang="tr-TR" dirty="0" smtClean="0"/>
              <a:t>Malikin eşya üzerinde kullanma ve yararlanmayla ilgili yetkilerinin bir kısmını veya tamamını hak sahibine sağlayan ya da malikin mülkiyetin içeriğindeki yetkilerden bazılarını kullanmasını hak sahibi yararına yasaklayan haklardır.</a:t>
            </a:r>
          </a:p>
          <a:p>
            <a:pPr marL="0" indent="0" algn="just">
              <a:buNone/>
            </a:pPr>
            <a:r>
              <a:rPr lang="tr-TR" b="1" dirty="0" smtClean="0"/>
              <a:t>b. Rehin Hakları </a:t>
            </a:r>
          </a:p>
          <a:p>
            <a:pPr marL="0" indent="0" algn="just">
              <a:buNone/>
            </a:pPr>
            <a:r>
              <a:rPr lang="tr-TR" dirty="0" smtClean="0"/>
              <a:t>Hak sahibinin bir alacağını güvence altına alan ve alacak ödenmediği takdirde rehin verilen malın satılması suretiyle elde edilecek paradan alacağın karşılanması yetkisini sağlayan haklardır.</a:t>
            </a:r>
          </a:p>
          <a:p>
            <a:pPr marL="0" indent="0" algn="just">
              <a:buNone/>
            </a:pPr>
            <a:r>
              <a:rPr lang="tr-TR" b="1" dirty="0" smtClean="0"/>
              <a:t>c. Taşınmaz Yükü</a:t>
            </a:r>
          </a:p>
          <a:p>
            <a:pPr marL="0" indent="0" algn="just">
              <a:buNone/>
            </a:pPr>
            <a:r>
              <a:rPr lang="tr-TR" dirty="0" smtClean="0"/>
              <a:t>Taşınmaz yükü, bir taşınmaz malikinin taşınmazı dolayısıyla, o taşınmaza karşılık olmak üzere diğer bir kimse lehine bir şey vermek veya yapmakla yükümlü tutulmasıdır.</a:t>
            </a:r>
          </a:p>
          <a:p>
            <a:pPr marL="0" indent="0">
              <a:buNone/>
            </a:pPr>
            <a:endParaRPr lang="tr-TR" b="1" dirty="0"/>
          </a:p>
        </p:txBody>
      </p:sp>
    </p:spTree>
    <p:extLst>
      <p:ext uri="{BB962C8B-B14F-4D97-AF65-F5344CB8AC3E}">
        <p14:creationId xmlns:p14="http://schemas.microsoft.com/office/powerpoint/2010/main" val="1955747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Belirlilik(</a:t>
            </a:r>
            <a:r>
              <a:rPr lang="tr-TR" dirty="0" err="1" smtClean="0"/>
              <a:t>Muayyenlik</a:t>
            </a:r>
            <a:r>
              <a:rPr lang="tr-TR" dirty="0" smtClean="0"/>
              <a:t>) İlkesi</a:t>
            </a:r>
          </a:p>
          <a:p>
            <a:r>
              <a:rPr lang="tr-TR" dirty="0" smtClean="0"/>
              <a:t>Açıklık (Aleniyet) İlkesi</a:t>
            </a:r>
          </a:p>
          <a:p>
            <a:r>
              <a:rPr lang="tr-TR" dirty="0" smtClean="0"/>
              <a:t>Güvenin Korunması İlkesi</a:t>
            </a:r>
          </a:p>
          <a:p>
            <a:r>
              <a:rPr lang="tr-TR" dirty="0" smtClean="0"/>
              <a:t>Sınırlı Sayı ve Tipe Bağlılık İlkesi</a:t>
            </a:r>
          </a:p>
          <a:p>
            <a:r>
              <a:rPr lang="tr-TR" dirty="0" smtClean="0"/>
              <a:t>Ayni Hakların Hak Düşürücü Süreye ve Zamanaşımına Tabi Olmaması İlkesi</a:t>
            </a:r>
            <a:endParaRPr lang="tr-TR" dirty="0"/>
          </a:p>
        </p:txBody>
      </p:sp>
      <p:sp>
        <p:nvSpPr>
          <p:cNvPr id="3" name="Başlık 2"/>
          <p:cNvSpPr>
            <a:spLocks noGrp="1"/>
          </p:cNvSpPr>
          <p:nvPr>
            <p:ph type="title"/>
          </p:nvPr>
        </p:nvSpPr>
        <p:spPr>
          <a:xfrm>
            <a:off x="308919" y="570156"/>
            <a:ext cx="11467070" cy="1258644"/>
          </a:xfrm>
        </p:spPr>
        <p:txBody>
          <a:bodyPr/>
          <a:lstStyle/>
          <a:p>
            <a:r>
              <a:rPr lang="tr-TR" dirty="0" smtClean="0"/>
              <a:t>VII. Ayni Haklara Hakim Olan İlkeler</a:t>
            </a:r>
            <a:endParaRPr lang="tr-TR" dirty="0"/>
          </a:p>
        </p:txBody>
      </p:sp>
    </p:spTree>
    <p:extLst>
      <p:ext uri="{BB962C8B-B14F-4D97-AF65-F5344CB8AC3E}">
        <p14:creationId xmlns:p14="http://schemas.microsoft.com/office/powerpoint/2010/main" val="2853486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416" y="1989438"/>
            <a:ext cx="10864254" cy="4497859"/>
          </a:xfrm>
        </p:spPr>
        <p:txBody>
          <a:bodyPr>
            <a:normAutofit fontScale="85000" lnSpcReduction="20000"/>
          </a:bodyPr>
          <a:lstStyle/>
          <a:p>
            <a:pPr marL="0" indent="0">
              <a:buNone/>
            </a:pPr>
            <a:r>
              <a:rPr lang="tr-TR" b="1" dirty="0" smtClean="0"/>
              <a:t>A. Belirlilik İlkesi</a:t>
            </a:r>
          </a:p>
          <a:p>
            <a:pPr algn="just"/>
            <a:r>
              <a:rPr lang="tr-TR" dirty="0" smtClean="0"/>
              <a:t>Ayni haklar ancak mevcut ve ferden belirlenmiş şeyler üzerinde kurulabilir. Türüyle belli, fakat ferden belirlenmemiş şeyler ayni hak konusu olmaz. Belirlilik ilkesinin bir sonucu olarak, ayni hak belli bir şeyin tümünü kapsar.</a:t>
            </a:r>
          </a:p>
          <a:p>
            <a:pPr marL="0" indent="0" algn="just">
              <a:buNone/>
            </a:pPr>
            <a:r>
              <a:rPr lang="tr-TR" b="1" dirty="0" smtClean="0"/>
              <a:t>B. Açıklık İlkesi</a:t>
            </a:r>
          </a:p>
          <a:p>
            <a:pPr algn="just"/>
            <a:r>
              <a:rPr lang="tr-TR" dirty="0" smtClean="0"/>
              <a:t>Hak ve işlem güvenliği ayni haklar bakımından önem arz eder. Ayni hak ilişkilerinde hak ve işlem güvenliğinin sağlanabilmesi her şeyden önce ayni hakların bütün üçüncü kişiler tarafından açıkça görülebilecek bir biçimde dışa aksetmesine, başka bir deyişle açık olmasına bağlıdır.</a:t>
            </a:r>
          </a:p>
          <a:p>
            <a:pPr marL="0" indent="0" algn="just">
              <a:buNone/>
            </a:pPr>
            <a:r>
              <a:rPr lang="tr-TR" b="1" dirty="0" smtClean="0"/>
              <a:t>C. Güvenin Korunması İlkesi</a:t>
            </a:r>
          </a:p>
          <a:p>
            <a:pPr algn="just"/>
            <a:r>
              <a:rPr lang="tr-TR" dirty="0" smtClean="0"/>
              <a:t>Ayni haklar taşınırlarda zilyetlik, taşınmazlarda tapu sicilindeki tescillerle dışa açıklanmaktadır. Açıklanan durum genellikle gerçek duruma uyar. Ancak, bazen açıklanan durum ile gerçek durum birbirinden farklıdır. Bu durumda TMK açıklık ilkesi gereği, açıklanan duruma güvenerek  ayni hak kazanan iyiniyetli üçüncü kişilerin edinimlerini koruma yoluna gitmiştir. Bu koruma taşınmazlarda mutlak, taşınırlarda ise daha sınırlıdır.</a:t>
            </a:r>
            <a:endParaRPr lang="tr-TR" dirty="0"/>
          </a:p>
        </p:txBody>
      </p:sp>
    </p:spTree>
    <p:extLst>
      <p:ext uri="{BB962C8B-B14F-4D97-AF65-F5344CB8AC3E}">
        <p14:creationId xmlns:p14="http://schemas.microsoft.com/office/powerpoint/2010/main" val="2397639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6497" y="1940011"/>
            <a:ext cx="12105503" cy="4917989"/>
          </a:xfrm>
        </p:spPr>
        <p:txBody>
          <a:bodyPr>
            <a:normAutofit fontScale="92500" lnSpcReduction="10000"/>
          </a:bodyPr>
          <a:lstStyle/>
          <a:p>
            <a:pPr marL="0" indent="0">
              <a:buNone/>
            </a:pPr>
            <a:r>
              <a:rPr lang="tr-TR" b="1" dirty="0" smtClean="0"/>
              <a:t>D. Sınırlı Sayı ve Tipe Bağlılık İlkesi</a:t>
            </a:r>
          </a:p>
          <a:p>
            <a:pPr algn="just"/>
            <a:r>
              <a:rPr lang="tr-TR" dirty="0" smtClean="0"/>
              <a:t>Borçlar Hukukunda sözleşme ilkesi geçerli olduğundan taraflar kanunlarda düzenlenen sözleşme tipleri dışında yepyeni sözleşme yapabildikleri gibi, belli bir sözleşme tipinde de sözleşmenin içeriğini kanunda öngörülen sınırlar içinde diledikleri gibi düzenleyebilirler. Buna karşılık ayni imkan ayni haklarda söz konusu değildir; ancak kanunda öngörülen ayni haklar kurulabilir. Buna sınırlı sayıda olma (</a:t>
            </a:r>
            <a:r>
              <a:rPr lang="tr-TR" dirty="0" err="1" smtClean="0"/>
              <a:t>numerus</a:t>
            </a:r>
            <a:r>
              <a:rPr lang="tr-TR" dirty="0" smtClean="0"/>
              <a:t> </a:t>
            </a:r>
            <a:r>
              <a:rPr lang="tr-TR" dirty="0" err="1" smtClean="0"/>
              <a:t>clausus</a:t>
            </a:r>
            <a:r>
              <a:rPr lang="tr-TR" dirty="0" smtClean="0"/>
              <a:t>)ilkesi denir. TMK ayni hakları sadece sayı bakımından sınırlandırmamış aynı zamanda ayni hak tipinin içeriğini belirlemede de </a:t>
            </a:r>
            <a:r>
              <a:rPr lang="tr-TR" dirty="0" err="1" smtClean="0"/>
              <a:t>TBK’ya</a:t>
            </a:r>
            <a:r>
              <a:rPr lang="tr-TR" dirty="0" smtClean="0"/>
              <a:t> oranla daha fazla sınırlama getirmiştir. Buna da tipe bağlılık ilkesi denir.</a:t>
            </a:r>
          </a:p>
          <a:p>
            <a:pPr marL="0" indent="0" algn="just">
              <a:buNone/>
            </a:pPr>
            <a:r>
              <a:rPr lang="tr-TR" b="1" dirty="0"/>
              <a:t>E. Ayni Hakların Hak Düşürücü Süreye ve Zamanaşımına Tabi Olmaması </a:t>
            </a:r>
            <a:r>
              <a:rPr lang="tr-TR" b="1" dirty="0" smtClean="0"/>
              <a:t>İlkesi</a:t>
            </a:r>
          </a:p>
          <a:p>
            <a:pPr algn="just"/>
            <a:r>
              <a:rPr lang="tr-TR" dirty="0" smtClean="0"/>
              <a:t>Ayni haklarda ne yenilik doğuran haklarda olduğu gibi bir hak düşürücü süre, ne de alacaklarda olduğu gibi bir zamanaşımı süresi söz konusu değildir. Bu ayni haklardan fiilen yararlanılmaması halinde hakkın düşmeyeceğini gösterdiği gibi, ayni hakkın herkese karşı ileri sürülmesini sağlayan talep ve davaların da zamanaşımına uğramayacağını ifade eder. </a:t>
            </a:r>
            <a:endParaRPr lang="tr-TR" dirty="0"/>
          </a:p>
        </p:txBody>
      </p:sp>
    </p:spTree>
    <p:extLst>
      <p:ext uri="{BB962C8B-B14F-4D97-AF65-F5344CB8AC3E}">
        <p14:creationId xmlns:p14="http://schemas.microsoft.com/office/powerpoint/2010/main" val="122409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endParaRPr lang="tr-TR" dirty="0" smtClean="0"/>
          </a:p>
          <a:p>
            <a:pPr algn="just"/>
            <a:r>
              <a:rPr lang="tr-TR" dirty="0" smtClean="0"/>
              <a:t>Klasik görüş ayni hakkın eşya üzerinde kişiye sağladığı yetkilerden hareket ederek, ayni hakkı eşya üzerinde doğrudan hakimiyet sağlayan hak olarak nitelendirir.</a:t>
            </a:r>
            <a:endParaRPr lang="tr-TR" dirty="0"/>
          </a:p>
          <a:p>
            <a:pPr algn="just"/>
            <a:r>
              <a:rPr lang="tr-TR" dirty="0" smtClean="0"/>
              <a:t>Bu görüşe göre, ayni hak, eşya ile hak sahibi arasında doğrudan doğruya mevcut olan bir bağ, bir ilişkiden ibarettir. Hak sahibi, bu hakkını bir başkasının aracılığına ihtiyaç olmaksızın kullanır. </a:t>
            </a:r>
          </a:p>
          <a:p>
            <a:pPr algn="just"/>
            <a:r>
              <a:rPr lang="tr-TR" dirty="0" smtClean="0"/>
              <a:t>Kişiler ile eşya arasında bir hukuki ilişkinin söz konusu olamayacağı , hukuki ilişkilerin ancak kişiler arasında kurulabileceği belirtilmek suretiyle bu görüş eleştirilmiştir.</a:t>
            </a:r>
            <a:endParaRPr lang="tr-TR" dirty="0"/>
          </a:p>
        </p:txBody>
      </p:sp>
      <p:sp>
        <p:nvSpPr>
          <p:cNvPr id="2" name="Unvan 1"/>
          <p:cNvSpPr>
            <a:spLocks noGrp="1"/>
          </p:cNvSpPr>
          <p:nvPr>
            <p:ph type="title"/>
          </p:nvPr>
        </p:nvSpPr>
        <p:spPr/>
        <p:txBody>
          <a:bodyPr/>
          <a:lstStyle/>
          <a:p>
            <a:r>
              <a:rPr lang="tr-TR" dirty="0" smtClean="0"/>
              <a:t>Klasik Görüş</a:t>
            </a:r>
            <a:endParaRPr lang="tr-TR" dirty="0"/>
          </a:p>
        </p:txBody>
      </p:sp>
    </p:spTree>
    <p:extLst>
      <p:ext uri="{BB962C8B-B14F-4D97-AF65-F5344CB8AC3E}">
        <p14:creationId xmlns:p14="http://schemas.microsoft.com/office/powerpoint/2010/main" val="981438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Bu görüş ayni hakkı, eşya üzerinde herkese karşı ileri sürülebilen bir hak olarak kabul eder. Ayni hak, hak sahibi ile diğer bütün kişiler arasında meydana gelen ve diğer bütün kişileri ayni hak sahibine karşı borç altına sokan bir hukuki ilişkidir.  Bu hukuki ilişkide ayni hak sahibi aktif süje, onun dışında kalan diğer bütün kişiler ise pasif süjedir. Pasif süjeler aktif süjeye karşı olumsuz bir borç altına girmektedirler.</a:t>
            </a:r>
          </a:p>
          <a:p>
            <a:pPr algn="just"/>
            <a:endParaRPr lang="tr-TR" dirty="0" smtClean="0"/>
          </a:p>
          <a:p>
            <a:pPr algn="just"/>
            <a:r>
              <a:rPr lang="tr-TR" dirty="0" smtClean="0"/>
              <a:t>Bu görüş ayni hakkı kişiler arasında kurulan bir ilişki olarak açıkladığı için </a:t>
            </a:r>
            <a:r>
              <a:rPr lang="tr-TR" dirty="0" err="1" smtClean="0"/>
              <a:t>şahışçı</a:t>
            </a:r>
            <a:r>
              <a:rPr lang="tr-TR" dirty="0" smtClean="0"/>
              <a:t> (</a:t>
            </a:r>
            <a:r>
              <a:rPr lang="tr-TR" dirty="0" err="1" smtClean="0"/>
              <a:t>personalist</a:t>
            </a:r>
            <a:r>
              <a:rPr lang="tr-TR" dirty="0" smtClean="0"/>
              <a:t>) görüş olarak anılır.</a:t>
            </a:r>
          </a:p>
          <a:p>
            <a:pPr marL="0" indent="0">
              <a:buNone/>
            </a:pPr>
            <a:endParaRPr lang="tr-TR" dirty="0"/>
          </a:p>
        </p:txBody>
      </p:sp>
      <p:sp>
        <p:nvSpPr>
          <p:cNvPr id="2" name="Unvan 1"/>
          <p:cNvSpPr>
            <a:spLocks noGrp="1"/>
          </p:cNvSpPr>
          <p:nvPr>
            <p:ph type="title"/>
          </p:nvPr>
        </p:nvSpPr>
        <p:spPr/>
        <p:txBody>
          <a:bodyPr/>
          <a:lstStyle/>
          <a:p>
            <a:r>
              <a:rPr lang="tr-TR" dirty="0" err="1" smtClean="0"/>
              <a:t>Şahışçı</a:t>
            </a:r>
            <a:r>
              <a:rPr lang="tr-TR" dirty="0" smtClean="0"/>
              <a:t> Görüş</a:t>
            </a:r>
            <a:endParaRPr lang="tr-TR" dirty="0"/>
          </a:p>
        </p:txBody>
      </p:sp>
    </p:spTree>
    <p:extLst>
      <p:ext uri="{BB962C8B-B14F-4D97-AF65-F5344CB8AC3E}">
        <p14:creationId xmlns:p14="http://schemas.microsoft.com/office/powerpoint/2010/main" val="3110250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dirty="0" smtClean="0"/>
              <a:t>Ayni hak kavramının niteliğine uygun tanım ancak klasik ve </a:t>
            </a:r>
            <a:r>
              <a:rPr lang="tr-TR" dirty="0" err="1" smtClean="0"/>
              <a:t>şahısçı</a:t>
            </a:r>
            <a:r>
              <a:rPr lang="tr-TR" dirty="0" smtClean="0"/>
              <a:t> görüş birlikte değerlendirilerek yapılabilir. İsviçre ve Türk </a:t>
            </a:r>
            <a:r>
              <a:rPr lang="tr-TR" dirty="0"/>
              <a:t>H</a:t>
            </a:r>
            <a:r>
              <a:rPr lang="tr-TR" dirty="0" smtClean="0"/>
              <a:t>ukukunda hakim olan görüş, klasik ve </a:t>
            </a:r>
            <a:r>
              <a:rPr lang="tr-TR" dirty="0" err="1" smtClean="0"/>
              <a:t>şahısçı</a:t>
            </a:r>
            <a:r>
              <a:rPr lang="tr-TR" dirty="0" smtClean="0"/>
              <a:t> görüşü birleştiren bir görüştür. Bu görüşe göre, ayni hak, kişiye eşya üzerinde doğrudan doğruya hakimiyet sağlayan ve herkese karşı ileri sürülebilen bir haktır. </a:t>
            </a:r>
            <a:endParaRPr lang="tr-TR" dirty="0"/>
          </a:p>
        </p:txBody>
      </p:sp>
      <p:sp>
        <p:nvSpPr>
          <p:cNvPr id="2" name="Unvan 1"/>
          <p:cNvSpPr>
            <a:spLocks noGrp="1"/>
          </p:cNvSpPr>
          <p:nvPr>
            <p:ph type="title"/>
          </p:nvPr>
        </p:nvSpPr>
        <p:spPr/>
        <p:txBody>
          <a:bodyPr/>
          <a:lstStyle/>
          <a:p>
            <a:r>
              <a:rPr lang="tr-TR" dirty="0" smtClean="0"/>
              <a:t>Birleştirici Görüş</a:t>
            </a:r>
            <a:endParaRPr lang="tr-TR" dirty="0"/>
          </a:p>
        </p:txBody>
      </p:sp>
    </p:spTree>
    <p:extLst>
      <p:ext uri="{BB962C8B-B14F-4D97-AF65-F5344CB8AC3E}">
        <p14:creationId xmlns:p14="http://schemas.microsoft.com/office/powerpoint/2010/main" val="49903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buFont typeface="Wingdings" pitchFamily="2" charset="2"/>
              <a:buChar char="§"/>
            </a:pPr>
            <a:endParaRPr lang="tr-TR" dirty="0" smtClean="0"/>
          </a:p>
          <a:p>
            <a:pPr marL="0" indent="0" algn="just">
              <a:buNone/>
            </a:pPr>
            <a:r>
              <a:rPr lang="tr-TR" dirty="0" smtClean="0"/>
              <a:t>Ayni hak kavram olarak üç unsuru ihtiva eder.</a:t>
            </a:r>
          </a:p>
          <a:p>
            <a:pPr algn="just">
              <a:buFont typeface="Wingdings" pitchFamily="2" charset="2"/>
              <a:buChar char="§"/>
            </a:pPr>
            <a:r>
              <a:rPr lang="tr-TR" dirty="0" smtClean="0"/>
              <a:t>Ayni hak </a:t>
            </a:r>
            <a:r>
              <a:rPr lang="tr-TR" u="sng" dirty="0" smtClean="0"/>
              <a:t>eşya</a:t>
            </a:r>
            <a:r>
              <a:rPr lang="tr-TR" dirty="0" smtClean="0"/>
              <a:t> üzerinde kurulur.</a:t>
            </a:r>
          </a:p>
          <a:p>
            <a:pPr algn="just">
              <a:buFont typeface="Wingdings" pitchFamily="2" charset="2"/>
              <a:buChar char="§"/>
            </a:pPr>
            <a:r>
              <a:rPr lang="tr-TR" dirty="0" smtClean="0"/>
              <a:t>Ayni hak eşya üzerinde </a:t>
            </a:r>
            <a:r>
              <a:rPr lang="tr-TR" u="sng" dirty="0" smtClean="0"/>
              <a:t>doğrudan hakimiyet </a:t>
            </a:r>
            <a:r>
              <a:rPr lang="tr-TR" dirty="0" smtClean="0"/>
              <a:t>sağlar.</a:t>
            </a:r>
          </a:p>
          <a:p>
            <a:pPr algn="just">
              <a:buFont typeface="Wingdings" pitchFamily="2" charset="2"/>
              <a:buChar char="§"/>
            </a:pPr>
            <a:r>
              <a:rPr lang="tr-TR" dirty="0" smtClean="0"/>
              <a:t>Ayni hak </a:t>
            </a:r>
            <a:r>
              <a:rPr lang="tr-TR" u="sng" dirty="0" smtClean="0"/>
              <a:t>herkese karşı ileri sürülebilen bir haktır</a:t>
            </a:r>
            <a:r>
              <a:rPr lang="tr-TR" dirty="0" smtClean="0"/>
              <a:t>.</a:t>
            </a:r>
          </a:p>
        </p:txBody>
      </p:sp>
      <p:sp>
        <p:nvSpPr>
          <p:cNvPr id="2" name="Başlık 1"/>
          <p:cNvSpPr>
            <a:spLocks noGrp="1"/>
          </p:cNvSpPr>
          <p:nvPr>
            <p:ph type="title"/>
          </p:nvPr>
        </p:nvSpPr>
        <p:spPr/>
        <p:txBody>
          <a:bodyPr/>
          <a:lstStyle/>
          <a:p>
            <a:r>
              <a:rPr lang="tr-TR" dirty="0" smtClean="0"/>
              <a:t>Ayni Hak </a:t>
            </a:r>
            <a:r>
              <a:rPr lang="tr-TR" dirty="0"/>
              <a:t>K</a:t>
            </a:r>
            <a:r>
              <a:rPr lang="tr-TR" dirty="0" smtClean="0"/>
              <a:t>avramının </a:t>
            </a:r>
            <a:r>
              <a:rPr lang="tr-TR" dirty="0"/>
              <a:t>U</a:t>
            </a:r>
            <a:r>
              <a:rPr lang="tr-TR" dirty="0" smtClean="0"/>
              <a:t>nsurları</a:t>
            </a:r>
            <a:endParaRPr lang="tr-TR" dirty="0"/>
          </a:p>
        </p:txBody>
      </p:sp>
    </p:spTree>
    <p:extLst>
      <p:ext uri="{BB962C8B-B14F-4D97-AF65-F5344CB8AC3E}">
        <p14:creationId xmlns:p14="http://schemas.microsoft.com/office/powerpoint/2010/main" val="165648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just">
              <a:buNone/>
            </a:pPr>
            <a:r>
              <a:rPr lang="tr-TR" b="1" dirty="0"/>
              <a:t>1</a:t>
            </a:r>
            <a:r>
              <a:rPr lang="tr-TR" b="1" dirty="0" smtClean="0"/>
              <a:t>. KAVRAM</a:t>
            </a:r>
          </a:p>
          <a:p>
            <a:pPr algn="just"/>
            <a:r>
              <a:rPr lang="tr-TR" dirty="0" smtClean="0"/>
              <a:t>Genel anlamda eşya , cismani, kendi başına bir varlığı bulunan ve üzerinde hakimiyet kurulabilen şeyler olarak tanımlanır. Eşyanın fiziki özelliği önem taşır.</a:t>
            </a:r>
          </a:p>
          <a:p>
            <a:pPr algn="just"/>
            <a:r>
              <a:rPr lang="tr-TR" dirty="0" smtClean="0"/>
              <a:t>Hukuki anlamda eşya ise, işlevsel bir kavramdır. Hukuki anlamda eşya, cismani, sınırlandırılmış, üzerinde fiili ve hukuki hakimiyet kurulabilen şeyler olarak tanımlanır.</a:t>
            </a:r>
            <a:endParaRPr lang="tr-TR" dirty="0"/>
          </a:p>
        </p:txBody>
      </p:sp>
      <p:sp>
        <p:nvSpPr>
          <p:cNvPr id="3" name="Başlık 2"/>
          <p:cNvSpPr>
            <a:spLocks noGrp="1"/>
          </p:cNvSpPr>
          <p:nvPr>
            <p:ph type="title"/>
          </p:nvPr>
        </p:nvSpPr>
        <p:spPr/>
        <p:txBody>
          <a:bodyPr/>
          <a:lstStyle/>
          <a:p>
            <a:r>
              <a:rPr lang="tr-TR" dirty="0" smtClean="0"/>
              <a:t>A. </a:t>
            </a:r>
            <a:r>
              <a:rPr lang="tr-TR" dirty="0" smtClean="0"/>
              <a:t>Eşya</a:t>
            </a:r>
            <a:endParaRPr lang="tr-TR" dirty="0"/>
          </a:p>
        </p:txBody>
      </p:sp>
    </p:spTree>
    <p:extLst>
      <p:ext uri="{BB962C8B-B14F-4D97-AF65-F5344CB8AC3E}">
        <p14:creationId xmlns:p14="http://schemas.microsoft.com/office/powerpoint/2010/main" val="283175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71692" y="1977081"/>
            <a:ext cx="10327340" cy="4312508"/>
          </a:xfrm>
        </p:spPr>
        <p:txBody>
          <a:bodyPr>
            <a:normAutofit/>
          </a:bodyPr>
          <a:lstStyle/>
          <a:p>
            <a:pPr algn="just"/>
            <a:r>
              <a:rPr lang="tr-TR" dirty="0" smtClean="0"/>
              <a:t>Cismani olma</a:t>
            </a:r>
          </a:p>
          <a:p>
            <a:pPr algn="just"/>
            <a:r>
              <a:rPr lang="tr-TR" dirty="0" smtClean="0"/>
              <a:t>Sınırlandırılmış olma</a:t>
            </a:r>
          </a:p>
          <a:p>
            <a:pPr algn="just"/>
            <a:r>
              <a:rPr lang="tr-TR" dirty="0" smtClean="0"/>
              <a:t>Üzerinde fiili veya hukuki hakimiyet kurulabilir olma</a:t>
            </a:r>
          </a:p>
          <a:p>
            <a:pPr marL="0" indent="0" algn="just">
              <a:buNone/>
            </a:pPr>
            <a:r>
              <a:rPr lang="tr-TR" b="1" dirty="0" smtClean="0"/>
              <a:t>	a. Cismani Olma</a:t>
            </a:r>
          </a:p>
          <a:p>
            <a:pPr marL="0" indent="0" algn="just">
              <a:buNone/>
            </a:pPr>
            <a:r>
              <a:rPr lang="tr-TR" dirty="0" smtClean="0"/>
              <a:t>İsviçre –Türk Medeni Kanunu, maddi varlığı olan, yani cismani şeyleri eşya olarak kabul etmiştir. Bununla birlikte, kanun koyucu bazen cismani olmayan şeyleri de eşya ile bir tutarak eşyaya ilişkin kuralların bunlara da  uygulanmasını öngörmüştür. Nitekim doğal güçlerin mülkiyet hakkına konu olabilmesi gibi..</a:t>
            </a:r>
          </a:p>
          <a:p>
            <a:pPr marL="0" indent="0">
              <a:buNone/>
            </a:pPr>
            <a:r>
              <a:rPr lang="tr-TR" dirty="0" smtClean="0"/>
              <a:t> </a:t>
            </a:r>
            <a:endParaRPr lang="tr-TR" dirty="0"/>
          </a:p>
        </p:txBody>
      </p:sp>
      <p:sp>
        <p:nvSpPr>
          <p:cNvPr id="3" name="Başlık 2"/>
          <p:cNvSpPr>
            <a:spLocks noGrp="1"/>
          </p:cNvSpPr>
          <p:nvPr>
            <p:ph type="title"/>
          </p:nvPr>
        </p:nvSpPr>
        <p:spPr/>
        <p:txBody>
          <a:bodyPr/>
          <a:lstStyle/>
          <a:p>
            <a:r>
              <a:rPr lang="tr-TR" sz="3600" dirty="0" smtClean="0"/>
              <a:t>2. Hukuki Anlamda Eşyanın Özellikleri</a:t>
            </a:r>
            <a:endParaRPr lang="tr-TR" sz="3600" dirty="0"/>
          </a:p>
        </p:txBody>
      </p:sp>
    </p:spTree>
    <p:extLst>
      <p:ext uri="{BB962C8B-B14F-4D97-AF65-F5344CB8AC3E}">
        <p14:creationId xmlns:p14="http://schemas.microsoft.com/office/powerpoint/2010/main" val="221932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1977082"/>
            <a:ext cx="10327340" cy="4149082"/>
          </a:xfrm>
        </p:spPr>
        <p:txBody>
          <a:bodyPr/>
          <a:lstStyle/>
          <a:p>
            <a:pPr marL="0" indent="0">
              <a:buNone/>
            </a:pPr>
            <a:r>
              <a:rPr lang="tr-TR" b="1" dirty="0" smtClean="0"/>
              <a:t>b. Sınırlandırılmış Olma</a:t>
            </a:r>
          </a:p>
          <a:p>
            <a:pPr algn="just"/>
            <a:r>
              <a:rPr lang="tr-TR" dirty="0" smtClean="0"/>
              <a:t>Eşyanın sınırlandırılmış bir varlığı olmalıdır. Sınırlandırılmış olma, cismani ve ekonomik bir bütünlüğü zorunlu kılar. </a:t>
            </a:r>
          </a:p>
          <a:p>
            <a:pPr algn="just"/>
            <a:r>
              <a:rPr lang="tr-TR" dirty="0" smtClean="0"/>
              <a:t>Cismani </a:t>
            </a:r>
            <a:r>
              <a:rPr lang="tr-TR" dirty="0" err="1" smtClean="0"/>
              <a:t>sınırlandırılmışlık</a:t>
            </a:r>
            <a:r>
              <a:rPr lang="tr-TR" dirty="0" smtClean="0"/>
              <a:t>, doğal ve yapay yoldan meydana gelen maddi, fiziki bir bütünlüğü ifade eder. Katı nesnelerde bu anlamda </a:t>
            </a:r>
            <a:r>
              <a:rPr lang="tr-TR" dirty="0" err="1" smtClean="0"/>
              <a:t>sınırlandırılmışlık</a:t>
            </a:r>
            <a:r>
              <a:rPr lang="tr-TR" dirty="0" smtClean="0"/>
              <a:t> kendiliğinden vardır. Gaz ve sıvı durumundaki şeyler ise, içinde bulundukları kabın biçimini almak suretiyle </a:t>
            </a:r>
            <a:r>
              <a:rPr lang="tr-TR" dirty="0" err="1" smtClean="0"/>
              <a:t>sınırlandırılmışlık</a:t>
            </a:r>
            <a:r>
              <a:rPr lang="tr-TR" dirty="0" smtClean="0"/>
              <a:t> şartını yerine getirir.</a:t>
            </a:r>
          </a:p>
          <a:p>
            <a:pPr marL="0" indent="0">
              <a:buNone/>
            </a:pPr>
            <a:endParaRPr lang="tr-TR" dirty="0" smtClean="0"/>
          </a:p>
          <a:p>
            <a:pPr marL="0" indent="0">
              <a:buNone/>
            </a:pPr>
            <a:r>
              <a:rPr lang="tr-TR" b="1" dirty="0"/>
              <a:t>	</a:t>
            </a:r>
          </a:p>
        </p:txBody>
      </p:sp>
    </p:spTree>
    <p:extLst>
      <p:ext uri="{BB962C8B-B14F-4D97-AF65-F5344CB8AC3E}">
        <p14:creationId xmlns:p14="http://schemas.microsoft.com/office/powerpoint/2010/main" val="16334325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198</TotalTime>
  <Words>2131</Words>
  <Application>Microsoft Office PowerPoint</Application>
  <PresentationFormat>Özel</PresentationFormat>
  <Paragraphs>127</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Cilt</vt:lpstr>
      <vt:lpstr>Ayni hak kavramı-1</vt:lpstr>
      <vt:lpstr>Ayni Hak Kavramı Hakkındaki Görüşler</vt:lpstr>
      <vt:lpstr>Klasik Görüş</vt:lpstr>
      <vt:lpstr>Şahışçı Görüş</vt:lpstr>
      <vt:lpstr>Birleştirici Görüş</vt:lpstr>
      <vt:lpstr>Ayni Hak Kavramının Unsurları</vt:lpstr>
      <vt:lpstr>A. Eşya</vt:lpstr>
      <vt:lpstr>2. Hukuki Anlamda Eşyanın Özellikleri</vt:lpstr>
      <vt:lpstr>PowerPoint Sunusu</vt:lpstr>
      <vt:lpstr>PowerPoint Sunusu</vt:lpstr>
      <vt:lpstr>3. Eşyanın Çeşitleri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 Eşya Üzerinde Doğrudan Hakimiyet Sağlama</vt:lpstr>
      <vt:lpstr>C. Ayni Hakkın Herkese Karşı İleri Sürülebilir Olması</vt:lpstr>
      <vt:lpstr>VI. Ayni Hakların Çeşitleri</vt:lpstr>
      <vt:lpstr>PowerPoint Sunusu</vt:lpstr>
      <vt:lpstr>VII. Ayni Haklara Hakim Olan İlkeler</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Ayni hak kavramı</dc:title>
  <dc:creator>Tuğçe ORAL</dc:creator>
  <cp:lastModifiedBy>Acer</cp:lastModifiedBy>
  <cp:revision>29</cp:revision>
  <dcterms:created xsi:type="dcterms:W3CDTF">2018-01-30T16:53:25Z</dcterms:created>
  <dcterms:modified xsi:type="dcterms:W3CDTF">2019-11-19T17:29:33Z</dcterms:modified>
</cp:coreProperties>
</file>