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8" r:id="rId3"/>
    <p:sldId id="259" r:id="rId4"/>
    <p:sldId id="260" r:id="rId5"/>
    <p:sldId id="261" r:id="rId6"/>
    <p:sldId id="262" r:id="rId7"/>
    <p:sldId id="269"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91D1B3CA-B212-4E4C-8807-A155AAA3C22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1D1B3CA-B212-4E4C-8807-A155AAA3C22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1D1B3CA-B212-4E4C-8807-A155AAA3C22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1D1B3CA-B212-4E4C-8807-A155AAA3C22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1D1B3CA-B212-4E4C-8807-A155AAA3C22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1D1B3CA-B212-4E4C-8807-A155AAA3C22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1D1B3CA-B212-4E4C-8807-A155AAA3C22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1D1B3CA-B212-4E4C-8807-A155AAA3C22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1D1B3CA-B212-4E4C-8807-A155AAA3C22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1D1B3CA-B212-4E4C-8807-A155AAA3C22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8E508F95-C484-43C7-95B4-72C0AD1B2376}" type="datetimeFigureOut">
              <a:rPr lang="tr-TR" smtClean="0"/>
              <a:pPr/>
              <a:t>14.05.2018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91D1B3CA-B212-4E4C-8807-A155AAA3C220}"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E508F95-C484-43C7-95B4-72C0AD1B2376}" type="datetimeFigureOut">
              <a:rPr lang="tr-TR" smtClean="0"/>
              <a:pPr/>
              <a:t>14.05.2018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1D1B3CA-B212-4E4C-8807-A155AAA3C220}"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571472" y="1571612"/>
            <a:ext cx="7851648" cy="2471742"/>
          </a:xfrm>
        </p:spPr>
        <p:txBody>
          <a:bodyPr>
            <a:normAutofit/>
          </a:bodyPr>
          <a:lstStyle/>
          <a:p>
            <a:pPr algn="ctr"/>
            <a:r>
              <a:rPr lang="en-US" dirty="0" smtClean="0"/>
              <a:t>ZTM 316 </a:t>
            </a:r>
            <a:r>
              <a:rPr lang="en-US" dirty="0" err="1" smtClean="0"/>
              <a:t>Mekanizmalar</a:t>
            </a:r>
            <a:r>
              <a:rPr lang="en-US" dirty="0" smtClean="0"/>
              <a:t> </a:t>
            </a:r>
            <a:r>
              <a:rPr lang="tr-TR" smtClean="0"/>
              <a:t/>
            </a:r>
            <a:br>
              <a:rPr lang="tr-TR" smtClean="0"/>
            </a:br>
            <a:r>
              <a:rPr lang="tr-TR" smtClean="0">
                <a:solidFill>
                  <a:schemeClr val="tx1"/>
                </a:solidFill>
              </a:rPr>
              <a:t>3.Hafta</a:t>
            </a:r>
            <a:endParaRPr lang="tr-TR" dirty="0" smtClean="0">
              <a:solidFill>
                <a:schemeClr val="tx1"/>
              </a:solidFill>
            </a:endParaRPr>
          </a:p>
        </p:txBody>
      </p:sp>
      <p:sp>
        <p:nvSpPr>
          <p:cNvPr id="2052" name="Rectangle 3"/>
          <p:cNvSpPr>
            <a:spLocks noGrp="1" noChangeArrowheads="1"/>
          </p:cNvSpPr>
          <p:nvPr>
            <p:ph type="subTitle" idx="1"/>
          </p:nvPr>
        </p:nvSpPr>
        <p:spPr>
          <a:xfrm>
            <a:off x="1142976" y="4714884"/>
            <a:ext cx="6400800" cy="1271587"/>
          </a:xfrm>
        </p:spPr>
        <p:txBody>
          <a:bodyPr/>
          <a:lstStyle/>
          <a:p>
            <a:pPr eaLnBrk="1" hangingPunct="1"/>
            <a:r>
              <a:rPr lang="tr-TR" dirty="0" smtClean="0">
                <a:solidFill>
                  <a:schemeClr val="bg1"/>
                </a:solidFill>
              </a:rPr>
              <a:t>Prof. Dr. Ramazan ÖZTÜRK</a:t>
            </a:r>
          </a:p>
        </p:txBody>
      </p:sp>
      <p:sp>
        <p:nvSpPr>
          <p:cNvPr id="2050"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A039F8-46BD-4F7C-9FD6-31A8E8024D9C}" type="slidenum">
              <a:rPr lang="tr-TR" smtClean="0">
                <a:solidFill>
                  <a:srgbClr val="FFFFFF"/>
                </a:solidFill>
              </a:rPr>
              <a:pPr eaLnBrk="1" hangingPunct="1"/>
              <a:t>1</a:t>
            </a:fld>
            <a:endParaRPr lang="tr-TR" smtClean="0">
              <a:solidFill>
                <a:srgbClr val="FFFFFF"/>
              </a:solidFill>
            </a:endParaRPr>
          </a:p>
        </p:txBody>
      </p:sp>
    </p:spTree>
    <p:extLst>
      <p:ext uri="{BB962C8B-B14F-4D97-AF65-F5344CB8AC3E}">
        <p14:creationId xmlns:p14="http://schemas.microsoft.com/office/powerpoint/2010/main" xmlns="" val="869170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3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1376041-6E96-4563-81A3-19E899E98A55}" type="slidenum">
              <a:rPr lang="tr-TR" smtClean="0"/>
              <a:pPr eaLnBrk="1" hangingPunct="1"/>
              <a:t>10</a:t>
            </a:fld>
            <a:endParaRPr lang="tr-TR" smtClean="0"/>
          </a:p>
        </p:txBody>
      </p:sp>
      <p:pic>
        <p:nvPicPr>
          <p:cNvPr id="31747" name="Picture 4"/>
          <p:cNvPicPr>
            <a:picLocks noChangeAspect="1" noChangeArrowheads="1"/>
          </p:cNvPicPr>
          <p:nvPr/>
        </p:nvPicPr>
        <p:blipFill>
          <a:blip r:embed="rId2">
            <a:extLst>
              <a:ext uri="{28A0092B-C50C-407E-A947-70E740481C1C}">
                <a14:useLocalDpi xmlns:a14="http://schemas.microsoft.com/office/drawing/2010/main" xmlns="" val="0"/>
              </a:ext>
            </a:extLst>
          </a:blip>
          <a:srcRect l="25905" t="26547" r="16333" b="31244"/>
          <a:stretch>
            <a:fillRect/>
          </a:stretch>
        </p:blipFill>
        <p:spPr bwMode="auto">
          <a:xfrm>
            <a:off x="539749" y="1124744"/>
            <a:ext cx="7885113" cy="432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821551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457200" y="2924175"/>
            <a:ext cx="8229600" cy="1973263"/>
          </a:xfrm>
        </p:spPr>
        <p:txBody>
          <a:bodyPr/>
          <a:lstStyle/>
          <a:p>
            <a:pPr eaLnBrk="1" hangingPunct="1">
              <a:buFontTx/>
              <a:buNone/>
            </a:pPr>
            <a:r>
              <a:rPr lang="tr-TR" altLang="zh-TW" sz="2400" smtClean="0"/>
              <a:t>    Kinematik zincirdeki tüm uzuvların hareketi bir düzlem içinde kalıyorsa düzlemsel zincir, 3 boyutta ise uzay (hacimsel) zinciri adı verilir. Uzuvlar bir küre üzerinde hareket ediyorlarsa küresel zincir denir.</a:t>
            </a:r>
            <a:endParaRPr lang="tr-TR" sz="2400" smtClean="0"/>
          </a:p>
        </p:txBody>
      </p:sp>
      <p:sp>
        <p:nvSpPr>
          <p:cNvPr id="32770"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12E1ED-9B09-46A1-88A1-841690AEEE24}" type="slidenum">
              <a:rPr lang="tr-TR" smtClean="0"/>
              <a:pPr eaLnBrk="1" hangingPunct="1"/>
              <a:t>11</a:t>
            </a:fld>
            <a:endParaRPr lang="tr-TR" smtClean="0"/>
          </a:p>
        </p:txBody>
      </p:sp>
    </p:spTree>
    <p:extLst>
      <p:ext uri="{BB962C8B-B14F-4D97-AF65-F5344CB8AC3E}">
        <p14:creationId xmlns:p14="http://schemas.microsoft.com/office/powerpoint/2010/main" xmlns="" val="4220201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normAutofit/>
          </a:bodyPr>
          <a:lstStyle/>
          <a:p>
            <a:pPr algn="l" eaLnBrk="1" hangingPunct="1"/>
            <a:r>
              <a:rPr lang="tr-TR" altLang="zh-TW" sz="2400" dirty="0" smtClean="0">
                <a:solidFill>
                  <a:schemeClr val="tx1"/>
                </a:solidFill>
              </a:rPr>
              <a:t>Bir kinematik zincirde iki uzvun bağlı olduğu basit mafsallar yerine çok katlı mafsallar bulunabilir. Örneğin 3'lü bir uzuvda, iki eleman çifti arasındaki uzaklık sıfıra eşitlenirse çok katlı mafsal oluşur.</a:t>
            </a:r>
            <a:endParaRPr lang="tr-TR" sz="2400" dirty="0" smtClean="0">
              <a:solidFill>
                <a:schemeClr val="tx1"/>
              </a:solidFill>
            </a:endParaRPr>
          </a:p>
        </p:txBody>
      </p:sp>
      <p:pic>
        <p:nvPicPr>
          <p:cNvPr id="33796" name="Picture 5" descr="83A6B075"/>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1115616" y="2276872"/>
            <a:ext cx="7056438" cy="2765425"/>
          </a:xfrm>
          <a:noFill/>
        </p:spPr>
      </p:pic>
      <p:sp>
        <p:nvSpPr>
          <p:cNvPr id="33794"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39C4A19-881A-44CC-BF6F-F2953E30BB1F}" type="slidenum">
              <a:rPr lang="tr-TR" smtClean="0"/>
              <a:pPr eaLnBrk="1" hangingPunct="1"/>
              <a:t>12</a:t>
            </a:fld>
            <a:endParaRPr lang="tr-TR" smtClean="0"/>
          </a:p>
        </p:txBody>
      </p:sp>
    </p:spTree>
    <p:extLst>
      <p:ext uri="{BB962C8B-B14F-4D97-AF65-F5344CB8AC3E}">
        <p14:creationId xmlns:p14="http://schemas.microsoft.com/office/powerpoint/2010/main" xmlns="" val="3677185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457200" y="1063625"/>
            <a:ext cx="8229600" cy="4525963"/>
          </a:xfrm>
        </p:spPr>
        <p:txBody>
          <a:bodyPr>
            <a:normAutofit lnSpcReduction="10000"/>
          </a:bodyPr>
          <a:lstStyle/>
          <a:p>
            <a:pPr eaLnBrk="1" hangingPunct="1">
              <a:lnSpc>
                <a:spcPct val="80000"/>
              </a:lnSpc>
              <a:buFontTx/>
              <a:buNone/>
            </a:pPr>
            <a:r>
              <a:rPr lang="tr-TR" altLang="zh-TW" sz="2400" b="1" dirty="0" smtClean="0">
                <a:solidFill>
                  <a:schemeClr val="tx2"/>
                </a:solidFill>
              </a:rPr>
              <a:t>Kapalılık Biçimi:</a:t>
            </a:r>
            <a:r>
              <a:rPr lang="tr-TR" altLang="zh-TW" sz="2400" dirty="0" smtClean="0"/>
              <a:t> Bu sınıflandırmaya göre; mafsallar; mafsalı oluşturan elemanlar arasındaki temas, mekanizmanın mümkün olan tüm konumlarında devam ediyorsa kapalı, etmiyorsa açık mafsal adını almaktadır. Elemanların teması; eleman çiftinin geometrik şekli nedeniyle sağlanıyorsa şekil kapalı; ağırlık, yay, hidrolik kuvvet gibi bir dış kuvvetle sağlanıyorsa kuvvet kapalı mafsal adı verilmektedir.</a:t>
            </a:r>
          </a:p>
          <a:p>
            <a:pPr eaLnBrk="1" hangingPunct="1">
              <a:lnSpc>
                <a:spcPct val="80000"/>
              </a:lnSpc>
              <a:buFontTx/>
              <a:buNone/>
            </a:pPr>
            <a:endParaRPr lang="tr-TR" altLang="zh-TW" sz="2400" b="1" dirty="0" smtClean="0"/>
          </a:p>
          <a:p>
            <a:pPr eaLnBrk="1" hangingPunct="1">
              <a:lnSpc>
                <a:spcPct val="80000"/>
              </a:lnSpc>
              <a:buFontTx/>
              <a:buNone/>
            </a:pPr>
            <a:r>
              <a:rPr lang="tr-TR" altLang="zh-TW" sz="2400" b="1" dirty="0" smtClean="0">
                <a:solidFill>
                  <a:schemeClr val="tx2"/>
                </a:solidFill>
              </a:rPr>
              <a:t>Temas Şekli:</a:t>
            </a:r>
            <a:r>
              <a:rPr lang="tr-TR" altLang="zh-TW" sz="2400" dirty="0" smtClean="0"/>
              <a:t> Bu sınıflandırmaya göre; mafsallar nokta temaslı, çizgi temaslı ve yüzey temaslı olmak üzere üç gruba ayrılırlar. Nokta temaslı mafsallarda bir ya da daha çok nokta; çizgi temaslı olanlarda da bir ya da daha çok çizgi teması söz konusu olabilir. Tam bir yüzey teması ise ancak kayar mafsallarda olanaklıdır.</a:t>
            </a:r>
            <a:endParaRPr lang="tr-TR" sz="2400" dirty="0" smtClean="0"/>
          </a:p>
        </p:txBody>
      </p:sp>
      <p:sp>
        <p:nvSpPr>
          <p:cNvPr id="24578"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4A6BDA5-BDFE-401C-BA80-946EBB7C4BD2}" type="slidenum">
              <a:rPr lang="tr-TR" smtClean="0"/>
              <a:pPr eaLnBrk="1" hangingPunct="1"/>
              <a:t>2</a:t>
            </a:fld>
            <a:endParaRPr lang="tr-TR" smtClean="0"/>
          </a:p>
        </p:txBody>
      </p:sp>
    </p:spTree>
    <p:extLst>
      <p:ext uri="{BB962C8B-B14F-4D97-AF65-F5344CB8AC3E}">
        <p14:creationId xmlns:p14="http://schemas.microsoft.com/office/powerpoint/2010/main" xmlns="" val="2006287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457200" y="1600200"/>
            <a:ext cx="8229600" cy="3124200"/>
          </a:xfrm>
        </p:spPr>
        <p:txBody>
          <a:bodyPr/>
          <a:lstStyle/>
          <a:p>
            <a:pPr marL="609600" indent="-609600" eaLnBrk="1" hangingPunct="1">
              <a:lnSpc>
                <a:spcPct val="80000"/>
              </a:lnSpc>
              <a:buFontTx/>
              <a:buNone/>
            </a:pPr>
            <a:r>
              <a:rPr lang="tr-TR" altLang="zh-TW" sz="2400" b="1" smtClean="0">
                <a:solidFill>
                  <a:schemeClr val="tx2"/>
                </a:solidFill>
              </a:rPr>
              <a:t>       d)Hareket Şekli:</a:t>
            </a:r>
            <a:r>
              <a:rPr lang="tr-TR" altLang="zh-TW" sz="2400" smtClean="0"/>
              <a:t> Bu sınıflandırmaya göre; mafsallar düzlemsel ve hacimsel mafsallar olarak ikiye ayrılmaktadır. Yüzey temaslı mafsallara adi eleman çifti, nokta ve çizgi temaslı olanlara ise yüksek eleman çifti adı verilir. Yüksek eleman çiftlerinde temas yerlerindeki yüzey basıncı yüksektir. Bunlar konstrüktif olarak küçültülemezler. Adi eleman çiftlerinin temas yüzeylerinde ise basınç düşük olup; daha fazla yük taşıdıklarından mekanizma tasarımında genellikle bunlar tercih edilirler.</a:t>
            </a:r>
            <a:endParaRPr lang="tr-TR" sz="2400" smtClean="0"/>
          </a:p>
        </p:txBody>
      </p:sp>
      <p:sp>
        <p:nvSpPr>
          <p:cNvPr id="25602"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593BFCE-0369-46A3-ACCA-CB8C9A878C9C}" type="slidenum">
              <a:rPr lang="tr-TR" smtClean="0"/>
              <a:pPr eaLnBrk="1" hangingPunct="1"/>
              <a:t>3</a:t>
            </a:fld>
            <a:endParaRPr lang="tr-TR" smtClean="0"/>
          </a:p>
        </p:txBody>
      </p:sp>
    </p:spTree>
    <p:extLst>
      <p:ext uri="{BB962C8B-B14F-4D97-AF65-F5344CB8AC3E}">
        <p14:creationId xmlns:p14="http://schemas.microsoft.com/office/powerpoint/2010/main" xmlns="" val="451939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4"/>
          <p:cNvSpPr>
            <a:spLocks noGrp="1" noChangeArrowheads="1"/>
          </p:cNvSpPr>
          <p:nvPr>
            <p:ph type="title"/>
          </p:nvPr>
        </p:nvSpPr>
        <p:spPr>
          <a:xfrm>
            <a:off x="457200" y="704088"/>
            <a:ext cx="8229600" cy="564672"/>
          </a:xfrm>
        </p:spPr>
        <p:txBody>
          <a:bodyPr/>
          <a:lstStyle/>
          <a:p>
            <a:pPr algn="l" eaLnBrk="1" hangingPunct="1"/>
            <a:r>
              <a:rPr lang="tr-TR" altLang="zh-TW" sz="2400" dirty="0" smtClean="0">
                <a:solidFill>
                  <a:schemeClr val="tx1"/>
                </a:solidFill>
              </a:rPr>
              <a:t>Temas şekillerine göre mafsallar</a:t>
            </a:r>
            <a:r>
              <a:rPr lang="tr-TR" altLang="zh-TW" sz="2400" dirty="0" smtClean="0"/>
              <a:t> </a:t>
            </a:r>
            <a:endParaRPr lang="tr-TR" sz="2400" dirty="0" smtClean="0"/>
          </a:p>
        </p:txBody>
      </p:sp>
      <p:pic>
        <p:nvPicPr>
          <p:cNvPr id="26628" name="Picture 6" descr="DCA23ED4"/>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1403648" y="1340768"/>
            <a:ext cx="6048375" cy="5073650"/>
          </a:xfrm>
          <a:noFill/>
          <a:ln>
            <a:solidFill>
              <a:srgbClr val="000000"/>
            </a:solidFill>
            <a:miter lim="800000"/>
            <a:headEnd/>
            <a:tailEnd/>
          </a:ln>
        </p:spPr>
      </p:pic>
      <p:sp>
        <p:nvSpPr>
          <p:cNvPr id="26626"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F7811FF-5D93-4406-990C-B8F79C764155}" type="slidenum">
              <a:rPr lang="tr-TR" smtClean="0"/>
              <a:pPr eaLnBrk="1" hangingPunct="1"/>
              <a:t>4</a:t>
            </a:fld>
            <a:endParaRPr lang="tr-TR" smtClean="0"/>
          </a:p>
        </p:txBody>
      </p:sp>
    </p:spTree>
    <p:extLst>
      <p:ext uri="{BB962C8B-B14F-4D97-AF65-F5344CB8AC3E}">
        <p14:creationId xmlns:p14="http://schemas.microsoft.com/office/powerpoint/2010/main" xmlns="" val="622892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4"/>
          <p:cNvSpPr>
            <a:spLocks noGrp="1" noChangeArrowheads="1"/>
          </p:cNvSpPr>
          <p:nvPr>
            <p:ph type="title"/>
          </p:nvPr>
        </p:nvSpPr>
        <p:spPr>
          <a:xfrm>
            <a:off x="457200" y="704088"/>
            <a:ext cx="8229600" cy="780696"/>
          </a:xfrm>
        </p:spPr>
        <p:txBody>
          <a:bodyPr/>
          <a:lstStyle/>
          <a:p>
            <a:pPr algn="l" eaLnBrk="1" hangingPunct="1"/>
            <a:r>
              <a:rPr lang="tr-TR" altLang="zh-TW" sz="2400" dirty="0" smtClean="0">
                <a:solidFill>
                  <a:schemeClr val="tx1"/>
                </a:solidFill>
              </a:rPr>
              <a:t>Teknikte en çok kullanılan adi eleman çiftleri olarak; döner çift, kayar çift ve vida çifti şekilde gösterilmiştir.</a:t>
            </a:r>
            <a:endParaRPr lang="tr-TR" sz="2400" dirty="0" smtClean="0">
              <a:solidFill>
                <a:schemeClr val="tx1"/>
              </a:solidFill>
            </a:endParaRPr>
          </a:p>
        </p:txBody>
      </p:sp>
      <p:pic>
        <p:nvPicPr>
          <p:cNvPr id="27652" name="Picture 6" descr="C0291002"/>
          <p:cNvPicPr>
            <a:picLocks noGrp="1" noChangeAspect="1" noChangeArrowheads="1"/>
          </p:cNvPicPr>
          <p:nvPr>
            <p:ph idx="1"/>
          </p:nvPr>
        </p:nvPicPr>
        <p:blipFill rotWithShape="1">
          <a:blip r:embed="rId2" cstate="print">
            <a:extLst>
              <a:ext uri="{28A0092B-C50C-407E-A947-70E740481C1C}">
                <a14:useLocalDpi xmlns:a14="http://schemas.microsoft.com/office/drawing/2010/main" xmlns="" val="0"/>
              </a:ext>
            </a:extLst>
          </a:blip>
          <a:srcRect t="6608"/>
          <a:stretch/>
        </p:blipFill>
        <p:spPr>
          <a:xfrm>
            <a:off x="1979712" y="1772816"/>
            <a:ext cx="5113337" cy="4542645"/>
          </a:xfrm>
          <a:noFill/>
        </p:spPr>
      </p:pic>
      <p:sp>
        <p:nvSpPr>
          <p:cNvPr id="27650"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C988C3A-9F60-4C51-AEB8-14A7B860CCCA}" type="slidenum">
              <a:rPr lang="tr-TR" smtClean="0"/>
              <a:pPr eaLnBrk="1" hangingPunct="1"/>
              <a:t>5</a:t>
            </a:fld>
            <a:endParaRPr lang="tr-TR" smtClean="0"/>
          </a:p>
        </p:txBody>
      </p:sp>
    </p:spTree>
    <p:extLst>
      <p:ext uri="{BB962C8B-B14F-4D97-AF65-F5344CB8AC3E}">
        <p14:creationId xmlns:p14="http://schemas.microsoft.com/office/powerpoint/2010/main" xmlns="" val="2259746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7"/>
          <p:cNvSpPr>
            <a:spLocks noGrp="1" noChangeArrowheads="1"/>
          </p:cNvSpPr>
          <p:nvPr>
            <p:ph idx="1"/>
          </p:nvPr>
        </p:nvSpPr>
        <p:spPr>
          <a:xfrm>
            <a:off x="457200" y="2032000"/>
            <a:ext cx="8229600" cy="2692400"/>
          </a:xfrm>
        </p:spPr>
        <p:txBody>
          <a:bodyPr/>
          <a:lstStyle/>
          <a:p>
            <a:pPr eaLnBrk="1" hangingPunct="1">
              <a:lnSpc>
                <a:spcPct val="90000"/>
              </a:lnSpc>
              <a:buFontTx/>
              <a:buNone/>
            </a:pPr>
            <a:r>
              <a:rPr lang="tr-TR" altLang="zh-TW" sz="2400" smtClean="0"/>
              <a:t>    Adi eleman çiftlerinde temas eden yüzeyler, örneğin muylu ve yatak yüzeyleri geometrik olarak eşittir. Bir adi eleman çiftinin elemanlarının izafi hareketlerinde, bir ya da diğer elemana bağlanan bir nokta aynı yörüngeyi çizer. Buradan elemanların değiştirilebilme olanakları ortaya çıkar. Yüksek eleman çiftlerinde ise temas yüzeyleri genellikle geometrik eşitsizliğe sahiptir. </a:t>
            </a:r>
            <a:endParaRPr lang="tr-TR" sz="2400" smtClean="0"/>
          </a:p>
        </p:txBody>
      </p:sp>
      <p:sp>
        <p:nvSpPr>
          <p:cNvPr id="28674"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278B311-AED9-446B-BAA6-959E5F02B9AA}" type="slidenum">
              <a:rPr lang="tr-TR" smtClean="0"/>
              <a:pPr eaLnBrk="1" hangingPunct="1"/>
              <a:t>6</a:t>
            </a:fld>
            <a:endParaRPr lang="tr-TR" smtClean="0"/>
          </a:p>
        </p:txBody>
      </p:sp>
    </p:spTree>
    <p:extLst>
      <p:ext uri="{BB962C8B-B14F-4D97-AF65-F5344CB8AC3E}">
        <p14:creationId xmlns:p14="http://schemas.microsoft.com/office/powerpoint/2010/main" xmlns="" val="2203362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İlgili resim"/>
          <p:cNvPicPr>
            <a:picLocks noGrp="1"/>
          </p:cNvPicPr>
          <p:nvPr>
            <p:ph idx="1"/>
          </p:nvPr>
        </p:nvPicPr>
        <p:blipFill>
          <a:blip r:embed="rId2"/>
          <a:srcRect/>
          <a:stretch>
            <a:fillRect/>
          </a:stretch>
        </p:blipFill>
        <p:spPr bwMode="auto">
          <a:xfrm>
            <a:off x="1214414" y="1500174"/>
            <a:ext cx="6572295" cy="4286280"/>
          </a:xfrm>
          <a:prstGeom prst="rect">
            <a:avLst/>
          </a:prstGeom>
          <a:noFill/>
          <a:ln w="9525">
            <a:noFill/>
            <a:miter lim="800000"/>
            <a:headEnd/>
            <a:tailEnd/>
          </a:ln>
        </p:spPr>
      </p:pic>
      <p:sp>
        <p:nvSpPr>
          <p:cNvPr id="5" name="4 Dikdörtgen"/>
          <p:cNvSpPr/>
          <p:nvPr/>
        </p:nvSpPr>
        <p:spPr>
          <a:xfrm>
            <a:off x="214282" y="5857892"/>
            <a:ext cx="8786874" cy="369332"/>
          </a:xfrm>
          <a:prstGeom prst="rect">
            <a:avLst/>
          </a:prstGeom>
        </p:spPr>
        <p:txBody>
          <a:bodyPr wrap="square">
            <a:spAutoFit/>
          </a:bodyPr>
          <a:lstStyle/>
          <a:p>
            <a:r>
              <a:rPr lang="tr-TR" dirty="0" smtClean="0"/>
              <a:t>http://www.</a:t>
            </a:r>
            <a:r>
              <a:rPr lang="tr-TR" dirty="0" err="1" smtClean="0"/>
              <a:t>mechanicalclasses</a:t>
            </a:r>
            <a:r>
              <a:rPr lang="tr-TR" dirty="0" smtClean="0"/>
              <a:t>.com/2017/10/</a:t>
            </a:r>
            <a:r>
              <a:rPr lang="tr-TR" dirty="0" err="1" smtClean="0"/>
              <a:t>kinematics</a:t>
            </a:r>
            <a:r>
              <a:rPr lang="tr-TR" dirty="0" smtClean="0"/>
              <a:t>-</a:t>
            </a:r>
            <a:r>
              <a:rPr lang="tr-TR" dirty="0" err="1" smtClean="0"/>
              <a:t>pair</a:t>
            </a:r>
            <a:r>
              <a:rPr lang="tr-TR" dirty="0" smtClean="0"/>
              <a:t>-</a:t>
            </a:r>
            <a:r>
              <a:rPr lang="tr-TR" dirty="0" err="1" smtClean="0"/>
              <a:t>classification</a:t>
            </a:r>
            <a:r>
              <a:rPr lang="tr-TR" dirty="0" smtClean="0"/>
              <a:t>-of.html</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539750" y="1711325"/>
            <a:ext cx="8229600" cy="4525963"/>
          </a:xfrm>
        </p:spPr>
        <p:txBody>
          <a:bodyPr/>
          <a:lstStyle/>
          <a:p>
            <a:pPr eaLnBrk="1" hangingPunct="1">
              <a:buFontTx/>
              <a:buNone/>
            </a:pPr>
            <a:r>
              <a:rPr lang="tr-TR" altLang="zh-TW" sz="2400" dirty="0" smtClean="0">
                <a:solidFill>
                  <a:schemeClr val="tx2"/>
                </a:solidFill>
              </a:rPr>
              <a:t>    </a:t>
            </a:r>
            <a:r>
              <a:rPr lang="tr-TR" altLang="zh-TW" sz="2400" b="1" dirty="0" smtClean="0">
                <a:solidFill>
                  <a:schemeClr val="tx2"/>
                </a:solidFill>
              </a:rPr>
              <a:t>Kinematik Zincirler :</a:t>
            </a:r>
          </a:p>
          <a:p>
            <a:pPr eaLnBrk="1" hangingPunct="1">
              <a:buFontTx/>
              <a:buNone/>
            </a:pPr>
            <a:endParaRPr lang="tr-TR" altLang="zh-TW" sz="2400" dirty="0" smtClean="0">
              <a:solidFill>
                <a:schemeClr val="tx2"/>
              </a:solidFill>
            </a:endParaRPr>
          </a:p>
          <a:p>
            <a:pPr eaLnBrk="1" hangingPunct="1">
              <a:buFontTx/>
              <a:buNone/>
            </a:pPr>
            <a:r>
              <a:rPr lang="tr-TR" altLang="zh-TW" sz="2400" dirty="0" smtClean="0"/>
              <a:t>    En az iki eleman çifti aracılığıyla hareket edebilecek biçimde birbirine bağlanmış uzuvlar topluluğuna kinematik zincir adı verilir. Eğer her bir uzuv, kinematik çiftler yardımıyla en az iki ayrı uzva bağlanmışsa kapalı zincir, aksi halde açık zincir adını alır. Açık zincirler, bir eleman çiftli uzuvları bulundururlar.</a:t>
            </a:r>
          </a:p>
          <a:p>
            <a:pPr eaLnBrk="1" hangingPunct="1"/>
            <a:endParaRPr lang="tr-TR" sz="2400" dirty="0" smtClean="0"/>
          </a:p>
        </p:txBody>
      </p:sp>
      <p:sp>
        <p:nvSpPr>
          <p:cNvPr id="29698"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598FDA4-1BF8-459D-BE06-41C86C945DB2}" type="slidenum">
              <a:rPr lang="tr-TR" smtClean="0"/>
              <a:pPr eaLnBrk="1" hangingPunct="1"/>
              <a:t>8</a:t>
            </a:fld>
            <a:endParaRPr lang="tr-TR" smtClean="0"/>
          </a:p>
        </p:txBody>
      </p:sp>
    </p:spTree>
    <p:extLst>
      <p:ext uri="{BB962C8B-B14F-4D97-AF65-F5344CB8AC3E}">
        <p14:creationId xmlns:p14="http://schemas.microsoft.com/office/powerpoint/2010/main" xmlns="" val="2197916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algn="l" eaLnBrk="1" hangingPunct="1"/>
            <a:r>
              <a:rPr lang="tr-TR" altLang="zh-TW" sz="2400" smtClean="0">
                <a:solidFill>
                  <a:schemeClr val="tx1"/>
                </a:solidFill>
              </a:rPr>
              <a:t>Açık zincire, kollu terazi örnek olarak gösterilebilir </a:t>
            </a:r>
            <a:endParaRPr lang="tr-TR" sz="2400" smtClean="0">
              <a:solidFill>
                <a:schemeClr val="tx1"/>
              </a:solidFill>
            </a:endParaRPr>
          </a:p>
        </p:txBody>
      </p:sp>
      <p:pic>
        <p:nvPicPr>
          <p:cNvPr id="30724" name="Picture 5" descr="2F8CCD59"/>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395536" y="2420888"/>
            <a:ext cx="8208962" cy="2957513"/>
          </a:xfrm>
          <a:noFill/>
        </p:spPr>
      </p:pic>
      <p:sp>
        <p:nvSpPr>
          <p:cNvPr id="30722"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8A9CD80-CE77-4687-BADA-C38BE78659F6}" type="slidenum">
              <a:rPr lang="tr-TR" smtClean="0"/>
              <a:pPr eaLnBrk="1" hangingPunct="1"/>
              <a:t>9</a:t>
            </a:fld>
            <a:endParaRPr lang="tr-TR" smtClean="0"/>
          </a:p>
        </p:txBody>
      </p:sp>
    </p:spTree>
    <p:extLst>
      <p:ext uri="{BB962C8B-B14F-4D97-AF65-F5344CB8AC3E}">
        <p14:creationId xmlns:p14="http://schemas.microsoft.com/office/powerpoint/2010/main" xmlns="" val="28049986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TotalTime>
  <Words>419</Words>
  <Application>Microsoft Office PowerPoint</Application>
  <PresentationFormat>Ekran Gösterisi (4:3)</PresentationFormat>
  <Paragraphs>27</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Akış</vt:lpstr>
      <vt:lpstr>ZTM 316 Mekanizmalar  3.Hafta</vt:lpstr>
      <vt:lpstr>Slayt 2</vt:lpstr>
      <vt:lpstr>Slayt 3</vt:lpstr>
      <vt:lpstr>Temas şekillerine göre mafsallar </vt:lpstr>
      <vt:lpstr>Teknikte en çok kullanılan adi eleman çiftleri olarak; döner çift, kayar çift ve vida çifti şekilde gösterilmiştir.</vt:lpstr>
      <vt:lpstr>Slayt 6</vt:lpstr>
      <vt:lpstr>Slayt 7</vt:lpstr>
      <vt:lpstr>Slayt 8</vt:lpstr>
      <vt:lpstr>Açık zincire, kollu terazi örnek olarak gösterilebilir </vt:lpstr>
      <vt:lpstr>Slayt 10</vt:lpstr>
      <vt:lpstr>Slayt 11</vt:lpstr>
      <vt:lpstr>Bir kinematik zincirde iki uzvun bağlı olduğu basit mafsallar yerine çok katlı mafsallar bulunabilir. Örneğin 3'lü bir uzuvda, iki eleman çifti arasındaki uzaklık sıfıra eşitlenirse çok katlı mafsal oluşur.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ACAR</dc:creator>
  <cp:lastModifiedBy>Ramazan ÖZTÜRK</cp:lastModifiedBy>
  <cp:revision>5</cp:revision>
  <dcterms:created xsi:type="dcterms:W3CDTF">2017-11-21T18:05:26Z</dcterms:created>
  <dcterms:modified xsi:type="dcterms:W3CDTF">2018-05-14T14:36:46Z</dcterms:modified>
</cp:coreProperties>
</file>