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11"/>
  </p:notesMasterIdLst>
  <p:sldIdLst>
    <p:sldId id="595" r:id="rId2"/>
    <p:sldId id="596" r:id="rId3"/>
    <p:sldId id="597" r:id="rId4"/>
    <p:sldId id="598" r:id="rId5"/>
    <p:sldId id="599" r:id="rId6"/>
    <p:sldId id="600" r:id="rId7"/>
    <p:sldId id="601" r:id="rId8"/>
    <p:sldId id="602" r:id="rId9"/>
    <p:sldId id="60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0014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E13994-30AF-47AB-9AE9-BBDCDBE0CBA6}" type="datetimeFigureOut">
              <a:rPr lang="tr-TR" smtClean="0"/>
              <a:pPr/>
              <a:t>11.05.2020</a:t>
            </a:fld>
            <a:endParaRPr lang="tr-TR" dirty="0"/>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3E5B85-6C5A-42C2-98FC-D65C088BC86D}" type="slidenum">
              <a:rPr lang="tr-TR" smtClean="0"/>
              <a:pPr/>
              <a:t>‹#›</a:t>
            </a:fld>
            <a:endParaRPr lang="tr-TR" dirty="0"/>
          </a:p>
        </p:txBody>
      </p:sp>
    </p:spTree>
    <p:extLst>
      <p:ext uri="{BB962C8B-B14F-4D97-AF65-F5344CB8AC3E}">
        <p14:creationId xmlns:p14="http://schemas.microsoft.com/office/powerpoint/2010/main" val="3017591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A4E651E-FD33-42A8-ADDD-5E41CCA25CE5}"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49D93EEF-5FEB-4F91-8402-245DF9A954B4}"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876AB41A-7824-411D-AF58-4FA7B998A58B}"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12E6570B-8D22-492B-8338-008433A7E923}"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750E79A-BAD9-447F-83AE-4CCD68DD987E}" type="datetime1">
              <a:rPr lang="tr-TR" smtClean="0"/>
              <a:pPr/>
              <a:t>11.05.2020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224FA889-AD2A-48F9-8217-6F87E3C869C4}"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24089DF-6726-4B26-8188-F0FDDF0538F5}" type="datetime1">
              <a:rPr lang="tr-TR" smtClean="0"/>
              <a:pPr/>
              <a:t>11.05.2020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220D3B0-6A4B-4030-9A7D-70DA3E38815D}" type="datetime1">
              <a:rPr lang="tr-TR" smtClean="0"/>
              <a:pPr/>
              <a:t>11.05.2020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C40591C2-C5F5-4A3A-BB92-01B6AED6A02F}" type="datetime1">
              <a:rPr lang="tr-TR" smtClean="0"/>
              <a:pPr/>
              <a:t>11.05.2020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17C6C86-EBE7-4D87-9461-68EF3F0CB5F9}"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EC35063-CCEC-42B1-A0CA-2D5FE7222A82}" type="datetime1">
              <a:rPr lang="tr-TR" smtClean="0"/>
              <a:pPr/>
              <a:t>11.05.2020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7168676-C2FF-4DD2-8FA3-79A4615BE075}" type="datetime1">
              <a:rPr lang="tr-TR" smtClean="0"/>
              <a:pPr/>
              <a:t>11.05.2020</a:t>
            </a:fld>
            <a:endParaRPr lang="tr-TR"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pPr/>
              <a:t>‹#›</a:t>
            </a:fld>
            <a:endParaRPr lang="tr-TR"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6"/>
          <p:cNvPicPr>
            <a:picLocks noChangeAspect="1" noChangeArrowheads="1"/>
          </p:cNvPicPr>
          <p:nvPr/>
        </p:nvPicPr>
        <p:blipFill>
          <a:blip r:embed="rId2" cstate="print">
            <a:extLst/>
          </a:blip>
          <a:srcRect/>
          <a:stretch>
            <a:fillRect/>
          </a:stretch>
        </p:blipFill>
        <p:spPr bwMode="auto">
          <a:xfrm>
            <a:off x="2195736" y="-171400"/>
            <a:ext cx="4752528" cy="309634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6" name="Başlık 1"/>
          <p:cNvSpPr txBox="1">
            <a:spLocks/>
          </p:cNvSpPr>
          <p:nvPr/>
        </p:nvSpPr>
        <p:spPr>
          <a:xfrm>
            <a:off x="-72516" y="2492896"/>
            <a:ext cx="8640960" cy="230425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tr-TR" sz="4000" b="1" dirty="0" smtClean="0">
              <a:solidFill>
                <a:schemeClr val="tx1"/>
              </a:solidFill>
              <a:latin typeface="Calibri" panose="020F0502020204030204" pitchFamily="34" charset="0"/>
            </a:endParaRPr>
          </a:p>
          <a:p>
            <a:r>
              <a:rPr lang="tr-TR" sz="2400" b="1" dirty="0" smtClean="0">
                <a:solidFill>
                  <a:schemeClr val="tx1"/>
                </a:solidFill>
                <a:latin typeface="Calibri" panose="020F0502020204030204" pitchFamily="34" charset="0"/>
              </a:rPr>
              <a:t>NİTEL ARAŞTIRMALAR</a:t>
            </a:r>
          </a:p>
          <a:p>
            <a:r>
              <a:rPr lang="tr-TR" sz="2000" b="1" dirty="0" smtClean="0">
                <a:solidFill>
                  <a:schemeClr val="tx1"/>
                </a:solidFill>
                <a:latin typeface="Calibri" panose="020F0502020204030204" pitchFamily="34" charset="0"/>
              </a:rPr>
              <a:t>                                                                                                   </a:t>
            </a:r>
            <a:endParaRPr lang="tr-TR" sz="2000" b="1" dirty="0">
              <a:solidFill>
                <a:schemeClr val="tx1"/>
              </a:solidFill>
              <a:latin typeface="Calibri" panose="020F0502020204030204" pitchFamily="34" charset="0"/>
            </a:endParaRPr>
          </a:p>
        </p:txBody>
      </p:sp>
      <p:pic>
        <p:nvPicPr>
          <p:cNvPr id="7" name="Picture 4" descr="https://upload.wikimedia.org/wikipedia/tr/5/5f/Ankara_%C3%9Cniversitesi_logo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96" y="5805264"/>
            <a:ext cx="1080120" cy="1008112"/>
          </a:xfrm>
          <a:prstGeom prst="rect">
            <a:avLst/>
          </a:prstGeom>
          <a:noFill/>
          <a:extLst>
            <a:ext uri="{909E8E84-426E-40DD-AFC4-6F175D3DCCD1}">
              <a14:hiddenFill xmlns:a14="http://schemas.microsoft.com/office/drawing/2010/main">
                <a:solidFill>
                  <a:srgbClr val="FFFFFF"/>
                </a:solidFill>
              </a14:hiddenFill>
            </a:ext>
          </a:extLst>
        </p:spPr>
      </p:pic>
      <p:pic>
        <p:nvPicPr>
          <p:cNvPr id="8" name="Resim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28384" y="5805264"/>
            <a:ext cx="1080120" cy="1008112"/>
          </a:xfrm>
          <a:prstGeom prst="rect">
            <a:avLst/>
          </a:prstGeom>
          <a:noFill/>
          <a:ln>
            <a:noFill/>
          </a:ln>
        </p:spPr>
      </p:pic>
    </p:spTree>
    <p:extLst>
      <p:ext uri="{BB962C8B-B14F-4D97-AF65-F5344CB8AC3E}">
        <p14:creationId xmlns:p14="http://schemas.microsoft.com/office/powerpoint/2010/main" val="3111355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Nitel araştırmanın herkes tarafından kabul edilen bir tanımını yapmak güçtür. Nitekim nitel araştırma literatüründe birçok yazar böyle bir tanım yapmaktan kaçınır. Bunun nedeni ise ‘nitel araştırma’ kavramının bir şemsiye kavram olarak kullanılmasından ve bu şemsiye altında yer alabilecek birçok kavramın değişik disiplinlerle yakından ilişkili olmasından </a:t>
            </a:r>
            <a:r>
              <a:rPr lang="tr-TR" dirty="0" smtClean="0"/>
              <a:t>kaynaklanmaktadır</a:t>
            </a:r>
            <a:endParaRPr lang="tr-TR" dirty="0"/>
          </a:p>
        </p:txBody>
      </p:sp>
      <p:sp>
        <p:nvSpPr>
          <p:cNvPr id="3" name="Slayt Numarası Yer Tutucusu 2"/>
          <p:cNvSpPr>
            <a:spLocks noGrp="1"/>
          </p:cNvSpPr>
          <p:nvPr>
            <p:ph type="sldNum" sz="quarter" idx="12"/>
          </p:nvPr>
        </p:nvSpPr>
        <p:spPr/>
        <p:txBody>
          <a:bodyPr/>
          <a:lstStyle/>
          <a:p>
            <a:fld id="{F302176B-0E47-46AC-8F43-DAB4B8A37D06}" type="slidenum">
              <a:rPr lang="tr-TR" smtClean="0"/>
              <a:pPr/>
              <a:t>2</a:t>
            </a:fld>
            <a:endParaRPr lang="tr-TR" dirty="0"/>
          </a:p>
        </p:txBody>
      </p:sp>
      <p:sp>
        <p:nvSpPr>
          <p:cNvPr id="4" name="Unvan 3"/>
          <p:cNvSpPr>
            <a:spLocks noGrp="1"/>
          </p:cNvSpPr>
          <p:nvPr>
            <p:ph type="title"/>
          </p:nvPr>
        </p:nvSpPr>
        <p:spPr/>
        <p:txBody>
          <a:bodyPr>
            <a:normAutofit fontScale="90000"/>
          </a:bodyPr>
          <a:lstStyle/>
          <a:p>
            <a:r>
              <a:rPr lang="tr-TR" dirty="0" smtClean="0"/>
              <a:t>Nitel Araştırmanın Temel </a:t>
            </a:r>
            <a:br>
              <a:rPr lang="tr-TR" dirty="0" smtClean="0"/>
            </a:br>
            <a:r>
              <a:rPr lang="tr-TR" dirty="0" smtClean="0"/>
              <a:t>Özellikleri</a:t>
            </a:r>
            <a:endParaRPr lang="tr-TR" dirty="0"/>
          </a:p>
        </p:txBody>
      </p:sp>
    </p:spTree>
    <p:extLst>
      <p:ext uri="{BB962C8B-B14F-4D97-AF65-F5344CB8AC3E}">
        <p14:creationId xmlns:p14="http://schemas.microsoft.com/office/powerpoint/2010/main" val="92058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err="1" smtClean="0"/>
              <a:t>Etnografi</a:t>
            </a:r>
            <a:r>
              <a:rPr lang="tr-TR" dirty="0" smtClean="0"/>
              <a:t>, </a:t>
            </a:r>
          </a:p>
          <a:p>
            <a:r>
              <a:rPr lang="tr-TR" dirty="0"/>
              <a:t>A</a:t>
            </a:r>
            <a:r>
              <a:rPr lang="tr-TR" dirty="0" smtClean="0"/>
              <a:t>ntropoloji, </a:t>
            </a:r>
          </a:p>
          <a:p>
            <a:r>
              <a:rPr lang="tr-TR" dirty="0"/>
              <a:t>D</a:t>
            </a:r>
            <a:r>
              <a:rPr lang="tr-TR" dirty="0" smtClean="0"/>
              <a:t>urumsal araştırma, </a:t>
            </a:r>
          </a:p>
          <a:p>
            <a:r>
              <a:rPr lang="tr-TR" dirty="0"/>
              <a:t>Y</a:t>
            </a:r>
            <a:r>
              <a:rPr lang="tr-TR" dirty="0" smtClean="0"/>
              <a:t>orumlayıcı araştırma, </a:t>
            </a:r>
          </a:p>
          <a:p>
            <a:r>
              <a:rPr lang="tr-TR" dirty="0"/>
              <a:t>A</a:t>
            </a:r>
            <a:r>
              <a:rPr lang="tr-TR" dirty="0" smtClean="0"/>
              <a:t>ksiyon araştırması, </a:t>
            </a:r>
          </a:p>
          <a:p>
            <a:r>
              <a:rPr lang="tr-TR" dirty="0"/>
              <a:t>D</a:t>
            </a:r>
            <a:r>
              <a:rPr lang="tr-TR" dirty="0" smtClean="0"/>
              <a:t>oğal araştırma, </a:t>
            </a:r>
          </a:p>
          <a:p>
            <a:r>
              <a:rPr lang="tr-TR" dirty="0"/>
              <a:t>İ</a:t>
            </a:r>
            <a:r>
              <a:rPr lang="tr-TR" dirty="0" smtClean="0"/>
              <a:t>çerik analizi bu </a:t>
            </a:r>
            <a:r>
              <a:rPr lang="tr-TR" dirty="0"/>
              <a:t>kavramlardan sadece birkaç tanesidir.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3</a:t>
            </a:fld>
            <a:endParaRPr lang="tr-TR" dirty="0"/>
          </a:p>
        </p:txBody>
      </p:sp>
      <p:sp>
        <p:nvSpPr>
          <p:cNvPr id="4" name="Unvan 3"/>
          <p:cNvSpPr>
            <a:spLocks noGrp="1"/>
          </p:cNvSpPr>
          <p:nvPr>
            <p:ph type="title"/>
          </p:nvPr>
        </p:nvSpPr>
        <p:spPr/>
        <p:txBody>
          <a:bodyPr>
            <a:normAutofit fontScale="90000"/>
          </a:bodyPr>
          <a:lstStyle/>
          <a:p>
            <a:r>
              <a:rPr lang="tr-TR" dirty="0"/>
              <a:t>Nitel Araştırmanın Temel </a:t>
            </a:r>
            <a:br>
              <a:rPr lang="tr-TR" dirty="0"/>
            </a:br>
            <a:r>
              <a:rPr lang="tr-TR" dirty="0"/>
              <a:t>Özellikleri</a:t>
            </a:r>
          </a:p>
        </p:txBody>
      </p:sp>
    </p:spTree>
    <p:extLst>
      <p:ext uri="{BB962C8B-B14F-4D97-AF65-F5344CB8AC3E}">
        <p14:creationId xmlns:p14="http://schemas.microsoft.com/office/powerpoint/2010/main" val="117287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Tüm bu kavramlar araştırma deseni ve analiz teknikleri açılarından birbirlerine benzer yapılara sahip olduğu için, ‘nitel araştırma’ bu kavramları içine alan genel bir kavram olarak kabul edilebilir.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4</a:t>
            </a:fld>
            <a:endParaRPr lang="tr-TR" dirty="0"/>
          </a:p>
        </p:txBody>
      </p:sp>
      <p:sp>
        <p:nvSpPr>
          <p:cNvPr id="4" name="Unvan 3"/>
          <p:cNvSpPr>
            <a:spLocks noGrp="1"/>
          </p:cNvSpPr>
          <p:nvPr>
            <p:ph type="title"/>
          </p:nvPr>
        </p:nvSpPr>
        <p:spPr/>
        <p:txBody>
          <a:bodyPr>
            <a:normAutofit fontScale="90000"/>
          </a:bodyPr>
          <a:lstStyle/>
          <a:p>
            <a:r>
              <a:rPr lang="tr-TR" dirty="0"/>
              <a:t>Nitel Araştırmanın Temel </a:t>
            </a:r>
            <a:br>
              <a:rPr lang="tr-TR" dirty="0"/>
            </a:br>
            <a:r>
              <a:rPr lang="tr-TR" dirty="0"/>
              <a:t>Özellikleri</a:t>
            </a:r>
          </a:p>
        </p:txBody>
      </p:sp>
    </p:spTree>
    <p:extLst>
      <p:ext uri="{BB962C8B-B14F-4D97-AF65-F5344CB8AC3E}">
        <p14:creationId xmlns:p14="http://schemas.microsoft.com/office/powerpoint/2010/main" val="157806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Nitel araştırmada çoğunlukla üç tür bilgi toplanır: Çevresel bilgi, süreçle ilgili bilgiler ve algılar. Çevresel bilgiler, araştırmanın yer aldığı sosyal, psikolojik, kültürel, demografik ve fiziksel özelliklere ilişkindir. Bu tür bilgiler sürece ve algılara ilişkin bilgilere temel teşkil eder ve diğer ortamlarla karşılaştırma olanağı yaratır.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5</a:t>
            </a:fld>
            <a:endParaRPr lang="tr-TR" dirty="0"/>
          </a:p>
        </p:txBody>
      </p:sp>
      <p:sp>
        <p:nvSpPr>
          <p:cNvPr id="4" name="Unvan 3"/>
          <p:cNvSpPr>
            <a:spLocks noGrp="1"/>
          </p:cNvSpPr>
          <p:nvPr>
            <p:ph type="title"/>
          </p:nvPr>
        </p:nvSpPr>
        <p:spPr/>
        <p:txBody>
          <a:bodyPr>
            <a:normAutofit fontScale="90000"/>
          </a:bodyPr>
          <a:lstStyle/>
          <a:p>
            <a:r>
              <a:rPr lang="tr-TR" dirty="0"/>
              <a:t>Nitel Araştırmanın Temel </a:t>
            </a:r>
            <a:br>
              <a:rPr lang="tr-TR" dirty="0"/>
            </a:br>
            <a:r>
              <a:rPr lang="tr-TR" dirty="0"/>
              <a:t>Özellikleri</a:t>
            </a:r>
          </a:p>
        </p:txBody>
      </p:sp>
    </p:spTree>
    <p:extLst>
      <p:ext uri="{BB962C8B-B14F-4D97-AF65-F5344CB8AC3E}">
        <p14:creationId xmlns:p14="http://schemas.microsoft.com/office/powerpoint/2010/main" val="3973425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Süreçle ilgili bilgiler, araştırma süresince neler </a:t>
            </a:r>
            <a:r>
              <a:rPr lang="tr-TR" dirty="0" err="1"/>
              <a:t>olupbittiği</a:t>
            </a:r>
            <a:r>
              <a:rPr lang="tr-TR" dirty="0"/>
              <a:t> ve bu olanların araştırma grubunu nasıl etkilediğine ilişkindir. Algılara ilişkin bilgiler, araştırma grubunun süreç </a:t>
            </a:r>
            <a:r>
              <a:rPr lang="tr-TR" dirty="0" smtClean="0"/>
              <a:t>hakkında </a:t>
            </a:r>
            <a:r>
              <a:rPr lang="tr-TR" dirty="0"/>
              <a:t>düşündüklerini ortaya koyar (</a:t>
            </a:r>
            <a:r>
              <a:rPr lang="tr-TR" dirty="0" err="1"/>
              <a:t>LeCompte</a:t>
            </a:r>
            <a:r>
              <a:rPr lang="tr-TR" dirty="0"/>
              <a:t> ve </a:t>
            </a:r>
            <a:r>
              <a:rPr lang="tr-TR" dirty="0" err="1"/>
              <a:t>Goetz</a:t>
            </a:r>
            <a:r>
              <a:rPr lang="tr-TR" dirty="0"/>
              <a:t>, 1984).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6</a:t>
            </a:fld>
            <a:endParaRPr lang="tr-TR" dirty="0"/>
          </a:p>
        </p:txBody>
      </p:sp>
      <p:sp>
        <p:nvSpPr>
          <p:cNvPr id="4" name="Unvan 3"/>
          <p:cNvSpPr>
            <a:spLocks noGrp="1"/>
          </p:cNvSpPr>
          <p:nvPr>
            <p:ph type="title"/>
          </p:nvPr>
        </p:nvSpPr>
        <p:spPr/>
        <p:txBody>
          <a:bodyPr>
            <a:normAutofit fontScale="90000"/>
          </a:bodyPr>
          <a:lstStyle/>
          <a:p>
            <a:r>
              <a:rPr lang="tr-TR" dirty="0"/>
              <a:t>Nitel Araştırmanın Temel </a:t>
            </a:r>
            <a:br>
              <a:rPr lang="tr-TR" dirty="0"/>
            </a:br>
            <a:r>
              <a:rPr lang="tr-TR" dirty="0"/>
              <a:t>Özellikleri</a:t>
            </a:r>
          </a:p>
        </p:txBody>
      </p:sp>
    </p:spTree>
    <p:extLst>
      <p:ext uri="{BB962C8B-B14F-4D97-AF65-F5344CB8AC3E}">
        <p14:creationId xmlns:p14="http://schemas.microsoft.com/office/powerpoint/2010/main" val="70964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Bu üç tür bilginin toplanması için araştırmanın bazı nitel bilgi toplama yöntemlerini kullanması gerekir. Nitel araştırmada en yaygın olarak kullanılan üç tür bilgi toplama yöntemi vardır: Görüşme, gözlem ve yazılı dokümanların incelenmesi. Bu genel kategoriler yine kendi içinde alt kategorilere ayrılmaktadır. </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7</a:t>
            </a:fld>
            <a:endParaRPr lang="tr-TR" dirty="0"/>
          </a:p>
        </p:txBody>
      </p:sp>
      <p:sp>
        <p:nvSpPr>
          <p:cNvPr id="4" name="Unvan 3"/>
          <p:cNvSpPr>
            <a:spLocks noGrp="1"/>
          </p:cNvSpPr>
          <p:nvPr>
            <p:ph type="title"/>
          </p:nvPr>
        </p:nvSpPr>
        <p:spPr/>
        <p:txBody>
          <a:bodyPr>
            <a:normAutofit fontScale="90000"/>
          </a:bodyPr>
          <a:lstStyle/>
          <a:p>
            <a:r>
              <a:rPr lang="tr-TR" dirty="0"/>
              <a:t>Nitel Araştırmanın Temel </a:t>
            </a:r>
            <a:br>
              <a:rPr lang="tr-TR" dirty="0"/>
            </a:br>
            <a:r>
              <a:rPr lang="tr-TR" dirty="0"/>
              <a:t>Özellikleri</a:t>
            </a:r>
          </a:p>
        </p:txBody>
      </p:sp>
    </p:spTree>
    <p:extLst>
      <p:ext uri="{BB962C8B-B14F-4D97-AF65-F5344CB8AC3E}">
        <p14:creationId xmlns:p14="http://schemas.microsoft.com/office/powerpoint/2010/main" val="291362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r>
              <a:rPr lang="tr-TR" dirty="0"/>
              <a:t>Örneğin görüşme yöntemini, kullanılan aracın özelliğine göre açık uçlu, yapılandırılmış, araştırmacının pozisyonuna göre katılımcı, katılımcı olmayan gibi alt kategorilere ayırmak </a:t>
            </a:r>
            <a:r>
              <a:rPr lang="tr-TR" dirty="0" err="1"/>
              <a:t>mümkündür.Nitel</a:t>
            </a:r>
            <a:r>
              <a:rPr lang="tr-TR" dirty="0"/>
              <a:t> yöntemlerden en sık kullanılanı görüşmedir.</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8</a:t>
            </a:fld>
            <a:endParaRPr lang="tr-TR" dirty="0"/>
          </a:p>
        </p:txBody>
      </p:sp>
      <p:sp>
        <p:nvSpPr>
          <p:cNvPr id="4" name="Unvan 3"/>
          <p:cNvSpPr>
            <a:spLocks noGrp="1"/>
          </p:cNvSpPr>
          <p:nvPr>
            <p:ph type="title"/>
          </p:nvPr>
        </p:nvSpPr>
        <p:spPr/>
        <p:txBody>
          <a:bodyPr>
            <a:normAutofit fontScale="90000"/>
          </a:bodyPr>
          <a:lstStyle/>
          <a:p>
            <a:r>
              <a:rPr lang="tr-TR" dirty="0"/>
              <a:t>Nitel Araştırmanın Temel </a:t>
            </a:r>
            <a:br>
              <a:rPr lang="tr-TR" dirty="0"/>
            </a:br>
            <a:r>
              <a:rPr lang="tr-TR" dirty="0"/>
              <a:t>Özellikleri</a:t>
            </a:r>
          </a:p>
        </p:txBody>
      </p:sp>
    </p:spTree>
    <p:extLst>
      <p:ext uri="{BB962C8B-B14F-4D97-AF65-F5344CB8AC3E}">
        <p14:creationId xmlns:p14="http://schemas.microsoft.com/office/powerpoint/2010/main" val="1742771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r>
              <a:rPr lang="tr-TR" dirty="0"/>
              <a:t>Şimşek, H. (1997) 21. Yüzyılın eşiğinde </a:t>
            </a:r>
            <a:r>
              <a:rPr lang="tr-TR" dirty="0" err="1"/>
              <a:t>paradigmalarsavaşı</a:t>
            </a:r>
            <a:r>
              <a:rPr lang="tr-TR" dirty="0"/>
              <a:t>: Kaostaki Türkiye, İstanbul: Sistem Yayıncılık, s. 142-158</a:t>
            </a:r>
            <a:r>
              <a:rPr lang="tr-TR" dirty="0" smtClean="0"/>
              <a:t>.</a:t>
            </a:r>
          </a:p>
          <a:p>
            <a:r>
              <a:rPr lang="tr-TR" dirty="0" err="1"/>
              <a:t>LeCompte</a:t>
            </a:r>
            <a:r>
              <a:rPr lang="tr-TR" dirty="0"/>
              <a:t>, M.D. </a:t>
            </a:r>
            <a:r>
              <a:rPr lang="tr-TR" dirty="0" err="1"/>
              <a:t>and</a:t>
            </a:r>
            <a:r>
              <a:rPr lang="tr-TR" dirty="0"/>
              <a:t> </a:t>
            </a:r>
            <a:r>
              <a:rPr lang="tr-TR" dirty="0" err="1"/>
              <a:t>Goetz</a:t>
            </a:r>
            <a:r>
              <a:rPr lang="tr-TR" dirty="0"/>
              <a:t>, J. P. (1984) “</a:t>
            </a:r>
            <a:r>
              <a:rPr lang="tr-TR" dirty="0" err="1"/>
              <a:t>Ethnographic</a:t>
            </a:r>
            <a:r>
              <a:rPr lang="tr-TR" dirty="0"/>
              <a:t> data </a:t>
            </a:r>
            <a:r>
              <a:rPr lang="tr-TR" dirty="0" err="1"/>
              <a:t>collection</a:t>
            </a:r>
            <a:r>
              <a:rPr lang="tr-TR" dirty="0"/>
              <a:t> in </a:t>
            </a:r>
            <a:r>
              <a:rPr lang="tr-TR" dirty="0" err="1"/>
              <a:t>evaluation</a:t>
            </a:r>
            <a:r>
              <a:rPr lang="tr-TR" dirty="0"/>
              <a:t> </a:t>
            </a:r>
            <a:r>
              <a:rPr lang="tr-TR" dirty="0" err="1"/>
              <a:t>research</a:t>
            </a:r>
            <a:r>
              <a:rPr lang="tr-TR" dirty="0"/>
              <a:t>” in D.M. </a:t>
            </a:r>
            <a:r>
              <a:rPr lang="tr-TR" dirty="0" err="1"/>
              <a:t>Fetterman</a:t>
            </a:r>
            <a:r>
              <a:rPr lang="tr-TR" dirty="0"/>
              <a:t> (Ed.), </a:t>
            </a:r>
            <a:r>
              <a:rPr lang="tr-TR" dirty="0" err="1"/>
              <a:t>Ethnographyin</a:t>
            </a:r>
            <a:r>
              <a:rPr lang="tr-TR" dirty="0"/>
              <a:t> </a:t>
            </a:r>
            <a:r>
              <a:rPr lang="tr-TR" dirty="0" err="1"/>
              <a:t>educational</a:t>
            </a:r>
            <a:r>
              <a:rPr lang="tr-TR" dirty="0"/>
              <a:t> </a:t>
            </a:r>
            <a:r>
              <a:rPr lang="tr-TR" dirty="0" err="1"/>
              <a:t>evaluation</a:t>
            </a:r>
            <a:r>
              <a:rPr lang="tr-TR" dirty="0"/>
              <a:t>, Beverly </a:t>
            </a:r>
            <a:r>
              <a:rPr lang="tr-TR" dirty="0" err="1"/>
              <a:t>Hills</a:t>
            </a:r>
            <a:r>
              <a:rPr lang="tr-TR" dirty="0"/>
              <a:t>, CA: </a:t>
            </a:r>
            <a:r>
              <a:rPr lang="tr-TR" dirty="0" err="1"/>
              <a:t>Sage</a:t>
            </a:r>
            <a:r>
              <a:rPr lang="tr-TR" dirty="0" smtClean="0"/>
              <a:t>.</a:t>
            </a:r>
          </a:p>
          <a:p>
            <a:r>
              <a:rPr lang="tr-TR" dirty="0"/>
              <a:t>Yıldırım, A. (1999). Nitel araştırma yöntemlerinin temel özellikleri ve eğitim araştırmalarındaki yeri ve önemi. </a:t>
            </a:r>
            <a:r>
              <a:rPr lang="tr-TR" i="1" dirty="0"/>
              <a:t>Eğitim ve Bilim</a:t>
            </a:r>
            <a:r>
              <a:rPr lang="tr-TR" dirty="0"/>
              <a:t>, </a:t>
            </a:r>
            <a:r>
              <a:rPr lang="tr-TR" i="1" dirty="0"/>
              <a:t>23</a:t>
            </a:r>
            <a:r>
              <a:rPr lang="tr-TR" dirty="0"/>
              <a:t>(112).</a:t>
            </a:r>
          </a:p>
        </p:txBody>
      </p:sp>
      <p:sp>
        <p:nvSpPr>
          <p:cNvPr id="3" name="Slayt Numarası Yer Tutucusu 2"/>
          <p:cNvSpPr>
            <a:spLocks noGrp="1"/>
          </p:cNvSpPr>
          <p:nvPr>
            <p:ph type="sldNum" sz="quarter" idx="12"/>
          </p:nvPr>
        </p:nvSpPr>
        <p:spPr/>
        <p:txBody>
          <a:bodyPr/>
          <a:lstStyle/>
          <a:p>
            <a:fld id="{F302176B-0E47-46AC-8F43-DAB4B8A37D06}" type="slidenum">
              <a:rPr lang="tr-TR" smtClean="0"/>
              <a:pPr/>
              <a:t>9</a:t>
            </a:fld>
            <a:endParaRPr lang="tr-TR" dirty="0"/>
          </a:p>
        </p:txBody>
      </p:sp>
      <p:sp>
        <p:nvSpPr>
          <p:cNvPr id="4" name="Unvan 3"/>
          <p:cNvSpPr>
            <a:spLocks noGrp="1"/>
          </p:cNvSpPr>
          <p:nvPr>
            <p:ph type="title"/>
          </p:nvPr>
        </p:nvSpPr>
        <p:spPr/>
        <p:txBody>
          <a:bodyPr/>
          <a:lstStyle/>
          <a:p>
            <a:r>
              <a:rPr lang="tr-TR" dirty="0" smtClean="0"/>
              <a:t>KAYNAKÇA</a:t>
            </a:r>
            <a:endParaRPr lang="tr-TR" dirty="0"/>
          </a:p>
        </p:txBody>
      </p:sp>
    </p:spTree>
    <p:extLst>
      <p:ext uri="{BB962C8B-B14F-4D97-AF65-F5344CB8AC3E}">
        <p14:creationId xmlns:p14="http://schemas.microsoft.com/office/powerpoint/2010/main" val="14601933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393</Words>
  <Application>Microsoft Office PowerPoint</Application>
  <PresentationFormat>Ekran Gösterisi (4:3)</PresentationFormat>
  <Paragraphs>35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Candara</vt:lpstr>
      <vt:lpstr>Symbol</vt:lpstr>
      <vt:lpstr>Dalga Biçimi</vt:lpstr>
      <vt:lpstr>PowerPoint Sunusu</vt:lpstr>
      <vt:lpstr>Nitel Araştırmanın Temel  Özellikleri</vt:lpstr>
      <vt:lpstr>Nitel Araştırmanın Temel  Özellikleri</vt:lpstr>
      <vt:lpstr>Nitel Araştırmanın Temel  Özellikleri</vt:lpstr>
      <vt:lpstr>Nitel Araştırmanın Temel  Özellikleri</vt:lpstr>
      <vt:lpstr>Nitel Araştırmanın Temel  Özellikleri</vt:lpstr>
      <vt:lpstr>Nitel Araştırmanın Temel  Özellikleri</vt:lpstr>
      <vt:lpstr>Nitel Araştırmanın Temel  Özellikleri</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2017-10-13T08:07:21Z</dcterms:created>
  <dcterms:modified xsi:type="dcterms:W3CDTF">2020-05-11T20:08:45Z</dcterms:modified>
</cp:coreProperties>
</file>