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884"/>
  </p:normalViewPr>
  <p:slideViewPr>
    <p:cSldViewPr snapToGrid="0" snapToObjects="1">
      <p:cViewPr varScale="1">
        <p:scale>
          <a:sx n="90" d="100"/>
          <a:sy n="90" d="100"/>
        </p:scale>
        <p:origin x="232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7/26/20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7/26/20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7/26/20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7/26/20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7/26/20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7/26/20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7F4D0DD-136B-1847-8898-904405B94D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Linguistik</a:t>
            </a:r>
            <a:r>
              <a:rPr lang="tr-TR" dirty="0"/>
              <a:t> Antropoloji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1581946-AA6F-5E41-A133-996A72E879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5733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939C5C-2FC2-3044-8D4D-FB68F85EB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C6D2AD3-AE19-C44E-BCDC-E2F837364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Bütün canlılar türdeşleriyle ve diğer türlerle ile bir şekilde </a:t>
            </a:r>
            <a:r>
              <a:rPr lang="tr-TR" dirty="0" err="1"/>
              <a:t>iltetişim</a:t>
            </a:r>
            <a:r>
              <a:rPr lang="tr-TR" dirty="0"/>
              <a:t> kurarlar.</a:t>
            </a:r>
          </a:p>
          <a:p>
            <a:r>
              <a:rPr lang="tr-TR" dirty="0"/>
              <a:t>Bunlar;</a:t>
            </a:r>
          </a:p>
          <a:p>
            <a:r>
              <a:rPr lang="tr-TR" dirty="0"/>
              <a:t>Koku,</a:t>
            </a:r>
          </a:p>
          <a:p>
            <a:r>
              <a:rPr lang="tr-TR" dirty="0"/>
              <a:t>Fiziksel hareketler,</a:t>
            </a:r>
          </a:p>
          <a:p>
            <a:r>
              <a:rPr lang="tr-TR" dirty="0"/>
              <a:t>Ses çıkarma şeklinde olabilir.</a:t>
            </a:r>
          </a:p>
        </p:txBody>
      </p:sp>
    </p:spTree>
    <p:extLst>
      <p:ext uri="{BB962C8B-B14F-4D97-AF65-F5344CB8AC3E}">
        <p14:creationId xmlns:p14="http://schemas.microsoft.com/office/powerpoint/2010/main" val="203584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DE00CF-BCDF-E44F-8260-71F6A6A78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283BB4E-F480-DA47-8297-C4A8971B2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İletişim kurma, türün devamlılığı açısından hayati bir önemdedir. Bu sayede türdeşler ortaklaşarak grup oluşturmaktadırlar.</a:t>
            </a:r>
          </a:p>
          <a:p>
            <a:r>
              <a:rPr lang="tr-TR" dirty="0"/>
              <a:t>Bir gruba mensup olmak pek çok canlı türü için sadece üreme için değil, dış tehlikelerden korunmak için de bir etkendir.</a:t>
            </a:r>
          </a:p>
        </p:txBody>
      </p:sp>
    </p:spTree>
    <p:extLst>
      <p:ext uri="{BB962C8B-B14F-4D97-AF65-F5344CB8AC3E}">
        <p14:creationId xmlns:p14="http://schemas.microsoft.com/office/powerpoint/2010/main" val="2052802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54856D-A65B-3C42-98BE-205B50DEB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EEACF9-305A-EE4F-B7C1-D6AB1417B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Konuşma yeteneği diğer insanın sahip olduğu ve başka canlılarda görmediğimiz bir özelliktir.</a:t>
            </a:r>
          </a:p>
          <a:p>
            <a:r>
              <a:rPr lang="tr-TR" dirty="0"/>
              <a:t>Bütün canlılar iletişim kurar ancak iletişim kurgusu değiştirilemez. Belirli durumlar için belirli davranışlar sergilenir. </a:t>
            </a:r>
          </a:p>
        </p:txBody>
      </p:sp>
    </p:spTree>
    <p:extLst>
      <p:ext uri="{BB962C8B-B14F-4D97-AF65-F5344CB8AC3E}">
        <p14:creationId xmlns:p14="http://schemas.microsoft.com/office/powerpoint/2010/main" val="87288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2B8A5C-8902-6D44-B7F3-187BF1222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D98E3A-B883-2A43-9887-EB2994710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İnsan ise konuşma yetisi sayesinde, sahip olduğu kelimeleri kombinasyonlar kurarak sonsuz bir iletişim zenginliğine sahiptir.</a:t>
            </a:r>
          </a:p>
          <a:p>
            <a:r>
              <a:rPr lang="tr-TR" dirty="0"/>
              <a:t>Bu elbette kültürel olarak gerçekleşir. </a:t>
            </a:r>
          </a:p>
          <a:p>
            <a:r>
              <a:rPr lang="tr-TR" dirty="0"/>
              <a:t>Dil biyolojik bir evrim ile gerçekleşmiş, kültürel olarak inşa edilmiş ve edilmektedir.</a:t>
            </a:r>
          </a:p>
        </p:txBody>
      </p:sp>
    </p:spTree>
    <p:extLst>
      <p:ext uri="{BB962C8B-B14F-4D97-AF65-F5344CB8AC3E}">
        <p14:creationId xmlns:p14="http://schemas.microsoft.com/office/powerpoint/2010/main" val="4195643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BA5EC4-05CC-DE4E-8E83-DCA7E0B9C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BE7CCBC-D585-3B48-9F77-AA1682FB7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Dil antropolojisi, dil, kültür ilişkisini, dilbilim kuramlarından da yararlanarak çalışan, bir bakıma bilişsel çalışmalara da yaslanan bir antropoloji alt alanıdır.</a:t>
            </a:r>
          </a:p>
        </p:txBody>
      </p:sp>
    </p:spTree>
    <p:extLst>
      <p:ext uri="{BB962C8B-B14F-4D97-AF65-F5344CB8AC3E}">
        <p14:creationId xmlns:p14="http://schemas.microsoft.com/office/powerpoint/2010/main" val="2320582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8CAE4AE-A9DF-45AF-9A9C-1712BC634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C272060-BC98-4C91-A58F-4DFEC566CF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4" name="Freeform 5">
              <a:extLst>
                <a:ext uri="{FF2B5EF4-FFF2-40B4-BE49-F238E27FC236}">
                  <a16:creationId xmlns:a16="http://schemas.microsoft.com/office/drawing/2014/main" id="{8BA2DCB9-0DC0-4109-B2A2-56896E35E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>
                <a:gd name="T0" fmla="*/ 813 w 813"/>
                <a:gd name="T1" fmla="*/ 0 h 1440"/>
                <a:gd name="T2" fmla="*/ 435 w 81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6">
              <a:extLst>
                <a:ext uri="{FF2B5EF4-FFF2-40B4-BE49-F238E27FC236}">
                  <a16:creationId xmlns:a16="http://schemas.microsoft.com/office/drawing/2014/main" id="{64A33555-1142-4AD7-8084-1A99422A11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>
                <a:gd name="T0" fmla="*/ 324 w 324"/>
                <a:gd name="T1" fmla="*/ 117 h 117"/>
                <a:gd name="T2" fmla="*/ 0 w 324"/>
                <a:gd name="T3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7">
              <a:extLst>
                <a:ext uri="{FF2B5EF4-FFF2-40B4-BE49-F238E27FC236}">
                  <a16:creationId xmlns:a16="http://schemas.microsoft.com/office/drawing/2014/main" id="{BC6E4081-1A88-453E-8CCF-B97B0CE20D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>
                <a:gd name="T0" fmla="*/ 0 w 404"/>
                <a:gd name="T1" fmla="*/ 385 h 385"/>
                <a:gd name="T2" fmla="*/ 404 w 404"/>
                <a:gd name="T3" fmla="*/ 0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8">
              <a:extLst>
                <a:ext uri="{FF2B5EF4-FFF2-40B4-BE49-F238E27FC236}">
                  <a16:creationId xmlns:a16="http://schemas.microsoft.com/office/drawing/2014/main" id="{5B7E0935-6EE8-4C61-AED5-09B9A2A99A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>
                <a:gd name="T0" fmla="*/ 774 w 774"/>
                <a:gd name="T1" fmla="*/ 0 h 1440"/>
                <a:gd name="T2" fmla="*/ 411 w 774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9">
              <a:extLst>
                <a:ext uri="{FF2B5EF4-FFF2-40B4-BE49-F238E27FC236}">
                  <a16:creationId xmlns:a16="http://schemas.microsoft.com/office/drawing/2014/main" id="{EB962BD6-C878-48FF-A75E-DCC7BDA3C3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>
                <a:gd name="T0" fmla="*/ 203 w 203"/>
                <a:gd name="T1" fmla="*/ 77 h 77"/>
                <a:gd name="T2" fmla="*/ 0 w 203"/>
                <a:gd name="T3" fmla="*/ 0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0">
              <a:extLst>
                <a:ext uri="{FF2B5EF4-FFF2-40B4-BE49-F238E27FC236}">
                  <a16:creationId xmlns:a16="http://schemas.microsoft.com/office/drawing/2014/main" id="{CABF3786-BDE1-4FE5-9967-F6B6131A2C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>
                <a:gd name="T0" fmla="*/ 0 w 351"/>
                <a:gd name="T1" fmla="*/ 332 h 332"/>
                <a:gd name="T2" fmla="*/ 351 w 351"/>
                <a:gd name="T3" fmla="*/ 0 h 3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1">
              <a:extLst>
                <a:ext uri="{FF2B5EF4-FFF2-40B4-BE49-F238E27FC236}">
                  <a16:creationId xmlns:a16="http://schemas.microsoft.com/office/drawing/2014/main" id="{4969707A-C75E-4F7F-A5C2-2991C65475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>
                <a:gd name="T0" fmla="*/ 762 w 762"/>
                <a:gd name="T1" fmla="*/ 0 h 1440"/>
                <a:gd name="T2" fmla="*/ 403 w 76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2">
              <a:extLst>
                <a:ext uri="{FF2B5EF4-FFF2-40B4-BE49-F238E27FC236}">
                  <a16:creationId xmlns:a16="http://schemas.microsoft.com/office/drawing/2014/main" id="{0E293989-8389-48CD-85D3-CAEFD5E963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>
                <a:gd name="T0" fmla="*/ 140 w 140"/>
                <a:gd name="T1" fmla="*/ 54 h 54"/>
                <a:gd name="T2" fmla="*/ 0 w 140"/>
                <a:gd name="T3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3">
              <a:extLst>
                <a:ext uri="{FF2B5EF4-FFF2-40B4-BE49-F238E27FC236}">
                  <a16:creationId xmlns:a16="http://schemas.microsoft.com/office/drawing/2014/main" id="{8DCF1E8B-9247-45E2-8641-90DA9F7D52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>
                <a:gd name="T0" fmla="*/ 0 w 321"/>
                <a:gd name="T1" fmla="*/ 302 h 302"/>
                <a:gd name="T2" fmla="*/ 321 w 321"/>
                <a:gd name="T3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4">
              <a:extLst>
                <a:ext uri="{FF2B5EF4-FFF2-40B4-BE49-F238E27FC236}">
                  <a16:creationId xmlns:a16="http://schemas.microsoft.com/office/drawing/2014/main" id="{48DF418F-91AD-4E55-AF3B-F28FF45961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>
                <a:gd name="T0" fmla="*/ 683 w 683"/>
                <a:gd name="T1" fmla="*/ 0 h 1440"/>
                <a:gd name="T2" fmla="*/ 355 w 683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5">
              <a:extLst>
                <a:ext uri="{FF2B5EF4-FFF2-40B4-BE49-F238E27FC236}">
                  <a16:creationId xmlns:a16="http://schemas.microsoft.com/office/drawing/2014/main" id="{EDBF35BD-D1DA-49B1-AE30-289189DACD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>
                <a:gd name="T0" fmla="*/ 0 w 287"/>
                <a:gd name="T1" fmla="*/ 279 h 279"/>
                <a:gd name="T2" fmla="*/ 287 w 287"/>
                <a:gd name="T3" fmla="*/ 0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6">
              <a:extLst>
                <a:ext uri="{FF2B5EF4-FFF2-40B4-BE49-F238E27FC236}">
                  <a16:creationId xmlns:a16="http://schemas.microsoft.com/office/drawing/2014/main" id="{69198BEC-A3B6-4562-AB0F-3E7760026C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>
                <a:gd name="T0" fmla="*/ 680 w 680"/>
                <a:gd name="T1" fmla="*/ 0 h 1440"/>
                <a:gd name="T2" fmla="*/ 337 w 68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7">
              <a:extLst>
                <a:ext uri="{FF2B5EF4-FFF2-40B4-BE49-F238E27FC236}">
                  <a16:creationId xmlns:a16="http://schemas.microsoft.com/office/drawing/2014/main" id="{9AB30D45-77AB-4323-83A2-1A637D07D5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>
                <a:gd name="T0" fmla="*/ 0 w 250"/>
                <a:gd name="T1" fmla="*/ 242 h 242"/>
                <a:gd name="T2" fmla="*/ 250 w 250"/>
                <a:gd name="T3" fmla="*/ 0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18">
              <a:extLst>
                <a:ext uri="{FF2B5EF4-FFF2-40B4-BE49-F238E27FC236}">
                  <a16:creationId xmlns:a16="http://schemas.microsoft.com/office/drawing/2014/main" id="{D1AD137E-7B63-434C-9D0D-5A64BB4968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>
                <a:gd name="T0" fmla="*/ 720 w 720"/>
                <a:gd name="T1" fmla="*/ 0 h 1440"/>
                <a:gd name="T2" fmla="*/ 362 w 7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9">
              <a:extLst>
                <a:ext uri="{FF2B5EF4-FFF2-40B4-BE49-F238E27FC236}">
                  <a16:creationId xmlns:a16="http://schemas.microsoft.com/office/drawing/2014/main" id="{8B32BE2D-36DC-4BD0-952E-8FE32A70DB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>
                <a:gd name="T0" fmla="*/ 0 w 185"/>
                <a:gd name="T1" fmla="*/ 167 h 167"/>
                <a:gd name="T2" fmla="*/ 185 w 185"/>
                <a:gd name="T3" fmla="*/ 0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0">
              <a:extLst>
                <a:ext uri="{FF2B5EF4-FFF2-40B4-BE49-F238E27FC236}">
                  <a16:creationId xmlns:a16="http://schemas.microsoft.com/office/drawing/2014/main" id="{930295E0-AD01-4DB0-9829-AD91BED608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>
                <a:gd name="T0" fmla="*/ 572 w 572"/>
                <a:gd name="T1" fmla="*/ 0 h 1440"/>
                <a:gd name="T2" fmla="*/ 164 w 572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1">
              <a:extLst>
                <a:ext uri="{FF2B5EF4-FFF2-40B4-BE49-F238E27FC236}">
                  <a16:creationId xmlns:a16="http://schemas.microsoft.com/office/drawing/2014/main" id="{29807E74-6BFD-4EA7-B3F3-92C0728A7D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>
                <a:gd name="T0" fmla="*/ 620 w 620"/>
                <a:gd name="T1" fmla="*/ 0 h 1440"/>
                <a:gd name="T2" fmla="*/ 186 w 620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2">
              <a:extLst>
                <a:ext uri="{FF2B5EF4-FFF2-40B4-BE49-F238E27FC236}">
                  <a16:creationId xmlns:a16="http://schemas.microsoft.com/office/drawing/2014/main" id="{C9EDBF49-4B87-4B6F-BEE6-DDC4A63CE6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>
                <a:gd name="T0" fmla="*/ 506 w 506"/>
                <a:gd name="T1" fmla="*/ 0 h 1440"/>
                <a:gd name="T2" fmla="*/ 171 w 506"/>
                <a:gd name="T3" fmla="*/ 1440 h 14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3">
              <a:extLst>
                <a:ext uri="{FF2B5EF4-FFF2-40B4-BE49-F238E27FC236}">
                  <a16:creationId xmlns:a16="http://schemas.microsoft.com/office/drawing/2014/main" id="{7738C468-1405-4ED9-8392-F93FA995EE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>
                <a:gd name="T0" fmla="*/ 373 w 373"/>
                <a:gd name="T1" fmla="*/ 0 h 673"/>
                <a:gd name="T2" fmla="*/ 0 w 373"/>
                <a:gd name="T3" fmla="*/ 673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4">
              <a:extLst>
                <a:ext uri="{FF2B5EF4-FFF2-40B4-BE49-F238E27FC236}">
                  <a16:creationId xmlns:a16="http://schemas.microsoft.com/office/drawing/2014/main" id="{F16402CF-F511-450A-8584-8C8A5B7E9D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>
                <a:gd name="T0" fmla="*/ 0 w 45"/>
                <a:gd name="T1" fmla="*/ 0 h 174"/>
                <a:gd name="T2" fmla="*/ 45 w 45"/>
                <a:gd name="T3" fmla="*/ 174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25">
              <a:extLst>
                <a:ext uri="{FF2B5EF4-FFF2-40B4-BE49-F238E27FC236}">
                  <a16:creationId xmlns:a16="http://schemas.microsoft.com/office/drawing/2014/main" id="{85E5B49A-CFC2-4019-9BA6-528095F788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>
                <a:gd name="T0" fmla="*/ 329 w 329"/>
                <a:gd name="T1" fmla="*/ 0 h 469"/>
                <a:gd name="T2" fmla="*/ 0 w 329"/>
                <a:gd name="T3" fmla="*/ 469 h 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720F6DF4-B24F-0342-A34F-E407E8D21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9686" y="795527"/>
            <a:ext cx="4123738" cy="1433323"/>
          </a:xfrm>
        </p:spPr>
        <p:txBody>
          <a:bodyPr>
            <a:normAutofit/>
          </a:bodyPr>
          <a:lstStyle/>
          <a:p>
            <a:pPr algn="l"/>
            <a:endParaRPr lang="tr-TR" sz="3200">
              <a:solidFill>
                <a:schemeClr val="tx2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972DE0D-2E53-4159-ABD3-C601524262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720" y="795527"/>
            <a:ext cx="5970638" cy="5248847"/>
          </a:xfrm>
          <a:prstGeom prst="rect">
            <a:avLst/>
          </a:prstGeom>
          <a:solidFill>
            <a:schemeClr val="bg1"/>
          </a:solidFill>
          <a:ln w="19050">
            <a:solidFill>
              <a:srgbClr val="559BEB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D5D45680-4F30-1A41-B073-4ED88A55773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" b="12806"/>
          <a:stretch/>
        </p:blipFill>
        <p:spPr>
          <a:xfrm>
            <a:off x="972115" y="960214"/>
            <a:ext cx="5641848" cy="4919472"/>
          </a:xfrm>
          <a:prstGeom prst="rect">
            <a:avLst/>
          </a:prstGeom>
          <a:ln w="12700">
            <a:noFill/>
          </a:ln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641318F-5B48-40F6-8BCA-31E8C6519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3817" y="2338388"/>
            <a:ext cx="4099607" cy="3678237"/>
          </a:xfrm>
        </p:spPr>
        <p:txBody>
          <a:bodyPr>
            <a:normAutofit/>
          </a:bodyPr>
          <a:lstStyle/>
          <a:p>
            <a:pPr>
              <a:buClr>
                <a:srgbClr val="559BEB"/>
              </a:buClr>
            </a:pPr>
            <a:r>
              <a:rPr lang="en-US" dirty="0"/>
              <a:t>Alessandro </a:t>
            </a:r>
            <a:r>
              <a:rPr lang="en-US" dirty="0" err="1"/>
              <a:t>Duranti’nin</a:t>
            </a:r>
            <a:r>
              <a:rPr lang="en-US" dirty="0"/>
              <a:t> </a:t>
            </a:r>
            <a:r>
              <a:rPr lang="en-US" dirty="0" err="1"/>
              <a:t>çalışması</a:t>
            </a:r>
            <a:r>
              <a:rPr lang="en-US" dirty="0"/>
              <a:t> </a:t>
            </a:r>
            <a:r>
              <a:rPr lang="en-US" dirty="0" err="1"/>
              <a:t>dil</a:t>
            </a:r>
            <a:r>
              <a:rPr lang="en-US" dirty="0"/>
              <a:t> </a:t>
            </a:r>
            <a:r>
              <a:rPr lang="en-US" dirty="0" err="1"/>
              <a:t>antropolojisi</a:t>
            </a:r>
            <a:r>
              <a:rPr lang="en-US" dirty="0"/>
              <a:t> </a:t>
            </a:r>
            <a:r>
              <a:rPr lang="en-US" dirty="0" err="1"/>
              <a:t>alanındaki</a:t>
            </a:r>
            <a:r>
              <a:rPr lang="en-US" dirty="0"/>
              <a:t>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kaynakların</a:t>
            </a:r>
            <a:r>
              <a:rPr lang="en-US" dirty="0"/>
              <a:t> </a:t>
            </a:r>
            <a:r>
              <a:rPr lang="en-US" dirty="0" err="1"/>
              <a:t>başında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alır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Türkçe’de</a:t>
            </a:r>
            <a:r>
              <a:rPr lang="en-US" dirty="0"/>
              <a:t> de </a:t>
            </a:r>
            <a:r>
              <a:rPr lang="en-US" dirty="0" err="1"/>
              <a:t>yayımlanmıştır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320253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C5A5B2F-51F5-8245-9BF1-C4E1ABE23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A20319-5646-434C-BE71-4F62E3358A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Dil, insan topluluklarının zihinsel dünyaları, kültürel durumları, toplum içi ilişki biçimleri gibi pek çok unsurun anlaşılması için anahtar rolündedir. </a:t>
            </a:r>
          </a:p>
          <a:p>
            <a:r>
              <a:rPr lang="tr-TR" dirty="0"/>
              <a:t>Bir bakıma dil kültürün aynasıdır.</a:t>
            </a:r>
          </a:p>
        </p:txBody>
      </p:sp>
    </p:spTree>
    <p:extLst>
      <p:ext uri="{BB962C8B-B14F-4D97-AF65-F5344CB8AC3E}">
        <p14:creationId xmlns:p14="http://schemas.microsoft.com/office/powerpoint/2010/main" val="2908501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4D79B9A-DB17-044F-B105-78C4C2FE8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D16D03-CCD6-9C4D-AD92-6E9A4990C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Yukarıda bahsedilen konular sebebiyle Dil eğitimi alanların antropoloji ve folklor eğitimi almaları, öğrenilen dilin mantığını anlamayı kolaylaştırıcı bir </a:t>
            </a:r>
            <a:r>
              <a:rPr lang="tr-TR"/>
              <a:t>etken olacaktır.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29985498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1877</TotalTime>
  <Words>223</Words>
  <Application>Microsoft Macintosh PowerPoint</Application>
  <PresentationFormat>Geniş ekran</PresentationFormat>
  <Paragraphs>18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 Light</vt:lpstr>
      <vt:lpstr>Rockwell</vt:lpstr>
      <vt:lpstr>Wingdings</vt:lpstr>
      <vt:lpstr>Atlas</vt:lpstr>
      <vt:lpstr>Linguistik Antropoloji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Linguistik Antropoloji</dc:title>
  <dc:creator>Zehra Münüsoğlu</dc:creator>
  <cp:lastModifiedBy>Zehra Münüsoğlu</cp:lastModifiedBy>
  <cp:revision>2</cp:revision>
  <dcterms:created xsi:type="dcterms:W3CDTF">2020-07-26T05:07:47Z</dcterms:created>
  <dcterms:modified xsi:type="dcterms:W3CDTF">2020-07-27T12:24:53Z</dcterms:modified>
</cp:coreProperties>
</file>