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1"/>
    <p:restoredTop sz="95884"/>
  </p:normalViewPr>
  <p:slideViewPr>
    <p:cSldViewPr snapToGrid="0" snapToObjects="1">
      <p:cViewPr varScale="1">
        <p:scale>
          <a:sx n="90" d="100"/>
          <a:sy n="90" d="100"/>
        </p:scale>
        <p:origin x="232" y="7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" name="Group 88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90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2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3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4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5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6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7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8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1669293" y="1186483"/>
            <a:ext cx="8848345" cy="4477933"/>
            <a:chOff x="1669293" y="1186483"/>
            <a:chExt cx="8848345" cy="4477933"/>
          </a:xfrm>
        </p:grpSpPr>
        <p:sp>
          <p:nvSpPr>
            <p:cNvPr id="39" name="Rectangle 38"/>
            <p:cNvSpPr/>
            <p:nvPr/>
          </p:nvSpPr>
          <p:spPr>
            <a:xfrm>
              <a:off x="1674042" y="1186483"/>
              <a:ext cx="8843596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1" name="Rectangle 40"/>
            <p:cNvSpPr/>
            <p:nvPr/>
          </p:nvSpPr>
          <p:spPr>
            <a:xfrm>
              <a:off x="1669293" y="1991156"/>
              <a:ext cx="8845667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9236" y="2075504"/>
            <a:ext cx="8679915" cy="1748729"/>
          </a:xfrm>
        </p:spPr>
        <p:txBody>
          <a:bodyPr bIns="0" anchor="b">
            <a:normAutofit/>
          </a:bodyPr>
          <a:lstStyle>
            <a:lvl1pPr algn="ctr">
              <a:lnSpc>
                <a:spcPct val="80000"/>
              </a:lnSpc>
              <a:defRPr sz="5400" spc="-150">
                <a:solidFill>
                  <a:srgbClr val="FFFEFF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9237" y="3906266"/>
            <a:ext cx="8673427" cy="1322587"/>
          </a:xfrm>
        </p:spPr>
        <p:txBody>
          <a:bodyPr tIns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800" b="0">
                <a:solidFill>
                  <a:srgbClr val="FFFEFF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 vert="horz" lIns="91440" tIns="45720" rIns="91440" bIns="45720" rtlCol="0" anchor="ctr"/>
          <a:lstStyle>
            <a:lvl1pPr>
              <a:defRPr lang="en-US"/>
            </a:lvl1pPr>
          </a:lstStyle>
          <a:p>
            <a:fld id="{48A87A34-81AB-432B-8DAE-1953F412C126}" type="datetimeFigureOut">
              <a:rPr lang="en-US" dirty="0"/>
              <a:pPr/>
              <a:t>7/26/20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1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09983" y="794719"/>
            <a:ext cx="6275035" cy="5257090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7/26/20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 flipH="1">
            <a:off x="0" y="0"/>
            <a:ext cx="12584114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7718948" y="1699589"/>
            <a:ext cx="3674476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807437" y="2349925"/>
            <a:ext cx="3501195" cy="2456442"/>
          </a:xfrm>
        </p:spPr>
        <p:txBody>
          <a:bodyPr vert="eaVert"/>
          <a:lstStyle>
            <a:lvl1pPr algn="l">
              <a:lnSpc>
                <a:spcPct val="80000"/>
              </a:lnSpc>
              <a:defRPr>
                <a:solidFill>
                  <a:srgbClr val="FFFEFF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2747" y="798444"/>
            <a:ext cx="6268622" cy="5257303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7/26/20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" name="Group 79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81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7" name="Group 26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8" name="Rectangle 27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1" y="2349925"/>
            <a:ext cx="3498979" cy="245644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18447" y="803186"/>
            <a:ext cx="6281873" cy="5248622"/>
          </a:xfrm>
        </p:spPr>
        <p:txBody>
          <a:bodyPr anchor="ctr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7/26/20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78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3259545" y="1186483"/>
            <a:ext cx="5666145" cy="4477933"/>
            <a:chOff x="3259545" y="1186483"/>
            <a:chExt cx="5666145" cy="4477933"/>
          </a:xfrm>
        </p:grpSpPr>
        <p:sp>
          <p:nvSpPr>
            <p:cNvPr id="99" name="Rectangle 98"/>
            <p:cNvSpPr/>
            <p:nvPr/>
          </p:nvSpPr>
          <p:spPr>
            <a:xfrm>
              <a:off x="3259545" y="1186483"/>
              <a:ext cx="5657881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1" name="Rectangle 100"/>
            <p:cNvSpPr/>
            <p:nvPr/>
          </p:nvSpPr>
          <p:spPr>
            <a:xfrm>
              <a:off x="3259545" y="1991156"/>
              <a:ext cx="5666145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44216" y="2074730"/>
            <a:ext cx="5490224" cy="1689390"/>
          </a:xfrm>
        </p:spPr>
        <p:txBody>
          <a:bodyPr bIns="0" anchor="b">
            <a:normAutofit/>
          </a:bodyPr>
          <a:lstStyle>
            <a:lvl1pPr algn="ctr">
              <a:defRPr sz="4400">
                <a:solidFill>
                  <a:srgbClr val="FFFEFF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344215" y="3846851"/>
            <a:ext cx="5490223" cy="1383770"/>
          </a:xfrm>
        </p:spPr>
        <p:txBody>
          <a:bodyPr tIns="0"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7/26/20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3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59" name="Group 58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0" name="Rectangle 59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1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2" name="Rectangle 61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0" y="2339669"/>
            <a:ext cx="3500828" cy="2470065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20878" y="803187"/>
            <a:ext cx="6269591" cy="2382651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18447" y="3672162"/>
            <a:ext cx="6272022" cy="2383586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7/26/20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40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9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0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61" name="Group 6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2" name="Rectangle 6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3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4" name="Rectangle 63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1" y="2363915"/>
            <a:ext cx="3500828" cy="2460497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25137" y="803185"/>
            <a:ext cx="6265088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25305" y="1488985"/>
            <a:ext cx="6264350" cy="1696853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18653" y="3665887"/>
            <a:ext cx="6264414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18447" y="4351687"/>
            <a:ext cx="6265588" cy="1704060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7/26/20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4" name="Group 23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5" name="Rectangle 24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6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7/26/20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7/26/20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roup 73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5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6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1" name="Group 2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2" name="Rectangle 2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Rectangle 32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1" y="2352026"/>
            <a:ext cx="3501197" cy="1223298"/>
          </a:xfrm>
        </p:spPr>
        <p:txBody>
          <a:bodyPr bIns="0" anchor="b">
            <a:noAutofit/>
          </a:bodyPr>
          <a:lstStyle>
            <a:lvl1pPr algn="ctr">
              <a:defRPr sz="3200">
                <a:solidFill>
                  <a:srgbClr val="FFFEFF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9983" y="802809"/>
            <a:ext cx="6275035" cy="5249940"/>
          </a:xfrm>
        </p:spPr>
        <p:txBody>
          <a:bodyPr anchor="ctr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8631" y="3580186"/>
            <a:ext cx="3501197" cy="1221164"/>
          </a:xfrm>
        </p:spPr>
        <p:txBody>
          <a:bodyPr/>
          <a:lstStyle>
            <a:lvl1pPr marL="0" indent="0" algn="ctr">
              <a:buNone/>
              <a:defRPr sz="16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7/26/20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" name="Group 72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81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76" name="Group 75"/>
          <p:cNvGrpSpPr/>
          <p:nvPr/>
        </p:nvGrpSpPr>
        <p:grpSpPr>
          <a:xfrm>
            <a:off x="805336" y="1698331"/>
            <a:ext cx="5941540" cy="3470421"/>
            <a:chOff x="805336" y="1698331"/>
            <a:chExt cx="5941540" cy="3470421"/>
          </a:xfrm>
        </p:grpSpPr>
        <p:sp>
          <p:nvSpPr>
            <p:cNvPr id="77" name="Rectangle 76"/>
            <p:cNvSpPr/>
            <p:nvPr/>
          </p:nvSpPr>
          <p:spPr>
            <a:xfrm>
              <a:off x="805336" y="1698331"/>
              <a:ext cx="5941540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8" name="Isosceles Triangle 9"/>
            <p:cNvSpPr/>
            <p:nvPr/>
          </p:nvSpPr>
          <p:spPr>
            <a:xfrm rot="10800000">
              <a:off x="3618113" y="4896349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9" name="Rectangle 78"/>
            <p:cNvSpPr/>
            <p:nvPr/>
          </p:nvSpPr>
          <p:spPr>
            <a:xfrm>
              <a:off x="805336" y="2274403"/>
              <a:ext cx="5941540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43510" y="0"/>
            <a:ext cx="4648490" cy="6858000"/>
          </a:xfrm>
          <a:solidFill>
            <a:schemeClr val="bg1">
              <a:lumMod val="65000"/>
              <a:lumOff val="3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5443" y="2360255"/>
            <a:ext cx="5776646" cy="1178032"/>
          </a:xfrm>
        </p:spPr>
        <p:txBody>
          <a:bodyPr bIns="0" anchor="b">
            <a:normAutofit/>
          </a:bodyPr>
          <a:lstStyle>
            <a:lvl1pPr>
              <a:defRPr sz="3600">
                <a:solidFill>
                  <a:srgbClr val="FFFEFF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5443" y="3545012"/>
            <a:ext cx="5776646" cy="1274198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7/26/20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5942203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828377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91161" y="2358391"/>
            <a:ext cx="3498667" cy="2456485"/>
          </a:xfrm>
          <a:prstGeom prst="rect">
            <a:avLst/>
          </a:prstGeom>
        </p:spPr>
        <p:txBody>
          <a:bodyPr vert="horz" lIns="228600" tIns="228600" rIns="228600" bIns="22860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34982" y="794719"/>
            <a:ext cx="5950036" cy="52570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04672" y="320040"/>
            <a:ext cx="36576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7/26/20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4672" y="6227064"/>
            <a:ext cx="10588752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320040"/>
            <a:ext cx="9144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lnSpc>
          <a:spcPct val="85000"/>
        </a:lnSpc>
        <a:spcBef>
          <a:spcPct val="0"/>
        </a:spcBef>
        <a:buNone/>
        <a:defRPr sz="4000" b="0" i="0" kern="1200" cap="none" spc="-15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4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7F4D0DD-136B-1847-8898-904405B94D8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err="1"/>
              <a:t>Linguistik</a:t>
            </a:r>
            <a:r>
              <a:rPr lang="tr-TR" dirty="0"/>
              <a:t> Antropoloji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71581946-AA6F-5E41-A133-996A72E8790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57336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C939C5C-2FC2-3044-8D4D-FB68F85EBE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C6D2AD3-AE19-C44E-BCDC-E2F8373643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Bütün canlılar türdeşleriyle ve diğer türlerle ile bir şekilde </a:t>
            </a:r>
            <a:r>
              <a:rPr lang="tr-TR" dirty="0" err="1"/>
              <a:t>iltetişim</a:t>
            </a:r>
            <a:r>
              <a:rPr lang="tr-TR" dirty="0"/>
              <a:t> kurarlar.</a:t>
            </a:r>
          </a:p>
          <a:p>
            <a:r>
              <a:rPr lang="tr-TR" dirty="0"/>
              <a:t>Bunlar;</a:t>
            </a:r>
          </a:p>
          <a:p>
            <a:r>
              <a:rPr lang="tr-TR" dirty="0"/>
              <a:t>Koku,</a:t>
            </a:r>
          </a:p>
          <a:p>
            <a:r>
              <a:rPr lang="tr-TR" dirty="0"/>
              <a:t>Fiziksel hareketler,</a:t>
            </a:r>
          </a:p>
          <a:p>
            <a:r>
              <a:rPr lang="tr-TR" dirty="0"/>
              <a:t>Ses çıkarma şeklinde olabilir.</a:t>
            </a:r>
          </a:p>
        </p:txBody>
      </p:sp>
    </p:spTree>
    <p:extLst>
      <p:ext uri="{BB962C8B-B14F-4D97-AF65-F5344CB8AC3E}">
        <p14:creationId xmlns:p14="http://schemas.microsoft.com/office/powerpoint/2010/main" val="2035847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0DE00CF-BCDF-E44F-8260-71F6A6A788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283BB4E-F480-DA47-8297-C4A8971B2E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İletişim kurma, türün devamlılığı açısından hayati bir önemdedir. Bu sayede türdeşler ortaklaşarak grup oluşturmaktadırlar.</a:t>
            </a:r>
          </a:p>
          <a:p>
            <a:r>
              <a:rPr lang="tr-TR" dirty="0"/>
              <a:t>Bir gruba mensup olmak pek çok canlı türü için sadece üreme için değil, dış tehlikelerden korunmak için de bir etkendir.</a:t>
            </a:r>
          </a:p>
        </p:txBody>
      </p:sp>
    </p:spTree>
    <p:extLst>
      <p:ext uri="{BB962C8B-B14F-4D97-AF65-F5344CB8AC3E}">
        <p14:creationId xmlns:p14="http://schemas.microsoft.com/office/powerpoint/2010/main" val="20528021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454856D-A65B-3C42-98BE-205B50DEB7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CEEACF9-305A-EE4F-B7C1-D6AB1417B7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Konuşma yeteneği diğer insanın sahip olduğu ve başka canlılarda görmediğimiz bir özelliktir.</a:t>
            </a:r>
          </a:p>
          <a:p>
            <a:r>
              <a:rPr lang="tr-TR" dirty="0"/>
              <a:t>Bütün canlılar iletişim kurar ancak iletişim kurgusu değiştirilemez. Belirli durumlar için belirli davranışlar sergilenir. </a:t>
            </a:r>
          </a:p>
        </p:txBody>
      </p:sp>
    </p:spTree>
    <p:extLst>
      <p:ext uri="{BB962C8B-B14F-4D97-AF65-F5344CB8AC3E}">
        <p14:creationId xmlns:p14="http://schemas.microsoft.com/office/powerpoint/2010/main" val="872882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62B8A5C-8902-6D44-B7F3-187BF12222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AD98E3A-B883-2A43-9887-EB29947100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İnsan ise konuşma yetisi sayesinde, sahip olduğu kelimeleri kombinasyonlar kurarak sonsuz bir iletişim zenginliğine sahiptir.</a:t>
            </a:r>
          </a:p>
          <a:p>
            <a:r>
              <a:rPr lang="tr-TR" dirty="0"/>
              <a:t>Bu elbette kültürel olarak gerçekleşir. </a:t>
            </a:r>
          </a:p>
          <a:p>
            <a:r>
              <a:rPr lang="tr-TR" dirty="0"/>
              <a:t>Dil biyolojik bir evrim ile gerçekleşmiş, kültürel olarak inşa edilmiş ve edilmektedir.</a:t>
            </a:r>
          </a:p>
        </p:txBody>
      </p:sp>
    </p:spTree>
    <p:extLst>
      <p:ext uri="{BB962C8B-B14F-4D97-AF65-F5344CB8AC3E}">
        <p14:creationId xmlns:p14="http://schemas.microsoft.com/office/powerpoint/2010/main" val="41956430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1BA5EC4-05CC-DE4E-8E83-DCA7E0B9C6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BE7CCBC-D585-3B48-9F77-AA1682FB78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Dil antropolojisi, dil, kültür ilişkisini, dilbilim kuramlarından da yararlanarak çalışan, bir bakıma bilişsel çalışmalara da yaslanan bir antropoloji alt alanıdır.</a:t>
            </a:r>
          </a:p>
        </p:txBody>
      </p:sp>
    </p:spTree>
    <p:extLst>
      <p:ext uri="{BB962C8B-B14F-4D97-AF65-F5344CB8AC3E}">
        <p14:creationId xmlns:p14="http://schemas.microsoft.com/office/powerpoint/2010/main" val="23205823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48CAE4AE-A9DF-45AF-9A9C-1712BC6341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6C272060-BC98-4C91-A58F-4DFEC566CF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14" name="Freeform 5">
              <a:extLst>
                <a:ext uri="{FF2B5EF4-FFF2-40B4-BE49-F238E27FC236}">
                  <a16:creationId xmlns:a16="http://schemas.microsoft.com/office/drawing/2014/main" id="{8BA2DCB9-0DC0-4109-B2A2-56896E35E6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>
                <a:gd name="T0" fmla="*/ 813 w 813"/>
                <a:gd name="T1" fmla="*/ 0 h 1440"/>
                <a:gd name="T2" fmla="*/ 435 w 813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6">
              <a:extLst>
                <a:ext uri="{FF2B5EF4-FFF2-40B4-BE49-F238E27FC236}">
                  <a16:creationId xmlns:a16="http://schemas.microsoft.com/office/drawing/2014/main" id="{64A33555-1142-4AD7-8084-1A99422A11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>
                <a:gd name="T0" fmla="*/ 324 w 324"/>
                <a:gd name="T1" fmla="*/ 117 h 117"/>
                <a:gd name="T2" fmla="*/ 0 w 324"/>
                <a:gd name="T3" fmla="*/ 0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7">
              <a:extLst>
                <a:ext uri="{FF2B5EF4-FFF2-40B4-BE49-F238E27FC236}">
                  <a16:creationId xmlns:a16="http://schemas.microsoft.com/office/drawing/2014/main" id="{BC6E4081-1A88-453E-8CCF-B97B0CE20D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>
                <a:gd name="T0" fmla="*/ 0 w 404"/>
                <a:gd name="T1" fmla="*/ 385 h 385"/>
                <a:gd name="T2" fmla="*/ 404 w 404"/>
                <a:gd name="T3" fmla="*/ 0 h 3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8">
              <a:extLst>
                <a:ext uri="{FF2B5EF4-FFF2-40B4-BE49-F238E27FC236}">
                  <a16:creationId xmlns:a16="http://schemas.microsoft.com/office/drawing/2014/main" id="{5B7E0935-6EE8-4C61-AED5-09B9A2A99A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>
                <a:gd name="T0" fmla="*/ 774 w 774"/>
                <a:gd name="T1" fmla="*/ 0 h 1440"/>
                <a:gd name="T2" fmla="*/ 411 w 774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9">
              <a:extLst>
                <a:ext uri="{FF2B5EF4-FFF2-40B4-BE49-F238E27FC236}">
                  <a16:creationId xmlns:a16="http://schemas.microsoft.com/office/drawing/2014/main" id="{EB962BD6-C878-48FF-A75E-DCC7BDA3C33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>
                <a:gd name="T0" fmla="*/ 203 w 203"/>
                <a:gd name="T1" fmla="*/ 77 h 77"/>
                <a:gd name="T2" fmla="*/ 0 w 203"/>
                <a:gd name="T3" fmla="*/ 0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10">
              <a:extLst>
                <a:ext uri="{FF2B5EF4-FFF2-40B4-BE49-F238E27FC236}">
                  <a16:creationId xmlns:a16="http://schemas.microsoft.com/office/drawing/2014/main" id="{CABF3786-BDE1-4FE5-9967-F6B6131A2C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>
                <a:gd name="T0" fmla="*/ 0 w 351"/>
                <a:gd name="T1" fmla="*/ 332 h 332"/>
                <a:gd name="T2" fmla="*/ 351 w 351"/>
                <a:gd name="T3" fmla="*/ 0 h 3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11">
              <a:extLst>
                <a:ext uri="{FF2B5EF4-FFF2-40B4-BE49-F238E27FC236}">
                  <a16:creationId xmlns:a16="http://schemas.microsoft.com/office/drawing/2014/main" id="{4969707A-C75E-4F7F-A5C2-2991C65475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>
                <a:gd name="T0" fmla="*/ 762 w 762"/>
                <a:gd name="T1" fmla="*/ 0 h 1440"/>
                <a:gd name="T2" fmla="*/ 403 w 762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Freeform 12">
              <a:extLst>
                <a:ext uri="{FF2B5EF4-FFF2-40B4-BE49-F238E27FC236}">
                  <a16:creationId xmlns:a16="http://schemas.microsoft.com/office/drawing/2014/main" id="{0E293989-8389-48CD-85D3-CAEFD5E963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>
                <a:gd name="T0" fmla="*/ 140 w 140"/>
                <a:gd name="T1" fmla="*/ 54 h 54"/>
                <a:gd name="T2" fmla="*/ 0 w 140"/>
                <a:gd name="T3" fmla="*/ 0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Freeform 13">
              <a:extLst>
                <a:ext uri="{FF2B5EF4-FFF2-40B4-BE49-F238E27FC236}">
                  <a16:creationId xmlns:a16="http://schemas.microsoft.com/office/drawing/2014/main" id="{8DCF1E8B-9247-45E2-8641-90DA9F7D52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>
                <a:gd name="T0" fmla="*/ 0 w 321"/>
                <a:gd name="T1" fmla="*/ 302 h 302"/>
                <a:gd name="T2" fmla="*/ 321 w 321"/>
                <a:gd name="T3" fmla="*/ 0 h 3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Freeform 14">
              <a:extLst>
                <a:ext uri="{FF2B5EF4-FFF2-40B4-BE49-F238E27FC236}">
                  <a16:creationId xmlns:a16="http://schemas.microsoft.com/office/drawing/2014/main" id="{48DF418F-91AD-4E55-AF3B-F28FF45961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>
                <a:gd name="T0" fmla="*/ 683 w 683"/>
                <a:gd name="T1" fmla="*/ 0 h 1440"/>
                <a:gd name="T2" fmla="*/ 355 w 683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Freeform 15">
              <a:extLst>
                <a:ext uri="{FF2B5EF4-FFF2-40B4-BE49-F238E27FC236}">
                  <a16:creationId xmlns:a16="http://schemas.microsoft.com/office/drawing/2014/main" id="{EDBF35BD-D1DA-49B1-AE30-289189DACD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>
                <a:gd name="T0" fmla="*/ 0 w 287"/>
                <a:gd name="T1" fmla="*/ 279 h 279"/>
                <a:gd name="T2" fmla="*/ 287 w 287"/>
                <a:gd name="T3" fmla="*/ 0 h 2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16">
              <a:extLst>
                <a:ext uri="{FF2B5EF4-FFF2-40B4-BE49-F238E27FC236}">
                  <a16:creationId xmlns:a16="http://schemas.microsoft.com/office/drawing/2014/main" id="{69198BEC-A3B6-4562-AB0F-3E7760026C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>
                <a:gd name="T0" fmla="*/ 680 w 680"/>
                <a:gd name="T1" fmla="*/ 0 h 1440"/>
                <a:gd name="T2" fmla="*/ 337 w 680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7">
              <a:extLst>
                <a:ext uri="{FF2B5EF4-FFF2-40B4-BE49-F238E27FC236}">
                  <a16:creationId xmlns:a16="http://schemas.microsoft.com/office/drawing/2014/main" id="{9AB30D45-77AB-4323-83A2-1A637D07D54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>
                <a:gd name="T0" fmla="*/ 0 w 250"/>
                <a:gd name="T1" fmla="*/ 242 h 242"/>
                <a:gd name="T2" fmla="*/ 250 w 250"/>
                <a:gd name="T3" fmla="*/ 0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18">
              <a:extLst>
                <a:ext uri="{FF2B5EF4-FFF2-40B4-BE49-F238E27FC236}">
                  <a16:creationId xmlns:a16="http://schemas.microsoft.com/office/drawing/2014/main" id="{D1AD137E-7B63-434C-9D0D-5A64BB4968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>
                <a:gd name="T0" fmla="*/ 720 w 720"/>
                <a:gd name="T1" fmla="*/ 0 h 1440"/>
                <a:gd name="T2" fmla="*/ 362 w 720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19">
              <a:extLst>
                <a:ext uri="{FF2B5EF4-FFF2-40B4-BE49-F238E27FC236}">
                  <a16:creationId xmlns:a16="http://schemas.microsoft.com/office/drawing/2014/main" id="{8B32BE2D-36DC-4BD0-952E-8FE32A70DB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>
                <a:gd name="T0" fmla="*/ 0 w 185"/>
                <a:gd name="T1" fmla="*/ 167 h 167"/>
                <a:gd name="T2" fmla="*/ 185 w 185"/>
                <a:gd name="T3" fmla="*/ 0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Freeform 20">
              <a:extLst>
                <a:ext uri="{FF2B5EF4-FFF2-40B4-BE49-F238E27FC236}">
                  <a16:creationId xmlns:a16="http://schemas.microsoft.com/office/drawing/2014/main" id="{930295E0-AD01-4DB0-9829-AD91BED608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>
                <a:gd name="T0" fmla="*/ 572 w 572"/>
                <a:gd name="T1" fmla="*/ 0 h 1440"/>
                <a:gd name="T2" fmla="*/ 164 w 572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21">
              <a:extLst>
                <a:ext uri="{FF2B5EF4-FFF2-40B4-BE49-F238E27FC236}">
                  <a16:creationId xmlns:a16="http://schemas.microsoft.com/office/drawing/2014/main" id="{29807E74-6BFD-4EA7-B3F3-92C0728A7D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>
                <a:gd name="T0" fmla="*/ 620 w 620"/>
                <a:gd name="T1" fmla="*/ 0 h 1440"/>
                <a:gd name="T2" fmla="*/ 186 w 620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22">
              <a:extLst>
                <a:ext uri="{FF2B5EF4-FFF2-40B4-BE49-F238E27FC236}">
                  <a16:creationId xmlns:a16="http://schemas.microsoft.com/office/drawing/2014/main" id="{C9EDBF49-4B87-4B6F-BEE6-DDC4A63CE60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>
                <a:gd name="T0" fmla="*/ 506 w 506"/>
                <a:gd name="T1" fmla="*/ 0 h 1440"/>
                <a:gd name="T2" fmla="*/ 171 w 506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23">
              <a:extLst>
                <a:ext uri="{FF2B5EF4-FFF2-40B4-BE49-F238E27FC236}">
                  <a16:creationId xmlns:a16="http://schemas.microsoft.com/office/drawing/2014/main" id="{7738C468-1405-4ED9-8392-F93FA995EE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>
                <a:gd name="T0" fmla="*/ 373 w 373"/>
                <a:gd name="T1" fmla="*/ 0 h 673"/>
                <a:gd name="T2" fmla="*/ 0 w 373"/>
                <a:gd name="T3" fmla="*/ 673 h 6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Freeform 24">
              <a:extLst>
                <a:ext uri="{FF2B5EF4-FFF2-40B4-BE49-F238E27FC236}">
                  <a16:creationId xmlns:a16="http://schemas.microsoft.com/office/drawing/2014/main" id="{F16402CF-F511-450A-8584-8C8A5B7E9D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>
                <a:gd name="T0" fmla="*/ 0 w 45"/>
                <a:gd name="T1" fmla="*/ 0 h 174"/>
                <a:gd name="T2" fmla="*/ 45 w 45"/>
                <a:gd name="T3" fmla="*/ 174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Freeform 25">
              <a:extLst>
                <a:ext uri="{FF2B5EF4-FFF2-40B4-BE49-F238E27FC236}">
                  <a16:creationId xmlns:a16="http://schemas.microsoft.com/office/drawing/2014/main" id="{85E5B49A-CFC2-4019-9BA6-528095F788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>
                <a:gd name="T0" fmla="*/ 329 w 329"/>
                <a:gd name="T1" fmla="*/ 0 h 469"/>
                <a:gd name="T2" fmla="*/ 0 w 329"/>
                <a:gd name="T3" fmla="*/ 469 h 4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Başlık 1">
            <a:extLst>
              <a:ext uri="{FF2B5EF4-FFF2-40B4-BE49-F238E27FC236}">
                <a16:creationId xmlns:a16="http://schemas.microsoft.com/office/drawing/2014/main" id="{720F6DF4-B24F-0342-A34F-E407E8D21F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69686" y="795527"/>
            <a:ext cx="4123738" cy="1433323"/>
          </a:xfrm>
        </p:spPr>
        <p:txBody>
          <a:bodyPr>
            <a:normAutofit/>
          </a:bodyPr>
          <a:lstStyle/>
          <a:p>
            <a:pPr algn="l"/>
            <a:endParaRPr lang="tr-TR" sz="3200">
              <a:solidFill>
                <a:schemeClr val="tx2"/>
              </a:solidFill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E972DE0D-2E53-4159-ABD3-C601524262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7720" y="795527"/>
            <a:ext cx="5970638" cy="5248847"/>
          </a:xfrm>
          <a:prstGeom prst="rect">
            <a:avLst/>
          </a:prstGeom>
          <a:solidFill>
            <a:schemeClr val="bg1"/>
          </a:solidFill>
          <a:ln w="19050">
            <a:solidFill>
              <a:srgbClr val="559BEB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İçerik Yer Tutucusu 3">
            <a:extLst>
              <a:ext uri="{FF2B5EF4-FFF2-40B4-BE49-F238E27FC236}">
                <a16:creationId xmlns:a16="http://schemas.microsoft.com/office/drawing/2014/main" id="{D5D45680-4F30-1A41-B073-4ED88A55773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3" b="12806"/>
          <a:stretch/>
        </p:blipFill>
        <p:spPr>
          <a:xfrm>
            <a:off x="972115" y="960214"/>
            <a:ext cx="5641848" cy="4919472"/>
          </a:xfrm>
          <a:prstGeom prst="rect">
            <a:avLst/>
          </a:prstGeom>
          <a:ln w="12700">
            <a:noFill/>
          </a:ln>
        </p:spPr>
      </p:pic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5641318F-5B48-40F6-8BCA-31E8C6519F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93817" y="2338388"/>
            <a:ext cx="4099607" cy="3678237"/>
          </a:xfrm>
        </p:spPr>
        <p:txBody>
          <a:bodyPr>
            <a:normAutofit/>
          </a:bodyPr>
          <a:lstStyle/>
          <a:p>
            <a:pPr>
              <a:buClr>
                <a:srgbClr val="559BEB"/>
              </a:buClr>
            </a:pPr>
            <a:r>
              <a:rPr lang="en-US" dirty="0"/>
              <a:t>Alessandro </a:t>
            </a:r>
            <a:r>
              <a:rPr lang="en-US" dirty="0" err="1"/>
              <a:t>Duranti’nin</a:t>
            </a:r>
            <a:r>
              <a:rPr lang="en-US" dirty="0"/>
              <a:t> </a:t>
            </a:r>
            <a:r>
              <a:rPr lang="en-US" dirty="0" err="1"/>
              <a:t>çalışması</a:t>
            </a:r>
            <a:r>
              <a:rPr lang="en-US" dirty="0"/>
              <a:t> </a:t>
            </a:r>
            <a:r>
              <a:rPr lang="en-US" dirty="0" err="1"/>
              <a:t>dil</a:t>
            </a:r>
            <a:r>
              <a:rPr lang="en-US" dirty="0"/>
              <a:t> </a:t>
            </a:r>
            <a:r>
              <a:rPr lang="en-US" dirty="0" err="1"/>
              <a:t>antropolojisi</a:t>
            </a:r>
            <a:r>
              <a:rPr lang="en-US" dirty="0"/>
              <a:t> </a:t>
            </a:r>
            <a:r>
              <a:rPr lang="en-US" dirty="0" err="1"/>
              <a:t>alanındaki</a:t>
            </a:r>
            <a:r>
              <a:rPr lang="en-US" dirty="0"/>
              <a:t> </a:t>
            </a:r>
            <a:r>
              <a:rPr lang="en-US" dirty="0" err="1"/>
              <a:t>temel</a:t>
            </a:r>
            <a:r>
              <a:rPr lang="en-US" dirty="0"/>
              <a:t> </a:t>
            </a:r>
            <a:r>
              <a:rPr lang="en-US" dirty="0" err="1"/>
              <a:t>kaynakların</a:t>
            </a:r>
            <a:r>
              <a:rPr lang="en-US" dirty="0"/>
              <a:t> </a:t>
            </a:r>
            <a:r>
              <a:rPr lang="en-US" dirty="0" err="1"/>
              <a:t>başında</a:t>
            </a:r>
            <a:r>
              <a:rPr lang="en-US" dirty="0"/>
              <a:t> </a:t>
            </a:r>
            <a:r>
              <a:rPr lang="en-US" dirty="0" err="1"/>
              <a:t>yer</a:t>
            </a:r>
            <a:r>
              <a:rPr lang="en-US" dirty="0"/>
              <a:t> </a:t>
            </a:r>
            <a:r>
              <a:rPr lang="en-US" dirty="0" err="1"/>
              <a:t>alır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Türkçe’de</a:t>
            </a:r>
            <a:r>
              <a:rPr lang="en-US" dirty="0"/>
              <a:t> de </a:t>
            </a:r>
            <a:r>
              <a:rPr lang="en-US" dirty="0" err="1"/>
              <a:t>yayımlanmıştır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320253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C5A5B2F-51F5-8245-9BF1-C4E1ABE23A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0A20319-5646-434C-BE71-4F62E3358A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Dil, insan topluluklarının zihinsel dünyaları, kültürel durumları, toplum içi ilişki biçimleri gibi pek çok unsurun anlaşılması için anahtar rolündedir. </a:t>
            </a:r>
          </a:p>
          <a:p>
            <a:r>
              <a:rPr lang="tr-TR" dirty="0"/>
              <a:t>Bir bakıma dil kültürün aynasıdır.</a:t>
            </a:r>
          </a:p>
        </p:txBody>
      </p:sp>
    </p:spTree>
    <p:extLst>
      <p:ext uri="{BB962C8B-B14F-4D97-AF65-F5344CB8AC3E}">
        <p14:creationId xmlns:p14="http://schemas.microsoft.com/office/powerpoint/2010/main" val="29085011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4D79B9A-DB17-044F-B105-78C4C2FE80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BD16D03-CCD6-9C4D-AD92-6E9A4990C9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Yukarıda bahsedilen konular sebebiyle Dil eğitimi alanların antropoloji ve folklor eğitimi almaları, öğrenilen dilin mantığını anlamayı kolaylaştırıcı bir </a:t>
            </a:r>
            <a:r>
              <a:rPr lang="tr-TR"/>
              <a:t>etken olacaktır.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29985498"/>
      </p:ext>
    </p:extLst>
  </p:cSld>
  <p:clrMapOvr>
    <a:masterClrMapping/>
  </p:clrMapOvr>
</p:sld>
</file>

<file path=ppt/theme/theme1.xml><?xml version="1.0" encoding="utf-8"?>
<a:theme xmlns:a="http://schemas.openxmlformats.org/drawingml/2006/main" name="Atlas">
  <a:themeElements>
    <a:clrScheme name="Atlas">
      <a:dk1>
        <a:sysClr val="windowText" lastClr="000000"/>
      </a:dk1>
      <a:lt1>
        <a:sysClr val="window" lastClr="FFFFFF"/>
      </a:lt1>
      <a:dk2>
        <a:srgbClr val="454545"/>
      </a:dk2>
      <a:lt2>
        <a:srgbClr val="E0E0E0"/>
      </a:lt2>
      <a:accent1>
        <a:srgbClr val="F81B02"/>
      </a:accent1>
      <a:accent2>
        <a:srgbClr val="FC7715"/>
      </a:accent2>
      <a:accent3>
        <a:srgbClr val="AFBF41"/>
      </a:accent3>
      <a:accent4>
        <a:srgbClr val="50C49F"/>
      </a:accent4>
      <a:accent5>
        <a:srgbClr val="3B95C4"/>
      </a:accent5>
      <a:accent6>
        <a:srgbClr val="B560D4"/>
      </a:accent6>
      <a:hlink>
        <a:srgbClr val="FC5A1A"/>
      </a:hlink>
      <a:folHlink>
        <a:srgbClr val="B49E74"/>
      </a:folHlink>
    </a:clrScheme>
    <a:fontScheme name="Atlas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tlas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alpha val="60000"/>
                <a:satMod val="109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4000"/>
                <a:satMod val="130000"/>
                <a:lumMod val="92000"/>
              </a:schemeClr>
            </a:gs>
            <a:gs pos="100000">
              <a:schemeClr val="phClr">
                <a:shade val="76000"/>
                <a:satMod val="130000"/>
                <a:lumMod val="8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0000"/>
            </a:schemeClr>
          </a:solidFill>
          <a:prstDash val="solid"/>
        </a:ln>
        <a:ln w="15875" cap="flat" cmpd="sng" algn="ctr">
          <a:solidFill>
            <a:schemeClr val="phClr">
              <a:shade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0" h="0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10000">
              <a:schemeClr val="phClr">
                <a:tint val="94000"/>
                <a:lumMod val="116000"/>
              </a:schemeClr>
            </a:gs>
            <a:gs pos="100000">
              <a:schemeClr val="phClr">
                <a:tint val="98000"/>
                <a:shade val="86000"/>
                <a:satMod val="90000"/>
                <a:lumMod val="88000"/>
              </a:schemeClr>
            </a:gs>
          </a:gsLst>
          <a:path path="circle">
            <a:fillToRect l="50000" t="15000" r="50000" b="169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tlas" id="{5156B0E4-0EB1-49FE-A26B-15F6F698AEC6}" vid="{508F7963-D0B5-43F7-BB2C-FCE3009C08E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1877</TotalTime>
  <Words>223</Words>
  <Application>Microsoft Macintosh PowerPoint</Application>
  <PresentationFormat>Geniş ekran</PresentationFormat>
  <Paragraphs>18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3" baseType="lpstr">
      <vt:lpstr>Calibri Light</vt:lpstr>
      <vt:lpstr>Rockwell</vt:lpstr>
      <vt:lpstr>Wingdings</vt:lpstr>
      <vt:lpstr>Atlas</vt:lpstr>
      <vt:lpstr>Linguistik Antropoloji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Linguistik Antropoloji</dc:title>
  <dc:creator>Zehra Münüsoğlu</dc:creator>
  <cp:lastModifiedBy>Zehra Münüsoğlu</cp:lastModifiedBy>
  <cp:revision>2</cp:revision>
  <dcterms:created xsi:type="dcterms:W3CDTF">2020-07-26T05:07:47Z</dcterms:created>
  <dcterms:modified xsi:type="dcterms:W3CDTF">2020-07-27T12:24:53Z</dcterms:modified>
</cp:coreProperties>
</file>