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2"/>
  </p:notesMasterIdLst>
  <p:sldIdLst>
    <p:sldId id="259" r:id="rId2"/>
    <p:sldId id="407" r:id="rId3"/>
    <p:sldId id="408" r:id="rId4"/>
    <p:sldId id="432" r:id="rId5"/>
    <p:sldId id="409" r:id="rId6"/>
    <p:sldId id="433" r:id="rId7"/>
    <p:sldId id="434" r:id="rId8"/>
    <p:sldId id="435" r:id="rId9"/>
    <p:sldId id="436" r:id="rId10"/>
    <p:sldId id="437" r:id="rId11"/>
    <p:sldId id="438" r:id="rId12"/>
    <p:sldId id="439" r:id="rId13"/>
    <p:sldId id="440" r:id="rId14"/>
    <p:sldId id="441" r:id="rId15"/>
    <p:sldId id="451" r:id="rId16"/>
    <p:sldId id="455" r:id="rId17"/>
    <p:sldId id="456" r:id="rId18"/>
    <p:sldId id="452" r:id="rId19"/>
    <p:sldId id="457" r:id="rId20"/>
    <p:sldId id="458" r:id="rId21"/>
    <p:sldId id="459" r:id="rId22"/>
    <p:sldId id="460" r:id="rId23"/>
    <p:sldId id="461" r:id="rId24"/>
    <p:sldId id="462" r:id="rId25"/>
    <p:sldId id="463" r:id="rId26"/>
    <p:sldId id="490" r:id="rId27"/>
    <p:sldId id="464" r:id="rId28"/>
    <p:sldId id="465" r:id="rId29"/>
    <p:sldId id="466" r:id="rId30"/>
    <p:sldId id="467" r:id="rId31"/>
    <p:sldId id="468" r:id="rId32"/>
    <p:sldId id="469" r:id="rId33"/>
    <p:sldId id="453" r:id="rId34"/>
    <p:sldId id="442" r:id="rId35"/>
    <p:sldId id="443" r:id="rId36"/>
    <p:sldId id="444" r:id="rId37"/>
    <p:sldId id="447" r:id="rId38"/>
    <p:sldId id="448" r:id="rId39"/>
    <p:sldId id="449" r:id="rId40"/>
    <p:sldId id="450" r:id="rId41"/>
    <p:sldId id="445" r:id="rId42"/>
    <p:sldId id="446" r:id="rId43"/>
    <p:sldId id="489" r:id="rId44"/>
    <p:sldId id="478" r:id="rId45"/>
    <p:sldId id="480" r:id="rId46"/>
    <p:sldId id="491" r:id="rId47"/>
    <p:sldId id="492" r:id="rId48"/>
    <p:sldId id="493" r:id="rId49"/>
    <p:sldId id="494" r:id="rId50"/>
    <p:sldId id="495" r:id="rId51"/>
    <p:sldId id="496" r:id="rId52"/>
    <p:sldId id="497" r:id="rId53"/>
    <p:sldId id="498" r:id="rId54"/>
    <p:sldId id="499" r:id="rId55"/>
    <p:sldId id="500" r:id="rId56"/>
    <p:sldId id="501" r:id="rId57"/>
    <p:sldId id="502" r:id="rId58"/>
    <p:sldId id="503" r:id="rId59"/>
    <p:sldId id="504" r:id="rId60"/>
    <p:sldId id="505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B5C8"/>
    <a:srgbClr val="62BBB2"/>
    <a:srgbClr val="4DB9BB"/>
    <a:srgbClr val="66CCFF"/>
    <a:srgbClr val="660066"/>
    <a:srgbClr val="CC00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0"/>
    <p:restoredTop sz="99612" autoAdjust="0"/>
  </p:normalViewPr>
  <p:slideViewPr>
    <p:cSldViewPr>
      <p:cViewPr>
        <p:scale>
          <a:sx n="85" d="100"/>
          <a:sy n="85" d="100"/>
        </p:scale>
        <p:origin x="3096" y="1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976"/>
    </p:cViewPr>
  </p:sorterViewPr>
  <p:notesViewPr>
    <p:cSldViewPr>
      <p:cViewPr varScale="1">
        <p:scale>
          <a:sx n="80" d="100"/>
          <a:sy n="80" d="100"/>
        </p:scale>
        <p:origin x="-16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722A91-C805-FE47-AA2D-AFC906EC5C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17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9pPr>
          </a:lstStyle>
          <a:p>
            <a:fld id="{C4B2C5F7-6158-5B4D-A2B7-3E0CC474AC9B}" type="slidenum">
              <a:rPr lang="en-US" sz="1200">
                <a:solidFill>
                  <a:schemeClr val="tx1"/>
                </a:solidFill>
              </a:rPr>
              <a:pPr/>
              <a:t>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43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0E5A0B3-BFE8-C444-8414-D716702505C9}" type="slidenum">
              <a:rPr lang="en-US">
                <a:latin typeface="Arial" charset="0"/>
              </a:rPr>
              <a:pPr eaLnBrk="1" hangingPunct="1"/>
              <a:t>44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9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Times" charset="0"/>
              </a:defRPr>
            </a:lvl1pPr>
          </a:lstStyle>
          <a:p>
            <a:r>
              <a:rPr lang="en-US"/>
              <a:t>Özdağ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2DACF3D-260E-814B-9571-7A69EEE769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1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Özdağ</a:t>
            </a:r>
          </a:p>
        </p:txBody>
      </p:sp>
    </p:spTree>
    <p:extLst>
      <p:ext uri="{BB962C8B-B14F-4D97-AF65-F5344CB8AC3E}">
        <p14:creationId xmlns:p14="http://schemas.microsoft.com/office/powerpoint/2010/main" val="669793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Özdağ</a:t>
            </a:r>
          </a:p>
        </p:txBody>
      </p:sp>
    </p:spTree>
    <p:extLst>
      <p:ext uri="{BB962C8B-B14F-4D97-AF65-F5344CB8AC3E}">
        <p14:creationId xmlns:p14="http://schemas.microsoft.com/office/powerpoint/2010/main" val="3873375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Özdağ</a:t>
            </a:r>
          </a:p>
        </p:txBody>
      </p:sp>
    </p:spTree>
    <p:extLst>
      <p:ext uri="{BB962C8B-B14F-4D97-AF65-F5344CB8AC3E}">
        <p14:creationId xmlns:p14="http://schemas.microsoft.com/office/powerpoint/2010/main" val="21702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Özdağ</a:t>
            </a:r>
          </a:p>
        </p:txBody>
      </p:sp>
    </p:spTree>
    <p:extLst>
      <p:ext uri="{BB962C8B-B14F-4D97-AF65-F5344CB8AC3E}">
        <p14:creationId xmlns:p14="http://schemas.microsoft.com/office/powerpoint/2010/main" val="2708200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Özdağ</a:t>
            </a:r>
          </a:p>
        </p:txBody>
      </p:sp>
    </p:spTree>
    <p:extLst>
      <p:ext uri="{BB962C8B-B14F-4D97-AF65-F5344CB8AC3E}">
        <p14:creationId xmlns:p14="http://schemas.microsoft.com/office/powerpoint/2010/main" val="375418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Özdağ</a:t>
            </a:r>
          </a:p>
        </p:txBody>
      </p:sp>
    </p:spTree>
    <p:extLst>
      <p:ext uri="{BB962C8B-B14F-4D97-AF65-F5344CB8AC3E}">
        <p14:creationId xmlns:p14="http://schemas.microsoft.com/office/powerpoint/2010/main" val="667800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Özdağ</a:t>
            </a:r>
          </a:p>
        </p:txBody>
      </p:sp>
    </p:spTree>
    <p:extLst>
      <p:ext uri="{BB962C8B-B14F-4D97-AF65-F5344CB8AC3E}">
        <p14:creationId xmlns:p14="http://schemas.microsoft.com/office/powerpoint/2010/main" val="4084096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Özdağ</a:t>
            </a:r>
          </a:p>
        </p:txBody>
      </p:sp>
    </p:spTree>
    <p:extLst>
      <p:ext uri="{BB962C8B-B14F-4D97-AF65-F5344CB8AC3E}">
        <p14:creationId xmlns:p14="http://schemas.microsoft.com/office/powerpoint/2010/main" val="3135635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Özdağ</a:t>
            </a:r>
          </a:p>
        </p:txBody>
      </p:sp>
    </p:spTree>
    <p:extLst>
      <p:ext uri="{BB962C8B-B14F-4D97-AF65-F5344CB8AC3E}">
        <p14:creationId xmlns:p14="http://schemas.microsoft.com/office/powerpoint/2010/main" val="3262051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Özdağ</a:t>
            </a:r>
          </a:p>
        </p:txBody>
      </p:sp>
    </p:spTree>
    <p:extLst>
      <p:ext uri="{BB962C8B-B14F-4D97-AF65-F5344CB8AC3E}">
        <p14:creationId xmlns:p14="http://schemas.microsoft.com/office/powerpoint/2010/main" val="250106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Özdağ</a:t>
            </a:r>
          </a:p>
        </p:txBody>
      </p:sp>
    </p:spTree>
    <p:extLst>
      <p:ext uri="{BB962C8B-B14F-4D97-AF65-F5344CB8AC3E}">
        <p14:creationId xmlns:p14="http://schemas.microsoft.com/office/powerpoint/2010/main" val="2135757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B5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092950" y="6524625"/>
            <a:ext cx="20510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Comic Sans MS" charset="0"/>
              </a:defRPr>
            </a:lvl1pPr>
          </a:lstStyle>
          <a:p>
            <a:r>
              <a:rPr lang="en-US"/>
              <a:t>Özdağ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pitchFamily="-4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pitchFamily="-4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pitchFamily="-4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pitchFamily="-4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pitchFamily="-4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pitchFamily="-4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pitchFamily="-4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pitchFamily="-4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857250"/>
            <a:ext cx="8588375" cy="3507854"/>
          </a:xfrm>
        </p:spPr>
        <p:txBody>
          <a:bodyPr anchorCtr="1"/>
          <a:lstStyle/>
          <a:p>
            <a:r>
              <a:rPr lang="tr-TR" sz="4000" b="1" dirty="0" err="1" smtClean="0">
                <a:solidFill>
                  <a:schemeClr val="tx2"/>
                </a:solidFill>
                <a:latin typeface="Times" charset="0"/>
              </a:rPr>
              <a:t>Biyoteknoloji</a:t>
            </a:r>
            <a:r>
              <a:rPr lang="tr-TR" sz="4000" b="1" dirty="0" smtClean="0">
                <a:solidFill>
                  <a:schemeClr val="tx2"/>
                </a:solidFill>
                <a:latin typeface="Times" charset="0"/>
              </a:rPr>
              <a:t> ve </a:t>
            </a:r>
            <a:r>
              <a:rPr lang="tr-TR" sz="4000" b="1" dirty="0">
                <a:solidFill>
                  <a:schemeClr val="tx2"/>
                </a:solidFill>
                <a:latin typeface="Times" charset="0"/>
              </a:rPr>
              <a:t>Genetik </a:t>
            </a:r>
            <a:r>
              <a:rPr lang="tr-TR" sz="4000" b="1" dirty="0" smtClean="0">
                <a:solidFill>
                  <a:schemeClr val="tx2"/>
                </a:solidFill>
                <a:latin typeface="Times" charset="0"/>
              </a:rPr>
              <a:t>I</a:t>
            </a:r>
            <a:r>
              <a:rPr lang="tr-TR" sz="4000" b="1" dirty="0">
                <a:solidFill>
                  <a:schemeClr val="tx2"/>
                </a:solidFill>
                <a:latin typeface="Times" charset="0"/>
              </a:rPr>
              <a:t/>
            </a:r>
            <a:br>
              <a:rPr lang="tr-TR" sz="4000" b="1" dirty="0">
                <a:solidFill>
                  <a:schemeClr val="tx2"/>
                </a:solidFill>
                <a:latin typeface="Times" charset="0"/>
              </a:rPr>
            </a:br>
            <a:r>
              <a:rPr lang="tr-TR" sz="4000" b="1">
                <a:solidFill>
                  <a:schemeClr val="tx2"/>
                </a:solidFill>
                <a:latin typeface="Times" charset="0"/>
              </a:rPr>
              <a:t>Hafta </a:t>
            </a:r>
            <a:r>
              <a:rPr lang="tr-TR" sz="4000" b="1" smtClean="0">
                <a:solidFill>
                  <a:schemeClr val="tx2"/>
                </a:solidFill>
                <a:latin typeface="Times" charset="0"/>
              </a:rPr>
              <a:t>10</a:t>
            </a:r>
            <a:r>
              <a:rPr lang="tr-TR" sz="4000" b="1" dirty="0">
                <a:solidFill>
                  <a:schemeClr val="tx2"/>
                </a:solidFill>
                <a:latin typeface="Times" charset="0"/>
              </a:rPr>
              <a:t/>
            </a:r>
            <a:br>
              <a:rPr lang="tr-TR" sz="4000" b="1" dirty="0">
                <a:solidFill>
                  <a:schemeClr val="tx2"/>
                </a:solidFill>
                <a:latin typeface="Times" charset="0"/>
              </a:rPr>
            </a:br>
            <a:r>
              <a:rPr lang="tr-TR" sz="4000" b="1" dirty="0" smtClean="0">
                <a:solidFill>
                  <a:schemeClr val="tx2"/>
                </a:solidFill>
                <a:latin typeface="Times" charset="0"/>
              </a:rPr>
              <a:t/>
            </a:r>
            <a:br>
              <a:rPr lang="tr-TR" sz="4000" b="1" dirty="0" smtClean="0">
                <a:solidFill>
                  <a:schemeClr val="tx2"/>
                </a:solidFill>
                <a:latin typeface="Times" charset="0"/>
              </a:rPr>
            </a:br>
            <a:r>
              <a:rPr lang="tr-TR" sz="4000" b="1" dirty="0" err="1" smtClean="0">
                <a:solidFill>
                  <a:schemeClr val="tx2"/>
                </a:solidFill>
                <a:latin typeface="Times" charset="0"/>
              </a:rPr>
              <a:t>Ökaryotlarda</a:t>
            </a:r>
            <a:r>
              <a:rPr lang="tr-TR" sz="4000" b="1" dirty="0" smtClean="0">
                <a:solidFill>
                  <a:schemeClr val="tx2"/>
                </a:solidFill>
                <a:latin typeface="Times" charset="0"/>
              </a:rPr>
              <a:t> Gen İfadesinin Düzenlenmesi</a:t>
            </a:r>
            <a:endParaRPr lang="en-US" sz="4000" b="1" dirty="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5363" name="Text Box 19"/>
          <p:cNvSpPr txBox="1">
            <a:spLocks noChangeArrowheads="1"/>
          </p:cNvSpPr>
          <p:nvPr/>
        </p:nvSpPr>
        <p:spPr bwMode="auto">
          <a:xfrm>
            <a:off x="1331640" y="4581128"/>
            <a:ext cx="681042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tr-TR" b="1" dirty="0" smtClean="0">
                <a:solidFill>
                  <a:srgbClr val="FFFF00"/>
                </a:solidFill>
              </a:rPr>
              <a:t>Prof. </a:t>
            </a:r>
            <a:r>
              <a:rPr lang="tr-TR" b="1" dirty="0">
                <a:solidFill>
                  <a:srgbClr val="FFFF00"/>
                </a:solidFill>
              </a:rPr>
              <a:t>Dr. Hilal Özdağ</a:t>
            </a:r>
          </a:p>
          <a:p>
            <a:pPr algn="ctr"/>
            <a:endParaRPr lang="tr-TR" b="1" dirty="0">
              <a:solidFill>
                <a:srgbClr val="FFFF00"/>
              </a:solidFill>
            </a:endParaRPr>
          </a:p>
          <a:p>
            <a:pPr algn="ctr"/>
            <a:r>
              <a:rPr lang="tr-TR" b="1" dirty="0">
                <a:solidFill>
                  <a:srgbClr val="FFFF00"/>
                </a:solidFill>
              </a:rPr>
              <a:t>A.Ü </a:t>
            </a:r>
            <a:r>
              <a:rPr lang="tr-TR" b="1" dirty="0" err="1">
                <a:solidFill>
                  <a:srgbClr val="FFFF00"/>
                </a:solidFill>
              </a:rPr>
              <a:t>Biyoteknoloji</a:t>
            </a:r>
            <a:r>
              <a:rPr lang="tr-TR" b="1" dirty="0">
                <a:solidFill>
                  <a:srgbClr val="FFFF00"/>
                </a:solidFill>
              </a:rPr>
              <a:t> Enstitüsü Merkez Laboratuvarı</a:t>
            </a:r>
          </a:p>
          <a:p>
            <a:pPr algn="ctr"/>
            <a:r>
              <a:rPr lang="tr-TR" b="1" dirty="0">
                <a:solidFill>
                  <a:srgbClr val="FFFF00"/>
                </a:solidFill>
              </a:rPr>
              <a:t>Tel: 2225826</a:t>
            </a:r>
            <a:r>
              <a:rPr lang="tr-TR" b="1" dirty="0" smtClean="0">
                <a:solidFill>
                  <a:srgbClr val="FFFF00"/>
                </a:solidFill>
              </a:rPr>
              <a:t>/125</a:t>
            </a:r>
            <a:endParaRPr lang="tr-TR" b="1" dirty="0">
              <a:solidFill>
                <a:srgbClr val="FFFF00"/>
              </a:solidFill>
            </a:endParaRPr>
          </a:p>
          <a:p>
            <a:pPr algn="ctr"/>
            <a:r>
              <a:rPr lang="tr-TR" b="1" dirty="0">
                <a:solidFill>
                  <a:srgbClr val="FFFF00"/>
                </a:solidFill>
              </a:rPr>
              <a:t>Eposta: </a:t>
            </a:r>
            <a:r>
              <a:rPr lang="tr-TR" b="1" dirty="0" err="1">
                <a:solidFill>
                  <a:srgbClr val="FFFF00"/>
                </a:solidFill>
              </a:rPr>
              <a:t>hilalozdag@gmail.com</a:t>
            </a:r>
            <a:endParaRPr lang="tr-TR" b="1" dirty="0">
              <a:solidFill>
                <a:srgbClr val="FFFF00"/>
              </a:solidFill>
            </a:endParaRPr>
          </a:p>
        </p:txBody>
      </p:sp>
      <p:pic>
        <p:nvPicPr>
          <p:cNvPr id="4" name="Picture 2" descr="C:\Documents and Settings\HPBIOTEK\Belgelerim\Alınan Dosyalarım\biyoteknoloji_logo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71438"/>
            <a:ext cx="17081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-90264"/>
            <a:ext cx="9217024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“</a:t>
            </a:r>
            <a:r>
              <a:rPr lang="tr-TR" sz="3200" b="1" dirty="0" err="1" smtClean="0">
                <a:solidFill>
                  <a:srgbClr val="FFFF00"/>
                </a:solidFill>
                <a:latin typeface="Comic Sans MS" charset="0"/>
              </a:rPr>
              <a:t>Cis-Acting</a:t>
            </a:r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” Bölgeler</a:t>
            </a:r>
            <a:endParaRPr lang="en-US" sz="3200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112568"/>
          </a:xfrm>
        </p:spPr>
        <p:txBody>
          <a:bodyPr/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Promotor</a:t>
            </a:r>
            <a:endParaRPr lang="en-US" sz="28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Promotor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proksimali</a:t>
            </a:r>
            <a:endParaRPr lang="en-US" sz="28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Screen Shot 2013-12-14 at 14.08.1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2" t="28170" r="22386" b="54836"/>
          <a:stretch/>
        </p:blipFill>
        <p:spPr>
          <a:xfrm>
            <a:off x="1763688" y="3284984"/>
            <a:ext cx="6048678" cy="2016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3888" y="6237312"/>
            <a:ext cx="199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Griffiths,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646610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-90264"/>
            <a:ext cx="9217024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“</a:t>
            </a:r>
            <a:r>
              <a:rPr lang="tr-TR" sz="3200" b="1" dirty="0" err="1" smtClean="0">
                <a:solidFill>
                  <a:srgbClr val="FFFF00"/>
                </a:solidFill>
                <a:latin typeface="Comic Sans MS" charset="0"/>
              </a:rPr>
              <a:t>Cis-Acting</a:t>
            </a:r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” Bölgeler</a:t>
            </a:r>
            <a:endParaRPr lang="en-US" sz="3200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112568"/>
          </a:xfrm>
        </p:spPr>
        <p:txBody>
          <a:bodyPr/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Promotor</a:t>
            </a:r>
            <a:endParaRPr lang="en-US" sz="28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Promotor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proksimali</a:t>
            </a:r>
            <a:endParaRPr lang="en-US" sz="28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Screen Shot 2013-12-14 at 14.13.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6" t="27647" r="33497" b="33921"/>
          <a:stretch/>
        </p:blipFill>
        <p:spPr>
          <a:xfrm>
            <a:off x="1043608" y="2780928"/>
            <a:ext cx="7392819" cy="3528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88" y="6351711"/>
            <a:ext cx="199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Griffiths,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50945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-90264"/>
            <a:ext cx="9217024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“</a:t>
            </a:r>
            <a:r>
              <a:rPr lang="tr-TR" sz="3200" b="1" dirty="0" err="1" smtClean="0">
                <a:solidFill>
                  <a:srgbClr val="FFFF00"/>
                </a:solidFill>
                <a:latin typeface="Comic Sans MS" charset="0"/>
              </a:rPr>
              <a:t>Cis-Acting</a:t>
            </a:r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” Bölgeler</a:t>
            </a:r>
            <a:endParaRPr lang="en-US" sz="3200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112568"/>
          </a:xfrm>
        </p:spPr>
        <p:txBody>
          <a:bodyPr/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Enhancer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Silencer</a:t>
            </a:r>
          </a:p>
          <a:p>
            <a:pPr lvl="1" algn="just">
              <a:lnSpc>
                <a:spcPct val="130000"/>
              </a:lnSpc>
            </a:pP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Promotordan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çok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daha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uzağa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proksimal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veya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distal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bölgeye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yerleşebilir</a:t>
            </a:r>
            <a:endParaRPr lang="en-US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Screen Shot 2013-12-14 at 14.19.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27647" r="54249" b="25294"/>
          <a:stretch/>
        </p:blipFill>
        <p:spPr>
          <a:xfrm>
            <a:off x="2987824" y="2852936"/>
            <a:ext cx="3672408" cy="3321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3888" y="6351711"/>
            <a:ext cx="199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Griffiths,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95888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-571500"/>
            <a:ext cx="9217024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Transkripsiyon Faktörleri</a:t>
            </a:r>
            <a:endParaRPr lang="en-US" sz="3200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692696"/>
            <a:ext cx="8712968" cy="5112568"/>
          </a:xfrm>
        </p:spPr>
        <p:txBody>
          <a:bodyPr/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Enhancer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Silencer</a:t>
            </a:r>
          </a:p>
          <a:p>
            <a:pPr lvl="1" algn="just">
              <a:lnSpc>
                <a:spcPct val="130000"/>
              </a:lnSpc>
            </a:pP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Promotordan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çok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daha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uzağa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proksimal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veya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distal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bölgeye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yerleşebilir</a:t>
            </a:r>
            <a:endParaRPr lang="en-US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92896"/>
            <a:ext cx="2951872" cy="19333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4365104"/>
            <a:ext cx="3294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www.sangamo.com</a:t>
            </a:r>
            <a:r>
              <a:rPr lang="en-US" sz="1200" dirty="0"/>
              <a:t>/technology/</a:t>
            </a:r>
            <a:r>
              <a:rPr lang="en-US" sz="1200" dirty="0" err="1"/>
              <a:t>index.html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204864"/>
            <a:ext cx="2657872" cy="22857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06123" y="4365104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800" dirty="0" err="1"/>
              <a:t>www.nature.com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2531988"/>
            <a:ext cx="1897989" cy="19051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68525" y="4437112"/>
            <a:ext cx="1235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800" dirty="0"/>
              <a:t>meddic.jp -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4797152"/>
            <a:ext cx="2366786" cy="18792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27984" y="6554996"/>
            <a:ext cx="13773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err="1"/>
              <a:t>bioweb.wku.edu</a:t>
            </a:r>
            <a:r>
              <a:rPr lang="pl-PL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9736352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-571500"/>
            <a:ext cx="9217024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Kooperatif Etki</a:t>
            </a:r>
            <a:endParaRPr lang="en-US" sz="3200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5" name="Picture 4" descr="Screen Shot 2013-12-14 at 14.32.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t="25294" r="58824" b="43595"/>
          <a:stretch/>
        </p:blipFill>
        <p:spPr>
          <a:xfrm>
            <a:off x="1907704" y="1556792"/>
            <a:ext cx="6048672" cy="37685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35896" y="5229200"/>
            <a:ext cx="2047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Enhanceosome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07904" y="6430361"/>
            <a:ext cx="199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Griffiths,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223061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Gen </a:t>
            </a:r>
            <a:r>
              <a:rPr lang="en-US" sz="3600" dirty="0" err="1" smtClean="0"/>
              <a:t>ifadesinin</a:t>
            </a:r>
            <a:r>
              <a:rPr lang="en-US" sz="3600" dirty="0" smtClean="0"/>
              <a:t> </a:t>
            </a:r>
            <a:r>
              <a:rPr lang="en-US" sz="3600" dirty="0" err="1" smtClean="0"/>
              <a:t>düzenlenmesinde</a:t>
            </a:r>
            <a:r>
              <a:rPr lang="en-US" sz="3600" dirty="0" smtClean="0"/>
              <a:t> </a:t>
            </a:r>
            <a:r>
              <a:rPr lang="en-US" sz="3600" dirty="0" err="1" smtClean="0"/>
              <a:t>epigenetik</a:t>
            </a:r>
            <a:r>
              <a:rPr lang="en-US" sz="3600" dirty="0" smtClean="0"/>
              <a:t> </a:t>
            </a:r>
            <a:r>
              <a:rPr lang="en-US" sz="3600" dirty="0" err="1" smtClean="0"/>
              <a:t>mekanizmalar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7665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27584" y="0"/>
            <a:ext cx="7772400" cy="1143000"/>
          </a:xfrm>
        </p:spPr>
        <p:txBody>
          <a:bodyPr/>
          <a:lstStyle/>
          <a:p>
            <a:r>
              <a:rPr lang="tr-TR" b="1" dirty="0">
                <a:solidFill>
                  <a:srgbClr val="FFFF00"/>
                </a:solidFill>
                <a:latin typeface="Comic Sans MS" charset="0"/>
              </a:rPr>
              <a:t>EPİGENETİK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23528" y="1981200"/>
            <a:ext cx="8568952" cy="4114800"/>
          </a:xfrm>
        </p:spPr>
        <p:txBody>
          <a:bodyPr/>
          <a:lstStyle/>
          <a:p>
            <a:pPr algn="just"/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Epigenetik</a:t>
            </a:r>
            <a:r>
              <a:rPr lang="tr-TR" dirty="0">
                <a:solidFill>
                  <a:srgbClr val="FFFF00"/>
                </a:solidFill>
                <a:latin typeface="Comic Sans MS" charset="0"/>
              </a:rPr>
              <a:t> gen işlevinde çekirdek DNA</a:t>
            </a:r>
            <a:r>
              <a:rPr lang="ja-JP" altLang="tr-TR" dirty="0">
                <a:solidFill>
                  <a:srgbClr val="FFFF00"/>
                </a:solidFill>
                <a:latin typeface="Comic Sans MS" charset="0"/>
              </a:rPr>
              <a:t>’</a:t>
            </a:r>
            <a:r>
              <a:rPr lang="tr-TR" dirty="0">
                <a:solidFill>
                  <a:srgbClr val="FFFF00"/>
                </a:solidFill>
                <a:latin typeface="Comic Sans MS" charset="0"/>
              </a:rPr>
              <a:t>sının diziliminde bir değişiklik olmaksızın gerçekleşen tersine çevrilebilir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kalıtlanabilir</a:t>
            </a:r>
            <a:r>
              <a:rPr lang="tr-TR" dirty="0">
                <a:solidFill>
                  <a:srgbClr val="FFFF00"/>
                </a:solidFill>
                <a:latin typeface="Comic Sans MS" charset="0"/>
              </a:rPr>
              <a:t> değişiklikleri inceler.</a:t>
            </a:r>
            <a:endParaRPr lang="en-US" dirty="0">
              <a:solidFill>
                <a:srgbClr val="FFFF00"/>
              </a:solidFill>
              <a:latin typeface="Comic Sans MS" charset="0"/>
            </a:endParaRPr>
          </a:p>
          <a:p>
            <a:pPr algn="just"/>
            <a:endParaRPr lang="en-US" dirty="0">
              <a:solidFill>
                <a:srgbClr val="FFFF00"/>
              </a:solidFill>
              <a:latin typeface="Comic Sans MS" charset="0"/>
            </a:endParaRPr>
          </a:p>
          <a:p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tr-TR" b="1" dirty="0" err="1">
                <a:solidFill>
                  <a:srgbClr val="FFFF00"/>
                </a:solidFill>
                <a:latin typeface="Comic Sans MS" charset="0"/>
              </a:rPr>
              <a:t>Epigenetik</a:t>
            </a:r>
            <a:endParaRPr lang="tr-TR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Kromozomal</a:t>
            </a:r>
            <a:r>
              <a:rPr lang="tr-TR" dirty="0">
                <a:solidFill>
                  <a:srgbClr val="FFFF00"/>
                </a:solidFill>
                <a:latin typeface="Comic Sans MS" charset="0"/>
              </a:rPr>
              <a:t> paketlenme/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Histon</a:t>
            </a:r>
            <a:r>
              <a:rPr lang="tr-TR" dirty="0">
                <a:solidFill>
                  <a:srgbClr val="FFFF00"/>
                </a:solidFill>
                <a:latin typeface="Comic Sans MS" charset="0"/>
              </a:rPr>
              <a:t> modifikasyonları</a:t>
            </a:r>
          </a:p>
          <a:p>
            <a:pPr algn="just"/>
            <a:r>
              <a:rPr lang="tr-TR" dirty="0">
                <a:solidFill>
                  <a:srgbClr val="FFFF00"/>
                </a:solidFill>
                <a:latin typeface="Comic Sans MS" charset="0"/>
              </a:rPr>
              <a:t>DNA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metilasyon</a:t>
            </a:r>
            <a:r>
              <a:rPr lang="tr-TR" dirty="0">
                <a:solidFill>
                  <a:srgbClr val="FFFF00"/>
                </a:solidFill>
                <a:latin typeface="Comic Sans MS" charset="0"/>
              </a:rPr>
              <a:t> -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CpG</a:t>
            </a:r>
            <a:r>
              <a:rPr lang="tr-TR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Islands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  <a:p>
            <a:pPr lvl="1" algn="just"/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Imprinting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  <a:p>
            <a:pPr lvl="1" algn="just"/>
            <a:r>
              <a:rPr lang="tr-TR" dirty="0">
                <a:solidFill>
                  <a:srgbClr val="FFFF00"/>
                </a:solidFill>
                <a:latin typeface="Comic Sans MS" charset="0"/>
              </a:rPr>
              <a:t>X kromozom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inaktivasyonu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  <a:p>
            <a:pPr algn="just"/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  <a:p>
            <a:pPr algn="just"/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DNA METİLASYONU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141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tr-TR" b="1" dirty="0">
                <a:solidFill>
                  <a:srgbClr val="FFFF00"/>
                </a:solidFill>
                <a:latin typeface="Comic Sans MS" charset="0"/>
              </a:rPr>
              <a:t>DNA </a:t>
            </a:r>
            <a:r>
              <a:rPr lang="tr-TR" b="1" dirty="0" err="1">
                <a:solidFill>
                  <a:srgbClr val="FFFF00"/>
                </a:solidFill>
                <a:latin typeface="Comic Sans MS" charset="0"/>
              </a:rPr>
              <a:t>Metilasyonu</a:t>
            </a:r>
            <a:endParaRPr lang="tr-TR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424936" cy="4525962"/>
          </a:xfrm>
        </p:spPr>
        <p:txBody>
          <a:bodyPr/>
          <a:lstStyle/>
          <a:p>
            <a:pPr algn="just">
              <a:lnSpc>
                <a:spcPct val="120000"/>
              </a:lnSpc>
            </a:pP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DNA temelli olmayan dizilim bilgisinin 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mayoz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veya mitoz yoluyla geçişinin sağlanması.</a:t>
            </a:r>
            <a:endParaRPr lang="en-US" sz="2400" dirty="0">
              <a:solidFill>
                <a:srgbClr val="FFFF00"/>
              </a:solidFill>
              <a:latin typeface="Comic Sans MS" charset="0"/>
            </a:endParaRPr>
          </a:p>
          <a:p>
            <a:pPr algn="just">
              <a:lnSpc>
                <a:spcPct val="120000"/>
              </a:lnSpc>
            </a:pP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Metillenmiş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bir DNA dizilimi 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replike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olduğunda yeni nesil çift sarmalın zincirlerinden yalnızca biri metil şemasını bozulmamış olarak korur, diğer zincirin yeniden 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metillenmesi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gerekir. 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FFFF00"/>
                </a:solidFill>
                <a:latin typeface="Comic Sans MS" charset="0"/>
              </a:rPr>
              <a:t>DNA 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metiltransferazlar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Comic Sans MS" charset="0"/>
              </a:rPr>
              <a:t>(DNMT): 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Sitozin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nükleotidlerine metil grubu bağlayan enzimlerdir. 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FFFF00"/>
                </a:solidFill>
                <a:latin typeface="Comic Sans MS" charset="0"/>
              </a:rPr>
              <a:t>DNMT</a:t>
            </a:r>
            <a:r>
              <a:rPr lang="ja-JP" altLang="tr-TR" sz="2400" dirty="0">
                <a:solidFill>
                  <a:srgbClr val="FFFF00"/>
                </a:solidFill>
                <a:latin typeface="Comic Sans MS" charset="0"/>
              </a:rPr>
              <a:t>’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ler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 çıplak 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sitozinlere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metil gruplarını diğer zincirden aldıkları 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metilasyon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şemasına uygun olarak takarlar.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611560" y="116632"/>
            <a:ext cx="7772400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4800" b="1" dirty="0" smtClean="0">
                <a:solidFill>
                  <a:srgbClr val="FFFF00"/>
                </a:solidFill>
                <a:latin typeface="Comic Sans MS" charset="0"/>
              </a:rPr>
              <a:t>Gen İfadesi</a:t>
            </a:r>
            <a:endParaRPr lang="en-US" sz="4800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60848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DNA</a:t>
            </a:r>
            <a:endParaRPr 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3789040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RNA</a:t>
            </a:r>
            <a:endParaRPr 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7616" y="5589240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PROTEİN</a:t>
            </a:r>
            <a:endParaRPr 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Right Arrow 4"/>
          <p:cNvSpPr/>
          <p:nvPr/>
        </p:nvSpPr>
        <p:spPr bwMode="auto">
          <a:xfrm rot="1450492">
            <a:off x="1451708" y="3241388"/>
            <a:ext cx="1962030" cy="3032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" pitchFamily="-44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1450492">
            <a:off x="4764076" y="5041589"/>
            <a:ext cx="1962030" cy="3032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" pitchFamily="-4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2708920"/>
            <a:ext cx="2197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Transkripsiyon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64088" y="4365104"/>
            <a:ext cx="17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Translasyon</a:t>
            </a:r>
            <a:endParaRPr lang="en-US" b="1" dirty="0"/>
          </a:p>
        </p:txBody>
      </p:sp>
      <p:sp>
        <p:nvSpPr>
          <p:cNvPr id="9" name="Right Brace 8"/>
          <p:cNvSpPr/>
          <p:nvPr/>
        </p:nvSpPr>
        <p:spPr bwMode="auto">
          <a:xfrm rot="17778303">
            <a:off x="5486741" y="1256100"/>
            <a:ext cx="504056" cy="3960440"/>
          </a:xfrm>
          <a:prstGeom prst="rightBrac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" pitchFamily="-4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tr-TR" b="1" dirty="0">
                <a:solidFill>
                  <a:srgbClr val="FFFF00"/>
                </a:solidFill>
                <a:latin typeface="Comic Sans MS" charset="0"/>
              </a:rPr>
              <a:t>DNA </a:t>
            </a:r>
            <a:r>
              <a:rPr lang="tr-TR" b="1" dirty="0" err="1">
                <a:solidFill>
                  <a:srgbClr val="FFFF00"/>
                </a:solidFill>
                <a:latin typeface="Comic Sans MS" charset="0"/>
              </a:rPr>
              <a:t>Metilasyonu</a:t>
            </a:r>
            <a:endParaRPr lang="tr-TR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28625" y="1785938"/>
            <a:ext cx="8229600" cy="4525962"/>
          </a:xfrm>
        </p:spPr>
        <p:txBody>
          <a:bodyPr/>
          <a:lstStyle/>
          <a:p>
            <a:pPr algn="just"/>
            <a:r>
              <a:rPr lang="en-US" sz="2400">
                <a:solidFill>
                  <a:srgbClr val="FFFF00"/>
                </a:solidFill>
                <a:latin typeface="Comic Sans MS" charset="0"/>
              </a:rPr>
              <a:t>Genomi</a:t>
            </a:r>
            <a:r>
              <a:rPr lang="tr-TR" sz="2400">
                <a:solidFill>
                  <a:srgbClr val="FFFF00"/>
                </a:solidFill>
                <a:latin typeface="Comic Sans MS" charset="0"/>
              </a:rPr>
              <a:t>k</a:t>
            </a:r>
            <a:r>
              <a:rPr lang="en-US" sz="2400">
                <a:solidFill>
                  <a:srgbClr val="FFFF00"/>
                </a:solidFill>
                <a:latin typeface="Comic Sans MS" charset="0"/>
              </a:rPr>
              <a:t> imprinting </a:t>
            </a:r>
            <a:endParaRPr lang="tr-TR" sz="2400">
              <a:solidFill>
                <a:srgbClr val="FFFF00"/>
              </a:solidFill>
              <a:latin typeface="Comic Sans MS" charset="0"/>
            </a:endParaRPr>
          </a:p>
          <a:p>
            <a:pPr algn="just"/>
            <a:endParaRPr lang="tr-TR" sz="2400">
              <a:solidFill>
                <a:srgbClr val="FFFF00"/>
              </a:solidFill>
              <a:latin typeface="Comic Sans MS" charset="0"/>
            </a:endParaRPr>
          </a:p>
          <a:p>
            <a:pPr algn="just"/>
            <a:r>
              <a:rPr lang="en-US" sz="2400">
                <a:solidFill>
                  <a:srgbClr val="FFFF00"/>
                </a:solidFill>
                <a:latin typeface="Comic Sans MS" charset="0"/>
              </a:rPr>
              <a:t>X </a:t>
            </a:r>
            <a:r>
              <a:rPr lang="tr-TR" sz="2400">
                <a:solidFill>
                  <a:srgbClr val="FFFF00"/>
                </a:solidFill>
                <a:latin typeface="Comic Sans MS" charset="0"/>
              </a:rPr>
              <a:t>kromozom inaktivasyonu </a:t>
            </a:r>
          </a:p>
          <a:p>
            <a:pPr algn="just"/>
            <a:endParaRPr lang="tr-TR" sz="2400">
              <a:solidFill>
                <a:srgbClr val="FFFF00"/>
              </a:solidFill>
              <a:latin typeface="Comic Sans MS" charset="0"/>
            </a:endParaRPr>
          </a:p>
          <a:p>
            <a:pPr algn="just"/>
            <a:r>
              <a:rPr lang="tr-TR" sz="2400">
                <a:solidFill>
                  <a:srgbClr val="FFFF00"/>
                </a:solidFill>
                <a:latin typeface="Comic Sans MS" charset="0"/>
              </a:rPr>
              <a:t>K</a:t>
            </a:r>
            <a:r>
              <a:rPr lang="en-US" sz="2400">
                <a:solidFill>
                  <a:srgbClr val="FFFF00"/>
                </a:solidFill>
                <a:latin typeface="Comic Sans MS" charset="0"/>
              </a:rPr>
              <a:t>romatin </a:t>
            </a:r>
            <a:r>
              <a:rPr lang="tr-TR" sz="2400">
                <a:solidFill>
                  <a:srgbClr val="FFFF00"/>
                </a:solidFill>
                <a:latin typeface="Comic Sans MS" charset="0"/>
              </a:rPr>
              <a:t>modifikasyonu</a:t>
            </a:r>
          </a:p>
          <a:p>
            <a:pPr algn="just"/>
            <a:endParaRPr lang="en-US" sz="2400">
              <a:solidFill>
                <a:srgbClr val="FFFF00"/>
              </a:solidFill>
              <a:latin typeface="Comic Sans MS" charset="0"/>
            </a:endParaRPr>
          </a:p>
          <a:p>
            <a:pPr algn="just"/>
            <a:r>
              <a:rPr lang="tr-TR" sz="2400">
                <a:solidFill>
                  <a:srgbClr val="FFFF00"/>
                </a:solidFill>
                <a:latin typeface="Comic Sans MS" charset="0"/>
              </a:rPr>
              <a:t>Endojen retrovirusların baskılanması</a:t>
            </a:r>
            <a:endParaRPr lang="tr-TR">
              <a:solidFill>
                <a:srgbClr val="FFFF00"/>
              </a:solidFill>
              <a:latin typeface="Comic Sans MS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tr-TR" b="1" dirty="0">
                <a:solidFill>
                  <a:srgbClr val="FFFF00"/>
                </a:solidFill>
                <a:latin typeface="Comic Sans MS" charset="0"/>
              </a:rPr>
              <a:t>DNA </a:t>
            </a:r>
            <a:r>
              <a:rPr lang="tr-TR" b="1" dirty="0" err="1">
                <a:solidFill>
                  <a:srgbClr val="FFFF00"/>
                </a:solidFill>
                <a:latin typeface="Comic Sans MS" charset="0"/>
              </a:rPr>
              <a:t>Metilasyonu</a:t>
            </a:r>
            <a:endParaRPr lang="tr-TR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7171" name="Picture 3" descr="CpG_Brown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38288"/>
            <a:ext cx="5181600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tr-TR" b="1" dirty="0">
                <a:solidFill>
                  <a:srgbClr val="FFFF00"/>
                </a:solidFill>
                <a:latin typeface="Comic Sans MS" charset="0"/>
              </a:rPr>
              <a:t>DNA </a:t>
            </a:r>
            <a:r>
              <a:rPr lang="tr-TR" b="1" dirty="0" err="1">
                <a:solidFill>
                  <a:srgbClr val="FFFF00"/>
                </a:solidFill>
                <a:latin typeface="Comic Sans MS" charset="0"/>
              </a:rPr>
              <a:t>Metilasyonu</a:t>
            </a:r>
            <a:endParaRPr lang="tr-TR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 l="31641" t="10254" r="48437" b="38476"/>
          <a:stretch>
            <a:fillRect/>
          </a:stretch>
        </p:blipFill>
        <p:spPr bwMode="auto">
          <a:xfrm>
            <a:off x="2928938" y="1214438"/>
            <a:ext cx="2636837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29492" t="89551" r="42969" b="6787"/>
          <a:stretch>
            <a:fillRect/>
          </a:stretch>
        </p:blipFill>
        <p:spPr bwMode="auto">
          <a:xfrm>
            <a:off x="5643563" y="6286500"/>
            <a:ext cx="3357562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85800" y="-99392"/>
            <a:ext cx="7772400" cy="1143000"/>
          </a:xfrm>
        </p:spPr>
        <p:txBody>
          <a:bodyPr/>
          <a:lstStyle/>
          <a:p>
            <a:r>
              <a:rPr lang="tr-TR" b="1" dirty="0">
                <a:solidFill>
                  <a:srgbClr val="FFFF00"/>
                </a:solidFill>
                <a:latin typeface="Comic Sans MS" charset="0"/>
              </a:rPr>
              <a:t>DNA </a:t>
            </a:r>
            <a:r>
              <a:rPr lang="tr-TR" b="1" dirty="0" err="1">
                <a:solidFill>
                  <a:srgbClr val="FFFF00"/>
                </a:solidFill>
                <a:latin typeface="Comic Sans MS" charset="0"/>
              </a:rPr>
              <a:t>Metilasyonu</a:t>
            </a:r>
            <a:endParaRPr lang="tr-TR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 l="50977" t="13183" r="29101" b="57520"/>
          <a:stretch>
            <a:fillRect/>
          </a:stretch>
        </p:blipFill>
        <p:spPr bwMode="auto">
          <a:xfrm>
            <a:off x="2428875" y="1500188"/>
            <a:ext cx="3929063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29492" t="89551" r="42969" b="6787"/>
          <a:stretch>
            <a:fillRect/>
          </a:stretch>
        </p:blipFill>
        <p:spPr bwMode="auto">
          <a:xfrm>
            <a:off x="2714625" y="6286500"/>
            <a:ext cx="33575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685800" y="-99392"/>
            <a:ext cx="7772400" cy="1143000"/>
          </a:xfrm>
        </p:spPr>
        <p:txBody>
          <a:bodyPr/>
          <a:lstStyle/>
          <a:p>
            <a:r>
              <a:rPr lang="tr-TR" b="1" dirty="0">
                <a:solidFill>
                  <a:srgbClr val="FFFF00"/>
                </a:solidFill>
                <a:latin typeface="Comic Sans MS" charset="0"/>
              </a:rPr>
              <a:t>DNA </a:t>
            </a:r>
            <a:r>
              <a:rPr lang="tr-TR" b="1" dirty="0" err="1">
                <a:solidFill>
                  <a:srgbClr val="FFFF00"/>
                </a:solidFill>
                <a:latin typeface="Comic Sans MS" charset="0"/>
              </a:rPr>
              <a:t>Metilasyonu</a:t>
            </a:r>
            <a:endParaRPr lang="tr-TR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/>
          <a:srcRect l="50977" t="42481" r="29101" b="38476"/>
          <a:stretch>
            <a:fillRect/>
          </a:stretch>
        </p:blipFill>
        <p:spPr bwMode="auto">
          <a:xfrm>
            <a:off x="1571625" y="1428750"/>
            <a:ext cx="6226175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29492" t="89551" r="42969" b="6787"/>
          <a:stretch>
            <a:fillRect/>
          </a:stretch>
        </p:blipFill>
        <p:spPr bwMode="auto">
          <a:xfrm>
            <a:off x="2714625" y="6429375"/>
            <a:ext cx="33575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r>
              <a:rPr lang="tr-TR" b="1" dirty="0">
                <a:solidFill>
                  <a:srgbClr val="FFFF00"/>
                </a:solidFill>
                <a:latin typeface="Comic Sans MS" charset="0"/>
              </a:rPr>
              <a:t>DNA </a:t>
            </a:r>
            <a:r>
              <a:rPr lang="tr-TR" b="1" dirty="0" err="1">
                <a:solidFill>
                  <a:srgbClr val="FFFF00"/>
                </a:solidFill>
                <a:latin typeface="Comic Sans MS" charset="0"/>
              </a:rPr>
              <a:t>Metilasyonu</a:t>
            </a:r>
            <a:endParaRPr lang="tr-TR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/>
          <a:srcRect l="31055" t="61524" r="29101" b="11376"/>
          <a:stretch>
            <a:fillRect/>
          </a:stretch>
        </p:blipFill>
        <p:spPr bwMode="auto">
          <a:xfrm>
            <a:off x="714375" y="1785938"/>
            <a:ext cx="78771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/>
          <a:srcRect l="29492" t="89551" r="42969" b="6787"/>
          <a:stretch>
            <a:fillRect/>
          </a:stretch>
        </p:blipFill>
        <p:spPr bwMode="auto">
          <a:xfrm>
            <a:off x="2714625" y="6286500"/>
            <a:ext cx="33575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72400" cy="1143000"/>
          </a:xfrm>
        </p:spPr>
        <p:txBody>
          <a:bodyPr/>
          <a:lstStyle/>
          <a:p>
            <a:r>
              <a:rPr lang="tr-TR" b="1" dirty="0" err="1" smtClean="0">
                <a:solidFill>
                  <a:srgbClr val="FFFF00"/>
                </a:solidFill>
                <a:latin typeface="Comic Sans MS" charset="0"/>
              </a:rPr>
              <a:t>Genomik</a:t>
            </a:r>
            <a:r>
              <a:rPr lang="tr-TR" b="1" dirty="0" smtClean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tr-TR" b="1" dirty="0" err="1" smtClean="0">
                <a:solidFill>
                  <a:srgbClr val="FFFF00"/>
                </a:solidFill>
                <a:latin typeface="Comic Sans MS" charset="0"/>
              </a:rPr>
              <a:t>İmprinting</a:t>
            </a:r>
            <a:endParaRPr lang="tr-TR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7772400" cy="4114800"/>
          </a:xfrm>
        </p:spPr>
        <p:txBody>
          <a:bodyPr/>
          <a:lstStyle/>
          <a:p>
            <a:pPr algn="just"/>
            <a:r>
              <a:rPr lang="tr-TR" sz="2400" dirty="0" smtClean="0">
                <a:solidFill>
                  <a:srgbClr val="FFFF00"/>
                </a:solidFill>
                <a:latin typeface="Comic Sans MS" charset="0"/>
              </a:rPr>
              <a:t>Bazı genlerde anne veya babadan gelen </a:t>
            </a:r>
            <a:r>
              <a:rPr lang="tr-TR" sz="2400" dirty="0" err="1" smtClean="0">
                <a:solidFill>
                  <a:srgbClr val="FFFF00"/>
                </a:solidFill>
                <a:latin typeface="Comic Sans MS" charset="0"/>
              </a:rPr>
              <a:t>allellerin</a:t>
            </a:r>
            <a:r>
              <a:rPr lang="tr-TR" sz="2400" dirty="0" smtClean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tr-TR" sz="2400" dirty="0" err="1" smtClean="0">
                <a:solidFill>
                  <a:srgbClr val="FFFF00"/>
                </a:solidFill>
                <a:latin typeface="Comic Sans MS" charset="0"/>
              </a:rPr>
              <a:t>seçilimli</a:t>
            </a:r>
            <a:r>
              <a:rPr lang="tr-TR" sz="2400" dirty="0" smtClean="0">
                <a:solidFill>
                  <a:srgbClr val="FFFF00"/>
                </a:solidFill>
                <a:latin typeface="Comic Sans MS" charset="0"/>
              </a:rPr>
              <a:t> metile olması durumudur.</a:t>
            </a:r>
          </a:p>
          <a:p>
            <a:pPr algn="just"/>
            <a:r>
              <a:rPr lang="tr-TR" sz="2400" dirty="0" smtClean="0">
                <a:solidFill>
                  <a:srgbClr val="FFFF00"/>
                </a:solidFill>
                <a:latin typeface="Comic Sans MS" charset="0"/>
              </a:rPr>
              <a:t>Bu durumda ilgili gen için birey </a:t>
            </a:r>
            <a:r>
              <a:rPr lang="tr-TR" sz="2400" dirty="0" err="1" smtClean="0">
                <a:solidFill>
                  <a:srgbClr val="FFFF00"/>
                </a:solidFill>
                <a:latin typeface="Comic Sans MS" charset="0"/>
              </a:rPr>
              <a:t>hemizigottur</a:t>
            </a:r>
            <a:r>
              <a:rPr lang="tr-TR" sz="2400" dirty="0" smtClean="0">
                <a:solidFill>
                  <a:srgbClr val="FFFF00"/>
                </a:solidFill>
                <a:latin typeface="Comic Sans MS" charset="0"/>
              </a:rPr>
              <a:t>.</a:t>
            </a:r>
          </a:p>
          <a:p>
            <a:pPr algn="just"/>
            <a:endParaRPr lang="tr-TR" sz="2400" dirty="0">
              <a:solidFill>
                <a:srgbClr val="FFFF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640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85800" y="-171400"/>
            <a:ext cx="7772400" cy="1143000"/>
          </a:xfrm>
        </p:spPr>
        <p:txBody>
          <a:bodyPr/>
          <a:lstStyle/>
          <a:p>
            <a:r>
              <a:rPr lang="tr-TR" b="1" dirty="0" err="1">
                <a:solidFill>
                  <a:srgbClr val="FFFF00"/>
                </a:solidFill>
                <a:latin typeface="Comic Sans MS" charset="0"/>
              </a:rPr>
              <a:t>Genomik</a:t>
            </a:r>
            <a:r>
              <a:rPr lang="tr-TR" b="1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tr-TR" b="1" dirty="0" err="1">
                <a:solidFill>
                  <a:srgbClr val="FFFF00"/>
                </a:solidFill>
                <a:latin typeface="Comic Sans MS" charset="0"/>
              </a:rPr>
              <a:t>İmprinting</a:t>
            </a:r>
            <a:endParaRPr lang="tr-TR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Picture 1" descr="Screen Shot 2013-12-22 at 20.51.4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5" t="23464" r="44445" b="17189"/>
          <a:stretch/>
        </p:blipFill>
        <p:spPr>
          <a:xfrm>
            <a:off x="2411760" y="1196752"/>
            <a:ext cx="4536504" cy="4927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904" y="6430361"/>
            <a:ext cx="199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Griffiths, 2004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7772400" cy="1143000"/>
          </a:xfrm>
        </p:spPr>
        <p:txBody>
          <a:bodyPr/>
          <a:lstStyle/>
          <a:p>
            <a:r>
              <a:rPr lang="tr-TR" b="1" dirty="0" err="1" smtClean="0">
                <a:solidFill>
                  <a:srgbClr val="FFFF00"/>
                </a:solidFill>
                <a:latin typeface="Comic Sans MS" charset="0"/>
              </a:rPr>
              <a:t>Genomic</a:t>
            </a:r>
            <a:r>
              <a:rPr lang="tr-TR" b="1" dirty="0" smtClean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tr-TR" b="1" dirty="0" err="1" smtClean="0">
                <a:solidFill>
                  <a:srgbClr val="FFFF00"/>
                </a:solidFill>
                <a:latin typeface="Comic Sans MS" charset="0"/>
              </a:rPr>
              <a:t>Imprinting</a:t>
            </a:r>
            <a:endParaRPr lang="tr-TR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Picture 1" descr="Screen Shot 2013-12-22 at 21.00.5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0" t="11699" r="15523" b="19804"/>
          <a:stretch/>
        </p:blipFill>
        <p:spPr>
          <a:xfrm>
            <a:off x="2483768" y="908720"/>
            <a:ext cx="4032448" cy="51536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904" y="6430361"/>
            <a:ext cx="199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Griffiths, 2004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r>
              <a:rPr lang="tr-TR" b="1" dirty="0">
                <a:solidFill>
                  <a:srgbClr val="FFFF00"/>
                </a:solidFill>
                <a:latin typeface="Comic Sans MS" charset="0"/>
              </a:rPr>
              <a:t>X kromozom </a:t>
            </a:r>
            <a:r>
              <a:rPr lang="tr-TR" b="1" dirty="0" err="1">
                <a:solidFill>
                  <a:srgbClr val="FFFF00"/>
                </a:solidFill>
                <a:latin typeface="Comic Sans MS" charset="0"/>
              </a:rPr>
              <a:t>inaktivasyonu</a:t>
            </a:r>
            <a:endParaRPr lang="tr-TR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/>
          <a:srcRect l="29492" t="89551" r="42969" b="6787"/>
          <a:stretch>
            <a:fillRect/>
          </a:stretch>
        </p:blipFill>
        <p:spPr bwMode="auto">
          <a:xfrm>
            <a:off x="2714625" y="6286500"/>
            <a:ext cx="33575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/>
          <a:srcRect l="31055" t="13916" r="29101" b="58252"/>
          <a:stretch>
            <a:fillRect/>
          </a:stretch>
        </p:blipFill>
        <p:spPr bwMode="auto">
          <a:xfrm>
            <a:off x="857250" y="1714500"/>
            <a:ext cx="7542213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7772400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5000" b="1" dirty="0" err="1" smtClean="0">
                <a:solidFill>
                  <a:srgbClr val="FFFF00"/>
                </a:solidFill>
                <a:latin typeface="Comic Sans MS" charset="0"/>
              </a:rPr>
              <a:t>Ökaryotik</a:t>
            </a:r>
            <a:r>
              <a:rPr lang="tr-TR" sz="5000" b="1" dirty="0" smtClean="0">
                <a:solidFill>
                  <a:srgbClr val="FFFF00"/>
                </a:solidFill>
                <a:latin typeface="Comic Sans MS" charset="0"/>
              </a:rPr>
              <a:t> Hücre</a:t>
            </a:r>
            <a:endParaRPr lang="en-US" sz="5000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556792"/>
            <a:ext cx="5753894" cy="43154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03848" y="6093296"/>
            <a:ext cx="3036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/>
              <a:t>www.daviddarling.info</a:t>
            </a:r>
            <a:endParaRPr lang="en-US" dirty="0"/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72400" cy="1143000"/>
          </a:xfrm>
        </p:spPr>
        <p:txBody>
          <a:bodyPr/>
          <a:lstStyle/>
          <a:p>
            <a:r>
              <a:rPr lang="tr-TR" b="1" dirty="0">
                <a:solidFill>
                  <a:srgbClr val="FFFF00"/>
                </a:solidFill>
                <a:latin typeface="Comic Sans MS" charset="0"/>
              </a:rPr>
              <a:t>X kromozom </a:t>
            </a:r>
            <a:r>
              <a:rPr lang="tr-TR" b="1" dirty="0" err="1">
                <a:solidFill>
                  <a:srgbClr val="FFFF00"/>
                </a:solidFill>
                <a:latin typeface="Comic Sans MS" charset="0"/>
              </a:rPr>
              <a:t>inaktivasyonu</a:t>
            </a:r>
            <a:endParaRPr lang="tr-TR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7772400" cy="4114800"/>
          </a:xfrm>
        </p:spPr>
        <p:txBody>
          <a:bodyPr/>
          <a:lstStyle/>
          <a:p>
            <a:pPr algn="just"/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Memeli 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embriyonik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gelişiminin erken safhalarında iki X kromozomundan biri 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inaktif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hale geçer.</a:t>
            </a:r>
            <a:r>
              <a:rPr lang="en-US" sz="2400" dirty="0">
                <a:solidFill>
                  <a:srgbClr val="FFFF00"/>
                </a:solidFill>
                <a:latin typeface="Comic Sans MS" charset="0"/>
              </a:rPr>
              <a:t> </a:t>
            </a:r>
            <a:endParaRPr lang="tr-TR" sz="2400" dirty="0">
              <a:solidFill>
                <a:srgbClr val="FFFF00"/>
              </a:solidFill>
              <a:latin typeface="Comic Sans MS" charset="0"/>
            </a:endParaRPr>
          </a:p>
          <a:p>
            <a:pPr algn="just"/>
            <a:endParaRPr lang="tr-TR" sz="2400" dirty="0">
              <a:solidFill>
                <a:srgbClr val="FFFF00"/>
              </a:solidFill>
              <a:latin typeface="Comic Sans MS" charset="0"/>
            </a:endParaRPr>
          </a:p>
          <a:p>
            <a:pPr algn="just"/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İnaktivasyon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X kromozomunun 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proksimal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uzun kolunda bulunan ve 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inaktif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X üzerinden 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transkribe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olan bir gen (XIST X 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inactivation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specific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transcript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) tarafından gerçekleştirilir.</a:t>
            </a:r>
          </a:p>
          <a:p>
            <a:pPr algn="just"/>
            <a:endParaRPr lang="en-US" sz="2400" dirty="0">
              <a:solidFill>
                <a:srgbClr val="FFFF00"/>
              </a:solidFill>
              <a:latin typeface="Comic Sans MS" charset="0"/>
            </a:endParaRPr>
          </a:p>
          <a:p>
            <a:pPr algn="just"/>
            <a:r>
              <a:rPr lang="en-US" sz="2400" dirty="0">
                <a:solidFill>
                  <a:srgbClr val="FFFF00"/>
                </a:solidFill>
                <a:latin typeface="Comic Sans MS" charset="0"/>
              </a:rPr>
              <a:t>X </a:t>
            </a:r>
            <a:r>
              <a:rPr lang="en-US" sz="2400" dirty="0" err="1">
                <a:solidFill>
                  <a:srgbClr val="FFFF00"/>
                </a:solidFill>
                <a:latin typeface="Comic Sans MS" charset="0"/>
              </a:rPr>
              <a:t>ina</a:t>
            </a:r>
            <a:r>
              <a:rPr lang="tr-TR" sz="2400" dirty="0" err="1">
                <a:solidFill>
                  <a:srgbClr val="FFFF00"/>
                </a:solidFill>
                <a:latin typeface="Comic Sans MS" charset="0"/>
              </a:rPr>
              <a:t>ktivasyonu</a:t>
            </a:r>
            <a:r>
              <a:rPr lang="tr-TR" sz="2400" dirty="0">
                <a:solidFill>
                  <a:srgbClr val="FFFF00"/>
                </a:solidFill>
                <a:latin typeface="Comic Sans MS" charset="0"/>
              </a:rPr>
              <a:t> erkek ile dişi arasındaki X kromozomu gen ifadesi oranını dengelemeyi sağlayan bir mekanizmadır.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83568" y="-171400"/>
            <a:ext cx="7772400" cy="1143000"/>
          </a:xfrm>
        </p:spPr>
        <p:txBody>
          <a:bodyPr/>
          <a:lstStyle/>
          <a:p>
            <a:r>
              <a:rPr lang="tr-TR" b="1" dirty="0">
                <a:solidFill>
                  <a:srgbClr val="FFFF00"/>
                </a:solidFill>
                <a:latin typeface="Comic Sans MS" charset="0"/>
              </a:rPr>
              <a:t>X kromozom </a:t>
            </a:r>
            <a:r>
              <a:rPr lang="tr-TR" b="1" dirty="0" err="1">
                <a:solidFill>
                  <a:srgbClr val="FFFF00"/>
                </a:solidFill>
                <a:latin typeface="Comic Sans MS" charset="0"/>
              </a:rPr>
              <a:t>inaktivasyonu</a:t>
            </a:r>
            <a:endParaRPr lang="tr-TR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Picture 1" descr="Screen Shot 2013-12-22 at 21.04.3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15883" r="52778" b="8823"/>
          <a:stretch/>
        </p:blipFill>
        <p:spPr>
          <a:xfrm>
            <a:off x="5292080" y="1412776"/>
            <a:ext cx="2898588" cy="4303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904" y="6430361"/>
            <a:ext cx="199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Griffiths, 2004</a:t>
            </a:r>
            <a:endParaRPr lang="en-US" dirty="0"/>
          </a:p>
        </p:txBody>
      </p:sp>
      <p:pic>
        <p:nvPicPr>
          <p:cNvPr id="3" name="Picture 2" descr="Screen Shot 2013-12-22 at 21.06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t="17190" r="54248" b="50131"/>
          <a:stretch/>
        </p:blipFill>
        <p:spPr>
          <a:xfrm>
            <a:off x="611560" y="1556792"/>
            <a:ext cx="4088903" cy="3024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4653136"/>
            <a:ext cx="4464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err="1" smtClean="0"/>
              <a:t>Tüy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rengi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geninin</a:t>
            </a:r>
            <a:r>
              <a:rPr lang="en-US" sz="2000" i="1" dirty="0" smtClean="0"/>
              <a:t> O </a:t>
            </a:r>
            <a:r>
              <a:rPr lang="en-US" sz="2000" i="1" dirty="0" err="1" smtClean="0"/>
              <a:t>alleli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turuncu</a:t>
            </a:r>
            <a:r>
              <a:rPr lang="en-US" sz="2000" i="1" dirty="0" smtClean="0"/>
              <a:t>, o </a:t>
            </a:r>
            <a:r>
              <a:rPr lang="en-US" sz="2000" i="1" dirty="0" err="1" smtClean="0"/>
              <a:t>alleli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ise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siyah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rengi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belirler</a:t>
            </a:r>
            <a:r>
              <a:rPr lang="en-US" sz="2000" i="1" dirty="0" smtClean="0"/>
              <a:t>. X </a:t>
            </a:r>
            <a:r>
              <a:rPr lang="en-US" sz="2000" i="1" dirty="0" err="1" smtClean="0"/>
              <a:t>kromozomu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üzerinde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yer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alan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bu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genin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rastlantısal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inaktivasyonu</a:t>
            </a:r>
            <a:r>
              <a:rPr lang="en-US" sz="2000" i="1" dirty="0" smtClean="0"/>
              <a:t> “calico” </a:t>
            </a:r>
            <a:r>
              <a:rPr lang="en-US" sz="2000" i="1" dirty="0" err="1" smtClean="0"/>
              <a:t>kedi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fenotipine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neden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olur</a:t>
            </a:r>
            <a:r>
              <a:rPr lang="en-US" sz="2000" i="1" dirty="0" smtClean="0"/>
              <a:t>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FF00"/>
                </a:solidFill>
                <a:latin typeface="Comic Sans MS" charset="0"/>
              </a:rPr>
              <a:t>X kromozom </a:t>
            </a:r>
            <a:r>
              <a:rPr lang="tr-TR" b="1" dirty="0" err="1">
                <a:solidFill>
                  <a:srgbClr val="FFFF00"/>
                </a:solidFill>
                <a:latin typeface="Comic Sans MS" charset="0"/>
              </a:rPr>
              <a:t>inaktivasyonu</a:t>
            </a:r>
            <a:endParaRPr lang="tr-TR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/>
          <a:srcRect l="29492" t="89551" r="42969" b="6787"/>
          <a:stretch>
            <a:fillRect/>
          </a:stretch>
        </p:blipFill>
        <p:spPr bwMode="auto">
          <a:xfrm>
            <a:off x="3000375" y="6286500"/>
            <a:ext cx="33575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/>
          <a:srcRect l="31055" t="64453" r="29101" b="11377"/>
          <a:stretch>
            <a:fillRect/>
          </a:stretch>
        </p:blipFill>
        <p:spPr bwMode="auto">
          <a:xfrm>
            <a:off x="1214438" y="2071688"/>
            <a:ext cx="73596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II. </a:t>
            </a:r>
            <a:r>
              <a:rPr lang="en-US" dirty="0" err="1" smtClean="0"/>
              <a:t>Kromatin</a:t>
            </a:r>
            <a:r>
              <a:rPr lang="en-US" dirty="0" smtClean="0"/>
              <a:t> </a:t>
            </a:r>
            <a:r>
              <a:rPr lang="en-US" dirty="0" err="1" smtClean="0"/>
              <a:t>yeniden</a:t>
            </a:r>
            <a:r>
              <a:rPr lang="en-US" dirty="0" smtClean="0"/>
              <a:t> </a:t>
            </a:r>
            <a:r>
              <a:rPr lang="en-US" dirty="0" err="1" smtClean="0"/>
              <a:t>Modellenmesi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34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171400"/>
            <a:ext cx="9217024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Kromatin ve Gen İfadesinin Düzenlenmesi</a:t>
            </a:r>
            <a:b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</a:br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Paketlenmenin Ötesi</a:t>
            </a:r>
            <a:endParaRPr lang="en-US" sz="3200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3" name="Picture 2" descr="Screen Shot 2013-12-14 at 14.36.3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8" t="21896" r="54412" b="10131"/>
          <a:stretch/>
        </p:blipFill>
        <p:spPr>
          <a:xfrm>
            <a:off x="2771800" y="1196752"/>
            <a:ext cx="4320480" cy="545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52937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171400"/>
            <a:ext cx="9217024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Kromatin ve Gen İfadesinin Düzenlenmesi</a:t>
            </a:r>
            <a:b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</a:br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Paketlenmenin Ötesi</a:t>
            </a:r>
            <a:endParaRPr lang="en-US" sz="3200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Picture 1" descr="Screen Shot 2013-12-14 at 14.38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5" t="20065" r="23040" b="25817"/>
          <a:stretch/>
        </p:blipFill>
        <p:spPr>
          <a:xfrm>
            <a:off x="2627784" y="1340768"/>
            <a:ext cx="4536504" cy="4942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4949" y="6237312"/>
            <a:ext cx="199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Griffiths,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285203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171400"/>
            <a:ext cx="9217024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3200" b="1" dirty="0" err="1" smtClean="0">
                <a:solidFill>
                  <a:srgbClr val="FFFF00"/>
                </a:solidFill>
                <a:latin typeface="Comic Sans MS" charset="0"/>
              </a:rPr>
              <a:t>Histonlar</a:t>
            </a:r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, </a:t>
            </a:r>
            <a:r>
              <a:rPr lang="tr-TR" sz="3200" b="1" dirty="0" err="1" smtClean="0">
                <a:solidFill>
                  <a:srgbClr val="FFFF00"/>
                </a:solidFill>
                <a:latin typeface="Comic Sans MS" charset="0"/>
              </a:rPr>
              <a:t>Histon</a:t>
            </a:r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 Kodu ve Gen İfadesinin Düzenlenmesi</a:t>
            </a:r>
            <a:endParaRPr lang="en-US" sz="3200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3" name="Picture 2" descr="Screen Shot 2013-12-14 at 14.39.4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12483" r="58660" b="21896"/>
          <a:stretch/>
        </p:blipFill>
        <p:spPr>
          <a:xfrm>
            <a:off x="2555776" y="980728"/>
            <a:ext cx="4896544" cy="5637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2941" y="6495727"/>
            <a:ext cx="199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Griffiths,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164784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85800" y="-99392"/>
            <a:ext cx="7772400" cy="1143000"/>
          </a:xfrm>
        </p:spPr>
        <p:txBody>
          <a:bodyPr/>
          <a:lstStyle/>
          <a:p>
            <a:r>
              <a:rPr lang="tr-TR" b="1" dirty="0" err="1">
                <a:solidFill>
                  <a:srgbClr val="FFFF00"/>
                </a:solidFill>
                <a:latin typeface="Comic Sans MS" charset="0"/>
              </a:rPr>
              <a:t>Kromozomal</a:t>
            </a:r>
            <a:r>
              <a:rPr lang="tr-TR" b="1" dirty="0">
                <a:solidFill>
                  <a:srgbClr val="FFFF00"/>
                </a:solidFill>
                <a:latin typeface="Comic Sans MS" charset="0"/>
              </a:rPr>
              <a:t> paketlenme</a:t>
            </a:r>
          </a:p>
        </p:txBody>
      </p:sp>
      <p:pic>
        <p:nvPicPr>
          <p:cNvPr id="18435" name="Picture 3" descr="ChromosomalPackag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12194"/>
            <a:ext cx="6668790" cy="495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760040" y="-99392"/>
            <a:ext cx="7772400" cy="1143000"/>
          </a:xfrm>
        </p:spPr>
        <p:txBody>
          <a:bodyPr/>
          <a:lstStyle/>
          <a:p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Histon</a:t>
            </a:r>
            <a:r>
              <a:rPr lang="tr-TR" dirty="0">
                <a:solidFill>
                  <a:srgbClr val="FFFF00"/>
                </a:solidFill>
                <a:latin typeface="Comic Sans MS" charset="0"/>
              </a:rPr>
              <a:t> Modifikasyonları</a:t>
            </a:r>
          </a:p>
        </p:txBody>
      </p:sp>
      <p:pic>
        <p:nvPicPr>
          <p:cNvPr id="19459" name="Picture 1027" descr="1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934200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Histon</a:t>
            </a:r>
            <a:r>
              <a:rPr lang="tr-TR" dirty="0">
                <a:solidFill>
                  <a:srgbClr val="FFFF00"/>
                </a:solidFill>
                <a:latin typeface="Comic Sans MS" charset="0"/>
              </a:rPr>
              <a:t> Modifikasyonları</a:t>
            </a:r>
          </a:p>
        </p:txBody>
      </p:sp>
      <p:pic>
        <p:nvPicPr>
          <p:cNvPr id="20483" name="Picture 3" descr="10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0104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7772400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3600" b="1" dirty="0" err="1" smtClean="0">
                <a:solidFill>
                  <a:srgbClr val="FFFF00"/>
                </a:solidFill>
                <a:latin typeface="Comic Sans MS" charset="0"/>
              </a:rPr>
              <a:t>Prokaryotik_Ökaryotik</a:t>
            </a:r>
            <a:r>
              <a:rPr lang="tr-TR" sz="3600" b="1" dirty="0" smtClean="0">
                <a:solidFill>
                  <a:srgbClr val="FFFF00"/>
                </a:solidFill>
                <a:latin typeface="Comic Sans MS" charset="0"/>
              </a:rPr>
              <a:t> Gen İfade Kontrolü</a:t>
            </a:r>
            <a:endParaRPr lang="en-US" sz="3600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3" name="Picture 2" descr="Screen Shot 2013-12-14 at 10.44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12745" r="31209" b="26340"/>
          <a:stretch/>
        </p:blipFill>
        <p:spPr>
          <a:xfrm>
            <a:off x="1835696" y="1340768"/>
            <a:ext cx="5616624" cy="47761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888" y="6237312"/>
            <a:ext cx="199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Griffiths,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019438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Histon</a:t>
            </a:r>
            <a:r>
              <a:rPr lang="tr-TR" dirty="0">
                <a:solidFill>
                  <a:srgbClr val="FFFF00"/>
                </a:solidFill>
                <a:latin typeface="Comic Sans MS" charset="0"/>
              </a:rPr>
              <a:t> Modifikasyonları</a:t>
            </a:r>
          </a:p>
        </p:txBody>
      </p:sp>
      <p:grpSp>
        <p:nvGrpSpPr>
          <p:cNvPr id="21507" name="Group 6"/>
          <p:cNvGrpSpPr>
            <a:grpSpLocks/>
          </p:cNvGrpSpPr>
          <p:nvPr/>
        </p:nvGrpSpPr>
        <p:grpSpPr bwMode="auto">
          <a:xfrm>
            <a:off x="1115616" y="1643063"/>
            <a:ext cx="7227887" cy="4968875"/>
            <a:chOff x="96" y="1200"/>
            <a:chExt cx="2880" cy="2912"/>
          </a:xfrm>
        </p:grpSpPr>
        <p:pic>
          <p:nvPicPr>
            <p:cNvPr id="21508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200"/>
              <a:ext cx="2880" cy="2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9" name="Text Box 8"/>
            <p:cNvSpPr txBox="1">
              <a:spLocks noChangeArrowheads="1"/>
            </p:cNvSpPr>
            <p:nvPr/>
          </p:nvSpPr>
          <p:spPr bwMode="auto">
            <a:xfrm>
              <a:off x="96" y="3990"/>
              <a:ext cx="268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>
                <a:lnSpc>
                  <a:spcPct val="97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/>
                <a:t>Lund and Lohuizen</a:t>
              </a:r>
              <a:r>
                <a:rPr lang="en-GB" sz="1400" b="1" i="1"/>
                <a:t> Genes Dev </a:t>
              </a:r>
              <a:r>
                <a:rPr lang="en-GB" sz="1400" b="1"/>
                <a:t>2004</a:t>
              </a: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171400"/>
            <a:ext cx="9217024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3200" b="1" dirty="0" err="1" smtClean="0">
                <a:solidFill>
                  <a:srgbClr val="FFFF00"/>
                </a:solidFill>
                <a:latin typeface="Comic Sans MS" charset="0"/>
              </a:rPr>
              <a:t>Histonlar</a:t>
            </a:r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, </a:t>
            </a:r>
            <a:r>
              <a:rPr lang="tr-TR" sz="3200" b="1" dirty="0" err="1" smtClean="0">
                <a:solidFill>
                  <a:srgbClr val="FFFF00"/>
                </a:solidFill>
                <a:latin typeface="Comic Sans MS" charset="0"/>
              </a:rPr>
              <a:t>Histon</a:t>
            </a:r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 Kodu ve Gen İfadesinin Düzenlenmesi</a:t>
            </a:r>
            <a:endParaRPr lang="en-US" sz="3200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Picture 1" descr="Screen Shot 2013-12-14 at 14.41.3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5" t="53800" r="30555" b="16143"/>
          <a:stretch/>
        </p:blipFill>
        <p:spPr>
          <a:xfrm>
            <a:off x="5004047" y="1988840"/>
            <a:ext cx="3945899" cy="3024336"/>
          </a:xfrm>
          <a:prstGeom prst="rect">
            <a:avLst/>
          </a:prstGeom>
        </p:spPr>
      </p:pic>
      <p:pic>
        <p:nvPicPr>
          <p:cNvPr id="5" name="Picture 4" descr="Screen Shot 2013-12-14 at 14.41.3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5" t="10915" r="30555" b="45707"/>
          <a:stretch/>
        </p:blipFill>
        <p:spPr>
          <a:xfrm>
            <a:off x="539552" y="1412776"/>
            <a:ext cx="4104456" cy="4539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88" y="6237312"/>
            <a:ext cx="199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Griffiths,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545097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171400"/>
            <a:ext cx="9217024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3200" b="1" dirty="0" err="1" smtClean="0">
                <a:solidFill>
                  <a:srgbClr val="FFFF00"/>
                </a:solidFill>
                <a:latin typeface="Comic Sans MS" charset="0"/>
              </a:rPr>
              <a:t>Histon</a:t>
            </a:r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 Kodunun </a:t>
            </a:r>
            <a:r>
              <a:rPr lang="tr-TR" sz="3200" b="1" dirty="0" err="1" smtClean="0">
                <a:solidFill>
                  <a:srgbClr val="FFFF00"/>
                </a:solidFill>
                <a:latin typeface="Comic Sans MS" charset="0"/>
              </a:rPr>
              <a:t>Kalıtlanması</a:t>
            </a:r>
            <a:endParaRPr lang="en-US" sz="3200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3" name="Picture 2" descr="Screen Shot 2013-12-14 at 14.43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t="38366" r="47549" b="38366"/>
          <a:stretch/>
        </p:blipFill>
        <p:spPr>
          <a:xfrm>
            <a:off x="899592" y="2060848"/>
            <a:ext cx="7619958" cy="3041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88" y="6237312"/>
            <a:ext cx="199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Griffiths,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04176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III. </a:t>
            </a:r>
            <a:r>
              <a:rPr lang="en-US" smtClean="0"/>
              <a:t>RNA İNTERFERANS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6118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019800" cy="1143000"/>
          </a:xfrm>
        </p:spPr>
        <p:txBody>
          <a:bodyPr/>
          <a:lstStyle/>
          <a:p>
            <a:pPr eaLnBrk="1" hangingPunct="1"/>
            <a:r>
              <a:rPr lang="tr-T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2006 Fizyoloji/Tıp Nobel Ödülü:</a:t>
            </a:r>
            <a:br>
              <a:rPr lang="tr-T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</a:br>
            <a:r>
              <a:rPr lang="ja-JP" altLang="tr-T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“</a:t>
            </a:r>
            <a:r>
              <a:rPr lang="tr-T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RNA </a:t>
            </a:r>
            <a:r>
              <a:rPr lang="tr-T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İnterferans</a:t>
            </a:r>
            <a:r>
              <a:rPr lang="tr-T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 –çift </a:t>
            </a:r>
            <a:r>
              <a:rPr lang="tr-T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iplikçikli</a:t>
            </a:r>
            <a:r>
              <a:rPr lang="tr-T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 RNA ile genlerin </a:t>
            </a:r>
            <a:r>
              <a:rPr lang="tr-T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inaktivasyonu</a:t>
            </a:r>
            <a:r>
              <a:rPr lang="ja-JP" altLang="tr-T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”</a:t>
            </a:r>
            <a:r>
              <a:rPr lang="tr-T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 keşfi</a:t>
            </a:r>
            <a:endParaRPr lang="tr-T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86200"/>
            <a:ext cx="2667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tr-TR" i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rPr>
              <a:t> </a:t>
            </a:r>
            <a:endParaRPr lang="tr-TR" dirty="0">
              <a:solidFill>
                <a:schemeClr val="accent4">
                  <a:lumMod val="75000"/>
                </a:schemeClr>
              </a:solidFill>
              <a:latin typeface="Calibri" pitchFamily="34" charset="0"/>
              <a:ea typeface="+mn-ea"/>
            </a:endParaRPr>
          </a:p>
        </p:txBody>
      </p:sp>
      <p:pic>
        <p:nvPicPr>
          <p:cNvPr id="26628" name="Picture 1" descr="Med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19200" y="4021138"/>
            <a:ext cx="25146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  <a:ea typeface="+mn-ea"/>
                <a:cs typeface="Arial" pitchFamily="34" charset="0"/>
              </a:rPr>
              <a:t>Andrew Z. Fire</a:t>
            </a:r>
          </a:p>
          <a:p>
            <a:pPr marL="54864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tr-TR" sz="1600" dirty="0">
                <a:solidFill>
                  <a:schemeClr val="bg1"/>
                </a:solidFill>
                <a:latin typeface="Comic Sans MS" pitchFamily="66" charset="0"/>
                <a:ea typeface="+mn-ea"/>
                <a:cs typeface="Arial" pitchFamily="34" charset="0"/>
              </a:rPr>
              <a:t>(1959)</a:t>
            </a:r>
          </a:p>
          <a:p>
            <a:pPr marL="54864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tr-TR" sz="1600" dirty="0">
              <a:solidFill>
                <a:schemeClr val="bg1"/>
              </a:solidFill>
              <a:latin typeface="Comic Sans MS" pitchFamily="66" charset="0"/>
              <a:ea typeface="+mn-ea"/>
              <a:cs typeface="Arial" pitchFamily="34" charset="0"/>
            </a:endParaRPr>
          </a:p>
          <a:p>
            <a:pPr marL="54864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tr-TR" sz="1600" dirty="0">
                <a:solidFill>
                  <a:schemeClr val="bg1"/>
                </a:solidFill>
                <a:latin typeface="Comic Sans MS" pitchFamily="66" charset="0"/>
                <a:ea typeface="+mn-ea"/>
                <a:cs typeface="Arial" pitchFamily="34" charset="0"/>
              </a:rPr>
              <a:t>Stanford  University School of Medicine, Stanford CA,USA</a:t>
            </a:r>
          </a:p>
          <a:p>
            <a:pPr marL="54864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tr-TR" sz="1600" dirty="0">
              <a:solidFill>
                <a:schemeClr val="bg1"/>
              </a:solidFill>
              <a:latin typeface="Comic Sans MS" pitchFamily="66" charset="0"/>
              <a:ea typeface="+mn-ea"/>
              <a:cs typeface="Arial" pitchFamily="34" charset="0"/>
            </a:endParaRPr>
          </a:p>
          <a:p>
            <a:pPr marL="54864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en-US" sz="1600" dirty="0">
              <a:solidFill>
                <a:schemeClr val="bg1"/>
              </a:solidFill>
              <a:latin typeface="Comic Sans MS" pitchFamily="66" charset="0"/>
              <a:ea typeface="+mn-ea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67200" y="4016375"/>
            <a:ext cx="31242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  <a:ea typeface="+mn-ea"/>
                <a:cs typeface="Arial" pitchFamily="34" charset="0"/>
              </a:rPr>
              <a:t>Craig C. Mello</a:t>
            </a:r>
          </a:p>
          <a:p>
            <a:pPr marL="54864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tr-TR" sz="1600" dirty="0">
                <a:solidFill>
                  <a:schemeClr val="bg1"/>
                </a:solidFill>
                <a:latin typeface="Comic Sans MS" pitchFamily="66" charset="0"/>
                <a:ea typeface="+mn-ea"/>
                <a:cs typeface="Arial" pitchFamily="34" charset="0"/>
              </a:rPr>
              <a:t>(1960)</a:t>
            </a:r>
          </a:p>
          <a:p>
            <a:pPr marL="54864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tr-TR" sz="1600" dirty="0">
              <a:solidFill>
                <a:schemeClr val="bg1"/>
              </a:solidFill>
              <a:latin typeface="Comic Sans MS" pitchFamily="66" charset="0"/>
              <a:ea typeface="+mn-ea"/>
              <a:cs typeface="Arial" pitchFamily="34" charset="0"/>
            </a:endParaRPr>
          </a:p>
          <a:p>
            <a:pPr marL="54864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tr-TR" sz="1600" dirty="0">
                <a:solidFill>
                  <a:schemeClr val="bg1"/>
                </a:solidFill>
                <a:latin typeface="Comic Sans MS" pitchFamily="66" charset="0"/>
                <a:ea typeface="+mn-ea"/>
                <a:cs typeface="Arial" pitchFamily="34" charset="0"/>
              </a:rPr>
              <a:t>University of Massachusetts Medical School</a:t>
            </a:r>
          </a:p>
          <a:p>
            <a:pPr marL="54864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tr-TR" sz="1600" dirty="0">
                <a:solidFill>
                  <a:schemeClr val="bg1"/>
                </a:solidFill>
                <a:latin typeface="Comic Sans MS" pitchFamily="66" charset="0"/>
                <a:ea typeface="+mn-ea"/>
                <a:cs typeface="Arial" pitchFamily="34" charset="0"/>
              </a:rPr>
              <a:t>Worcester MA, USA</a:t>
            </a:r>
          </a:p>
          <a:p>
            <a:pPr marL="54864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tr-TR" sz="1600" dirty="0">
              <a:solidFill>
                <a:schemeClr val="bg1"/>
              </a:solidFill>
              <a:latin typeface="Comic Sans MS" pitchFamily="66" charset="0"/>
              <a:ea typeface="+mn-ea"/>
              <a:cs typeface="Arial" pitchFamily="34" charset="0"/>
            </a:endParaRPr>
          </a:p>
          <a:p>
            <a:pPr marL="54864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en-US" sz="1600" dirty="0">
              <a:solidFill>
                <a:schemeClr val="bg1"/>
              </a:solidFill>
              <a:latin typeface="Comic Sans MS" pitchFamily="66" charset="0"/>
              <a:ea typeface="+mn-ea"/>
              <a:cs typeface="Arial" pitchFamily="34" charset="0"/>
            </a:endParaRPr>
          </a:p>
        </p:txBody>
      </p:sp>
      <p:pic>
        <p:nvPicPr>
          <p:cNvPr id="26631" name="Picture 15" descr="fi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177165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6" descr="mell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1793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Rectangle 8"/>
          <p:cNvSpPr>
            <a:spLocks noChangeArrowheads="1"/>
          </p:cNvSpPr>
          <p:nvPr/>
        </p:nvSpPr>
        <p:spPr bwMode="auto">
          <a:xfrm>
            <a:off x="304800" y="594360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omic Sans MS" charset="0"/>
              </a:rPr>
              <a:t>Fire A, Xu S, Montgomery M, Kostas S, Driver S, Mello C (1998). "Potent and specific genetic interference by double-stranded RNA in </a:t>
            </a:r>
            <a:r>
              <a:rPr lang="en-US" sz="1200" i="1">
                <a:solidFill>
                  <a:schemeClr val="bg1"/>
                </a:solidFill>
                <a:latin typeface="Comic Sans MS" charset="0"/>
              </a:rPr>
              <a:t>Caenorhabditis elegans</a:t>
            </a:r>
            <a:r>
              <a:rPr lang="en-US" sz="1200">
                <a:solidFill>
                  <a:schemeClr val="bg1"/>
                </a:solidFill>
                <a:latin typeface="Comic Sans MS" charset="0"/>
              </a:rPr>
              <a:t>". </a:t>
            </a:r>
            <a:r>
              <a:rPr lang="en-US" sz="1200" i="1">
                <a:solidFill>
                  <a:schemeClr val="bg1"/>
                </a:solidFill>
                <a:latin typeface="Comic Sans MS" charset="0"/>
              </a:rPr>
              <a:t>Nature</a:t>
            </a:r>
            <a:r>
              <a:rPr lang="en-US" sz="1200">
                <a:solidFill>
                  <a:schemeClr val="bg1"/>
                </a:solidFill>
                <a:latin typeface="Comic Sans MS" charset="0"/>
              </a:rPr>
              <a:t> 391 (6669): 806-11</a:t>
            </a:r>
            <a:endParaRPr lang="tr-TR" sz="12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6351711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www.nature.com</a:t>
            </a:r>
            <a:r>
              <a:rPr lang="en-US" dirty="0"/>
              <a:t>/</a:t>
            </a:r>
            <a:r>
              <a:rPr lang="en-US" dirty="0" err="1"/>
              <a:t>nrg</a:t>
            </a:r>
            <a:r>
              <a:rPr lang="en-US" dirty="0"/>
              <a:t>/multimedia/</a:t>
            </a:r>
            <a:r>
              <a:rPr lang="en-US" dirty="0" err="1"/>
              <a:t>rnai</a:t>
            </a:r>
            <a:r>
              <a:rPr lang="en-US" dirty="0"/>
              <a:t>/animation/</a:t>
            </a:r>
            <a:r>
              <a:rPr lang="en-US" dirty="0" err="1"/>
              <a:t>index.html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Picture 1" descr="Screen Shot 2013-12-22 at 21.25.3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4" t="23203" r="15523" b="11961"/>
          <a:stretch/>
        </p:blipFill>
        <p:spPr>
          <a:xfrm>
            <a:off x="539552" y="1556792"/>
            <a:ext cx="8272210" cy="50405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560" y="879103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http://</a:t>
            </a:r>
            <a:r>
              <a:rPr lang="en-US" i="1" dirty="0" err="1"/>
              <a:t>www.nature.com</a:t>
            </a:r>
            <a:r>
              <a:rPr lang="en-US" i="1" dirty="0"/>
              <a:t>/</a:t>
            </a:r>
            <a:r>
              <a:rPr lang="en-US" i="1" dirty="0" err="1"/>
              <a:t>nrg</a:t>
            </a:r>
            <a:r>
              <a:rPr lang="en-US" i="1" dirty="0"/>
              <a:t>/multimedia/</a:t>
            </a:r>
            <a:r>
              <a:rPr lang="en-US" i="1" dirty="0" err="1"/>
              <a:t>rnai</a:t>
            </a:r>
            <a:r>
              <a:rPr lang="en-US" i="1" dirty="0"/>
              <a:t>/animation/</a:t>
            </a:r>
            <a:r>
              <a:rPr lang="en-US" i="1" dirty="0" err="1"/>
              <a:t>index.html</a:t>
            </a:r>
            <a:endParaRPr lang="en-US" i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3" name="Picture 2" descr="Screen Shot 2013-12-22 at 21.26.2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9" t="22941" r="15033" b="16406"/>
          <a:stretch/>
        </p:blipFill>
        <p:spPr>
          <a:xfrm>
            <a:off x="395536" y="1484784"/>
            <a:ext cx="840258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453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770047" cy="493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25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8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12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13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-234280"/>
            <a:ext cx="7772400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5000" b="1" dirty="0" smtClean="0">
                <a:solidFill>
                  <a:srgbClr val="FFFF00"/>
                </a:solidFill>
                <a:latin typeface="Comic Sans MS" charset="0"/>
              </a:rPr>
              <a:t>Gen İfadesi</a:t>
            </a:r>
            <a:endParaRPr lang="en-US" sz="5000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112568"/>
          </a:xfrm>
        </p:spPr>
        <p:txBody>
          <a:bodyPr/>
          <a:lstStyle/>
          <a:p>
            <a:pPr algn="just"/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Gen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ifadesinin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kontrolünde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transkripsiyonu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yönlendiren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düzenleyici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proteinlerin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sahip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olması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gereken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bir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veya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daha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fazla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işlevsel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domain’e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sahip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olması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gerekir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</a:p>
          <a:p>
            <a:pPr algn="just"/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DNA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bağlanma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domain’i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: DNA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üzerindeki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düzenleyici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konsensus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dizilere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bağlanan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. </a:t>
            </a:r>
          </a:p>
          <a:p>
            <a:pPr algn="just"/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Bazal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transkripsiyon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makinası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(RNA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polimeraz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veya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RNA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polimeraza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bağlanan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bir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protein)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ile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etkileşime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bir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domain. </a:t>
            </a:r>
          </a:p>
          <a:p>
            <a:pPr algn="just"/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Gen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bölgesinin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yakınında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yer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alan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bir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bağlanma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bölgesine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bağlanan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proteinlerle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etkileşime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domain’i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. </a:t>
            </a:r>
            <a:endParaRPr lang="en-US" sz="24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Kromatin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yeni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modellenmesini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doğrudan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veya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dolaylı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olarak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etkileyen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bir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domain. </a:t>
            </a:r>
            <a:endParaRPr lang="en-US" sz="24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Hücre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içindeki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fizyolojik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koşullarını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hisseden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bir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domain.  </a:t>
            </a:r>
            <a:endParaRPr lang="en-US" sz="24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en-US" sz="2800" dirty="0"/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8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19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184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533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899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8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098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8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264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8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112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8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096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Picture 1" descr="Screen Shot 2013-12-22 at 21.37.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24249" r="14053" b="16143"/>
          <a:stretch/>
        </p:blipFill>
        <p:spPr>
          <a:xfrm>
            <a:off x="293208" y="1772816"/>
            <a:ext cx="867128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535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3" name="Picture 2" descr="Screen Shot 2013-12-22 at 21.39.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t="22941" r="14052" b="14837"/>
          <a:stretch/>
        </p:blipFill>
        <p:spPr>
          <a:xfrm>
            <a:off x="179512" y="1412776"/>
            <a:ext cx="867605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568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Picture 1" descr="Screen Shot 2013-12-22 at 21.40.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9" t="23464" r="15359" b="16143"/>
          <a:stretch/>
        </p:blipFill>
        <p:spPr>
          <a:xfrm>
            <a:off x="251520" y="1556792"/>
            <a:ext cx="866153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28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-234280"/>
            <a:ext cx="7772400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5000" b="1" dirty="0" smtClean="0">
                <a:solidFill>
                  <a:srgbClr val="FFFF00"/>
                </a:solidFill>
                <a:latin typeface="Comic Sans MS" charset="0"/>
              </a:rPr>
              <a:t>Gen İfadesi</a:t>
            </a:r>
            <a:endParaRPr lang="en-US" sz="5000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112568"/>
          </a:xfrm>
        </p:spPr>
        <p:txBody>
          <a:bodyPr/>
          <a:lstStyle/>
          <a:p>
            <a:pPr algn="just">
              <a:lnSpc>
                <a:spcPct val="130000"/>
              </a:lnSpc>
            </a:pPr>
            <a:r>
              <a:rPr lang="en-US" sz="4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Ökaryotlar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da </a:t>
            </a:r>
            <a:r>
              <a:rPr lang="en-US" sz="4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aynı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prokaryotlarda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olduğu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gibi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gen </a:t>
            </a:r>
            <a:r>
              <a:rPr lang="en-US" sz="4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ifadesi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kontrolü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“trans-acting” </a:t>
            </a:r>
            <a:r>
              <a:rPr lang="en-US" sz="4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proteinlerin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“</a:t>
            </a:r>
            <a:r>
              <a:rPr lang="en-US" sz="4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cis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-acting” </a:t>
            </a:r>
            <a:r>
              <a:rPr lang="en-US" sz="4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bölgelere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bağlanması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suretiyle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gerçekleşir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76751454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576" y="-25932"/>
            <a:ext cx="7772400" cy="1143000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Comic Sans MS" charset="0"/>
              </a:rPr>
              <a:t>RNA </a:t>
            </a:r>
            <a:r>
              <a:rPr lang="tr-TR" dirty="0" err="1">
                <a:solidFill>
                  <a:srgbClr val="FFFF00"/>
                </a:solidFill>
                <a:latin typeface="Comic Sans MS" charset="0"/>
              </a:rPr>
              <a:t>İnterferans</a:t>
            </a:r>
            <a:endParaRPr lang="tr-TR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3" name="Picture 2" descr="Screen Shot 2013-12-22 at 21.42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6" t="22680" r="14543" b="15098"/>
          <a:stretch/>
        </p:blipFill>
        <p:spPr>
          <a:xfrm>
            <a:off x="251520" y="1628800"/>
            <a:ext cx="859497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2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-234280"/>
            <a:ext cx="7772400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5000" b="1" dirty="0" smtClean="0">
                <a:solidFill>
                  <a:srgbClr val="FFFF00"/>
                </a:solidFill>
                <a:latin typeface="Comic Sans MS" charset="0"/>
              </a:rPr>
              <a:t>Gen İfadesi</a:t>
            </a:r>
            <a:endParaRPr lang="en-US" sz="5000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112568"/>
          </a:xfrm>
        </p:spPr>
        <p:txBody>
          <a:bodyPr/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Prokaryotlarda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bütün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genler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tek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bir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RNA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polimeraz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tarafından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transkribe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edilirken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ökaryotlarda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3 tip RNA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polimeraz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bulunmaktadır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Ökaryotlarda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RNA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transkriptleri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transkripsiyon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sonrasında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5’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3’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uçlarından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modifiye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olur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Ökaryotlarda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mRNA’ların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transkripsiyonundan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sorumlu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olan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RNApolII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prokaryotlardaki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eşleneğine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göre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çok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daha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komplekstir</a:t>
            </a:r>
            <a:r>
              <a:rPr lang="en-US" sz="28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gen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ifadesinin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düzenlenmesinde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görev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alır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lang="en-US" sz="28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>
              <a:lnSpc>
                <a:spcPct val="13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6699266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-90264"/>
            <a:ext cx="9217024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3200" b="1" dirty="0" err="1" smtClean="0">
                <a:solidFill>
                  <a:srgbClr val="FFFF00"/>
                </a:solidFill>
                <a:latin typeface="Comic Sans MS" charset="0"/>
              </a:rPr>
              <a:t>Ökaryotlarda</a:t>
            </a:r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 Gen İfadesinin Farklı Düzeylerde Kontrolü Nasıl Gerçekleşiyor?</a:t>
            </a:r>
            <a:endParaRPr lang="en-US" sz="3200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112568"/>
          </a:xfrm>
        </p:spPr>
        <p:txBody>
          <a:bodyPr/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RNA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polimeraz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II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promotor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dizisine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bağlandığında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bazal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düzeyde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bir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gen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ifadelenmesi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gerçekleşir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. Bu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nedenle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RNA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polimeraz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II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kompleksine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bazal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transkripsiyon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makinası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denir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lang="en-US" sz="28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Aktive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transkripsiyonda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ise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“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cis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-acting”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elemanlar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“trans-acting”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bölgelere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bağlanarak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transkripsiyon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seviyesini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arttırırlar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. Bu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süreç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kooperatif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modüler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bir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yapı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arzeder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.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Yaşanan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etkileşimlerdeki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farklı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kombinasyonlar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farklı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gen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ifade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paternleri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ile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sonuçlanır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4645893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-90264"/>
            <a:ext cx="9217024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“</a:t>
            </a:r>
            <a:r>
              <a:rPr lang="tr-TR" sz="3200" b="1" dirty="0" err="1" smtClean="0">
                <a:solidFill>
                  <a:srgbClr val="FFFF00"/>
                </a:solidFill>
                <a:latin typeface="Comic Sans MS" charset="0"/>
              </a:rPr>
              <a:t>Cis-Acting</a:t>
            </a:r>
            <a:r>
              <a:rPr lang="tr-TR" sz="3200" b="1" dirty="0" smtClean="0">
                <a:solidFill>
                  <a:srgbClr val="FFFF00"/>
                </a:solidFill>
                <a:latin typeface="Comic Sans MS" charset="0"/>
              </a:rPr>
              <a:t>” Bölgeler</a:t>
            </a:r>
            <a:endParaRPr lang="en-US" sz="3200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112568"/>
          </a:xfrm>
        </p:spPr>
        <p:txBody>
          <a:bodyPr/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Promotor</a:t>
            </a:r>
            <a:endParaRPr lang="en-US" sz="28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Promotor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proksimali</a:t>
            </a:r>
            <a:endParaRPr lang="en-US" sz="28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Enhancer 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ve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Silencer</a:t>
            </a:r>
          </a:p>
        </p:txBody>
      </p:sp>
    </p:spTree>
    <p:extLst>
      <p:ext uri="{BB962C8B-B14F-4D97-AF65-F5344CB8AC3E}">
        <p14:creationId xmlns:p14="http://schemas.microsoft.com/office/powerpoint/2010/main" val="3394097892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" pitchFamily="-4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" pitchFamily="-4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3333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DAD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3279</TotalTime>
  <Words>788</Words>
  <Application>Microsoft Macintosh PowerPoint</Application>
  <PresentationFormat>On-screen Show (4:3)</PresentationFormat>
  <Paragraphs>152</Paragraphs>
  <Slides>60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Comic Sans MS</vt:lpstr>
      <vt:lpstr>ＭＳ Ｐゴシック</vt:lpstr>
      <vt:lpstr>StarSymbol</vt:lpstr>
      <vt:lpstr>Times</vt:lpstr>
      <vt:lpstr>Times New Roman</vt:lpstr>
      <vt:lpstr>Blank Presentation</vt:lpstr>
      <vt:lpstr>Biyoteknoloji ve Genetik I Hafta 10  Ökaryotlarda Gen İfadesinin Düzenlenmesi</vt:lpstr>
      <vt:lpstr>Gen İfadesi</vt:lpstr>
      <vt:lpstr>Ökaryotik Hücre</vt:lpstr>
      <vt:lpstr>Prokaryotik_Ökaryotik Gen İfade Kontrolü</vt:lpstr>
      <vt:lpstr>Gen İfadesi</vt:lpstr>
      <vt:lpstr>Gen İfadesi</vt:lpstr>
      <vt:lpstr>Gen İfadesi</vt:lpstr>
      <vt:lpstr>Ökaryotlarda Gen İfadesinin Farklı Düzeylerde Kontrolü Nasıl Gerçekleşiyor?</vt:lpstr>
      <vt:lpstr>“Cis-Acting” Bölgeler</vt:lpstr>
      <vt:lpstr>“Cis-Acting” Bölgeler</vt:lpstr>
      <vt:lpstr>“Cis-Acting” Bölgeler</vt:lpstr>
      <vt:lpstr>“Cis-Acting” Bölgeler</vt:lpstr>
      <vt:lpstr>Transkripsiyon Faktörleri</vt:lpstr>
      <vt:lpstr>Kooperatif Etki</vt:lpstr>
      <vt:lpstr>Gen ifadesinin düzenlenmesinde epigenetik mekanizmalar</vt:lpstr>
      <vt:lpstr>EPİGENETİK</vt:lpstr>
      <vt:lpstr>Epigenetik</vt:lpstr>
      <vt:lpstr>I. DNA METİLASYONU</vt:lpstr>
      <vt:lpstr>DNA Metilasyonu</vt:lpstr>
      <vt:lpstr>DNA Metilasyonu</vt:lpstr>
      <vt:lpstr>DNA Metilasyonu</vt:lpstr>
      <vt:lpstr>DNA Metilasyonu</vt:lpstr>
      <vt:lpstr>DNA Metilasyonu</vt:lpstr>
      <vt:lpstr>DNA Metilasyonu</vt:lpstr>
      <vt:lpstr>DNA Metilasyonu</vt:lpstr>
      <vt:lpstr>Genomik İmprinting</vt:lpstr>
      <vt:lpstr>Genomik İmprinting</vt:lpstr>
      <vt:lpstr>Genomic Imprinting</vt:lpstr>
      <vt:lpstr>X kromozom inaktivasyonu</vt:lpstr>
      <vt:lpstr>X kromozom inaktivasyonu</vt:lpstr>
      <vt:lpstr>X kromozom inaktivasyonu</vt:lpstr>
      <vt:lpstr>X kromozom inaktivasyonu</vt:lpstr>
      <vt:lpstr>II. Kromatin yeniden Modellenmesi</vt:lpstr>
      <vt:lpstr>Kromatin ve Gen İfadesinin Düzenlenmesi Paketlenmenin Ötesi</vt:lpstr>
      <vt:lpstr>Kromatin ve Gen İfadesinin Düzenlenmesi Paketlenmenin Ötesi</vt:lpstr>
      <vt:lpstr>Histonlar, Histon Kodu ve Gen İfadesinin Düzenlenmesi</vt:lpstr>
      <vt:lpstr>Kromozomal paketlenme</vt:lpstr>
      <vt:lpstr>Histon Modifikasyonları</vt:lpstr>
      <vt:lpstr>Histon Modifikasyonları</vt:lpstr>
      <vt:lpstr>Histon Modifikasyonları</vt:lpstr>
      <vt:lpstr>Histonlar, Histon Kodu ve Gen İfadesinin Düzenlenmesi</vt:lpstr>
      <vt:lpstr>Histon Kodunun Kalıtlanması</vt:lpstr>
      <vt:lpstr>III. RNA İNTERFERANS</vt:lpstr>
      <vt:lpstr>2006 Fizyoloji/Tıp Nobel Ödülü: “RNA İnterferans –çift iplikçikli RNA ile genlerin inaktivasyonu” keşfi</vt:lpstr>
      <vt:lpstr>RNA İnterferans</vt:lpstr>
      <vt:lpstr>RNA İnterferans</vt:lpstr>
      <vt:lpstr>RNA İnterferans</vt:lpstr>
      <vt:lpstr>RNA İnterferans</vt:lpstr>
      <vt:lpstr>RNA İnterferans</vt:lpstr>
      <vt:lpstr>RNA İnterferans</vt:lpstr>
      <vt:lpstr>RNA İnterferans</vt:lpstr>
      <vt:lpstr>RNA İnterferans</vt:lpstr>
      <vt:lpstr>RNA İnterferans</vt:lpstr>
      <vt:lpstr>RNA İnterferans</vt:lpstr>
      <vt:lpstr>RNA İnterferans</vt:lpstr>
      <vt:lpstr>RNA İnterferans</vt:lpstr>
      <vt:lpstr>RNA İnterferans</vt:lpstr>
      <vt:lpstr>RNA İnterferans</vt:lpstr>
      <vt:lpstr>RNA İnterferans</vt:lpstr>
      <vt:lpstr>RNA İnterferans</vt:lpstr>
    </vt:vector>
  </TitlesOfParts>
  <Company>UU Som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Properties of Nucleic Acids</dc:title>
  <dc:creator>Tim Formosa</dc:creator>
  <cp:lastModifiedBy>Hilal Özdağ</cp:lastModifiedBy>
  <cp:revision>121</cp:revision>
  <dcterms:created xsi:type="dcterms:W3CDTF">1999-12-29T22:35:55Z</dcterms:created>
  <dcterms:modified xsi:type="dcterms:W3CDTF">2017-12-06T09:57:58Z</dcterms:modified>
</cp:coreProperties>
</file>