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1" r:id="rId5"/>
    <p:sldId id="263" r:id="rId6"/>
    <p:sldId id="267" r:id="rId7"/>
    <p:sldId id="266" r:id="rId8"/>
    <p:sldId id="260" r:id="rId9"/>
    <p:sldId id="265" r:id="rId10"/>
    <p:sldId id="25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Bir </a:t>
            </a:r>
            <a:r>
              <a:rPr lang="tr-TR"/>
              <a:t>psikolojik yapı olarak "ilgi" ve madde geliştirme süreci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062183"/>
            <a:ext cx="10984345" cy="555105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Harrington</a:t>
            </a:r>
            <a:r>
              <a:rPr lang="en-US" dirty="0"/>
              <a:t>, T.F. </a:t>
            </a:r>
            <a:r>
              <a:rPr lang="tr-TR" dirty="0"/>
              <a:t>&amp;</a:t>
            </a:r>
            <a:r>
              <a:rPr lang="en-US" dirty="0" smtClean="0"/>
              <a:t> </a:t>
            </a:r>
            <a:r>
              <a:rPr lang="en-US" dirty="0"/>
              <a:t>Feller, R.W. (2004). Facilitating career development, </a:t>
            </a:r>
            <a:r>
              <a:rPr lang="tr-TR" dirty="0" smtClean="0"/>
              <a:t>	</a:t>
            </a:r>
            <a:r>
              <a:rPr lang="en-US" dirty="0" smtClean="0"/>
              <a:t>assessment </a:t>
            </a:r>
            <a:r>
              <a:rPr lang="tr-TR" dirty="0" smtClean="0"/>
              <a:t>	</a:t>
            </a:r>
            <a:r>
              <a:rPr lang="en-US" dirty="0" smtClean="0"/>
              <a:t>and </a:t>
            </a:r>
            <a:r>
              <a:rPr lang="en-US" dirty="0"/>
              <a:t>interpretation practices. J.E. Wall </a:t>
            </a:r>
            <a:r>
              <a:rPr lang="en-US" dirty="0" err="1"/>
              <a:t>ve</a:t>
            </a:r>
            <a:r>
              <a:rPr lang="en-US" dirty="0"/>
              <a:t> G.R. </a:t>
            </a:r>
            <a:r>
              <a:rPr lang="en-US" dirty="0" err="1"/>
              <a:t>Walz</a:t>
            </a:r>
            <a:r>
              <a:rPr lang="en-US" dirty="0"/>
              <a:t> (Ed.). </a:t>
            </a:r>
            <a:r>
              <a:rPr lang="en-US" dirty="0" smtClean="0"/>
              <a:t>Measuring </a:t>
            </a:r>
            <a:r>
              <a:rPr lang="en-US" dirty="0"/>
              <a:t>up: </a:t>
            </a:r>
            <a:r>
              <a:rPr lang="tr-TR" dirty="0" smtClean="0"/>
              <a:t>	</a:t>
            </a:r>
            <a:r>
              <a:rPr lang="en-US" dirty="0" smtClean="0"/>
              <a:t>Assessment </a:t>
            </a:r>
            <a:r>
              <a:rPr lang="en-US" dirty="0"/>
              <a:t>issues for teachers, counselors, and </a:t>
            </a:r>
            <a:r>
              <a:rPr lang="en-US" dirty="0" smtClean="0"/>
              <a:t>administrators </a:t>
            </a:r>
            <a:r>
              <a:rPr lang="en-US" dirty="0"/>
              <a:t>(s. 581-593). </a:t>
            </a:r>
            <a:r>
              <a:rPr lang="tr-TR" dirty="0" smtClean="0"/>
              <a:t>	</a:t>
            </a:r>
            <a:r>
              <a:rPr lang="en-US" dirty="0" smtClean="0"/>
              <a:t>Texas</a:t>
            </a:r>
            <a:r>
              <a:rPr lang="en-US" dirty="0"/>
              <a:t>: PRO-ED Inc.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Koç</a:t>
            </a:r>
            <a:r>
              <a:rPr lang="tr-TR" dirty="0"/>
              <a:t>, </a:t>
            </a:r>
            <a:r>
              <a:rPr lang="tr-TR" dirty="0" smtClean="0"/>
              <a:t>N. (</a:t>
            </a:r>
            <a:r>
              <a:rPr lang="tr-TR" dirty="0"/>
              <a:t>1987</a:t>
            </a:r>
            <a:r>
              <a:rPr lang="tr-TR" dirty="0" smtClean="0"/>
              <a:t>). </a:t>
            </a:r>
            <a:r>
              <a:rPr lang="tr-TR" dirty="0" err="1" smtClean="0"/>
              <a:t>Kuder</a:t>
            </a:r>
            <a:r>
              <a:rPr lang="tr-TR" dirty="0" smtClean="0"/>
              <a:t> Tercih </a:t>
            </a:r>
            <a:r>
              <a:rPr lang="tr-TR" dirty="0"/>
              <a:t>E</a:t>
            </a:r>
            <a:r>
              <a:rPr lang="tr-TR" dirty="0" smtClean="0"/>
              <a:t>nvanteri - </a:t>
            </a:r>
            <a:r>
              <a:rPr lang="tr-TR" dirty="0"/>
              <a:t>K</a:t>
            </a:r>
            <a:r>
              <a:rPr lang="tr-TR" dirty="0" smtClean="0"/>
              <a:t>işisel form </a:t>
            </a:r>
            <a:r>
              <a:rPr lang="tr-TR" dirty="0"/>
              <a:t>A</a:t>
            </a:r>
            <a:r>
              <a:rPr lang="tr-TR" dirty="0" smtClean="0"/>
              <a:t>'nın uyarlaması, güvenirliği </a:t>
            </a:r>
            <a:r>
              <a:rPr lang="tr-TR" dirty="0" smtClean="0"/>
              <a:t>ve </a:t>
            </a:r>
            <a:r>
              <a:rPr lang="tr-TR" dirty="0" smtClean="0"/>
              <a:t>	geçerliğine ilişkin bir ön çalışma. </a:t>
            </a:r>
            <a:r>
              <a:rPr lang="tr-TR" i="1" dirty="0" smtClean="0"/>
              <a:t>Eğitim ve Bilim</a:t>
            </a:r>
            <a:r>
              <a:rPr lang="tr-TR" dirty="0"/>
              <a:t>, </a:t>
            </a:r>
            <a:r>
              <a:rPr lang="tr-TR" dirty="0" smtClean="0"/>
              <a:t>12(63), 27-41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Kuzgun, Y. (2000). </a:t>
            </a:r>
            <a:r>
              <a:rPr lang="tr-TR" i="1" dirty="0"/>
              <a:t>Meslek danışmanlığı kuramlar uygulamalar</a:t>
            </a:r>
            <a:r>
              <a:rPr lang="tr-TR" dirty="0"/>
              <a:t>. Ankara: </a:t>
            </a:r>
            <a:r>
              <a:rPr lang="tr-TR" dirty="0" smtClean="0"/>
              <a:t>Nobel </a:t>
            </a:r>
            <a:r>
              <a:rPr lang="tr-TR" dirty="0" smtClean="0"/>
              <a:t>	Yayınları</a:t>
            </a:r>
            <a:r>
              <a:rPr lang="tr-TR" dirty="0"/>
              <a:t>.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Öner, N. (2012). </a:t>
            </a:r>
            <a:r>
              <a:rPr lang="tr-TR" i="1" dirty="0" smtClean="0"/>
              <a:t>Türkiye’de kullanılan psikolojik testler.</a:t>
            </a:r>
            <a:r>
              <a:rPr lang="tr-TR" dirty="0" smtClean="0"/>
              <a:t> İstanbul: Boğaziçi </a:t>
            </a:r>
            <a:r>
              <a:rPr lang="tr-TR" dirty="0" smtClean="0"/>
              <a:t>Yayınları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/>
              <a:t>Özoğlu, S.Ç. (1977</a:t>
            </a:r>
            <a:r>
              <a:rPr lang="tr-TR" dirty="0" smtClean="0"/>
              <a:t>). </a:t>
            </a:r>
            <a:r>
              <a:rPr lang="tr-TR" i="1" dirty="0" err="1" smtClean="0"/>
              <a:t>Kuder</a:t>
            </a:r>
            <a:r>
              <a:rPr lang="tr-TR" i="1" dirty="0" smtClean="0"/>
              <a:t> </a:t>
            </a:r>
            <a:r>
              <a:rPr lang="tr-TR" i="1" dirty="0" smtClean="0"/>
              <a:t>İlgi </a:t>
            </a:r>
            <a:r>
              <a:rPr lang="tr-TR" i="1" dirty="0"/>
              <a:t>Alanları Tercihi Envanteri mesleki form CH el </a:t>
            </a:r>
            <a:r>
              <a:rPr lang="tr-TR" i="1" dirty="0" smtClean="0"/>
              <a:t>	kitabı</a:t>
            </a:r>
            <a:r>
              <a:rPr lang="tr-TR" i="1" dirty="0"/>
              <a:t>. </a:t>
            </a:r>
            <a:r>
              <a:rPr lang="tr-TR" dirty="0"/>
              <a:t>Ankara: Ankara Üniversitesi Basımevi.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Özgüven, İ. E. (2012). </a:t>
            </a:r>
            <a:r>
              <a:rPr lang="tr-TR" i="1" dirty="0"/>
              <a:t>Psikolojik testler</a:t>
            </a:r>
            <a:r>
              <a:rPr lang="tr-TR" i="1" dirty="0" smtClean="0"/>
              <a:t>. </a:t>
            </a:r>
            <a:r>
              <a:rPr lang="tr-TR" dirty="0"/>
              <a:t>Ankara: Nobel Yayın Dağıtım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/>
              <a:t>Tan, H. (</a:t>
            </a:r>
            <a:r>
              <a:rPr lang="tr-TR" dirty="0" smtClean="0"/>
              <a:t>1972). </a:t>
            </a:r>
            <a:r>
              <a:rPr lang="tr-TR" i="1" dirty="0" smtClean="0"/>
              <a:t>Gazete </a:t>
            </a:r>
            <a:r>
              <a:rPr lang="tr-TR" i="1" dirty="0" smtClean="0"/>
              <a:t>haberleri testi geliştirilmesi ve standardizasyonu</a:t>
            </a:r>
            <a:r>
              <a:rPr lang="tr-TR" dirty="0" smtClean="0"/>
              <a:t>. </a:t>
            </a:r>
            <a:r>
              <a:rPr lang="tr-TR" dirty="0"/>
              <a:t>Ankara: </a:t>
            </a:r>
            <a:r>
              <a:rPr lang="tr-TR" dirty="0" smtClean="0"/>
              <a:t>	TÜBİTAK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Yılmaz, O. (2011). </a:t>
            </a:r>
            <a:r>
              <a:rPr lang="tr-TR" i="1" dirty="0" smtClean="0"/>
              <a:t>Mesleki İlgi </a:t>
            </a:r>
            <a:r>
              <a:rPr lang="tr-TR" i="1" dirty="0" err="1" smtClean="0"/>
              <a:t>Envanteri’nin</a:t>
            </a:r>
            <a:r>
              <a:rPr lang="tr-TR" i="1" dirty="0" smtClean="0"/>
              <a:t> </a:t>
            </a:r>
            <a:r>
              <a:rPr lang="tr-TR" i="1" dirty="0"/>
              <a:t>g</a:t>
            </a:r>
            <a:r>
              <a:rPr lang="tr-TR" i="1" dirty="0" smtClean="0"/>
              <a:t>eliştirilmesi</a:t>
            </a:r>
            <a:r>
              <a:rPr lang="tr-TR" dirty="0" smtClean="0"/>
              <a:t>. </a:t>
            </a:r>
            <a:r>
              <a:rPr lang="tr-TR" dirty="0" smtClean="0"/>
              <a:t>(Yayımlanmamış </a:t>
            </a:r>
            <a:r>
              <a:rPr lang="tr-TR" dirty="0" smtClean="0"/>
              <a:t>	yüksek lisans 	</a:t>
            </a:r>
            <a:r>
              <a:rPr lang="tr-TR" dirty="0" smtClean="0"/>
              <a:t>tezi). </a:t>
            </a:r>
            <a:r>
              <a:rPr lang="tr-TR" dirty="0" smtClean="0"/>
              <a:t>Hacettepe Üniversitesi, Ankara.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837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Türk </a:t>
            </a:r>
            <a:r>
              <a:rPr lang="tr-TR" dirty="0"/>
              <a:t>Dil </a:t>
            </a:r>
            <a:r>
              <a:rPr lang="tr-TR" dirty="0" smtClean="0"/>
              <a:t>Kurumu’na göre ilgi, </a:t>
            </a:r>
            <a:r>
              <a:rPr lang="tr-TR" dirty="0"/>
              <a:t>belirli bir olay veya etkinliğe yakınlık duyma, ondan hoşlanma ve ona öncelik tanıma </a:t>
            </a:r>
            <a:r>
              <a:rPr lang="tr-TR" dirty="0" smtClean="0"/>
              <a:t>olarak tanımlanmaktadır </a:t>
            </a:r>
            <a:r>
              <a:rPr lang="tr-TR" dirty="0"/>
              <a:t>(TDK, </a:t>
            </a:r>
            <a:r>
              <a:rPr lang="tr-TR" dirty="0" smtClean="0"/>
              <a:t>2018). </a:t>
            </a:r>
            <a:endParaRPr lang="tr-TR" dirty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İlgi, </a:t>
            </a:r>
            <a:r>
              <a:rPr lang="tr-TR" dirty="0"/>
              <a:t>bireyin bir ihtiyacını doyuran öğrenilmiş hoşlanma veya hoşlanmama </a:t>
            </a:r>
            <a:r>
              <a:rPr lang="tr-TR" dirty="0" smtClean="0"/>
              <a:t>duygusudur </a:t>
            </a:r>
            <a:r>
              <a:rPr lang="tr-TR" dirty="0" smtClean="0"/>
              <a:t>(</a:t>
            </a:r>
            <a:r>
              <a:rPr lang="tr-TR" dirty="0"/>
              <a:t>Özoğlu, 1977).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8681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smtClean="0"/>
              <a:t>İlgi, belli </a:t>
            </a:r>
            <a:r>
              <a:rPr lang="tr-TR" dirty="0"/>
              <a:t>faaliyetlere isteyerek yönelme, bu faaliyetleri kısıtlayıcı koşullar altında bile başka faaliyetlerin yerine tercih etme ve bu faaliyetleri yaparken yorgunluk yerine </a:t>
            </a:r>
            <a:r>
              <a:rPr lang="tr-TR" dirty="0" err="1"/>
              <a:t>dinlenmişlik</a:t>
            </a:r>
            <a:r>
              <a:rPr lang="tr-TR" dirty="0"/>
              <a:t>, bıkkınlık yerine devam etme isteği duyma durumlarında etkili olan iç </a:t>
            </a:r>
            <a:r>
              <a:rPr lang="tr-TR" dirty="0" smtClean="0"/>
              <a:t>uyarıcı olarak da tanımlanmaktadır </a:t>
            </a:r>
            <a:r>
              <a:rPr lang="tr-TR" dirty="0"/>
              <a:t>(Kuzgun, 2000: 50) 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Kariyer danışmalığı ve planlanmasında en sıklıkla kullanılan araçlar, ilgi envanterleridir (</a:t>
            </a:r>
            <a:r>
              <a:rPr lang="tr-TR" dirty="0" err="1"/>
              <a:t>Harrington</a:t>
            </a:r>
            <a:r>
              <a:rPr lang="tr-TR" dirty="0"/>
              <a:t> ve </a:t>
            </a:r>
            <a:r>
              <a:rPr lang="tr-TR" dirty="0" err="1"/>
              <a:t>Feller</a:t>
            </a:r>
            <a:r>
              <a:rPr lang="tr-TR" dirty="0"/>
              <a:t>, 2004).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1506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/>
              <a:t>İlgi Envanterlerinin Geliştirilmesinde Yaklaşımlar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 algn="just">
              <a:buAutoNum type="arabicPeriod"/>
            </a:pPr>
            <a:r>
              <a:rPr lang="tr-TR" b="1" dirty="0" smtClean="0"/>
              <a:t>Kapsam Analizine Dayalı: </a:t>
            </a:r>
            <a:r>
              <a:rPr lang="tr-TR" dirty="0" smtClean="0"/>
              <a:t>«İşaretleme listeleri» ile yapılandırılan ölçme araçlarında yanıtlayıcıların her bir ifadeden ilgi duyduklarını işaretlemelerini gerektirmektedir. Kolay ve fazla teknik olmayan bir yaklaşım olduğu için eğitimin her kademesinde eğitimciler tarafından tercih edilmektedir.</a:t>
            </a:r>
          </a:p>
          <a:p>
            <a:pPr marL="514350" indent="-514350" algn="just">
              <a:buAutoNum type="arabicPeriod"/>
            </a:pPr>
            <a:endParaRPr lang="tr-TR" b="1" dirty="0"/>
          </a:p>
          <a:p>
            <a:pPr marL="514350" indent="-514350" algn="just">
              <a:buAutoNum type="arabicPeriod"/>
            </a:pPr>
            <a:r>
              <a:rPr lang="tr-TR" b="1" dirty="0" smtClean="0"/>
              <a:t>Rasyonel </a:t>
            </a:r>
            <a:r>
              <a:rPr lang="tr-TR" b="1" dirty="0"/>
              <a:t>Yaklaşıma </a:t>
            </a:r>
            <a:r>
              <a:rPr lang="tr-TR" b="1" dirty="0" smtClean="0"/>
              <a:t>Dayalı: </a:t>
            </a:r>
            <a:r>
              <a:rPr lang="tr-TR" dirty="0" smtClean="0"/>
              <a:t>Bu yaklaşımla geliştirilen ilgi envanterlerinde, maddelerin meslek grupları ile ilişkilerinin saptanmasında önce ilgi alanı ile etkinlikler sınıflanmakta ve maddeler halinde gruplandırılarak alt testler oluşturulmaktadır. Standart test geliştirme adımları takip edilmektedir.</a:t>
            </a:r>
          </a:p>
          <a:p>
            <a:pPr marL="514350" indent="-514350" algn="just">
              <a:buAutoNum type="arabicPeriod"/>
            </a:pPr>
            <a:endParaRPr lang="tr-TR" dirty="0" smtClean="0"/>
          </a:p>
          <a:p>
            <a:pPr marL="514350" indent="-514350" algn="just">
              <a:buAutoNum type="arabicPeriod"/>
            </a:pPr>
            <a:r>
              <a:rPr lang="tr-TR" b="1" dirty="0" smtClean="0"/>
              <a:t> </a:t>
            </a:r>
            <a:r>
              <a:rPr lang="tr-TR" b="1" dirty="0"/>
              <a:t>Ampirik Yaklaşıma </a:t>
            </a:r>
            <a:r>
              <a:rPr lang="tr-TR" b="1" dirty="0" smtClean="0"/>
              <a:t>Dayalı: </a:t>
            </a:r>
            <a:r>
              <a:rPr lang="tr-TR" dirty="0" smtClean="0"/>
              <a:t>Envanterde yer alacak maddelerin seçiminde, başka bir envanter dış ölçüt olarak işlev görmekte ve maddelerin dış ölçütle ilişkisi incelenmekte; madde seçimi bu ilişkiye dayalı olarak belirlenmektedir.</a:t>
            </a:r>
            <a:endParaRPr lang="tr-TR" b="1" dirty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/>
              <a:t>Özgüven, 2012)</a:t>
            </a:r>
          </a:p>
          <a:p>
            <a:pPr marL="0" indent="0">
              <a:buNone/>
            </a:pPr>
            <a:r>
              <a:rPr lang="tr-TR" b="1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881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İlgi Envanterlerinin Faydaları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 algn="just"/>
            <a:r>
              <a:rPr lang="tr-TR" dirty="0" smtClean="0"/>
              <a:t>İlgilerin </a:t>
            </a:r>
            <a:r>
              <a:rPr lang="tr-TR" dirty="0"/>
              <a:t>farkına varılmasını </a:t>
            </a:r>
            <a:r>
              <a:rPr lang="tr-TR" dirty="0" smtClean="0"/>
              <a:t>kolaylaştırmaktadır.</a:t>
            </a:r>
            <a:endParaRPr lang="tr-TR" dirty="0"/>
          </a:p>
          <a:p>
            <a:pPr lvl="1" algn="just"/>
            <a:r>
              <a:rPr lang="tr-TR" dirty="0" smtClean="0"/>
              <a:t>İlgi </a:t>
            </a:r>
            <a:r>
              <a:rPr lang="tr-TR" dirty="0"/>
              <a:t>alanlarının mesleklerle bağlantısının kurulmasına ve bu yolla henüz </a:t>
            </a:r>
            <a:r>
              <a:rPr lang="tr-TR" dirty="0" smtClean="0"/>
              <a:t>bilinmeyen mesleklerin tanınmasına yardımcı olmaktadır.</a:t>
            </a:r>
            <a:endParaRPr lang="tr-TR" dirty="0"/>
          </a:p>
          <a:p>
            <a:pPr lvl="1" algn="just"/>
            <a:r>
              <a:rPr lang="tr-TR" dirty="0" smtClean="0"/>
              <a:t>İlgilerle </a:t>
            </a:r>
            <a:r>
              <a:rPr lang="tr-TR" dirty="0"/>
              <a:t>yetenekler </a:t>
            </a:r>
            <a:r>
              <a:rPr lang="tr-TR" dirty="0" smtClean="0"/>
              <a:t>arasındaki olası tutarsızlıkların far edilmesine olanak vermektedir.</a:t>
            </a:r>
          </a:p>
          <a:p>
            <a:pPr lvl="1" algn="just"/>
            <a:r>
              <a:rPr lang="tr-TR" dirty="0" smtClean="0"/>
              <a:t>Kişinin </a:t>
            </a:r>
            <a:r>
              <a:rPr lang="tr-TR" dirty="0"/>
              <a:t>ifade ettiği </a:t>
            </a:r>
            <a:r>
              <a:rPr lang="tr-TR" dirty="0" smtClean="0"/>
              <a:t>ilgiler ile </a:t>
            </a:r>
            <a:r>
              <a:rPr lang="tr-TR" dirty="0"/>
              <a:t>ölçülen </a:t>
            </a:r>
            <a:r>
              <a:rPr lang="tr-TR" dirty="0" smtClean="0"/>
              <a:t>ilgileri arasındaki farklılığın kaynağını belirlenmesini sağlamaktadır.</a:t>
            </a:r>
            <a:endParaRPr lang="tr-TR" dirty="0"/>
          </a:p>
          <a:p>
            <a:pPr lvl="1" algn="just"/>
            <a:r>
              <a:rPr lang="tr-TR" dirty="0" smtClean="0"/>
              <a:t>Meslek seçiminde, </a:t>
            </a:r>
            <a:r>
              <a:rPr lang="tr-TR" dirty="0" smtClean="0"/>
              <a:t>ilgilerin </a:t>
            </a:r>
            <a:r>
              <a:rPr lang="tr-TR" dirty="0" smtClean="0"/>
              <a:t>öneminin anlaşılmasına yardımcı olmaktadır.</a:t>
            </a:r>
          </a:p>
          <a:p>
            <a:pPr lvl="1" algn="just"/>
            <a:r>
              <a:rPr lang="tr-TR" dirty="0" smtClean="0"/>
              <a:t>İlgi </a:t>
            </a:r>
            <a:r>
              <a:rPr lang="tr-TR" dirty="0"/>
              <a:t>kavramının mesleki doyum, başarı, özenti, yetenek kavramları ile </a:t>
            </a:r>
            <a:r>
              <a:rPr lang="tr-TR" dirty="0" smtClean="0"/>
              <a:t>ilişkisinin kurulmasına olanak vermektedir.</a:t>
            </a:r>
          </a:p>
          <a:p>
            <a:pPr lvl="1" algn="just"/>
            <a:r>
              <a:rPr lang="tr-TR" dirty="0" smtClean="0"/>
              <a:t>Kariyer </a:t>
            </a:r>
            <a:r>
              <a:rPr lang="tr-TR" dirty="0"/>
              <a:t>planının gerçeklik </a:t>
            </a:r>
            <a:r>
              <a:rPr lang="tr-TR" dirty="0" smtClean="0"/>
              <a:t>düzeyinin artırılmasını sağlamaktadır.</a:t>
            </a:r>
            <a:endParaRPr lang="tr-TR" dirty="0"/>
          </a:p>
          <a:p>
            <a:pPr lvl="1" algn="just"/>
            <a:r>
              <a:rPr lang="tr-TR" dirty="0" smtClean="0"/>
              <a:t>Kariyer </a:t>
            </a:r>
            <a:r>
              <a:rPr lang="tr-TR" dirty="0"/>
              <a:t>düşüncesini </a:t>
            </a:r>
            <a:r>
              <a:rPr lang="tr-TR" dirty="0" smtClean="0"/>
              <a:t>geliştirmekte; buna bağlı olarak bireyi araştırmaya yönlendirmektedir.</a:t>
            </a:r>
            <a:endParaRPr lang="tr-TR" dirty="0"/>
          </a:p>
          <a:p>
            <a:pPr lvl="1" algn="just"/>
            <a:r>
              <a:rPr lang="tr-TR" dirty="0" smtClean="0"/>
              <a:t>Bazı </a:t>
            </a:r>
            <a:r>
              <a:rPr lang="tr-TR" dirty="0"/>
              <a:t>ilgi envanterleri ilgilerle meslek seçenekleri arasındaki ilişkinin </a:t>
            </a:r>
            <a:r>
              <a:rPr lang="tr-TR" dirty="0" smtClean="0"/>
              <a:t>görülmesini kolaylaştırmaktadır.</a:t>
            </a:r>
          </a:p>
          <a:p>
            <a:pPr lvl="1"/>
            <a:endParaRPr lang="tr-TR" dirty="0"/>
          </a:p>
          <a:p>
            <a:pPr marL="457200" lvl="1" indent="0" algn="r">
              <a:buNone/>
            </a:pPr>
            <a:r>
              <a:rPr lang="tr-TR" dirty="0" smtClean="0"/>
              <a:t>(Kuzgun, 2010)</a:t>
            </a:r>
          </a:p>
        </p:txBody>
      </p:sp>
    </p:spTree>
    <p:extLst>
      <p:ext uri="{BB962C8B-B14F-4D97-AF65-F5344CB8AC3E}">
        <p14:creationId xmlns:p14="http://schemas.microsoft.com/office/powerpoint/2010/main" val="63003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/>
              <a:t>Mesleki İlgilerin Ölçülmesinde Kullanılan Ölçme Araçları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dirty="0" err="1" smtClean="0"/>
              <a:t>Kuder</a:t>
            </a:r>
            <a:r>
              <a:rPr lang="tr-TR" dirty="0" smtClean="0"/>
              <a:t> </a:t>
            </a:r>
            <a:r>
              <a:rPr lang="tr-TR" dirty="0"/>
              <a:t>İlgi Alanları Tercih Envanteri </a:t>
            </a:r>
          </a:p>
          <a:p>
            <a:pPr lvl="1"/>
            <a:r>
              <a:rPr lang="tr-TR" dirty="0" err="1"/>
              <a:t>Kuder</a:t>
            </a:r>
            <a:r>
              <a:rPr lang="tr-TR" dirty="0"/>
              <a:t> Kariyer </a:t>
            </a:r>
            <a:r>
              <a:rPr lang="tr-TR" dirty="0" smtClean="0"/>
              <a:t>Keşfi</a:t>
            </a:r>
          </a:p>
          <a:p>
            <a:pPr lvl="1"/>
            <a:r>
              <a:rPr lang="tr-TR" dirty="0" err="1" smtClean="0"/>
              <a:t>Thurstone</a:t>
            </a:r>
            <a:r>
              <a:rPr lang="tr-TR" dirty="0" smtClean="0"/>
              <a:t> </a:t>
            </a:r>
            <a:r>
              <a:rPr lang="tr-TR" dirty="0"/>
              <a:t>İlgi Testi</a:t>
            </a:r>
          </a:p>
          <a:p>
            <a:pPr lvl="1"/>
            <a:r>
              <a:rPr lang="tr-TR" dirty="0" err="1"/>
              <a:t>Strong</a:t>
            </a:r>
            <a:r>
              <a:rPr lang="tr-TR" dirty="0"/>
              <a:t> İlgi Envanteri</a:t>
            </a:r>
          </a:p>
          <a:p>
            <a:pPr lvl="1"/>
            <a:r>
              <a:rPr lang="tr-TR" dirty="0" err="1"/>
              <a:t>Holland</a:t>
            </a:r>
            <a:r>
              <a:rPr lang="tr-TR" dirty="0"/>
              <a:t> Kendini Araştırma Ölçeği </a:t>
            </a:r>
          </a:p>
          <a:p>
            <a:pPr lvl="1"/>
            <a:r>
              <a:rPr lang="tr-TR" dirty="0"/>
              <a:t>O*NET İlgi Envanteri</a:t>
            </a:r>
          </a:p>
          <a:p>
            <a:pPr lvl="1"/>
            <a:r>
              <a:rPr lang="tr-TR" dirty="0"/>
              <a:t>Kişisel Küre Envanteri </a:t>
            </a:r>
          </a:p>
          <a:p>
            <a:pPr lvl="1"/>
            <a:r>
              <a:rPr lang="tr-TR" dirty="0"/>
              <a:t>Amerika Lise Test Programı İlgi Envanteri</a:t>
            </a:r>
          </a:p>
          <a:p>
            <a:pPr lvl="1"/>
            <a:r>
              <a:rPr lang="tr-TR" dirty="0"/>
              <a:t>A.B.D. Silahlı Kuvvetler Mesleki Tutum Test Bataryası İlgi Envanteri</a:t>
            </a:r>
          </a:p>
          <a:p>
            <a:pPr lvl="1"/>
            <a:r>
              <a:rPr lang="tr-TR" dirty="0"/>
              <a:t>Gazete Haberleri Testi</a:t>
            </a:r>
          </a:p>
          <a:p>
            <a:pPr lvl="1"/>
            <a:r>
              <a:rPr lang="tr-TR" dirty="0"/>
              <a:t>Akademik Benlik Kavramı </a:t>
            </a:r>
            <a:r>
              <a:rPr lang="tr-TR" dirty="0" smtClean="0"/>
              <a:t>Ölçeği</a:t>
            </a:r>
          </a:p>
          <a:p>
            <a:pPr marL="457200" lvl="1" indent="0" algn="r">
              <a:buNone/>
            </a:pPr>
            <a:r>
              <a:rPr lang="tr-TR" dirty="0" smtClean="0"/>
              <a:t>(Yılmaz, 2011)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5973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Ülkemizdeki ilk </a:t>
            </a:r>
            <a:r>
              <a:rPr lang="tr-TR" dirty="0"/>
              <a:t>ilgi envanteri, Tan (1972) tarafından </a:t>
            </a:r>
            <a:r>
              <a:rPr lang="tr-TR" dirty="0" smtClean="0"/>
              <a:t>okuyucuların gazete haberlerinin </a:t>
            </a:r>
            <a:r>
              <a:rPr lang="tr-TR" dirty="0"/>
              <a:t>başlıklarına bakarak seçtiği ve </a:t>
            </a:r>
            <a:r>
              <a:rPr lang="tr-TR" dirty="0" smtClean="0"/>
              <a:t>seçimlerinin    gerisinde </a:t>
            </a:r>
            <a:r>
              <a:rPr lang="tr-TR" dirty="0"/>
              <a:t>ilgilerin yattığı görüşünden hareketle </a:t>
            </a:r>
            <a:r>
              <a:rPr lang="tr-TR" dirty="0" smtClean="0"/>
              <a:t>geliştirilmiş olan </a:t>
            </a:r>
            <a:r>
              <a:rPr lang="tr-TR" dirty="0"/>
              <a:t>Gazete Haberleri </a:t>
            </a:r>
            <a:r>
              <a:rPr lang="tr-TR" dirty="0" err="1" smtClean="0"/>
              <a:t>Testi’dir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Gazete Haberleri Testi, </a:t>
            </a:r>
            <a:r>
              <a:rPr lang="tr-TR" dirty="0"/>
              <a:t>60 maddeden </a:t>
            </a:r>
            <a:r>
              <a:rPr lang="tr-TR" dirty="0" smtClean="0"/>
              <a:t>oluşmaktadır. Her </a:t>
            </a:r>
            <a:r>
              <a:rPr lang="tr-TR" dirty="0"/>
              <a:t>maddede 12 ilgi alanına ilişkin </a:t>
            </a:r>
            <a:r>
              <a:rPr lang="tr-TR" dirty="0" smtClean="0"/>
              <a:t>dörder </a:t>
            </a:r>
            <a:r>
              <a:rPr lang="tr-TR" dirty="0"/>
              <a:t>haber başlığı yer almaktadır.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433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Kuder</a:t>
            </a:r>
            <a:r>
              <a:rPr lang="tr-TR" b="1" dirty="0" smtClean="0"/>
              <a:t> Tercih Envanteri (Kişisel Form A)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818091" cy="491692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tr-TR" dirty="0" smtClean="0"/>
              <a:t>Envanter, bireylerin tercih ettikleri sosyal ilişki türlerini belirlemeye yönelik olarak </a:t>
            </a:r>
            <a:r>
              <a:rPr lang="tr-TR" dirty="0" err="1" smtClean="0"/>
              <a:t>Kuder</a:t>
            </a:r>
            <a:r>
              <a:rPr lang="tr-TR" dirty="0" smtClean="0"/>
              <a:t> tarafından geliştirilmiştir.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Lise öğrencileri ve yetişkinlere grup halinde uygulanabilen bir kağıt-kalem testidir.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Envanter, </a:t>
            </a:r>
            <a:r>
              <a:rPr lang="tr-TR" dirty="0" err="1" smtClean="0"/>
              <a:t>Türkçe’ye</a:t>
            </a:r>
            <a:r>
              <a:rPr lang="tr-TR" dirty="0" smtClean="0"/>
              <a:t> Koç (1987) tarafından uyarlanmıştır.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Test kapsamında ölçülen ilgi yapısı beş alt boyut olarak tanımlanmıştır:</a:t>
            </a:r>
          </a:p>
          <a:p>
            <a:pPr lvl="1" algn="just"/>
            <a:r>
              <a:rPr lang="tr-TR" dirty="0" smtClean="0"/>
              <a:t>Gruplar </a:t>
            </a:r>
            <a:r>
              <a:rPr lang="tr-TR" dirty="0" smtClean="0"/>
              <a:t>içinde </a:t>
            </a:r>
            <a:r>
              <a:rPr lang="tr-TR" dirty="0" smtClean="0"/>
              <a:t>etkin olmayı tercih etme</a:t>
            </a:r>
          </a:p>
          <a:p>
            <a:pPr lvl="1" algn="just"/>
            <a:r>
              <a:rPr lang="tr-TR" dirty="0" smtClean="0"/>
              <a:t>Alışılmış ve tutarlı durumları tercih etme</a:t>
            </a:r>
          </a:p>
          <a:p>
            <a:pPr lvl="1" algn="just"/>
            <a:r>
              <a:rPr lang="tr-TR" dirty="0" smtClean="0"/>
              <a:t>Fikirlerle çalışmayı tercih etme</a:t>
            </a:r>
          </a:p>
          <a:p>
            <a:pPr lvl="1" algn="just"/>
            <a:r>
              <a:rPr lang="tr-TR" dirty="0" smtClean="0"/>
              <a:t>Çatışmalardan kaçınmayı tercih etme</a:t>
            </a:r>
          </a:p>
          <a:p>
            <a:pPr lvl="1" algn="just"/>
            <a:r>
              <a:rPr lang="tr-TR" dirty="0" smtClean="0"/>
              <a:t>İnsanları yönetmeyi tercih etme</a:t>
            </a:r>
          </a:p>
          <a:p>
            <a:pPr lvl="1" algn="just"/>
            <a:endParaRPr lang="tr-TR" dirty="0" smtClean="0"/>
          </a:p>
          <a:p>
            <a:pPr algn="just"/>
            <a:r>
              <a:rPr lang="tr-TR" dirty="0" smtClean="0"/>
              <a:t>Yanıtlayıcılardan, envanterdeki </a:t>
            </a:r>
            <a:r>
              <a:rPr lang="tr-TR" dirty="0"/>
              <a:t>üçerli olarak kümelenmiş ve numaralandırılmış 504 etkinlik cümlesinden en çok ve en az </a:t>
            </a:r>
            <a:r>
              <a:rPr lang="tr-TR" dirty="0" smtClean="0"/>
              <a:t>hoşlandıklarını</a:t>
            </a:r>
            <a:r>
              <a:rPr lang="tr-TR" b="1" dirty="0" smtClean="0"/>
              <a:t> </a:t>
            </a:r>
            <a:r>
              <a:rPr lang="tr-TR" dirty="0"/>
              <a:t>tespit etmeleri istenmektedir.</a:t>
            </a:r>
          </a:p>
          <a:p>
            <a:pPr marL="0" indent="0" algn="r">
              <a:buNone/>
            </a:pPr>
            <a:r>
              <a:rPr lang="tr-TR" dirty="0" smtClean="0"/>
              <a:t>(Koç, 1987; Öner, 2012)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102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Kuder</a:t>
            </a:r>
            <a:r>
              <a:rPr lang="tr-TR" b="1" dirty="0" smtClean="0"/>
              <a:t> </a:t>
            </a:r>
            <a:r>
              <a:rPr lang="tr-TR" b="1" dirty="0"/>
              <a:t>Tercih </a:t>
            </a:r>
            <a:r>
              <a:rPr lang="tr-TR" b="1" dirty="0" smtClean="0"/>
              <a:t>Envanteri (Kişisel Form A)</a:t>
            </a:r>
            <a:br>
              <a:rPr lang="tr-TR" b="1" dirty="0" smtClean="0"/>
            </a:br>
            <a:r>
              <a:rPr lang="tr-TR" b="1" dirty="0" smtClean="0"/>
              <a:t>Madde Örneği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27282" y="1911927"/>
            <a:ext cx="9737436" cy="38678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---------------------------------------------------------------------------------------------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 smtClean="0"/>
              <a:t>Seyahat </a:t>
            </a:r>
            <a:r>
              <a:rPr lang="tr-TR" dirty="0"/>
              <a:t>ederken özellikle insanlara dikkat etmek. </a:t>
            </a:r>
            <a:endParaRPr lang="tr-TR" dirty="0" smtClean="0"/>
          </a:p>
          <a:p>
            <a:pPr marL="514350" lvl="0" indent="-514350">
              <a:buFont typeface="+mj-lt"/>
              <a:buAutoNum type="arabicPeriod"/>
            </a:pPr>
            <a:r>
              <a:rPr lang="tr-TR" dirty="0" smtClean="0"/>
              <a:t>Seyahat </a:t>
            </a:r>
            <a:r>
              <a:rPr lang="tr-TR" dirty="0"/>
              <a:t>ederken özellikle manzaraya dikkat etmek.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dirty="0" smtClean="0"/>
              <a:t>Seyahat </a:t>
            </a:r>
            <a:r>
              <a:rPr lang="tr-TR" dirty="0"/>
              <a:t>ederken özellikle tarladaki ürüne dikkat etmek.</a:t>
            </a:r>
          </a:p>
          <a:p>
            <a:pPr marL="0" indent="0">
              <a:buNone/>
            </a:pPr>
            <a:r>
              <a:rPr lang="tr-TR" b="1" dirty="0" smtClean="0"/>
              <a:t>----------------------------------------------------------------------------------------------</a:t>
            </a:r>
            <a:endParaRPr lang="tr-TR" dirty="0"/>
          </a:p>
          <a:p>
            <a:pPr marL="0" lvl="0" indent="0">
              <a:buNone/>
            </a:pPr>
            <a:r>
              <a:rPr lang="tr-TR" dirty="0" smtClean="0"/>
              <a:t>4. Kör </a:t>
            </a:r>
            <a:r>
              <a:rPr lang="tr-TR" dirty="0"/>
              <a:t>bir öğrenciye kitap </a:t>
            </a:r>
            <a:r>
              <a:rPr lang="tr-TR" dirty="0" smtClean="0"/>
              <a:t>okumak.</a:t>
            </a:r>
          </a:p>
          <a:p>
            <a:pPr marL="0" lvl="0" indent="0">
              <a:buNone/>
            </a:pPr>
            <a:r>
              <a:rPr lang="tr-TR" dirty="0" smtClean="0"/>
              <a:t>5. Belli </a:t>
            </a:r>
            <a:r>
              <a:rPr lang="tr-TR" dirty="0"/>
              <a:t>bir noktadan geçen taşıtları </a:t>
            </a:r>
            <a:r>
              <a:rPr lang="tr-TR" dirty="0" smtClean="0"/>
              <a:t>saymak.</a:t>
            </a:r>
          </a:p>
          <a:p>
            <a:pPr marL="0" lvl="0" indent="0">
              <a:buNone/>
            </a:pPr>
            <a:r>
              <a:rPr lang="tr-TR" dirty="0" smtClean="0"/>
              <a:t>6. Halk </a:t>
            </a:r>
            <a:r>
              <a:rPr lang="tr-TR" dirty="0"/>
              <a:t>oyunu tespit için yapılan incelemelerde mülakat yapmak. </a:t>
            </a:r>
          </a:p>
          <a:p>
            <a:pPr marL="0" indent="0">
              <a:buNone/>
            </a:pPr>
            <a:r>
              <a:rPr lang="tr-TR" b="1" dirty="0"/>
              <a:t>----------------------------------------------------------------------------------------------</a:t>
            </a:r>
            <a:endParaRPr lang="tr-TR" dirty="0"/>
          </a:p>
          <a:p>
            <a:pPr marL="0" indent="0" algn="ctr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251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1432</TotalTime>
  <Words>635</Words>
  <Application>Microsoft Office PowerPoint</Application>
  <PresentationFormat>Geniş ekran</PresentationFormat>
  <Paragraphs>79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 Bir psikolojik yapı olarak "ilgi" ve madde geliştirme süreci</vt:lpstr>
      <vt:lpstr>PowerPoint Sunusu</vt:lpstr>
      <vt:lpstr>PowerPoint Sunusu</vt:lpstr>
      <vt:lpstr>İlgi Envanterlerinin Geliştirilmesinde Yaklaşımlar</vt:lpstr>
      <vt:lpstr>İlgi Envanterlerinin Faydaları</vt:lpstr>
      <vt:lpstr>Mesleki İlgilerin Ölçülmesinde Kullanılan Ölçme Araçları </vt:lpstr>
      <vt:lpstr>PowerPoint Sunusu</vt:lpstr>
      <vt:lpstr>Kuder Tercih Envanteri (Kişisel Form A)</vt:lpstr>
      <vt:lpstr>Kuder Tercih Envanteri (Kişisel Form A) Madde Örneği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Cagla ALPAYAR</cp:lastModifiedBy>
  <cp:revision>37</cp:revision>
  <dcterms:created xsi:type="dcterms:W3CDTF">2017-05-16T13:19:38Z</dcterms:created>
  <dcterms:modified xsi:type="dcterms:W3CDTF">2018-01-31T07:36:20Z</dcterms:modified>
</cp:coreProperties>
</file>