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5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F344449D-322D-4E55-ACFD-23AAB07F46C0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6351C2C5-F9DE-4977-8510-DC785B6F7C5B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886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4449D-322D-4E55-ACFD-23AAB07F46C0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1C2C5-F9DE-4977-8510-DC785B6F7C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06800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4449D-322D-4E55-ACFD-23AAB07F46C0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1C2C5-F9DE-4977-8510-DC785B6F7C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6978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F344449D-322D-4E55-ACFD-23AAB07F46C0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6351C2C5-F9DE-4977-8510-DC785B6F7C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8386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F344449D-322D-4E55-ACFD-23AAB07F46C0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6351C2C5-F9DE-4977-8510-DC785B6F7C5B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92312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4449D-322D-4E55-ACFD-23AAB07F46C0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1C2C5-F9DE-4977-8510-DC785B6F7C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1696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4449D-322D-4E55-ACFD-23AAB07F46C0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1C2C5-F9DE-4977-8510-DC785B6F7C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8599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4449D-322D-4E55-ACFD-23AAB07F46C0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1C2C5-F9DE-4977-8510-DC785B6F7C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62405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4449D-322D-4E55-ACFD-23AAB07F46C0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1C2C5-F9DE-4977-8510-DC785B6F7C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423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F344449D-322D-4E55-ACFD-23AAB07F46C0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6351C2C5-F9DE-4977-8510-DC785B6F7C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7256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4449D-322D-4E55-ACFD-23AAB07F46C0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1C2C5-F9DE-4977-8510-DC785B6F7C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9270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F344449D-322D-4E55-ACFD-23AAB07F46C0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6351C2C5-F9DE-4977-8510-DC785B6F7C5B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44642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zersenyurt.net/dersler/elkmot/ELK_MOT_SUR_01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2688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146050">
              <a:lnSpc>
                <a:spcPct val="100000"/>
              </a:lnSpc>
              <a:spcBef>
                <a:spcPts val="825"/>
              </a:spcBef>
            </a:pPr>
            <a:r>
              <a:rPr lang="tr-TR" sz="3600" b="1" spc="-10" dirty="0">
                <a:latin typeface="Comic Sans MS"/>
                <a:cs typeface="Comic Sans MS"/>
              </a:rPr>
              <a:t>DA MOTORLARININ </a:t>
            </a:r>
            <a:r>
              <a:rPr lang="tr-TR" sz="3600" b="1" spc="-40" dirty="0">
                <a:latin typeface="Comic Sans MS"/>
                <a:cs typeface="Comic Sans MS"/>
              </a:rPr>
              <a:t>ELEKTRĐK </a:t>
            </a:r>
            <a:r>
              <a:rPr lang="tr-TR" sz="3600" b="1" spc="-10" dirty="0">
                <a:latin typeface="Comic Sans MS"/>
                <a:cs typeface="Comic Sans MS"/>
              </a:rPr>
              <a:t>DEVRE </a:t>
            </a:r>
            <a:r>
              <a:rPr lang="tr-TR" sz="3600" b="1" spc="-35" dirty="0">
                <a:latin typeface="Comic Sans MS"/>
                <a:cs typeface="Comic Sans MS"/>
              </a:rPr>
              <a:t>MODELLERĐ </a:t>
            </a:r>
            <a:r>
              <a:rPr lang="tr-TR" sz="3600" b="1" spc="-10" dirty="0">
                <a:latin typeface="Comic Sans MS"/>
                <a:cs typeface="Comic Sans MS"/>
              </a:rPr>
              <a:t>VE</a:t>
            </a:r>
            <a:r>
              <a:rPr lang="tr-TR" sz="3600" b="1" spc="95" dirty="0">
                <a:latin typeface="Comic Sans MS"/>
                <a:cs typeface="Comic Sans MS"/>
              </a:rPr>
              <a:t> </a:t>
            </a:r>
            <a:r>
              <a:rPr lang="tr-TR" sz="3600" b="1" spc="-50" dirty="0">
                <a:latin typeface="Comic Sans MS"/>
                <a:cs typeface="Comic Sans MS"/>
              </a:rPr>
              <a:t>KARAKTERĐSTĐKLERĐ</a:t>
            </a:r>
            <a:endParaRPr lang="tr-TR" sz="3600" dirty="0">
              <a:latin typeface="Comic Sans MS"/>
              <a:cs typeface="Comic Sans MS"/>
            </a:endParaRPr>
          </a:p>
          <a:p>
            <a:pPr marL="231775">
              <a:lnSpc>
                <a:spcPct val="100000"/>
              </a:lnSpc>
              <a:spcBef>
                <a:spcPts val="565"/>
              </a:spcBef>
            </a:pPr>
            <a:r>
              <a:rPr lang="tr-TR" sz="2800" b="1" spc="-35" dirty="0">
                <a:latin typeface="Comic Sans MS"/>
                <a:cs typeface="Comic Sans MS"/>
              </a:rPr>
              <a:t>ENDÜVĐ </a:t>
            </a:r>
            <a:r>
              <a:rPr lang="tr-TR" sz="2800" b="1" spc="-30" dirty="0">
                <a:latin typeface="Comic Sans MS"/>
                <a:cs typeface="Comic Sans MS"/>
              </a:rPr>
              <a:t>DEVRESĐ</a:t>
            </a:r>
            <a:r>
              <a:rPr lang="tr-TR" sz="2800" b="1" spc="45" dirty="0">
                <a:latin typeface="Comic Sans MS"/>
                <a:cs typeface="Comic Sans MS"/>
              </a:rPr>
              <a:t> </a:t>
            </a:r>
            <a:r>
              <a:rPr lang="tr-TR" sz="2800" b="1" spc="-35" dirty="0">
                <a:latin typeface="Comic Sans MS"/>
                <a:cs typeface="Comic Sans MS"/>
              </a:rPr>
              <a:t>MODELĐ</a:t>
            </a:r>
            <a:endParaRPr lang="tr-TR" sz="2800" dirty="0">
              <a:latin typeface="Comic Sans MS"/>
              <a:cs typeface="Comic Sans MS"/>
            </a:endParaRPr>
          </a:p>
          <a:p>
            <a:pPr marL="231775">
              <a:lnSpc>
                <a:spcPct val="100000"/>
              </a:lnSpc>
              <a:spcBef>
                <a:spcPts val="509"/>
              </a:spcBef>
            </a:pPr>
            <a:r>
              <a:rPr lang="tr-TR" sz="2800" spc="-5" dirty="0" err="1">
                <a:latin typeface="Comic Sans MS"/>
                <a:cs typeface="Comic Sans MS"/>
              </a:rPr>
              <a:t>Endüviye</a:t>
            </a:r>
            <a:r>
              <a:rPr lang="tr-TR" sz="2800" spc="-5" dirty="0">
                <a:latin typeface="Comic Sans MS"/>
                <a:cs typeface="Comic Sans MS"/>
              </a:rPr>
              <a:t> </a:t>
            </a:r>
            <a:r>
              <a:rPr lang="tr-TR" sz="2800" dirty="0">
                <a:latin typeface="Comic Sans MS"/>
                <a:cs typeface="Comic Sans MS"/>
              </a:rPr>
              <a:t>uygulanan </a:t>
            </a:r>
            <a:r>
              <a:rPr lang="tr-TR" sz="2800" spc="-5" dirty="0">
                <a:latin typeface="Comic Sans MS"/>
                <a:cs typeface="Comic Sans MS"/>
              </a:rPr>
              <a:t>gerilim </a:t>
            </a:r>
            <a:r>
              <a:rPr lang="tr-TR" sz="2800" spc="-15" dirty="0">
                <a:latin typeface="Comic Sans MS"/>
                <a:cs typeface="Comic Sans MS"/>
              </a:rPr>
              <a:t>(</a:t>
            </a:r>
            <a:r>
              <a:rPr lang="tr-TR" sz="3200" i="1" spc="-15" dirty="0" err="1">
                <a:latin typeface="Comic Sans MS"/>
                <a:cs typeface="Comic Sans MS"/>
              </a:rPr>
              <a:t>Va</a:t>
            </a:r>
            <a:r>
              <a:rPr lang="tr-TR" sz="2800" spc="-15" dirty="0">
                <a:latin typeface="Comic Sans MS"/>
                <a:cs typeface="Comic Sans MS"/>
              </a:rPr>
              <a:t>), </a:t>
            </a:r>
            <a:r>
              <a:rPr lang="tr-TR" sz="2800" spc="-5" dirty="0">
                <a:latin typeface="Comic Sans MS"/>
                <a:cs typeface="Comic Sans MS"/>
              </a:rPr>
              <a:t>zıt </a:t>
            </a:r>
            <a:r>
              <a:rPr lang="tr-TR" sz="2800" spc="-5" dirty="0" err="1">
                <a:latin typeface="Comic Sans MS"/>
                <a:cs typeface="Comic Sans MS"/>
              </a:rPr>
              <a:t>emk</a:t>
            </a:r>
            <a:r>
              <a:rPr lang="tr-TR" sz="2800" spc="-5" dirty="0">
                <a:latin typeface="Comic Sans MS"/>
                <a:cs typeface="Comic Sans MS"/>
              </a:rPr>
              <a:t> </a:t>
            </a:r>
            <a:r>
              <a:rPr lang="tr-TR" sz="2800" spc="-15" dirty="0">
                <a:latin typeface="Comic Sans MS"/>
                <a:cs typeface="Comic Sans MS"/>
              </a:rPr>
              <a:t>(</a:t>
            </a:r>
            <a:r>
              <a:rPr lang="tr-TR" sz="3200" i="1" spc="-15" dirty="0" err="1">
                <a:latin typeface="Comic Sans MS"/>
                <a:cs typeface="Comic Sans MS"/>
              </a:rPr>
              <a:t>Ec</a:t>
            </a:r>
            <a:r>
              <a:rPr lang="tr-TR" sz="2800" spc="-15" dirty="0">
                <a:latin typeface="Comic Sans MS"/>
                <a:cs typeface="Comic Sans MS"/>
              </a:rPr>
              <a:t>), </a:t>
            </a:r>
            <a:r>
              <a:rPr lang="tr-TR" sz="2800" spc="-5" dirty="0" err="1">
                <a:latin typeface="Comic Sans MS"/>
                <a:cs typeface="Comic Sans MS"/>
              </a:rPr>
              <a:t>endüvi</a:t>
            </a:r>
            <a:r>
              <a:rPr lang="tr-TR" sz="2800" spc="-5" dirty="0">
                <a:latin typeface="Comic Sans MS"/>
                <a:cs typeface="Comic Sans MS"/>
              </a:rPr>
              <a:t> </a:t>
            </a:r>
            <a:r>
              <a:rPr lang="tr-TR" sz="2800" dirty="0">
                <a:latin typeface="Comic Sans MS"/>
                <a:cs typeface="Comic Sans MS"/>
              </a:rPr>
              <a:t>sargı </a:t>
            </a:r>
            <a:r>
              <a:rPr lang="tr-TR" sz="2800" spc="-5" dirty="0">
                <a:latin typeface="Comic Sans MS"/>
                <a:cs typeface="Comic Sans MS"/>
              </a:rPr>
              <a:t>direnci </a:t>
            </a:r>
            <a:r>
              <a:rPr lang="tr-TR" sz="2800" spc="-15" dirty="0">
                <a:latin typeface="Comic Sans MS"/>
                <a:cs typeface="Comic Sans MS"/>
              </a:rPr>
              <a:t>(</a:t>
            </a:r>
            <a:r>
              <a:rPr lang="tr-TR" sz="3200" i="1" spc="-15" dirty="0" err="1">
                <a:latin typeface="Comic Sans MS"/>
                <a:cs typeface="Comic Sans MS"/>
              </a:rPr>
              <a:t>Ra</a:t>
            </a:r>
            <a:r>
              <a:rPr lang="tr-TR" sz="2800" spc="-15" dirty="0">
                <a:latin typeface="Comic Sans MS"/>
                <a:cs typeface="Comic Sans MS"/>
              </a:rPr>
              <a:t>) </a:t>
            </a:r>
            <a:r>
              <a:rPr lang="tr-TR" sz="2800" spc="-5" dirty="0">
                <a:latin typeface="Comic Sans MS"/>
                <a:cs typeface="Comic Sans MS"/>
              </a:rPr>
              <a:t>ile temsil</a:t>
            </a:r>
            <a:r>
              <a:rPr lang="tr-TR" sz="2800" spc="160" dirty="0">
                <a:latin typeface="Comic Sans MS"/>
                <a:cs typeface="Comic Sans MS"/>
              </a:rPr>
              <a:t> </a:t>
            </a:r>
            <a:r>
              <a:rPr lang="tr-TR" sz="2800" spc="-5" dirty="0">
                <a:latin typeface="Comic Sans MS"/>
                <a:cs typeface="Comic Sans MS"/>
              </a:rPr>
              <a:t>edilir.</a:t>
            </a:r>
            <a:endParaRPr lang="tr-TR" sz="2800" dirty="0">
              <a:latin typeface="Comic Sans MS"/>
              <a:cs typeface="Comic Sans MS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lang="tr-TR" sz="4800" dirty="0">
              <a:latin typeface="Times New Roman"/>
              <a:cs typeface="Times New Roman"/>
            </a:endParaRPr>
          </a:p>
          <a:p>
            <a:pPr marL="3710304" marR="384175">
              <a:lnSpc>
                <a:spcPct val="98400"/>
              </a:lnSpc>
            </a:pPr>
            <a:r>
              <a:rPr lang="tr-TR" sz="2800" spc="-5" dirty="0">
                <a:latin typeface="Comic Sans MS"/>
                <a:cs typeface="Comic Sans MS"/>
              </a:rPr>
              <a:t>Zıt </a:t>
            </a:r>
            <a:r>
              <a:rPr lang="tr-TR" sz="2800" spc="-5" dirty="0" err="1">
                <a:latin typeface="Comic Sans MS"/>
                <a:cs typeface="Comic Sans MS"/>
              </a:rPr>
              <a:t>emk</a:t>
            </a:r>
            <a:r>
              <a:rPr lang="tr-TR" sz="2800" spc="-5" dirty="0">
                <a:latin typeface="Comic Sans MS"/>
                <a:cs typeface="Comic Sans MS"/>
              </a:rPr>
              <a:t>; alan </a:t>
            </a:r>
            <a:r>
              <a:rPr lang="tr-TR" sz="2800" dirty="0">
                <a:latin typeface="Comic Sans MS"/>
                <a:cs typeface="Comic Sans MS"/>
              </a:rPr>
              <a:t>akısı ve </a:t>
            </a:r>
            <a:r>
              <a:rPr lang="tr-TR" sz="2800" spc="-5" dirty="0" err="1">
                <a:latin typeface="Comic Sans MS"/>
                <a:cs typeface="Comic Sans MS"/>
              </a:rPr>
              <a:t>endüvi</a:t>
            </a:r>
            <a:r>
              <a:rPr lang="tr-TR" sz="2800" spc="-5" dirty="0">
                <a:latin typeface="Comic Sans MS"/>
                <a:cs typeface="Comic Sans MS"/>
              </a:rPr>
              <a:t>  </a:t>
            </a:r>
            <a:r>
              <a:rPr lang="tr-TR" sz="2800" dirty="0" err="1">
                <a:latin typeface="Comic Sans MS"/>
                <a:cs typeface="Comic Sans MS"/>
              </a:rPr>
              <a:t>açısal</a:t>
            </a:r>
            <a:r>
              <a:rPr lang="tr-TR" sz="2800" dirty="0">
                <a:latin typeface="Comic Sans MS"/>
                <a:cs typeface="Comic Sans MS"/>
              </a:rPr>
              <a:t> </a:t>
            </a:r>
            <a:r>
              <a:rPr lang="tr-TR" sz="2800" spc="-5" dirty="0">
                <a:latin typeface="Comic Sans MS"/>
                <a:cs typeface="Comic Sans MS"/>
              </a:rPr>
              <a:t>hızı </a:t>
            </a:r>
            <a:r>
              <a:rPr lang="tr-TR" sz="3200" i="1" spc="-35" dirty="0">
                <a:latin typeface="Symbol"/>
                <a:cs typeface="Symbol"/>
              </a:rPr>
              <a:t></a:t>
            </a:r>
            <a:r>
              <a:rPr lang="tr-TR" sz="3200" i="1" spc="-35" dirty="0">
                <a:latin typeface="Times New Roman"/>
                <a:cs typeface="Times New Roman"/>
              </a:rPr>
              <a:t> </a:t>
            </a:r>
            <a:r>
              <a:rPr lang="tr-TR" sz="2800" dirty="0">
                <a:latin typeface="Comic Sans MS"/>
                <a:cs typeface="Comic Sans MS"/>
              </a:rPr>
              <a:t>veya </a:t>
            </a:r>
            <a:r>
              <a:rPr lang="tr-TR" sz="2800" spc="-5" dirty="0">
                <a:latin typeface="Comic Sans MS"/>
                <a:cs typeface="Comic Sans MS"/>
              </a:rPr>
              <a:t>devir sayısı </a:t>
            </a:r>
            <a:r>
              <a:rPr lang="tr-TR" sz="3200" i="1" spc="-30" dirty="0">
                <a:latin typeface="Comic Sans MS"/>
                <a:cs typeface="Comic Sans MS"/>
              </a:rPr>
              <a:t>n </a:t>
            </a:r>
            <a:r>
              <a:rPr lang="tr-TR" sz="2800" dirty="0">
                <a:latin typeface="Comic Sans MS"/>
                <a:cs typeface="Comic Sans MS"/>
              </a:rPr>
              <a:t>ile  </a:t>
            </a:r>
            <a:r>
              <a:rPr lang="tr-TR" sz="2800" spc="-5" dirty="0">
                <a:latin typeface="Comic Sans MS"/>
                <a:cs typeface="Comic Sans MS"/>
              </a:rPr>
              <a:t>değişir.</a:t>
            </a:r>
            <a:endParaRPr lang="tr-TR" sz="2800" dirty="0">
              <a:latin typeface="Comic Sans MS"/>
              <a:cs typeface="Comic Sans MS"/>
            </a:endParaRPr>
          </a:p>
          <a:p>
            <a:pPr marL="4099560">
              <a:lnSpc>
                <a:spcPts val="2690"/>
              </a:lnSpc>
              <a:spcBef>
                <a:spcPts val="1185"/>
              </a:spcBef>
            </a:pPr>
            <a:r>
              <a:rPr lang="tr-TR" sz="5400" i="1" spc="10" dirty="0" err="1">
                <a:latin typeface="Times New Roman"/>
                <a:cs typeface="Times New Roman"/>
              </a:rPr>
              <a:t>E</a:t>
            </a:r>
            <a:r>
              <a:rPr lang="tr-TR" sz="5400" i="1" spc="15" baseline="-24691" dirty="0" err="1">
                <a:latin typeface="Times New Roman"/>
                <a:cs typeface="Times New Roman"/>
              </a:rPr>
              <a:t>c</a:t>
            </a:r>
            <a:r>
              <a:rPr lang="tr-TR" sz="5400" i="1" spc="15" baseline="-24691" dirty="0">
                <a:latin typeface="Times New Roman"/>
                <a:cs typeface="Times New Roman"/>
              </a:rPr>
              <a:t> </a:t>
            </a:r>
            <a:r>
              <a:rPr lang="tr-TR" sz="5400" spc="-5" dirty="0">
                <a:latin typeface="Symbol"/>
                <a:cs typeface="Symbol"/>
              </a:rPr>
              <a:t></a:t>
            </a:r>
            <a:r>
              <a:rPr lang="tr-TR" sz="5400" spc="-5" dirty="0">
                <a:latin typeface="Times New Roman"/>
                <a:cs typeface="Times New Roman"/>
              </a:rPr>
              <a:t> </a:t>
            </a:r>
            <a:r>
              <a:rPr lang="tr-TR" sz="5400" i="1" spc="-65" dirty="0">
                <a:latin typeface="Times New Roman"/>
                <a:cs typeface="Times New Roman"/>
              </a:rPr>
              <a:t>K</a:t>
            </a:r>
            <a:r>
              <a:rPr lang="tr-TR" sz="5400" spc="-97" baseline="-24691" dirty="0">
                <a:latin typeface="Times New Roman"/>
                <a:cs typeface="Times New Roman"/>
              </a:rPr>
              <a:t>1</a:t>
            </a:r>
            <a:r>
              <a:rPr lang="tr-TR" sz="5400" spc="-65" dirty="0">
                <a:latin typeface="Times New Roman"/>
                <a:cs typeface="Times New Roman"/>
              </a:rPr>
              <a:t>.</a:t>
            </a:r>
            <a:r>
              <a:rPr lang="tr-TR" sz="6000" i="1" spc="-65" dirty="0">
                <a:latin typeface="Symbol"/>
                <a:cs typeface="Symbol"/>
              </a:rPr>
              <a:t></a:t>
            </a:r>
            <a:r>
              <a:rPr lang="tr-TR" sz="6000" i="1" spc="-65" dirty="0">
                <a:latin typeface="Times New Roman"/>
                <a:cs typeface="Times New Roman"/>
              </a:rPr>
              <a:t> </a:t>
            </a:r>
            <a:r>
              <a:rPr lang="tr-TR" sz="5400" i="1" baseline="-24691" dirty="0">
                <a:latin typeface="Times New Roman"/>
                <a:cs typeface="Times New Roman"/>
              </a:rPr>
              <a:t>f</a:t>
            </a:r>
            <a:r>
              <a:rPr lang="tr-TR" sz="5400" i="1" spc="-232" baseline="-24691" dirty="0">
                <a:latin typeface="Times New Roman"/>
                <a:cs typeface="Times New Roman"/>
              </a:rPr>
              <a:t> </a:t>
            </a:r>
            <a:r>
              <a:rPr lang="tr-TR" sz="5400" spc="-150" dirty="0">
                <a:latin typeface="Times New Roman"/>
                <a:cs typeface="Times New Roman"/>
              </a:rPr>
              <a:t>.</a:t>
            </a:r>
            <a:r>
              <a:rPr lang="tr-TR" sz="6000" i="1" spc="-150" dirty="0">
                <a:latin typeface="Symbol"/>
                <a:cs typeface="Symbol"/>
              </a:rPr>
              <a:t></a:t>
            </a:r>
            <a:endParaRPr lang="tr-TR" sz="6000" dirty="0">
              <a:latin typeface="Symbol"/>
              <a:cs typeface="Symbol"/>
            </a:endParaRPr>
          </a:p>
          <a:p>
            <a:pPr marL="133985">
              <a:lnSpc>
                <a:spcPts val="2030"/>
              </a:lnSpc>
            </a:pPr>
            <a:r>
              <a:rPr lang="tr-TR" sz="4800" i="1" spc="-20" dirty="0" err="1">
                <a:latin typeface="Times New Roman"/>
                <a:cs typeface="Times New Roman"/>
              </a:rPr>
              <a:t>V</a:t>
            </a:r>
            <a:r>
              <a:rPr lang="tr-TR" sz="4400" i="1" spc="-30" baseline="-25252" dirty="0" err="1">
                <a:latin typeface="Times New Roman"/>
                <a:cs typeface="Times New Roman"/>
              </a:rPr>
              <a:t>a</a:t>
            </a:r>
            <a:r>
              <a:rPr lang="tr-TR" sz="4400" i="1" spc="-30" baseline="-25252" dirty="0">
                <a:latin typeface="Times New Roman"/>
                <a:cs typeface="Times New Roman"/>
              </a:rPr>
              <a:t> </a:t>
            </a:r>
            <a:r>
              <a:rPr lang="tr-TR" sz="4800" spc="-5" dirty="0">
                <a:latin typeface="Symbol"/>
                <a:cs typeface="Symbol"/>
              </a:rPr>
              <a:t></a:t>
            </a:r>
            <a:r>
              <a:rPr lang="tr-TR" sz="4800" spc="-5" dirty="0">
                <a:latin typeface="Times New Roman"/>
                <a:cs typeface="Times New Roman"/>
              </a:rPr>
              <a:t> </a:t>
            </a:r>
            <a:r>
              <a:rPr lang="tr-TR" sz="4800" i="1" spc="-5" dirty="0" err="1">
                <a:latin typeface="Times New Roman"/>
                <a:cs typeface="Times New Roman"/>
              </a:rPr>
              <a:t>E</a:t>
            </a:r>
            <a:r>
              <a:rPr lang="tr-TR" sz="4400" i="1" spc="-7" baseline="-25252" dirty="0" err="1">
                <a:latin typeface="Times New Roman"/>
                <a:cs typeface="Times New Roman"/>
              </a:rPr>
              <a:t>c</a:t>
            </a:r>
            <a:r>
              <a:rPr lang="tr-TR" sz="4400" i="1" spc="-7" baseline="-25252" dirty="0">
                <a:latin typeface="Times New Roman"/>
                <a:cs typeface="Times New Roman"/>
              </a:rPr>
              <a:t> </a:t>
            </a:r>
            <a:r>
              <a:rPr lang="tr-TR" sz="4800" spc="-5" dirty="0">
                <a:latin typeface="Symbol"/>
                <a:cs typeface="Symbol"/>
              </a:rPr>
              <a:t></a:t>
            </a:r>
            <a:r>
              <a:rPr lang="tr-TR" sz="4800" spc="-5" dirty="0">
                <a:latin typeface="Times New Roman"/>
                <a:cs typeface="Times New Roman"/>
              </a:rPr>
              <a:t> </a:t>
            </a:r>
            <a:r>
              <a:rPr lang="tr-TR" sz="4800" i="1" spc="65" dirty="0" err="1">
                <a:latin typeface="Times New Roman"/>
                <a:cs typeface="Times New Roman"/>
              </a:rPr>
              <a:t>I</a:t>
            </a:r>
            <a:r>
              <a:rPr lang="tr-TR" sz="4400" i="1" spc="97" baseline="-25252" dirty="0" err="1">
                <a:latin typeface="Times New Roman"/>
                <a:cs typeface="Times New Roman"/>
              </a:rPr>
              <a:t>a</a:t>
            </a:r>
            <a:r>
              <a:rPr lang="tr-TR" sz="4400" i="1" spc="-277" baseline="-25252" dirty="0">
                <a:latin typeface="Times New Roman"/>
                <a:cs typeface="Times New Roman"/>
              </a:rPr>
              <a:t> </a:t>
            </a:r>
            <a:r>
              <a:rPr lang="tr-TR" sz="4800" spc="-20" dirty="0">
                <a:latin typeface="Times New Roman"/>
                <a:cs typeface="Times New Roman"/>
              </a:rPr>
              <a:t>.</a:t>
            </a:r>
            <a:r>
              <a:rPr lang="tr-TR" sz="4800" i="1" spc="-20" dirty="0" err="1">
                <a:latin typeface="Times New Roman"/>
                <a:cs typeface="Times New Roman"/>
              </a:rPr>
              <a:t>R</a:t>
            </a:r>
            <a:r>
              <a:rPr lang="tr-TR" sz="4400" i="1" spc="-30" baseline="-25252" dirty="0" err="1">
                <a:latin typeface="Times New Roman"/>
                <a:cs typeface="Times New Roman"/>
              </a:rPr>
              <a:t>a</a:t>
            </a:r>
            <a:endParaRPr lang="tr-TR" sz="4400" baseline="-25252" dirty="0">
              <a:latin typeface="Times New Roman"/>
              <a:cs typeface="Times New Roman"/>
            </a:endParaRPr>
          </a:p>
          <a:p>
            <a:pPr marL="3698875" marR="412115" indent="635" algn="ctr">
              <a:lnSpc>
                <a:spcPct val="100000"/>
              </a:lnSpc>
              <a:spcBef>
                <a:spcPts val="1664"/>
              </a:spcBef>
            </a:pPr>
            <a:r>
              <a:rPr lang="tr-TR" sz="3600" i="1" spc="-10" dirty="0">
                <a:latin typeface="Arial"/>
                <a:cs typeface="Arial"/>
              </a:rPr>
              <a:t>K1 </a:t>
            </a:r>
            <a:r>
              <a:rPr lang="tr-TR" sz="3600" spc="-10" dirty="0">
                <a:latin typeface="Arial"/>
                <a:cs typeface="Arial"/>
              </a:rPr>
              <a:t>sabiti; </a:t>
            </a:r>
            <a:r>
              <a:rPr lang="tr-TR" sz="3600" spc="-10" dirty="0" err="1">
                <a:latin typeface="Arial"/>
                <a:cs typeface="Arial"/>
              </a:rPr>
              <a:t>endüvideki</a:t>
            </a:r>
            <a:r>
              <a:rPr lang="tr-TR" sz="3600" spc="-10" dirty="0">
                <a:latin typeface="Arial"/>
                <a:cs typeface="Arial"/>
              </a:rPr>
              <a:t> </a:t>
            </a:r>
            <a:r>
              <a:rPr lang="tr-TR" sz="3600" spc="-5" dirty="0">
                <a:latin typeface="Arial"/>
                <a:cs typeface="Arial"/>
              </a:rPr>
              <a:t>iletken  </a:t>
            </a:r>
            <a:r>
              <a:rPr lang="tr-TR" sz="3600" spc="-10" dirty="0">
                <a:latin typeface="Arial"/>
                <a:cs typeface="Arial"/>
              </a:rPr>
              <a:t>sayısı, kutup sayısı </a:t>
            </a:r>
            <a:r>
              <a:rPr lang="tr-TR" sz="3600" spc="-5" dirty="0">
                <a:latin typeface="Arial"/>
                <a:cs typeface="Arial"/>
              </a:rPr>
              <a:t>gibi </a:t>
            </a:r>
            <a:r>
              <a:rPr lang="tr-TR" sz="3600" spc="-10" dirty="0">
                <a:latin typeface="Arial"/>
                <a:cs typeface="Arial"/>
              </a:rPr>
              <a:t>makine  </a:t>
            </a:r>
            <a:r>
              <a:rPr lang="tr-TR" sz="3600" spc="-5" dirty="0">
                <a:latin typeface="Arial"/>
                <a:cs typeface="Arial"/>
              </a:rPr>
              <a:t>parametrelerine</a:t>
            </a:r>
            <a:r>
              <a:rPr lang="tr-TR" sz="3600" spc="-15" dirty="0">
                <a:latin typeface="Arial"/>
                <a:cs typeface="Arial"/>
              </a:rPr>
              <a:t> </a:t>
            </a:r>
            <a:r>
              <a:rPr lang="tr-TR" sz="3600" spc="-10" dirty="0">
                <a:latin typeface="Arial"/>
                <a:cs typeface="Arial"/>
              </a:rPr>
              <a:t>bağlıdır.</a:t>
            </a:r>
            <a:endParaRPr lang="tr-TR" sz="36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lang="tr-TR" sz="4400" dirty="0">
              <a:latin typeface="Times New Roman"/>
              <a:cs typeface="Times New Roman"/>
            </a:endParaRPr>
          </a:p>
          <a:p>
            <a:pPr marL="282575" marR="396875">
              <a:lnSpc>
                <a:spcPts val="1350"/>
              </a:lnSpc>
            </a:pPr>
            <a:r>
              <a:rPr lang="tr-TR" sz="2800" spc="-5" dirty="0">
                <a:latin typeface="Comic Sans MS"/>
                <a:cs typeface="Comic Sans MS"/>
              </a:rPr>
              <a:t>Motor </a:t>
            </a:r>
            <a:r>
              <a:rPr lang="tr-TR" sz="2800" dirty="0">
                <a:latin typeface="Comic Sans MS"/>
                <a:cs typeface="Comic Sans MS"/>
              </a:rPr>
              <a:t>dururken, </a:t>
            </a:r>
            <a:r>
              <a:rPr lang="tr-TR" sz="2800" spc="-5" dirty="0">
                <a:latin typeface="Comic Sans MS"/>
                <a:cs typeface="Comic Sans MS"/>
              </a:rPr>
              <a:t>motor devir sayısının </a:t>
            </a:r>
            <a:r>
              <a:rPr lang="tr-TR" sz="3600" i="1" spc="-30" dirty="0">
                <a:latin typeface="Symbol"/>
                <a:cs typeface="Symbol"/>
              </a:rPr>
              <a:t></a:t>
            </a:r>
            <a:r>
              <a:rPr lang="tr-TR" sz="2800" spc="-30" dirty="0">
                <a:latin typeface="Comic Sans MS"/>
                <a:cs typeface="Comic Sans MS"/>
              </a:rPr>
              <a:t>=0 </a:t>
            </a:r>
            <a:r>
              <a:rPr lang="tr-TR" sz="2800" dirty="0">
                <a:latin typeface="Comic Sans MS"/>
                <a:cs typeface="Comic Sans MS"/>
              </a:rPr>
              <a:t>ve </a:t>
            </a:r>
            <a:r>
              <a:rPr lang="tr-TR" sz="2800" spc="-5" dirty="0">
                <a:latin typeface="Comic Sans MS"/>
                <a:cs typeface="Comic Sans MS"/>
              </a:rPr>
              <a:t>böylece yol alma </a:t>
            </a:r>
            <a:r>
              <a:rPr lang="tr-TR" sz="2800" dirty="0">
                <a:latin typeface="Comic Sans MS"/>
                <a:cs typeface="Comic Sans MS"/>
              </a:rPr>
              <a:t>başlangıcında </a:t>
            </a:r>
            <a:r>
              <a:rPr lang="tr-TR" sz="2800" spc="-5" dirty="0">
                <a:latin typeface="Comic Sans MS"/>
                <a:cs typeface="Comic Sans MS"/>
              </a:rPr>
              <a:t>motor zıt  </a:t>
            </a:r>
            <a:r>
              <a:rPr lang="tr-TR" sz="2800" spc="-5" dirty="0" err="1">
                <a:latin typeface="Comic Sans MS"/>
                <a:cs typeface="Comic Sans MS"/>
              </a:rPr>
              <a:t>emk’nın</a:t>
            </a:r>
            <a:r>
              <a:rPr lang="tr-TR" sz="2800" spc="-5" dirty="0">
                <a:latin typeface="Comic Sans MS"/>
                <a:cs typeface="Comic Sans MS"/>
              </a:rPr>
              <a:t> </a:t>
            </a:r>
            <a:r>
              <a:rPr lang="tr-TR" sz="3200" i="1" spc="-15" dirty="0" err="1">
                <a:latin typeface="Comic Sans MS"/>
                <a:cs typeface="Comic Sans MS"/>
              </a:rPr>
              <a:t>Ec</a:t>
            </a:r>
            <a:r>
              <a:rPr lang="tr-TR" sz="2800" spc="-15" dirty="0">
                <a:latin typeface="Comic Sans MS"/>
                <a:cs typeface="Comic Sans MS"/>
              </a:rPr>
              <a:t>=0 </a:t>
            </a:r>
            <a:r>
              <a:rPr lang="tr-TR" sz="2800" spc="-5" dirty="0">
                <a:latin typeface="Comic Sans MS"/>
                <a:cs typeface="Comic Sans MS"/>
              </a:rPr>
              <a:t>olduğu</a:t>
            </a:r>
            <a:r>
              <a:rPr lang="tr-TR" sz="2800" spc="20" dirty="0">
                <a:latin typeface="Comic Sans MS"/>
                <a:cs typeface="Comic Sans MS"/>
              </a:rPr>
              <a:t> </a:t>
            </a:r>
            <a:r>
              <a:rPr lang="tr-TR" sz="2800" dirty="0">
                <a:latin typeface="Comic Sans MS"/>
                <a:cs typeface="Comic Sans MS"/>
              </a:rPr>
              <a:t>görülür.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34396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60810" y="1873405"/>
            <a:ext cx="8564135" cy="3958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6285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82751" y="1951463"/>
            <a:ext cx="9132849" cy="4036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3882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40938" y="1846263"/>
            <a:ext cx="6570450" cy="4022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9756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hlinkClick r:id="rId2"/>
              </a:rPr>
              <a:t>http://www.ozersenyurt.net/dersler/elkmot/ELK_MOT_SUR_01.pdf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24622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NMYO Tema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MYO Tema" id="{3109E6BF-E65E-4E6F-9D13-38F18A5C6AAF}" vid="{35E7D8A0-46EF-400C-AC50-393CE5D6308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NMYO Tema</Template>
  <TotalTime>8</TotalTime>
  <Words>102</Words>
  <Application>Microsoft Office PowerPoint</Application>
  <PresentationFormat>Geniş ekran</PresentationFormat>
  <Paragraphs>12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2" baseType="lpstr">
      <vt:lpstr>Arial</vt:lpstr>
      <vt:lpstr>Calibri</vt:lpstr>
      <vt:lpstr>Comic Sans MS</vt:lpstr>
      <vt:lpstr>Symbol</vt:lpstr>
      <vt:lpstr>Times New Roman</vt:lpstr>
      <vt:lpstr>NMYO Tema</vt:lpstr>
      <vt:lpstr>PowerPoint Sunusu</vt:lpstr>
      <vt:lpstr>PowerPoint Sunusu</vt:lpstr>
      <vt:lpstr>PowerPoint Sunusu</vt:lpstr>
      <vt:lpstr>PowerPoint Sunusu</vt:lpstr>
      <vt:lpstr>PowerPoint Sunusu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Windows Kullanıcısı</cp:lastModifiedBy>
  <cp:revision>3</cp:revision>
  <dcterms:created xsi:type="dcterms:W3CDTF">2020-01-28T19:32:52Z</dcterms:created>
  <dcterms:modified xsi:type="dcterms:W3CDTF">2020-01-28T19:49:39Z</dcterms:modified>
</cp:coreProperties>
</file>