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hasCustomPrompt="1"/>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hasCustomPrompt="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52363C9-155E-44D6-A295-D9110019AC83}" type="datetimeFigureOut">
              <a:rPr lang="tr-TR" smtClean="0"/>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65665BDD-C7A5-4CB0-96EC-8FA1E40B6907}"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52363C9-155E-44D6-A295-D9110019AC83}"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665BDD-C7A5-4CB0-96EC-8FA1E40B6907}"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609600" y="914402"/>
            <a:ext cx="8026400" cy="5211763"/>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52363C9-155E-44D6-A295-D9110019AC83}"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665BDD-C7A5-4CB0-96EC-8FA1E40B6907}"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52363C9-155E-44D6-A295-D9110019AC83}"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665BDD-C7A5-4CB0-96EC-8FA1E40B6907}"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052363C9-155E-44D6-A295-D9110019AC83}"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665BDD-C7A5-4CB0-96EC-8FA1E40B6907}"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hasCustomPrompt="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İçerik Yer Tutucusu"/>
          <p:cNvSpPr>
            <a:spLocks noGrp="1"/>
          </p:cNvSpPr>
          <p:nvPr>
            <p:ph sz="half" idx="2" hasCustomPrompt="1"/>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52363C9-155E-44D6-A295-D9110019AC83}"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665BDD-C7A5-4CB0-96EC-8FA1E40B6907}"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5" name="4 İçerik Yer Tutucusu"/>
          <p:cNvSpPr>
            <a:spLocks noGrp="1"/>
          </p:cNvSpPr>
          <p:nvPr>
            <p:ph sz="quarter" idx="2" hasCustomPrompt="1"/>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6" name="5 İçerik Yer Tutucusu"/>
          <p:cNvSpPr>
            <a:spLocks noGrp="1"/>
          </p:cNvSpPr>
          <p:nvPr>
            <p:ph sz="quarter" idx="4" hasCustomPrompt="1"/>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52363C9-155E-44D6-A295-D9110019AC83}"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5665BDD-C7A5-4CB0-96EC-8FA1E40B6907}"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52363C9-155E-44D6-A295-D9110019AC83}"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5665BDD-C7A5-4CB0-96EC-8FA1E40B6907}"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52363C9-155E-44D6-A295-D9110019AC83}"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5665BDD-C7A5-4CB0-96EC-8FA1E40B6907}"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half" idx="1" hasCustomPrompt="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52363C9-155E-44D6-A295-D9110019AC83}"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665BDD-C7A5-4CB0-96EC-8FA1E40B6907}"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hasCustomPrompt="1"/>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hasCustomPrompt="1"/>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052363C9-155E-44D6-A295-D9110019AC83}"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65665BDD-C7A5-4CB0-96EC-8FA1E40B6907}" type="slidenum">
              <a:rPr lang="tr-TR" smtClean="0"/>
            </a:fld>
            <a:endParaRPr lang="tr-TR"/>
          </a:p>
        </p:txBody>
      </p:sp>
      <p:sp>
        <p:nvSpPr>
          <p:cNvPr id="3" name="2 Resim Yer Tutucusu"/>
          <p:cNvSpPr>
            <a:spLocks noGrp="1"/>
          </p:cNvSpPr>
          <p:nvPr>
            <p:ph type="pic" idx="1" hasCustomPrompt="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Serbest Form"/>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52363C9-155E-44D6-A295-D9110019AC83}" type="datetimeFigureOut">
              <a:rPr lang="tr-TR" smtClean="0"/>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5665BDD-C7A5-4CB0-96EC-8FA1E40B6907}" type="slidenum">
              <a:rPr lang="tr-TR" smtClean="0"/>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11200" y="2415382"/>
            <a:ext cx="10972800" cy="838457"/>
          </a:xfrm>
        </p:spPr>
        <p:txBody>
          <a:bodyPr/>
          <a:lstStyle/>
          <a:p>
            <a:r>
              <a:rPr lang="tr-TR" b="1" dirty="0">
                <a:solidFill>
                  <a:schemeClr val="tx1"/>
                </a:solidFill>
                <a:latin typeface="Arial" panose="020B0604020202020204" pitchFamily="34" charset="0"/>
                <a:cs typeface="Arial" panose="020B0604020202020204" pitchFamily="34" charset="0"/>
              </a:rPr>
              <a:t> </a:t>
            </a:r>
            <a:r>
              <a:rPr lang="tr-TR" b="1" dirty="0" smtClean="0">
                <a:solidFill>
                  <a:schemeClr val="tx1"/>
                </a:solidFill>
                <a:latin typeface="Arial" panose="020B0604020202020204" pitchFamily="34" charset="0"/>
                <a:cs typeface="Arial" panose="020B0604020202020204" pitchFamily="34" charset="0"/>
              </a:rPr>
              <a:t> BİR ÜRÜN FİŞİNİN TUTULMASI</a:t>
            </a:r>
            <a:endParaRPr lang="tr-TR" b="1" dirty="0">
              <a:solidFill>
                <a:schemeClr val="tx1"/>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H.TURİSTİK ÜRÜN FİYATLANDIRMASI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Bir turistik ürünün satılmasında rol oynayan en önemli faktörlerden biriside fiyatlandırılmasıdır. Müşterilerin çoğunluğu şu nedenlerden dolayı fiyat değişmelerine karşı çok duyarlıdırlar: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-Değişik destinasyonlar arasında veya aynı destinasyondaki değişik hizmetler arasında oluşan rekabet dolayısıyla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-Az gelirli halk kitlelerinin turistik tüketimine ulaşmadaki çabalarından dolayı fiyat farklılaşmaları artmaktadır.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81100"/>
            <a:ext cx="10972800" cy="5245100"/>
          </a:xfrm>
        </p:spPr>
        <p:txBody>
          <a:bodyPr/>
          <a:lstStyle/>
          <a:p>
            <a:pPr marL="0" indent="0" algn="just">
              <a:buNone/>
            </a:pPr>
            <a:r>
              <a:rPr lang="tr-TR" b="1" dirty="0" smtClean="0">
                <a:latin typeface="Arial" panose="020B0604020202020204" pitchFamily="34" charset="0"/>
                <a:cs typeface="Arial" panose="020B0604020202020204" pitchFamily="34" charset="0"/>
              </a:rPr>
              <a:t>Bir Turistik Ürün Fiyatının Belirlenmesi:</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Turistik ürün fiyatının belirlenmesi oldukça zor ve karmaşıktır. Bir turistik oluşturan elemanlar çok çeşitli olduğundan her işletme kendi hizmetinin fiyatını ayrı ayrı belirleyip sonra tur operatörleri satışa hazır bir ürünün fiyatını belirlerler. Temel işletmeler olarak kabul edilen konaklama, yiyecek-içecek ve ulaştırma işletmelerinin sundukları hizmetler karşılığında uygulayacakları fiyatlar herşeyden önce ürünün maliyetini ve pazarlama masraflarını kapsamaktadır. Buna işletmenin karı eklenerek ürünün satış fiyatı ortaya çıkar.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561182"/>
            <a:ext cx="12192000" cy="1184306"/>
          </a:xfrm>
        </p:spPr>
        <p:txBody>
          <a:bodyPr>
            <a:normAutofit/>
          </a:bodyPr>
          <a:lstStyle/>
          <a:p>
            <a:r>
              <a:rPr lang="tr-TR" sz="4200" b="1" dirty="0" smtClean="0">
                <a:solidFill>
                  <a:schemeClr val="tx1"/>
                </a:solidFill>
                <a:latin typeface="Arial" panose="020B0604020202020204" pitchFamily="34" charset="0"/>
                <a:cs typeface="Arial" panose="020B0604020202020204" pitchFamily="34" charset="0"/>
              </a:rPr>
              <a:t>İ.FİYAT TESPİTİNDE ETKİLİ OLAN FAKTÖRLER</a:t>
            </a:r>
            <a:endParaRPr lang="tr-TR" sz="42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77800" y="1935480"/>
            <a:ext cx="11404600" cy="4922520"/>
          </a:xfrm>
        </p:spPr>
        <p:txBody>
          <a:bodyPr/>
          <a:lstStyle/>
          <a:p>
            <a:pPr marL="0" indent="0" algn="just">
              <a:buNone/>
            </a:pPr>
            <a:r>
              <a:rPr lang="tr-TR" b="1" dirty="0" smtClean="0">
                <a:latin typeface="Arial" panose="020B0604020202020204" pitchFamily="34" charset="0"/>
                <a:cs typeface="Arial" panose="020B0604020202020204" pitchFamily="34" charset="0"/>
              </a:rPr>
              <a:t>1-Maliyetler: Maliyetlerinin iyi kontrol eden bir işletme çok kolay ve rahat bir fiyat tespiti yapabilir. Maliyete dayalı fiyatlama, yönteminin başarılı ve talebin dengeli olduğu süreç sağlıklı işler.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2-Ürünün niteliği: Turizm ürünleri genellikle emek-yoğun biçiminde üretildiğinden hizmet standartlaştırılması zordur. Bunun için büyüklük ve hizmet şekillerine göre sınıflandırılırlar.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3-İşletmelerin yeri-konumu: Turistik işletmelerin bulunduğu yerin hedef pazara olan mesafesi, doğal ve sosyal çevresi, tarihi ve kültürel değerlere olan yakınlığı, işletmelerin fiyatlarını etkilemektedir.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4200" y="977900"/>
            <a:ext cx="10972800" cy="5448300"/>
          </a:xfrm>
        </p:spPr>
        <p:txBody>
          <a:bodyPr>
            <a:noAutofit/>
          </a:bodyPr>
          <a:lstStyle/>
          <a:p>
            <a:pPr marL="0" indent="0" algn="just">
              <a:buNone/>
            </a:pPr>
            <a:r>
              <a:rPr lang="tr-TR" b="1" dirty="0" smtClean="0">
                <a:latin typeface="Arial" panose="020B0604020202020204" pitchFamily="34" charset="0"/>
                <a:cs typeface="Arial" panose="020B0604020202020204" pitchFamily="34" charset="0"/>
              </a:rPr>
              <a:t>4-Piyasadaki rakiplerin fiyatları: Bir turistik ürünün fiyatı, piyasadaki mevcut olan benzer ürün ve hizmetlerin fiyatlarına eşdeğer olması gerekir.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5-Tüketici davranışları-talebin özellikleri: Turizm talebi ulusal ve ulusrarası düzeyde olmaktadır. Bu nedenle işletmeler, hitap ettiği hedef kitlelere göre fiyat tespit etmeye başlamışlardır. Bazı işletmeler fiyatını uluslararası talebe göre saptamaktadırlar.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6-Üretim kapasitesi: Fiyatı, üretim maliyetleri dışında, işletmelerin kapasitelerine, ölçeklerine bağlı olarak değişik şekillerde de tespit edilir.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7-Hukuki düzenlemeler: Pazarlama yöneticileri fiyat tespit ederken fiyatın kamu yönetimlerinin mevcut kanun ve yönetmelerine uygunluğunu dikkate almalıdırlar.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434182"/>
            <a:ext cx="12192000" cy="1184306"/>
          </a:xfrm>
        </p:spPr>
        <p:txBody>
          <a:bodyPr>
            <a:normAutofit/>
          </a:bodyPr>
          <a:lstStyle/>
          <a:p>
            <a:r>
              <a:rPr lang="tr-TR" sz="3500" b="1" dirty="0" smtClean="0">
                <a:solidFill>
                  <a:schemeClr val="tx1"/>
                </a:solidFill>
                <a:latin typeface="Arial" panose="020B0604020202020204" pitchFamily="34" charset="0"/>
                <a:cs typeface="Arial" panose="020B0604020202020204" pitchFamily="34" charset="0"/>
              </a:rPr>
              <a:t>TURİZM İŞLETMELERİNDE FİYAT FARKLILAŞTIRILMASI</a:t>
            </a:r>
            <a:endParaRPr lang="tr-TR" sz="35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317500" y="18211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 Turizm işletmeleri doluluk oranlarını yükseltmek ve kar marjlarını arttırmak amacıyla, işletme içinde zaman ve mekana göre farklı fiyatlar uygulayabilirler. Bu fiyat çeşitlilikleri şöyledir;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a)Müşterinin satın alma gücüne göre fiyat farklılaştırılması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b)Zamana göre fiyat farklılaştırılması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c)Müşteri sayısına göre fiyat farklılaştırılması</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3100" y="688182"/>
            <a:ext cx="12192000" cy="1184306"/>
          </a:xfrm>
        </p:spPr>
        <p:txBody>
          <a:bodyPr>
            <a:normAutofit fontScale="90000"/>
          </a:bodyPr>
          <a:lstStyle/>
          <a:p>
            <a:r>
              <a:rPr lang="tr-TR" sz="3800" b="1" dirty="0" smtClean="0">
                <a:solidFill>
                  <a:schemeClr val="tx1"/>
                </a:solidFill>
                <a:latin typeface="Arial" panose="020B0604020202020204" pitchFamily="34" charset="0"/>
                <a:cs typeface="Arial" panose="020B0604020202020204" pitchFamily="34" charset="0"/>
              </a:rPr>
              <a:t>TURİZMDE FİYAT POLİTİKASINI ETKİLEYEN ÇEVRESEL FAKTÖRLER</a:t>
            </a:r>
            <a:endParaRPr lang="tr-TR" sz="38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520700" y="1973580"/>
            <a:ext cx="11290300" cy="4389120"/>
          </a:xfrm>
        </p:spPr>
        <p:txBody>
          <a:bodyPr/>
          <a:lstStyle/>
          <a:p>
            <a:pPr marL="0" indent="0" algn="just">
              <a:buNone/>
            </a:pPr>
            <a:r>
              <a:rPr lang="tr-TR" b="1" dirty="0" smtClean="0">
                <a:latin typeface="Arial" panose="020B0604020202020204" pitchFamily="34" charset="0"/>
                <a:cs typeface="Arial" panose="020B0604020202020204" pitchFamily="34" charset="0"/>
              </a:rPr>
              <a:t> Fiyat politikasının değişik faktörler çeşitli şekillerde etkilemektedirler. Bu etkenler şöyle sınıflandırılabilir: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a)İşletme dışı etkenler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-Ekonomik faktörler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-Resmi fiyat müdahalesi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-Fiyat esnekliği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-Rekabet şekilleri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-Tüketici davranışları</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8800" y="1236980"/>
            <a:ext cx="10972800" cy="479552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b)İşletme içi etkenler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-Ürünlerin fiyat yapısı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-İşletmenin amaçları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-Fiyat politikası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-İşletmenin özellikleri organizasyon yapısı</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Bu faktörler içinde iki önemli eleman vardır. Birincisi piyasanın tipi, ikincisi ise ürünün maliyet fiyatı. Bunun sonucunda iki şekilde fiyat politikası saptanabilir: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a)Maliyet + kar marjı üzerine oluşturulan fiyat</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b)Piyasaya göre (Rekabet ve talep dikkate alınarak) oluşturulan fiyat.</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1" cstate="print">
            <a:extLst>
              <a:ext uri="{28A0092B-C50C-407E-A947-70E740481C1C}">
                <a14:useLocalDpi xmlns:a14="http://schemas.microsoft.com/office/drawing/2010/main" val="0"/>
              </a:ext>
            </a:extLst>
          </a:blip>
          <a:stretch>
            <a:fillRect/>
          </a:stretch>
        </p:blipFill>
        <p:spPr>
          <a:xfrm>
            <a:off x="0" y="0"/>
            <a:ext cx="12192000" cy="6857999"/>
          </a:xfr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2400">
                <a:latin typeface="Arial" panose="020B0604020202020204" pitchFamily="34" charset="0"/>
              </a:rPr>
              <a:t>Kaynakça</a:t>
            </a:r>
            <a:endParaRPr lang="tr-TR" altLang="en-US" sz="2400">
              <a:latin typeface="Arial" panose="020B0604020202020204" pitchFamily="34" charset="0"/>
            </a:endParaRPr>
          </a:p>
        </p:txBody>
      </p:sp>
      <p:sp>
        <p:nvSpPr>
          <p:cNvPr id="3" name="Content Placeholder 2"/>
          <p:cNvSpPr>
            <a:spLocks noGrp="1"/>
          </p:cNvSpPr>
          <p:nvPr>
            <p:ph idx="1"/>
          </p:nvPr>
        </p:nvSpPr>
        <p:spPr/>
        <p:txBody>
          <a:bodyPr/>
          <a:p>
            <a:pPr marL="0" indent="0" algn="l">
              <a:buNone/>
            </a:pPr>
            <a:r>
              <a:rPr lang="tr-TR" sz="1800" b="1" dirty="0" err="1" smtClean="0">
                <a:latin typeface="Arial" panose="020B0604020202020204" pitchFamily="34" charset="0"/>
                <a:cs typeface="Arial" panose="020B0604020202020204" pitchFamily="34" charset="0"/>
                <a:sym typeface="+mn-ea"/>
              </a:rPr>
              <a:t>Prof.Dr</a:t>
            </a:r>
            <a:r>
              <a:rPr lang="tr-TR" sz="1800" b="1" dirty="0" smtClean="0">
                <a:latin typeface="Arial" panose="020B0604020202020204" pitchFamily="34" charset="0"/>
                <a:cs typeface="Arial" panose="020B0604020202020204" pitchFamily="34" charset="0"/>
                <a:sym typeface="+mn-ea"/>
              </a:rPr>
              <a:t>. Necdet </a:t>
            </a:r>
            <a:r>
              <a:rPr lang="tr-TR" sz="1800" b="1" dirty="0" err="1" smtClean="0">
                <a:latin typeface="Arial" panose="020B0604020202020204" pitchFamily="34" charset="0"/>
                <a:cs typeface="Arial" panose="020B0604020202020204" pitchFamily="34" charset="0"/>
                <a:sym typeface="+mn-ea"/>
              </a:rPr>
              <a:t>Hacıoğlu,Turizm</a:t>
            </a:r>
            <a:r>
              <a:rPr lang="tr-TR" sz="1800" b="1" dirty="0" smtClean="0">
                <a:latin typeface="Arial" panose="020B0604020202020204" pitchFamily="34" charset="0"/>
                <a:cs typeface="Arial" panose="020B0604020202020204" pitchFamily="34" charset="0"/>
                <a:sym typeface="+mn-ea"/>
              </a:rPr>
              <a:t> Pazarlaması,Ankara,2010,s.1-152</a:t>
            </a:r>
            <a:endParaRPr lang="tr-TR" sz="1800" b="1" dirty="0">
              <a:latin typeface="Arial" panose="020B0604020202020204" pitchFamily="34" charset="0"/>
              <a:cs typeface="Arial" panose="020B0604020202020204" pitchFamily="34" charset="0"/>
            </a:endParaRPr>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402080"/>
            <a:ext cx="10972800" cy="4592320"/>
          </a:xfrm>
        </p:spPr>
        <p:txBody>
          <a:bodyPr>
            <a:normAutofit fontScale="92500" lnSpcReduction="10000"/>
          </a:bodyPr>
          <a:lstStyle/>
          <a:p>
            <a:pPr marL="0" indent="0" algn="just">
              <a:buNone/>
            </a:pPr>
            <a:r>
              <a:rPr lang="tr-TR" b="1" dirty="0" smtClean="0">
                <a:latin typeface="Arial" panose="020B0604020202020204" pitchFamily="34" charset="0"/>
                <a:cs typeface="Arial" panose="020B0604020202020204" pitchFamily="34" charset="0"/>
              </a:rPr>
              <a:t> Her ürünün çeşidini ve geçmişini belirlemek gerekir. Bu analiz ürünün piyasaya uygunluğunu anlamaya yarar.</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Her ürün hakkındaki çeşitli bilgiler, özel bir dosyada tutulur ve bu bilgiler güncelleştirilebilir. Bir ürün hakkındaki fişte bulunması gereken önemli başlıklar şunlardır;</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1-ÜRÜN</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a)Ürünün geçmişi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b)Ürünün fiziki özellikleri ve fiyatı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c)Ürünün üretiminden ve piyasaya sürülmesinden itibaren yapılan teknik ve ticari araştırma ve incelemeler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d)Estetik </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4200" y="1351280"/>
            <a:ext cx="10972800" cy="4478020"/>
          </a:xfrm>
        </p:spPr>
        <p:txBody>
          <a:bodyPr>
            <a:normAutofit lnSpcReduction="10000"/>
          </a:bodyPr>
          <a:lstStyle/>
          <a:p>
            <a:pPr marL="0" indent="0" algn="just">
              <a:buNone/>
            </a:pPr>
            <a:r>
              <a:rPr lang="tr-TR" b="1" dirty="0" smtClean="0">
                <a:latin typeface="Arial" panose="020B0604020202020204" pitchFamily="34" charset="0"/>
                <a:cs typeface="Arial" panose="020B0604020202020204" pitchFamily="34" charset="0"/>
              </a:rPr>
              <a:t>2-PİYASA</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a)Piyasanın gelişimi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b)Değişik piyasaların belirlenmesi, tüketim alışkanlıkları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c)Dağıtım: Değişik dağıtım kanallarına göre satış dağıtımı, oranları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d)Tüketici: Profili, davranışları, turistik tüketim motivasyonları</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3-SATIŞLAR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a)Son satışların gelişimi, tarihçesi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b)Satışların mevsimlik özelliği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c)Dağıtım kanallarına göre satışların analizleri</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66800"/>
            <a:ext cx="10972800" cy="532130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4-REKABET</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a)Bölgesel veya ulusal piyasada çeşitli rakiplerin durumu</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b)Rekabetin durumunu analiz</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c)Rakiplerin reklam ve promosyon çabalarını inceleme</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5-PAZARLAMA STRATEJİSİ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a)Ürün üzerine daha önce gerçekleştirilmiş stratejilerin incelenmesi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b)Mevcut stratejinin özeti </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8800" y="1186180"/>
            <a:ext cx="10972800" cy="515112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6-REKLAM</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a)Önceki kampanyaların tarihçesi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b)İşlenen konular, broşür, katalog ve dökümanların gözden geçirilmesi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c)Yıllık kampanyanın sunulması (bütçe ve sonuçları)</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7-SATIŞ PROMOSYONU</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a)Faaliyetlerin incelenmesi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b)Yıllık promosyon faaliyetleri için araçların saptanması</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383382"/>
            <a:ext cx="10972800" cy="1184306"/>
          </a:xfrm>
        </p:spPr>
        <p:txBody>
          <a:bodyPr/>
          <a:lstStyle/>
          <a:p>
            <a:r>
              <a:rPr lang="tr-TR" b="1" dirty="0" smtClean="0">
                <a:solidFill>
                  <a:schemeClr val="tx1"/>
                </a:solidFill>
                <a:latin typeface="Arial" panose="020B0604020202020204" pitchFamily="34" charset="0"/>
                <a:cs typeface="Arial" panose="020B0604020202020204" pitchFamily="34" charset="0"/>
              </a:rPr>
              <a:t>Bir fiş üç bölümden oluşur;</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567688"/>
            <a:ext cx="10972800" cy="4909312"/>
          </a:xfrm>
        </p:spPr>
        <p:txBody>
          <a:bodyPr/>
          <a:lstStyle/>
          <a:p>
            <a:pPr marL="0" indent="0" algn="just">
              <a:buNone/>
            </a:pPr>
            <a:r>
              <a:rPr lang="tr-TR" b="1" dirty="0" smtClean="0">
                <a:latin typeface="Arial" panose="020B0604020202020204" pitchFamily="34" charset="0"/>
                <a:cs typeface="Arial" panose="020B0604020202020204" pitchFamily="34" charset="0"/>
              </a:rPr>
              <a:t>A)Ürün analizi: Bulunan yeri tüm donatımların ayrıntılı listesinin, mülkiyete ilişkin yorumunun, oda fiyatları ve diğer servisleri içeren ürün kontrol listesi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-Otelin bulunduğu yer ve bölgenin analizi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-Dekorasyon ve mimarinin analizi</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B)Rekabet durumu: Bir ülkenin kuvvetli ve zayıf yönlerini alıp incelemek suretiyle rekabet durumunun ortaya çıkarılması tekniğidir. </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0" y="1389380"/>
            <a:ext cx="10972800" cy="4389120"/>
          </a:xfrm>
        </p:spPr>
        <p:txBody>
          <a:bodyPr/>
          <a:lstStyle/>
          <a:p>
            <a:pPr marL="0" indent="0" algn="just">
              <a:buNone/>
            </a:pPr>
            <a:r>
              <a:rPr lang="tr-TR" b="1" dirty="0">
                <a:latin typeface="Arial" panose="020B0604020202020204" pitchFamily="34" charset="0"/>
                <a:cs typeface="Arial" panose="020B0604020202020204" pitchFamily="34" charset="0"/>
              </a:rPr>
              <a:t>C)İmaj </a:t>
            </a:r>
            <a:r>
              <a:rPr lang="tr-TR" b="1" dirty="0" smtClean="0">
                <a:latin typeface="Arial" panose="020B0604020202020204" pitchFamily="34" charset="0"/>
                <a:cs typeface="Arial" panose="020B0604020202020204" pitchFamily="34" charset="0"/>
              </a:rPr>
              <a:t>kavramı: Ürün hakkındaki imaj çok önemlidir. Ürünün bir imajının olup olmadığı şöyle belirlenir: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1-Ürünün tanınıp tanınmadığı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2-Ürün hakkında sahip olunan imaja göre ulaşılan yargı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3-Nasıl bir davranış gösterilecek: Ürün satın alınacak mı, alınmayacak mı?</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20700" y="1338580"/>
            <a:ext cx="10972800" cy="438912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Edinilen imajın gerçek durumla karşılaştırılması bazı unsurlar etrafında bir strateji hazırlama düşüncesi yaratır: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-Turizm konusunda bir ülke yada kuruluş nasıl bir mesaj seçmelidir?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-Nasıl bir alt yapı ve hizmet politikası, zayıf ve üzerinde kuşku duyulan noktaları azaltmayı mümkün kılabilir?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-Ülkenin, bölgenin yada turistik kuruluşun imajını geliştirmek için nasıl bir strateji oluşturulmalıdır?</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1500" y="1300480"/>
            <a:ext cx="10972800" cy="438912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Bir ülke imajı örneği olarak Fransızların İngiltere hakkındaki imajını ele alalım. Sembollerden, kötü yönlerden ve engellerden oluşan bir imaj:</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-Semboller: Kraliçe, kahvaltı, bir oda, Londra, modern müzik ve İngiliz modası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-Kötü yönler: Gastronomi, ilim, soyutlanmışlık (izolasyonizm), mağazalarda geleneklere bağlılık, çalışma saatleri, trafiğin soldan oluşu</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-Ziyaret için engeller: Manş’ın geçilmesi, para işleri, dil, iklim, trafiğin soldan oluşu</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6370</Words>
  <Application>WPS Presentation</Application>
  <PresentationFormat>Geniş ekran</PresentationFormat>
  <Paragraphs>119</Paragraphs>
  <Slides>18</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18</vt:i4>
      </vt:variant>
    </vt:vector>
  </HeadingPairs>
  <TitlesOfParts>
    <vt:vector size="28" baseType="lpstr">
      <vt:lpstr>Arial</vt:lpstr>
      <vt:lpstr>SimSun</vt:lpstr>
      <vt:lpstr>Wingdings</vt:lpstr>
      <vt:lpstr>Wingdings 2</vt:lpstr>
      <vt:lpstr>Constantia</vt:lpstr>
      <vt:lpstr>Microsoft YaHei</vt:lpstr>
      <vt:lpstr/>
      <vt:lpstr>Arial Unicode MS</vt:lpstr>
      <vt:lpstr>Calibri</vt:lpstr>
      <vt:lpstr>Akış</vt:lpstr>
      <vt:lpstr>  BİR ÜRÜN FİŞİNİN TUTULMASI</vt:lpstr>
      <vt:lpstr>PowerPoint 演示文稿</vt:lpstr>
      <vt:lpstr>PowerPoint 演示文稿</vt:lpstr>
      <vt:lpstr>PowerPoint 演示文稿</vt:lpstr>
      <vt:lpstr>PowerPoint 演示文稿</vt:lpstr>
      <vt:lpstr>Bir fiş üç bölümden oluşur;</vt:lpstr>
      <vt:lpstr>PowerPoint 演示文稿</vt:lpstr>
      <vt:lpstr>PowerPoint 演示文稿</vt:lpstr>
      <vt:lpstr>PowerPoint 演示文稿</vt:lpstr>
      <vt:lpstr>H.TURİSTİK ÜRÜN FİYATLANDIRMASI</vt:lpstr>
      <vt:lpstr>PowerPoint 演示文稿</vt:lpstr>
      <vt:lpstr>İ.FİYAT TESPİTİNDE ETKİLİ OLAN FAKTÖRLER</vt:lpstr>
      <vt:lpstr>PowerPoint 演示文稿</vt:lpstr>
      <vt:lpstr>TURİZM İŞLETMELERİNDE FİYAT FARKLILAŞTIRILMASI</vt:lpstr>
      <vt:lpstr>TURİZMDE FİYAT POLİTİKASINI ETKİLEYEN ÇEVRESEL FAKTÖRLER</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VI.BİR ÜRÜN FİŞİNİN TUTULMASI</dc:title>
  <dc:creator>Windows Kullanıcısı</dc:creator>
  <cp:lastModifiedBy>ali</cp:lastModifiedBy>
  <cp:revision>5</cp:revision>
  <dcterms:created xsi:type="dcterms:W3CDTF">2018-02-12T18:17:00Z</dcterms:created>
  <dcterms:modified xsi:type="dcterms:W3CDTF">2018-02-16T10:36:26Z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