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9" r:id="rId2"/>
    <p:sldId id="260" r:id="rId3"/>
    <p:sldId id="261" r:id="rId4"/>
    <p:sldId id="262" r:id="rId5"/>
    <p:sldId id="263" r:id="rId6"/>
    <p:sldId id="264" r:id="rId7"/>
    <p:sldId id="266" r:id="rId8"/>
    <p:sldId id="270" r:id="rId9"/>
    <p:sldId id="271" r:id="rId10"/>
    <p:sldId id="272" r:id="rId11"/>
    <p:sldId id="275" r:id="rId12"/>
    <p:sldId id="276" r:id="rId13"/>
    <p:sldId id="277" r:id="rId14"/>
    <p:sldId id="278" r:id="rId15"/>
    <p:sldId id="279" r:id="rId16"/>
    <p:sldId id="282" r:id="rId17"/>
    <p:sldId id="284" r:id="rId18"/>
    <p:sldId id="285" r:id="rId19"/>
    <p:sldId id="286" r:id="rId20"/>
    <p:sldId id="287" r:id="rId2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96" autoAdjust="0"/>
    <p:restoredTop sz="94660"/>
  </p:normalViewPr>
  <p:slideViewPr>
    <p:cSldViewPr>
      <p:cViewPr varScale="1">
        <p:scale>
          <a:sx n="42" d="100"/>
          <a:sy n="42" d="100"/>
        </p:scale>
        <p:origin x="1326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C830E82-2951-4E92-974A-F9759315816F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704939F0-A652-42CB-B1FA-481C8E999BAC}">
      <dgm:prSet phldrT="[Metin]"/>
      <dgm:spPr>
        <a:solidFill>
          <a:schemeClr val="tx1">
            <a:lumMod val="75000"/>
            <a:lumOff val="25000"/>
          </a:schemeClr>
        </a:solidFill>
        <a:effectLst>
          <a:outerShdw blurRad="76200" dir="13500000" sy="23000" kx="1200000" algn="br" rotWithShape="0">
            <a:prstClr val="black">
              <a:alpha val="20000"/>
            </a:prstClr>
          </a:outerShdw>
        </a:effectLst>
        <a:scene3d>
          <a:camera prst="isometricOffAxis1Right"/>
          <a:lightRig rig="threePt" dir="t"/>
        </a:scene3d>
        <a:sp3d>
          <a:bevelT w="114300" prst="artDeco"/>
        </a:sp3d>
      </dgm:spPr>
      <dgm:t>
        <a:bodyPr/>
        <a:lstStyle/>
        <a:p>
          <a:r>
            <a:rPr lang="tr-TR" b="1" smtClean="0"/>
            <a:t>Bölüm 13</a:t>
          </a:r>
          <a:endParaRPr lang="tr-TR" b="1"/>
        </a:p>
      </dgm:t>
    </dgm:pt>
    <dgm:pt modelId="{E3847506-4F76-477E-AD5A-9D7FB23AD113}" type="parTrans" cxnId="{ADAC1C64-7772-42BC-B352-ED686FE6AC82}">
      <dgm:prSet/>
      <dgm:spPr/>
      <dgm:t>
        <a:bodyPr/>
        <a:lstStyle/>
        <a:p>
          <a:endParaRPr lang="tr-TR"/>
        </a:p>
      </dgm:t>
    </dgm:pt>
    <dgm:pt modelId="{01CADDAC-D422-4D71-9B1E-B2A462C357B2}" type="sibTrans" cxnId="{ADAC1C64-7772-42BC-B352-ED686FE6AC82}">
      <dgm:prSet/>
      <dgm:spPr/>
      <dgm:t>
        <a:bodyPr/>
        <a:lstStyle/>
        <a:p>
          <a:endParaRPr lang="tr-TR"/>
        </a:p>
      </dgm:t>
    </dgm:pt>
    <dgm:pt modelId="{07108C30-70FC-4930-B8F1-6BACCF38C501}">
      <dgm:prSet phldrT="[Metin]"/>
      <dgm:spPr>
        <a:ln>
          <a:solidFill>
            <a:schemeClr val="tx2">
              <a:lumMod val="60000"/>
              <a:lumOff val="40000"/>
            </a:schemeClr>
          </a:solidFill>
        </a:ln>
        <a:effectLst>
          <a:outerShdw blurRad="76200" dir="13500000" sy="23000" kx="1200000" algn="br" rotWithShape="0">
            <a:prstClr val="black">
              <a:alpha val="20000"/>
            </a:prstClr>
          </a:outerShdw>
        </a:effectLst>
        <a:scene3d>
          <a:camera prst="isometricOffAxis1Right"/>
          <a:lightRig rig="threePt" dir="t"/>
        </a:scene3d>
        <a:sp3d>
          <a:bevelT w="114300" prst="artDeco"/>
        </a:sp3d>
      </dgm:spPr>
      <dgm:t>
        <a:bodyPr/>
        <a:lstStyle/>
        <a:p>
          <a:r>
            <a:rPr lang="tr-TR" b="1" smtClean="0"/>
            <a:t>Ergenlikten Yetişkinliğe Geçiş</a:t>
          </a:r>
          <a:endParaRPr lang="tr-TR" b="1"/>
        </a:p>
      </dgm:t>
    </dgm:pt>
    <dgm:pt modelId="{04512016-FA49-4690-8A3C-1A908067B0D1}" type="parTrans" cxnId="{FB9AC48A-9CB6-411D-962A-6DA0E14B4C87}">
      <dgm:prSet/>
      <dgm:spPr>
        <a:solidFill>
          <a:schemeClr val="tx1">
            <a:lumMod val="75000"/>
            <a:lumOff val="25000"/>
          </a:schemeClr>
        </a:solidFill>
        <a:effectLst>
          <a:outerShdw blurRad="76200" dir="13500000" sy="23000" kx="1200000" algn="br" rotWithShape="0">
            <a:prstClr val="black">
              <a:alpha val="20000"/>
            </a:prstClr>
          </a:outerShdw>
        </a:effectLst>
        <a:scene3d>
          <a:camera prst="isometricOffAxis1Right"/>
          <a:lightRig rig="threePt" dir="t"/>
        </a:scene3d>
        <a:sp3d>
          <a:bevelT w="114300" prst="artDeco"/>
        </a:sp3d>
      </dgm:spPr>
      <dgm:t>
        <a:bodyPr/>
        <a:lstStyle/>
        <a:p>
          <a:endParaRPr lang="tr-TR"/>
        </a:p>
      </dgm:t>
    </dgm:pt>
    <dgm:pt modelId="{940F4CF2-24F4-4E8A-879A-18C03153571E}" type="sibTrans" cxnId="{FB9AC48A-9CB6-411D-962A-6DA0E14B4C87}">
      <dgm:prSet/>
      <dgm:spPr/>
      <dgm:t>
        <a:bodyPr/>
        <a:lstStyle/>
        <a:p>
          <a:endParaRPr lang="tr-TR"/>
        </a:p>
      </dgm:t>
    </dgm:pt>
    <dgm:pt modelId="{0780D2D3-517F-4E48-838B-03B960ECA802}">
      <dgm:prSet phldrT="[Metin]"/>
      <dgm:spPr>
        <a:ln>
          <a:solidFill>
            <a:schemeClr val="tx2">
              <a:lumMod val="60000"/>
              <a:lumOff val="40000"/>
            </a:schemeClr>
          </a:solidFill>
        </a:ln>
        <a:effectLst>
          <a:outerShdw blurRad="76200" dir="13500000" sy="23000" kx="1200000" algn="br" rotWithShape="0">
            <a:prstClr val="black">
              <a:alpha val="20000"/>
            </a:prstClr>
          </a:outerShdw>
        </a:effectLst>
        <a:scene3d>
          <a:camera prst="isometricOffAxis1Right"/>
          <a:lightRig rig="threePt" dir="t"/>
        </a:scene3d>
        <a:sp3d>
          <a:bevelT w="114300" prst="artDeco"/>
        </a:sp3d>
      </dgm:spPr>
      <dgm:t>
        <a:bodyPr/>
        <a:lstStyle/>
        <a:p>
          <a:r>
            <a:rPr lang="tr-TR" b="1" smtClean="0"/>
            <a:t>Fiziksel Gelişim</a:t>
          </a:r>
          <a:endParaRPr lang="tr-TR" b="1"/>
        </a:p>
      </dgm:t>
    </dgm:pt>
    <dgm:pt modelId="{D3C91A83-4546-4805-A810-4FB93DD69537}" type="parTrans" cxnId="{96FF4412-6CD1-4ECB-9774-560208C9ACE1}">
      <dgm:prSet/>
      <dgm:spPr>
        <a:solidFill>
          <a:schemeClr val="tx1">
            <a:lumMod val="75000"/>
            <a:lumOff val="25000"/>
          </a:schemeClr>
        </a:solidFill>
        <a:effectLst>
          <a:outerShdw blurRad="76200" dir="13500000" sy="23000" kx="1200000" algn="br" rotWithShape="0">
            <a:prstClr val="black">
              <a:alpha val="20000"/>
            </a:prstClr>
          </a:outerShdw>
        </a:effectLst>
        <a:scene3d>
          <a:camera prst="isometricOffAxis1Right"/>
          <a:lightRig rig="threePt" dir="t"/>
        </a:scene3d>
        <a:sp3d>
          <a:bevelT w="114300" prst="artDeco"/>
        </a:sp3d>
      </dgm:spPr>
      <dgm:t>
        <a:bodyPr/>
        <a:lstStyle/>
        <a:p>
          <a:endParaRPr lang="tr-TR"/>
        </a:p>
      </dgm:t>
    </dgm:pt>
    <dgm:pt modelId="{440A787F-EF54-4BFF-8F12-49D7B6F41FBD}" type="sibTrans" cxnId="{96FF4412-6CD1-4ECB-9774-560208C9ACE1}">
      <dgm:prSet/>
      <dgm:spPr/>
      <dgm:t>
        <a:bodyPr/>
        <a:lstStyle/>
        <a:p>
          <a:endParaRPr lang="tr-TR"/>
        </a:p>
      </dgm:t>
    </dgm:pt>
    <dgm:pt modelId="{E82FE96B-E218-41D2-969D-1714CD3799BD}">
      <dgm:prSet phldrT="[Metin]"/>
      <dgm:spPr>
        <a:ln>
          <a:solidFill>
            <a:schemeClr val="tx2">
              <a:lumMod val="60000"/>
              <a:lumOff val="40000"/>
            </a:schemeClr>
          </a:solidFill>
        </a:ln>
        <a:effectLst>
          <a:outerShdw blurRad="76200" dir="13500000" sy="23000" kx="1200000" algn="br" rotWithShape="0">
            <a:prstClr val="black">
              <a:alpha val="20000"/>
            </a:prstClr>
          </a:outerShdw>
        </a:effectLst>
        <a:scene3d>
          <a:camera prst="isometricOffAxis1Right"/>
          <a:lightRig rig="threePt" dir="t"/>
        </a:scene3d>
        <a:sp3d>
          <a:bevelT w="114300" prst="artDeco"/>
        </a:sp3d>
      </dgm:spPr>
      <dgm:t>
        <a:bodyPr/>
        <a:lstStyle/>
        <a:p>
          <a:r>
            <a:rPr lang="tr-TR" b="1" smtClean="0"/>
            <a:t>Cinsellik</a:t>
          </a:r>
          <a:endParaRPr lang="tr-TR" b="1"/>
        </a:p>
      </dgm:t>
    </dgm:pt>
    <dgm:pt modelId="{1AC894AD-54B8-487D-9D94-ED35936AAC8D}" type="parTrans" cxnId="{A783AE2B-D993-495D-8F1A-E7500189E10A}">
      <dgm:prSet/>
      <dgm:spPr>
        <a:solidFill>
          <a:schemeClr val="tx1">
            <a:lumMod val="75000"/>
            <a:lumOff val="25000"/>
          </a:schemeClr>
        </a:solidFill>
        <a:effectLst>
          <a:outerShdw blurRad="76200" dir="13500000" sy="23000" kx="1200000" algn="br" rotWithShape="0">
            <a:prstClr val="black">
              <a:alpha val="20000"/>
            </a:prstClr>
          </a:outerShdw>
        </a:effectLst>
        <a:scene3d>
          <a:camera prst="isometricOffAxis1Right"/>
          <a:lightRig rig="threePt" dir="t"/>
        </a:scene3d>
        <a:sp3d>
          <a:bevelT w="114300" prst="artDeco"/>
        </a:sp3d>
      </dgm:spPr>
      <dgm:t>
        <a:bodyPr/>
        <a:lstStyle/>
        <a:p>
          <a:endParaRPr lang="tr-TR"/>
        </a:p>
      </dgm:t>
    </dgm:pt>
    <dgm:pt modelId="{B2789C77-10D5-4AAD-A51A-04D0A89EBD3E}" type="sibTrans" cxnId="{A783AE2B-D993-495D-8F1A-E7500189E10A}">
      <dgm:prSet/>
      <dgm:spPr/>
      <dgm:t>
        <a:bodyPr/>
        <a:lstStyle/>
        <a:p>
          <a:endParaRPr lang="tr-TR"/>
        </a:p>
      </dgm:t>
    </dgm:pt>
    <dgm:pt modelId="{776648F7-8503-465F-93A0-9F4C47C43EE4}">
      <dgm:prSet/>
      <dgm:spPr>
        <a:ln>
          <a:solidFill>
            <a:schemeClr val="tx2">
              <a:lumMod val="60000"/>
              <a:lumOff val="40000"/>
            </a:schemeClr>
          </a:solidFill>
        </a:ln>
        <a:effectLst>
          <a:outerShdw blurRad="76200" dir="13500000" sy="23000" kx="1200000" algn="br" rotWithShape="0">
            <a:prstClr val="black">
              <a:alpha val="20000"/>
            </a:prstClr>
          </a:outerShdw>
        </a:effectLst>
        <a:scene3d>
          <a:camera prst="isometricOffAxis1Right"/>
          <a:lightRig rig="threePt" dir="t"/>
        </a:scene3d>
        <a:sp3d>
          <a:bevelT w="114300" prst="artDeco"/>
        </a:sp3d>
      </dgm:spPr>
      <dgm:t>
        <a:bodyPr/>
        <a:lstStyle/>
        <a:p>
          <a:r>
            <a:rPr lang="tr-TR" b="1" smtClean="0"/>
            <a:t>Bilişsel Gelişim</a:t>
          </a:r>
          <a:endParaRPr lang="tr-TR" b="1"/>
        </a:p>
      </dgm:t>
    </dgm:pt>
    <dgm:pt modelId="{B55DA269-A7C3-4061-9D82-E267C7BE167E}" type="parTrans" cxnId="{A70D0BC0-3833-40F3-AACF-B60D5817A465}">
      <dgm:prSet/>
      <dgm:spPr>
        <a:solidFill>
          <a:schemeClr val="tx1">
            <a:lumMod val="75000"/>
            <a:lumOff val="25000"/>
          </a:schemeClr>
        </a:solidFill>
        <a:effectLst>
          <a:outerShdw blurRad="76200" dir="13500000" sy="23000" kx="1200000" algn="br" rotWithShape="0">
            <a:prstClr val="black">
              <a:alpha val="20000"/>
            </a:prstClr>
          </a:outerShdw>
        </a:effectLst>
        <a:scene3d>
          <a:camera prst="isometricOffAxis1Right"/>
          <a:lightRig rig="threePt" dir="t"/>
        </a:scene3d>
        <a:sp3d>
          <a:bevelT w="114300" prst="artDeco"/>
        </a:sp3d>
      </dgm:spPr>
      <dgm:t>
        <a:bodyPr/>
        <a:lstStyle/>
        <a:p>
          <a:endParaRPr lang="tr-TR"/>
        </a:p>
      </dgm:t>
    </dgm:pt>
    <dgm:pt modelId="{31B19B0D-74E8-41C1-BE2B-5F197EC4EA82}" type="sibTrans" cxnId="{A70D0BC0-3833-40F3-AACF-B60D5817A465}">
      <dgm:prSet/>
      <dgm:spPr/>
      <dgm:t>
        <a:bodyPr/>
        <a:lstStyle/>
        <a:p>
          <a:endParaRPr lang="tr-TR"/>
        </a:p>
      </dgm:t>
    </dgm:pt>
    <dgm:pt modelId="{C1C9D2F1-21F2-488A-AAB6-A8E7080508B9}">
      <dgm:prSet/>
      <dgm:spPr>
        <a:ln>
          <a:solidFill>
            <a:schemeClr val="tx2">
              <a:lumMod val="60000"/>
              <a:lumOff val="40000"/>
            </a:schemeClr>
          </a:solidFill>
        </a:ln>
        <a:effectLst>
          <a:outerShdw blurRad="76200" dir="13500000" sy="23000" kx="1200000" algn="br" rotWithShape="0">
            <a:prstClr val="black">
              <a:alpha val="20000"/>
            </a:prstClr>
          </a:outerShdw>
        </a:effectLst>
        <a:scene3d>
          <a:camera prst="isometricOffAxis1Right"/>
          <a:lightRig rig="threePt" dir="t"/>
        </a:scene3d>
        <a:sp3d>
          <a:bevelT w="114300" prst="artDeco"/>
        </a:sp3d>
      </dgm:spPr>
      <dgm:t>
        <a:bodyPr/>
        <a:lstStyle/>
        <a:p>
          <a:r>
            <a:rPr lang="tr-TR" b="1" smtClean="0"/>
            <a:t>Kariyer ve İş</a:t>
          </a:r>
          <a:endParaRPr lang="tr-TR" b="1"/>
        </a:p>
      </dgm:t>
    </dgm:pt>
    <dgm:pt modelId="{4882EF78-AA33-4A8A-8BFF-55B97A1BC1A4}" type="parTrans" cxnId="{46847937-C61C-4C2A-93BF-03A654AA0813}">
      <dgm:prSet/>
      <dgm:spPr>
        <a:solidFill>
          <a:schemeClr val="tx1">
            <a:lumMod val="75000"/>
            <a:lumOff val="25000"/>
          </a:schemeClr>
        </a:solidFill>
        <a:effectLst>
          <a:outerShdw blurRad="76200" dir="13500000" sy="23000" kx="1200000" algn="br" rotWithShape="0">
            <a:prstClr val="black">
              <a:alpha val="20000"/>
            </a:prstClr>
          </a:outerShdw>
        </a:effectLst>
        <a:scene3d>
          <a:camera prst="isometricOffAxis1Right"/>
          <a:lightRig rig="threePt" dir="t"/>
        </a:scene3d>
        <a:sp3d>
          <a:bevelT w="114300" prst="artDeco"/>
        </a:sp3d>
      </dgm:spPr>
      <dgm:t>
        <a:bodyPr/>
        <a:lstStyle/>
        <a:p>
          <a:endParaRPr lang="tr-TR"/>
        </a:p>
      </dgm:t>
    </dgm:pt>
    <dgm:pt modelId="{9CDA94D8-12A7-4422-9924-701CCF40B363}" type="sibTrans" cxnId="{46847937-C61C-4C2A-93BF-03A654AA0813}">
      <dgm:prSet/>
      <dgm:spPr/>
      <dgm:t>
        <a:bodyPr/>
        <a:lstStyle/>
        <a:p>
          <a:endParaRPr lang="tr-TR"/>
        </a:p>
      </dgm:t>
    </dgm:pt>
    <dgm:pt modelId="{D82334A3-DD72-4D07-B31E-0BA010ABAEC5}" type="pres">
      <dgm:prSet presAssocID="{9C830E82-2951-4E92-974A-F9759315816F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580F1208-C8DB-41CE-8A99-B0707631B97C}" type="pres">
      <dgm:prSet presAssocID="{704939F0-A652-42CB-B1FA-481C8E999BAC}" presName="centerShape" presStyleLbl="node0" presStyleIdx="0" presStyleCnt="1" custLinFactNeighborX="1058"/>
      <dgm:spPr/>
      <dgm:t>
        <a:bodyPr/>
        <a:lstStyle/>
        <a:p>
          <a:endParaRPr lang="tr-TR"/>
        </a:p>
      </dgm:t>
    </dgm:pt>
    <dgm:pt modelId="{103A88EB-0DF7-479A-855A-8B8C4E0C31B9}" type="pres">
      <dgm:prSet presAssocID="{04512016-FA49-4690-8A3C-1A908067B0D1}" presName="parTrans" presStyleLbl="bgSibTrans2D1" presStyleIdx="0" presStyleCnt="5"/>
      <dgm:spPr/>
      <dgm:t>
        <a:bodyPr/>
        <a:lstStyle/>
        <a:p>
          <a:endParaRPr lang="tr-TR"/>
        </a:p>
      </dgm:t>
    </dgm:pt>
    <dgm:pt modelId="{BCC2EAC1-543D-4C31-A794-5DF049CEDD22}" type="pres">
      <dgm:prSet presAssocID="{07108C30-70FC-4930-B8F1-6BACCF38C501}" presName="node" presStyleLbl="node1" presStyleIdx="0" presStyleCnt="5" custRadScaleRad="9788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F1148DF-3ACC-4C9D-8DBA-5577D87B8CD4}" type="pres">
      <dgm:prSet presAssocID="{D3C91A83-4546-4805-A810-4FB93DD69537}" presName="parTrans" presStyleLbl="bgSibTrans2D1" presStyleIdx="1" presStyleCnt="5"/>
      <dgm:spPr/>
      <dgm:t>
        <a:bodyPr/>
        <a:lstStyle/>
        <a:p>
          <a:endParaRPr lang="tr-TR"/>
        </a:p>
      </dgm:t>
    </dgm:pt>
    <dgm:pt modelId="{01EA0714-495E-4016-A094-96E36A491FF0}" type="pres">
      <dgm:prSet presAssocID="{0780D2D3-517F-4E48-838B-03B960ECA802}" presName="node" presStyleLbl="node1" presStyleIdx="1" presStyleCnt="5" custRadScaleRad="98517" custRadScaleInc="241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7B80541-54FF-4F98-8F5E-B3BAFF9F9956}" type="pres">
      <dgm:prSet presAssocID="{1AC894AD-54B8-487D-9D94-ED35936AAC8D}" presName="parTrans" presStyleLbl="bgSibTrans2D1" presStyleIdx="2" presStyleCnt="5"/>
      <dgm:spPr/>
      <dgm:t>
        <a:bodyPr/>
        <a:lstStyle/>
        <a:p>
          <a:endParaRPr lang="tr-TR"/>
        </a:p>
      </dgm:t>
    </dgm:pt>
    <dgm:pt modelId="{0E693BC7-AA49-4FA2-9F87-FFB21E29BFF6}" type="pres">
      <dgm:prSet presAssocID="{E82FE96B-E218-41D2-969D-1714CD3799BD}" presName="node" presStyleLbl="node1" presStyleIdx="2" presStyleCnt="5" custRadScaleRad="100022" custRadScaleInc="336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1628089-9093-41C9-89B2-B63A6DDCA017}" type="pres">
      <dgm:prSet presAssocID="{B55DA269-A7C3-4061-9D82-E267C7BE167E}" presName="parTrans" presStyleLbl="bgSibTrans2D1" presStyleIdx="3" presStyleCnt="5"/>
      <dgm:spPr/>
      <dgm:t>
        <a:bodyPr/>
        <a:lstStyle/>
        <a:p>
          <a:endParaRPr lang="tr-TR"/>
        </a:p>
      </dgm:t>
    </dgm:pt>
    <dgm:pt modelId="{53081482-1A11-4910-951A-6887FAC3A145}" type="pres">
      <dgm:prSet presAssocID="{776648F7-8503-465F-93A0-9F4C47C43EE4}" presName="node" presStyleLbl="node1" presStyleIdx="3" presStyleCnt="5" custRadScaleRad="101507" custRadScaleInc="234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FDC5225-A4EB-4F53-9DA8-54D407749928}" type="pres">
      <dgm:prSet presAssocID="{4882EF78-AA33-4A8A-8BFF-55B97A1BC1A4}" presName="parTrans" presStyleLbl="bgSibTrans2D1" presStyleIdx="4" presStyleCnt="5"/>
      <dgm:spPr/>
      <dgm:t>
        <a:bodyPr/>
        <a:lstStyle/>
        <a:p>
          <a:endParaRPr lang="tr-TR"/>
        </a:p>
      </dgm:t>
    </dgm:pt>
    <dgm:pt modelId="{956D2C99-741D-4667-ADD1-24A475B54755}" type="pres">
      <dgm:prSet presAssocID="{C1C9D2F1-21F2-488A-AAB6-A8E7080508B9}" presName="node" presStyleLbl="node1" presStyleIdx="4" presStyleCnt="5" custRadScaleRad="9784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A783AE2B-D993-495D-8F1A-E7500189E10A}" srcId="{704939F0-A652-42CB-B1FA-481C8E999BAC}" destId="{E82FE96B-E218-41D2-969D-1714CD3799BD}" srcOrd="2" destOrd="0" parTransId="{1AC894AD-54B8-487D-9D94-ED35936AAC8D}" sibTransId="{B2789C77-10D5-4AAD-A51A-04D0A89EBD3E}"/>
    <dgm:cxn modelId="{96FF4412-6CD1-4ECB-9774-560208C9ACE1}" srcId="{704939F0-A652-42CB-B1FA-481C8E999BAC}" destId="{0780D2D3-517F-4E48-838B-03B960ECA802}" srcOrd="1" destOrd="0" parTransId="{D3C91A83-4546-4805-A810-4FB93DD69537}" sibTransId="{440A787F-EF54-4BFF-8F12-49D7B6F41FBD}"/>
    <dgm:cxn modelId="{A70D0BC0-3833-40F3-AACF-B60D5817A465}" srcId="{704939F0-A652-42CB-B1FA-481C8E999BAC}" destId="{776648F7-8503-465F-93A0-9F4C47C43EE4}" srcOrd="3" destOrd="0" parTransId="{B55DA269-A7C3-4061-9D82-E267C7BE167E}" sibTransId="{31B19B0D-74E8-41C1-BE2B-5F197EC4EA82}"/>
    <dgm:cxn modelId="{DD68CEDC-FAC8-46A6-AC2B-52C197C716D6}" type="presOf" srcId="{1AC894AD-54B8-487D-9D94-ED35936AAC8D}" destId="{D7B80541-54FF-4F98-8F5E-B3BAFF9F9956}" srcOrd="0" destOrd="0" presId="urn:microsoft.com/office/officeart/2005/8/layout/radial4"/>
    <dgm:cxn modelId="{3D978499-B621-4578-8EB9-3BC3AC323785}" type="presOf" srcId="{776648F7-8503-465F-93A0-9F4C47C43EE4}" destId="{53081482-1A11-4910-951A-6887FAC3A145}" srcOrd="0" destOrd="0" presId="urn:microsoft.com/office/officeart/2005/8/layout/radial4"/>
    <dgm:cxn modelId="{6A62D3F3-BA3A-40EB-AE28-218E8725F5DC}" type="presOf" srcId="{04512016-FA49-4690-8A3C-1A908067B0D1}" destId="{103A88EB-0DF7-479A-855A-8B8C4E0C31B9}" srcOrd="0" destOrd="0" presId="urn:microsoft.com/office/officeart/2005/8/layout/radial4"/>
    <dgm:cxn modelId="{0C299445-F1EB-4F47-82CB-699C8311CEEE}" type="presOf" srcId="{B55DA269-A7C3-4061-9D82-E267C7BE167E}" destId="{F1628089-9093-41C9-89B2-B63A6DDCA017}" srcOrd="0" destOrd="0" presId="urn:microsoft.com/office/officeart/2005/8/layout/radial4"/>
    <dgm:cxn modelId="{2D1450F7-C5CA-4582-935C-2235C2667BFA}" type="presOf" srcId="{C1C9D2F1-21F2-488A-AAB6-A8E7080508B9}" destId="{956D2C99-741D-4667-ADD1-24A475B54755}" srcOrd="0" destOrd="0" presId="urn:microsoft.com/office/officeart/2005/8/layout/radial4"/>
    <dgm:cxn modelId="{A7A031D7-82E4-4296-94F7-5DAC034A0FA3}" type="presOf" srcId="{E82FE96B-E218-41D2-969D-1714CD3799BD}" destId="{0E693BC7-AA49-4FA2-9F87-FFB21E29BFF6}" srcOrd="0" destOrd="0" presId="urn:microsoft.com/office/officeart/2005/8/layout/radial4"/>
    <dgm:cxn modelId="{ED4C6D1D-593C-469A-8509-4BDCD6084281}" type="presOf" srcId="{9C830E82-2951-4E92-974A-F9759315816F}" destId="{D82334A3-DD72-4D07-B31E-0BA010ABAEC5}" srcOrd="0" destOrd="0" presId="urn:microsoft.com/office/officeart/2005/8/layout/radial4"/>
    <dgm:cxn modelId="{FB9AC48A-9CB6-411D-962A-6DA0E14B4C87}" srcId="{704939F0-A652-42CB-B1FA-481C8E999BAC}" destId="{07108C30-70FC-4930-B8F1-6BACCF38C501}" srcOrd="0" destOrd="0" parTransId="{04512016-FA49-4690-8A3C-1A908067B0D1}" sibTransId="{940F4CF2-24F4-4E8A-879A-18C03153571E}"/>
    <dgm:cxn modelId="{ADAC1C64-7772-42BC-B352-ED686FE6AC82}" srcId="{9C830E82-2951-4E92-974A-F9759315816F}" destId="{704939F0-A652-42CB-B1FA-481C8E999BAC}" srcOrd="0" destOrd="0" parTransId="{E3847506-4F76-477E-AD5A-9D7FB23AD113}" sibTransId="{01CADDAC-D422-4D71-9B1E-B2A462C357B2}"/>
    <dgm:cxn modelId="{3BA87D00-B7EC-49ED-8DB3-BEBA4371563E}" type="presOf" srcId="{4882EF78-AA33-4A8A-8BFF-55B97A1BC1A4}" destId="{FFDC5225-A4EB-4F53-9DA8-54D407749928}" srcOrd="0" destOrd="0" presId="urn:microsoft.com/office/officeart/2005/8/layout/radial4"/>
    <dgm:cxn modelId="{F34CC200-1CD3-4606-A8D9-7C773064A234}" type="presOf" srcId="{07108C30-70FC-4930-B8F1-6BACCF38C501}" destId="{BCC2EAC1-543D-4C31-A794-5DF049CEDD22}" srcOrd="0" destOrd="0" presId="urn:microsoft.com/office/officeart/2005/8/layout/radial4"/>
    <dgm:cxn modelId="{9D890C53-E273-4216-A996-35E250A62A28}" type="presOf" srcId="{0780D2D3-517F-4E48-838B-03B960ECA802}" destId="{01EA0714-495E-4016-A094-96E36A491FF0}" srcOrd="0" destOrd="0" presId="urn:microsoft.com/office/officeart/2005/8/layout/radial4"/>
    <dgm:cxn modelId="{46847937-C61C-4C2A-93BF-03A654AA0813}" srcId="{704939F0-A652-42CB-B1FA-481C8E999BAC}" destId="{C1C9D2F1-21F2-488A-AAB6-A8E7080508B9}" srcOrd="4" destOrd="0" parTransId="{4882EF78-AA33-4A8A-8BFF-55B97A1BC1A4}" sibTransId="{9CDA94D8-12A7-4422-9924-701CCF40B363}"/>
    <dgm:cxn modelId="{36ED7A9C-D150-4C4C-920E-10E442F94C74}" type="presOf" srcId="{704939F0-A652-42CB-B1FA-481C8E999BAC}" destId="{580F1208-C8DB-41CE-8A99-B0707631B97C}" srcOrd="0" destOrd="0" presId="urn:microsoft.com/office/officeart/2005/8/layout/radial4"/>
    <dgm:cxn modelId="{2A2C3028-E7A9-4675-9D78-22CA05D00D4D}" type="presOf" srcId="{D3C91A83-4546-4805-A810-4FB93DD69537}" destId="{6F1148DF-3ACC-4C9D-8DBA-5577D87B8CD4}" srcOrd="0" destOrd="0" presId="urn:microsoft.com/office/officeart/2005/8/layout/radial4"/>
    <dgm:cxn modelId="{BA5BCFC3-6C99-4D69-B2D8-3B6E253935B9}" type="presParOf" srcId="{D82334A3-DD72-4D07-B31E-0BA010ABAEC5}" destId="{580F1208-C8DB-41CE-8A99-B0707631B97C}" srcOrd="0" destOrd="0" presId="urn:microsoft.com/office/officeart/2005/8/layout/radial4"/>
    <dgm:cxn modelId="{B9B8AB78-95AA-4F30-A380-3A3B20B20C7B}" type="presParOf" srcId="{D82334A3-DD72-4D07-B31E-0BA010ABAEC5}" destId="{103A88EB-0DF7-479A-855A-8B8C4E0C31B9}" srcOrd="1" destOrd="0" presId="urn:microsoft.com/office/officeart/2005/8/layout/radial4"/>
    <dgm:cxn modelId="{5CC600E5-99DD-4CDF-959F-BA211870713F}" type="presParOf" srcId="{D82334A3-DD72-4D07-B31E-0BA010ABAEC5}" destId="{BCC2EAC1-543D-4C31-A794-5DF049CEDD22}" srcOrd="2" destOrd="0" presId="urn:microsoft.com/office/officeart/2005/8/layout/radial4"/>
    <dgm:cxn modelId="{BD88CD7E-A9D5-4206-8126-99F00CB86554}" type="presParOf" srcId="{D82334A3-DD72-4D07-B31E-0BA010ABAEC5}" destId="{6F1148DF-3ACC-4C9D-8DBA-5577D87B8CD4}" srcOrd="3" destOrd="0" presId="urn:microsoft.com/office/officeart/2005/8/layout/radial4"/>
    <dgm:cxn modelId="{6D9DA79E-19E5-42DD-8A87-9A28211A9AAD}" type="presParOf" srcId="{D82334A3-DD72-4D07-B31E-0BA010ABAEC5}" destId="{01EA0714-495E-4016-A094-96E36A491FF0}" srcOrd="4" destOrd="0" presId="urn:microsoft.com/office/officeart/2005/8/layout/radial4"/>
    <dgm:cxn modelId="{E6A513C6-529F-4ED6-A949-BC6A9DF70ED5}" type="presParOf" srcId="{D82334A3-DD72-4D07-B31E-0BA010ABAEC5}" destId="{D7B80541-54FF-4F98-8F5E-B3BAFF9F9956}" srcOrd="5" destOrd="0" presId="urn:microsoft.com/office/officeart/2005/8/layout/radial4"/>
    <dgm:cxn modelId="{DD45BEAF-FE80-4E8B-9510-AE9FA9213E1F}" type="presParOf" srcId="{D82334A3-DD72-4D07-B31E-0BA010ABAEC5}" destId="{0E693BC7-AA49-4FA2-9F87-FFB21E29BFF6}" srcOrd="6" destOrd="0" presId="urn:microsoft.com/office/officeart/2005/8/layout/radial4"/>
    <dgm:cxn modelId="{96D0AD75-BDF6-4C91-B7D4-37E8996BDB28}" type="presParOf" srcId="{D82334A3-DD72-4D07-B31E-0BA010ABAEC5}" destId="{F1628089-9093-41C9-89B2-B63A6DDCA017}" srcOrd="7" destOrd="0" presId="urn:microsoft.com/office/officeart/2005/8/layout/radial4"/>
    <dgm:cxn modelId="{84BD5580-71A5-41B3-9E6A-2719077CA3C6}" type="presParOf" srcId="{D82334A3-DD72-4D07-B31E-0BA010ABAEC5}" destId="{53081482-1A11-4910-951A-6887FAC3A145}" srcOrd="8" destOrd="0" presId="urn:microsoft.com/office/officeart/2005/8/layout/radial4"/>
    <dgm:cxn modelId="{729E7BAA-A10B-4AFE-9C9A-488B95A3F13E}" type="presParOf" srcId="{D82334A3-DD72-4D07-B31E-0BA010ABAEC5}" destId="{FFDC5225-A4EB-4F53-9DA8-54D407749928}" srcOrd="9" destOrd="0" presId="urn:microsoft.com/office/officeart/2005/8/layout/radial4"/>
    <dgm:cxn modelId="{88C06B9A-1156-484A-B471-0B6CCBFF1C5B}" type="presParOf" srcId="{D82334A3-DD72-4D07-B31E-0BA010ABAEC5}" destId="{956D2C99-741D-4667-ADD1-24A475B54755}" srcOrd="10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0F1208-C8DB-41CE-8A99-B0707631B97C}">
      <dsp:nvSpPr>
        <dsp:cNvPr id="0" name=""/>
        <dsp:cNvSpPr/>
      </dsp:nvSpPr>
      <dsp:spPr>
        <a:xfrm>
          <a:off x="3386944" y="3387726"/>
          <a:ext cx="2297820" cy="2297820"/>
        </a:xfrm>
        <a:prstGeom prst="ellipse">
          <a:avLst/>
        </a:prstGeom>
        <a:solidFill>
          <a:schemeClr val="tx1">
            <a:lumMod val="75000"/>
            <a:lumOff val="2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76200" dir="13500000" sy="23000" kx="1200000" algn="br" rotWithShape="0">
            <a:prstClr val="black">
              <a:alpha val="20000"/>
            </a:prstClr>
          </a:outerShdw>
        </a:effectLst>
        <a:scene3d>
          <a:camera prst="isometricOffAxis1Right"/>
          <a:lightRig rig="threePt" dir="t"/>
        </a:scene3d>
        <a:sp3d>
          <a:bevelT w="114300" prst="artDeco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575" tIns="28575" rIns="28575" bIns="28575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500" b="1" kern="1200" smtClean="0"/>
            <a:t>Bölüm 13</a:t>
          </a:r>
          <a:endParaRPr lang="tr-TR" sz="4500" b="1" kern="1200"/>
        </a:p>
      </dsp:txBody>
      <dsp:txXfrm>
        <a:off x="3723452" y="3724234"/>
        <a:ext cx="1624804" cy="1624804"/>
      </dsp:txXfrm>
    </dsp:sp>
    <dsp:sp modelId="{103A88EB-0DF7-479A-855A-8B8C4E0C31B9}">
      <dsp:nvSpPr>
        <dsp:cNvPr id="0" name=""/>
        <dsp:cNvSpPr/>
      </dsp:nvSpPr>
      <dsp:spPr>
        <a:xfrm rot="10800000">
          <a:off x="1163473" y="4209197"/>
          <a:ext cx="2101180" cy="654878"/>
        </a:xfrm>
        <a:prstGeom prst="leftArrow">
          <a:avLst>
            <a:gd name="adj1" fmla="val 60000"/>
            <a:gd name="adj2" fmla="val 50000"/>
          </a:avLst>
        </a:prstGeom>
        <a:solidFill>
          <a:schemeClr val="tx1">
            <a:lumMod val="75000"/>
            <a:lumOff val="25000"/>
          </a:schemeClr>
        </a:solidFill>
        <a:ln>
          <a:noFill/>
        </a:ln>
        <a:effectLst>
          <a:outerShdw blurRad="76200" dir="13500000" sy="23000" kx="1200000" algn="br" rotWithShape="0">
            <a:prstClr val="black">
              <a:alpha val="20000"/>
            </a:prstClr>
          </a:outerShdw>
        </a:effectLst>
        <a:scene3d>
          <a:camera prst="isometricOffAxis1Right"/>
          <a:lightRig rig="threePt" dir="t"/>
        </a:scene3d>
        <a:sp3d>
          <a:bevelT w="114300" prst="artDeco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C2EAC1-543D-4C31-A794-5DF049CEDD22}">
      <dsp:nvSpPr>
        <dsp:cNvPr id="0" name=""/>
        <dsp:cNvSpPr/>
      </dsp:nvSpPr>
      <dsp:spPr>
        <a:xfrm>
          <a:off x="72008" y="3663464"/>
          <a:ext cx="2182929" cy="17463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2">
              <a:lumMod val="60000"/>
              <a:lumOff val="40000"/>
            </a:schemeClr>
          </a:solidFill>
          <a:prstDash val="solid"/>
        </a:ln>
        <a:effectLst>
          <a:outerShdw blurRad="76200" dir="13500000" sy="23000" kx="1200000" algn="br" rotWithShape="0">
            <a:prstClr val="black">
              <a:alpha val="20000"/>
            </a:prstClr>
          </a:outerShdw>
        </a:effectLst>
        <a:scene3d>
          <a:camera prst="isometricOffAxis1Right"/>
          <a:lightRig rig="threePt" dir="t"/>
        </a:scene3d>
        <a:sp3d>
          <a:bevelT w="114300" prst="artDeco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b="1" kern="1200" smtClean="0"/>
            <a:t>Ergenlikten Yetişkinliğe Geçiş</a:t>
          </a:r>
          <a:endParaRPr lang="tr-TR" sz="3200" b="1" kern="1200"/>
        </a:p>
      </dsp:txBody>
      <dsp:txXfrm>
        <a:off x="123157" y="3714613"/>
        <a:ext cx="2080631" cy="1644045"/>
      </dsp:txXfrm>
    </dsp:sp>
    <dsp:sp modelId="{6F1148DF-3ACC-4C9D-8DBA-5577D87B8CD4}">
      <dsp:nvSpPr>
        <dsp:cNvPr id="0" name=""/>
        <dsp:cNvSpPr/>
      </dsp:nvSpPr>
      <dsp:spPr>
        <a:xfrm rot="13499973">
          <a:off x="1843472" y="2567444"/>
          <a:ext cx="2101208" cy="654878"/>
        </a:xfrm>
        <a:prstGeom prst="leftArrow">
          <a:avLst>
            <a:gd name="adj1" fmla="val 60000"/>
            <a:gd name="adj2" fmla="val 50000"/>
          </a:avLst>
        </a:prstGeom>
        <a:solidFill>
          <a:schemeClr val="tx1">
            <a:lumMod val="75000"/>
            <a:lumOff val="25000"/>
          </a:schemeClr>
        </a:solidFill>
        <a:ln>
          <a:noFill/>
        </a:ln>
        <a:effectLst>
          <a:outerShdw blurRad="76200" dir="13500000" sy="23000" kx="1200000" algn="br" rotWithShape="0">
            <a:prstClr val="black">
              <a:alpha val="20000"/>
            </a:prstClr>
          </a:outerShdw>
        </a:effectLst>
        <a:scene3d>
          <a:camera prst="isometricOffAxis1Right"/>
          <a:lightRig rig="threePt" dir="t"/>
        </a:scene3d>
        <a:sp3d>
          <a:bevelT w="114300" prst="artDeco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1EA0714-495E-4016-A094-96E36A491FF0}">
      <dsp:nvSpPr>
        <dsp:cNvPr id="0" name=""/>
        <dsp:cNvSpPr/>
      </dsp:nvSpPr>
      <dsp:spPr>
        <a:xfrm>
          <a:off x="1059716" y="1278828"/>
          <a:ext cx="2182929" cy="17463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2">
              <a:lumMod val="60000"/>
              <a:lumOff val="40000"/>
            </a:schemeClr>
          </a:solidFill>
          <a:prstDash val="solid"/>
        </a:ln>
        <a:effectLst>
          <a:outerShdw blurRad="76200" dir="13500000" sy="23000" kx="1200000" algn="br" rotWithShape="0">
            <a:prstClr val="black">
              <a:alpha val="20000"/>
            </a:prstClr>
          </a:outerShdw>
        </a:effectLst>
        <a:scene3d>
          <a:camera prst="isometricOffAxis1Right"/>
          <a:lightRig rig="threePt" dir="t"/>
        </a:scene3d>
        <a:sp3d>
          <a:bevelT w="114300" prst="artDeco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b="1" kern="1200" smtClean="0"/>
            <a:t>Fiziksel Gelişim</a:t>
          </a:r>
          <a:endParaRPr lang="tr-TR" sz="3200" b="1" kern="1200"/>
        </a:p>
      </dsp:txBody>
      <dsp:txXfrm>
        <a:off x="1110865" y="1329977"/>
        <a:ext cx="2080631" cy="1644045"/>
      </dsp:txXfrm>
    </dsp:sp>
    <dsp:sp modelId="{D7B80541-54FF-4F98-8F5E-B3BAFF9F9956}">
      <dsp:nvSpPr>
        <dsp:cNvPr id="0" name=""/>
        <dsp:cNvSpPr/>
      </dsp:nvSpPr>
      <dsp:spPr>
        <a:xfrm rot="16199952">
          <a:off x="3485253" y="1887430"/>
          <a:ext cx="2101137" cy="654878"/>
        </a:xfrm>
        <a:prstGeom prst="leftArrow">
          <a:avLst>
            <a:gd name="adj1" fmla="val 60000"/>
            <a:gd name="adj2" fmla="val 50000"/>
          </a:avLst>
        </a:prstGeom>
        <a:solidFill>
          <a:schemeClr val="tx1">
            <a:lumMod val="75000"/>
            <a:lumOff val="25000"/>
          </a:schemeClr>
        </a:solidFill>
        <a:ln>
          <a:noFill/>
        </a:ln>
        <a:effectLst>
          <a:outerShdw blurRad="76200" dir="13500000" sy="23000" kx="1200000" algn="br" rotWithShape="0">
            <a:prstClr val="black">
              <a:alpha val="20000"/>
            </a:prstClr>
          </a:outerShdw>
        </a:effectLst>
        <a:scene3d>
          <a:camera prst="isometricOffAxis1Right"/>
          <a:lightRig rig="threePt" dir="t"/>
        </a:scene3d>
        <a:sp3d>
          <a:bevelT w="114300" prst="artDeco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E693BC7-AA49-4FA2-9F87-FFB21E29BFF6}">
      <dsp:nvSpPr>
        <dsp:cNvPr id="0" name=""/>
        <dsp:cNvSpPr/>
      </dsp:nvSpPr>
      <dsp:spPr>
        <a:xfrm>
          <a:off x="3444343" y="291129"/>
          <a:ext cx="2182929" cy="17463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2">
              <a:lumMod val="60000"/>
              <a:lumOff val="40000"/>
            </a:schemeClr>
          </a:solidFill>
          <a:prstDash val="solid"/>
        </a:ln>
        <a:effectLst>
          <a:outerShdw blurRad="76200" dir="13500000" sy="23000" kx="1200000" algn="br" rotWithShape="0">
            <a:prstClr val="black">
              <a:alpha val="20000"/>
            </a:prstClr>
          </a:outerShdw>
        </a:effectLst>
        <a:scene3d>
          <a:camera prst="isometricOffAxis1Right"/>
          <a:lightRig rig="threePt" dir="t"/>
        </a:scene3d>
        <a:sp3d>
          <a:bevelT w="114300" prst="artDeco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b="1" kern="1200" smtClean="0"/>
            <a:t>Cinsellik</a:t>
          </a:r>
          <a:endParaRPr lang="tr-TR" sz="3200" b="1" kern="1200"/>
        </a:p>
      </dsp:txBody>
      <dsp:txXfrm>
        <a:off x="3495492" y="342278"/>
        <a:ext cx="2080631" cy="1644045"/>
      </dsp:txXfrm>
    </dsp:sp>
    <dsp:sp modelId="{F1628089-9093-41C9-89B2-B63A6DDCA017}">
      <dsp:nvSpPr>
        <dsp:cNvPr id="0" name=""/>
        <dsp:cNvSpPr/>
      </dsp:nvSpPr>
      <dsp:spPr>
        <a:xfrm rot="18899955">
          <a:off x="5127001" y="2567436"/>
          <a:ext cx="2101140" cy="654878"/>
        </a:xfrm>
        <a:prstGeom prst="leftArrow">
          <a:avLst>
            <a:gd name="adj1" fmla="val 60000"/>
            <a:gd name="adj2" fmla="val 50000"/>
          </a:avLst>
        </a:prstGeom>
        <a:solidFill>
          <a:schemeClr val="tx1">
            <a:lumMod val="75000"/>
            <a:lumOff val="25000"/>
          </a:schemeClr>
        </a:solidFill>
        <a:ln>
          <a:noFill/>
        </a:ln>
        <a:effectLst>
          <a:outerShdw blurRad="76200" dir="13500000" sy="23000" kx="1200000" algn="br" rotWithShape="0">
            <a:prstClr val="black">
              <a:alpha val="20000"/>
            </a:prstClr>
          </a:outerShdw>
        </a:effectLst>
        <a:scene3d>
          <a:camera prst="isometricOffAxis1Right"/>
          <a:lightRig rig="threePt" dir="t"/>
        </a:scene3d>
        <a:sp3d>
          <a:bevelT w="114300" prst="artDeco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081482-1A11-4910-951A-6887FAC3A145}">
      <dsp:nvSpPr>
        <dsp:cNvPr id="0" name=""/>
        <dsp:cNvSpPr/>
      </dsp:nvSpPr>
      <dsp:spPr>
        <a:xfrm>
          <a:off x="5828962" y="1278829"/>
          <a:ext cx="2182929" cy="17463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2">
              <a:lumMod val="60000"/>
              <a:lumOff val="40000"/>
            </a:schemeClr>
          </a:solidFill>
          <a:prstDash val="solid"/>
        </a:ln>
        <a:effectLst>
          <a:outerShdw blurRad="76200" dir="13500000" sy="23000" kx="1200000" algn="br" rotWithShape="0">
            <a:prstClr val="black">
              <a:alpha val="20000"/>
            </a:prstClr>
          </a:outerShdw>
        </a:effectLst>
        <a:scene3d>
          <a:camera prst="isometricOffAxis1Right"/>
          <a:lightRig rig="threePt" dir="t"/>
        </a:scene3d>
        <a:sp3d>
          <a:bevelT w="114300" prst="artDeco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b="1" kern="1200" smtClean="0"/>
            <a:t>Bilişsel Gelişim</a:t>
          </a:r>
          <a:endParaRPr lang="tr-TR" sz="3200" b="1" kern="1200"/>
        </a:p>
      </dsp:txBody>
      <dsp:txXfrm>
        <a:off x="5880111" y="1329978"/>
        <a:ext cx="2080631" cy="1644045"/>
      </dsp:txXfrm>
    </dsp:sp>
    <dsp:sp modelId="{FFDC5225-A4EB-4F53-9DA8-54D407749928}">
      <dsp:nvSpPr>
        <dsp:cNvPr id="0" name=""/>
        <dsp:cNvSpPr/>
      </dsp:nvSpPr>
      <dsp:spPr>
        <a:xfrm>
          <a:off x="5799130" y="4209197"/>
          <a:ext cx="1965005" cy="654878"/>
        </a:xfrm>
        <a:prstGeom prst="leftArrow">
          <a:avLst>
            <a:gd name="adj1" fmla="val 60000"/>
            <a:gd name="adj2" fmla="val 50000"/>
          </a:avLst>
        </a:prstGeom>
        <a:solidFill>
          <a:schemeClr val="tx1">
            <a:lumMod val="75000"/>
            <a:lumOff val="25000"/>
          </a:schemeClr>
        </a:solidFill>
        <a:ln>
          <a:noFill/>
        </a:ln>
        <a:effectLst>
          <a:outerShdw blurRad="76200" dir="13500000" sy="23000" kx="1200000" algn="br" rotWithShape="0">
            <a:prstClr val="black">
              <a:alpha val="20000"/>
            </a:prstClr>
          </a:outerShdw>
        </a:effectLst>
        <a:scene3d>
          <a:camera prst="isometricOffAxis1Right"/>
          <a:lightRig rig="threePt" dir="t"/>
        </a:scene3d>
        <a:sp3d>
          <a:bevelT w="114300" prst="artDeco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6D2C99-741D-4667-ADD1-24A475B54755}">
      <dsp:nvSpPr>
        <dsp:cNvPr id="0" name=""/>
        <dsp:cNvSpPr/>
      </dsp:nvSpPr>
      <dsp:spPr>
        <a:xfrm>
          <a:off x="6672671" y="3663464"/>
          <a:ext cx="2182929" cy="17463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2">
              <a:lumMod val="60000"/>
              <a:lumOff val="40000"/>
            </a:schemeClr>
          </a:solidFill>
          <a:prstDash val="solid"/>
        </a:ln>
        <a:effectLst>
          <a:outerShdw blurRad="76200" dir="13500000" sy="23000" kx="1200000" algn="br" rotWithShape="0">
            <a:prstClr val="black">
              <a:alpha val="20000"/>
            </a:prstClr>
          </a:outerShdw>
        </a:effectLst>
        <a:scene3d>
          <a:camera prst="isometricOffAxis1Right"/>
          <a:lightRig rig="threePt" dir="t"/>
        </a:scene3d>
        <a:sp3d>
          <a:bevelT w="114300" prst="artDeco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b="1" kern="1200" smtClean="0"/>
            <a:t>Kariyer ve İş</a:t>
          </a:r>
          <a:endParaRPr lang="tr-TR" sz="3200" b="1" kern="1200"/>
        </a:p>
      </dsp:txBody>
      <dsp:txXfrm>
        <a:off x="6723820" y="3714613"/>
        <a:ext cx="2080631" cy="16440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3BE420-6369-4347-A100-3066A2EA148A}" type="datetimeFigureOut">
              <a:rPr lang="tr-TR" smtClean="0"/>
              <a:t>6.04.2022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49ABE6-5419-459E-9246-DDE31106B9A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79995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6.04.2022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6.04.2022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6.04.2022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6.04.2022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6.04.2022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6.04.2022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6.04.2022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6.04.2022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6.04.2022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6.04.2022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6.04.2022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6.04.2022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49" y="2419302"/>
            <a:ext cx="9093855" cy="20178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29885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107504" y="764704"/>
            <a:ext cx="8928992" cy="21544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350"/>
              <a:t>Kilolu ve obez olmak, tansiyon, diyabet ve kalp-damar hastalıklarında </a:t>
            </a:r>
            <a:r>
              <a:rPr lang="tr-TR" sz="3350" smtClean="0"/>
              <a:t>artışa neden olabilmektedir. Kilolu </a:t>
            </a:r>
            <a:r>
              <a:rPr lang="tr-TR" sz="3350"/>
              <a:t>ve obez olmak ile </a:t>
            </a:r>
            <a:r>
              <a:rPr lang="tr-TR" sz="3350" smtClean="0"/>
              <a:t>zihinsel sağlık </a:t>
            </a:r>
            <a:r>
              <a:rPr lang="tr-TR" sz="3350"/>
              <a:t>sorunları arasında ilişki söz konusudur.</a:t>
            </a:r>
          </a:p>
        </p:txBody>
      </p:sp>
      <p:sp>
        <p:nvSpPr>
          <p:cNvPr id="5" name="Dikdörtgen 4"/>
          <p:cNvSpPr/>
          <p:nvPr/>
        </p:nvSpPr>
        <p:spPr>
          <a:xfrm>
            <a:off x="107504" y="3573016"/>
            <a:ext cx="8928992" cy="21544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350"/>
              <a:t>Obezite sorununda hangi faktörler yer almaktadır? Olası </a:t>
            </a:r>
            <a:r>
              <a:rPr lang="tr-TR" sz="3350" smtClean="0"/>
              <a:t>sebepler; genetik</a:t>
            </a:r>
            <a:r>
              <a:rPr lang="tr-TR" sz="3350"/>
              <a:t>, leptin hormonu, metabolizma hızı ve çevresel faktörler olarak</a:t>
            </a:r>
          </a:p>
          <a:p>
            <a:r>
              <a:rPr lang="tr-TR" sz="3350"/>
              <a:t>belirtilmektedir.</a:t>
            </a:r>
          </a:p>
        </p:txBody>
      </p:sp>
    </p:spTree>
    <p:extLst>
      <p:ext uri="{BB962C8B-B14F-4D97-AF65-F5344CB8AC3E}">
        <p14:creationId xmlns:p14="http://schemas.microsoft.com/office/powerpoint/2010/main" val="1656950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9" y="289563"/>
            <a:ext cx="7056784" cy="6278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Dikdörtgen 4"/>
          <p:cNvSpPr/>
          <p:nvPr/>
        </p:nvSpPr>
        <p:spPr>
          <a:xfrm>
            <a:off x="2771800" y="476672"/>
            <a:ext cx="3384376" cy="7920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mtClean="0">
                <a:solidFill>
                  <a:schemeClr val="tx1"/>
                </a:solidFill>
              </a:rPr>
              <a:t>peynirli üç katlı büyük boy burger ve büyük boy kızartma, ımmm vee bir diyet kola lütfen kilomu kontrol</a:t>
            </a:r>
          </a:p>
          <a:p>
            <a:r>
              <a:rPr lang="tr-TR" smtClean="0">
                <a:solidFill>
                  <a:schemeClr val="tx1"/>
                </a:solidFill>
              </a:rPr>
              <a:t>etmem gerekiyor.</a:t>
            </a:r>
            <a:endParaRPr lang="tr-T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6757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611560" y="1236314"/>
            <a:ext cx="3546484" cy="6309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500" b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c) Düzenli Egzersiz</a:t>
            </a:r>
            <a:endParaRPr lang="tr-TR" sz="3500" b="1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179512" y="2262351"/>
            <a:ext cx="8856984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500"/>
              <a:t>Uzmanların bireylerden ısrarla egzersiz yapmalarını istemelerinin temel nedenleri;</a:t>
            </a:r>
          </a:p>
          <a:p>
            <a:r>
              <a:rPr lang="tr-TR" sz="3500"/>
              <a:t>egzersizlerin kalp ve damar hastalıklarını ve diyabeti önlemesidir</a:t>
            </a:r>
          </a:p>
        </p:txBody>
      </p:sp>
    </p:spTree>
    <p:extLst>
      <p:ext uri="{BB962C8B-B14F-4D97-AF65-F5344CB8AC3E}">
        <p14:creationId xmlns:p14="http://schemas.microsoft.com/office/powerpoint/2010/main" val="1323545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395536" y="1628800"/>
            <a:ext cx="4015843" cy="6309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500" b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d) Madde Bağımlılığı</a:t>
            </a:r>
            <a:endParaRPr lang="tr-TR" sz="3500" b="1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179512" y="2564904"/>
            <a:ext cx="8856984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500"/>
              <a:t>Ergenlik döneminde olduğu gibi bu dönemde</a:t>
            </a:r>
          </a:p>
          <a:p>
            <a:r>
              <a:rPr lang="tr-TR" sz="3500"/>
              <a:t>de erkek üniversite öğrencileri ve genç yetişkinler aynı dönemdeki </a:t>
            </a:r>
            <a:r>
              <a:rPr lang="tr-TR" sz="3500" smtClean="0"/>
              <a:t>kızlara oranla </a:t>
            </a:r>
            <a:r>
              <a:rPr lang="tr-TR" sz="3500"/>
              <a:t>daha fazla kötü madde tüketmektedir</a:t>
            </a:r>
          </a:p>
        </p:txBody>
      </p:sp>
    </p:spTree>
    <p:extLst>
      <p:ext uri="{BB962C8B-B14F-4D97-AF65-F5344CB8AC3E}">
        <p14:creationId xmlns:p14="http://schemas.microsoft.com/office/powerpoint/2010/main" val="2947932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179512" y="1251337"/>
            <a:ext cx="8856984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500"/>
              <a:t>Genç yetişkinlerin alkol ve nikotin tüketimlerine </a:t>
            </a:r>
            <a:r>
              <a:rPr lang="tr-TR" sz="3500" smtClean="0"/>
              <a:t>karşı konulmaz </a:t>
            </a:r>
            <a:r>
              <a:rPr lang="tr-TR" sz="3500"/>
              <a:t>bir ilgi ve temin etme isteğiyle karakterize </a:t>
            </a:r>
            <a:r>
              <a:rPr lang="tr-TR" sz="3500" smtClean="0"/>
              <a:t>olan, </a:t>
            </a:r>
            <a:r>
              <a:rPr lang="tr-TR" sz="3500" b="1" smtClean="0"/>
              <a:t>bağımlılığın </a:t>
            </a:r>
            <a:r>
              <a:rPr lang="tr-TR" sz="3500"/>
              <a:t>doğasına daha yakından bakalım.</a:t>
            </a:r>
          </a:p>
        </p:txBody>
      </p:sp>
      <p:sp>
        <p:nvSpPr>
          <p:cNvPr id="5" name="Dikdörtgen 4"/>
          <p:cNvSpPr/>
          <p:nvPr/>
        </p:nvSpPr>
        <p:spPr>
          <a:xfrm>
            <a:off x="179512" y="4059649"/>
            <a:ext cx="8856984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500" b="1"/>
              <a:t>Alkol: </a:t>
            </a:r>
            <a:r>
              <a:rPr lang="tr-TR" sz="3500"/>
              <a:t>Alkol tüketimine yönelik iki tür sorunu </a:t>
            </a:r>
            <a:r>
              <a:rPr lang="tr-TR" sz="3500" smtClean="0"/>
              <a:t>inceleyelim: Aşırı </a:t>
            </a:r>
            <a:r>
              <a:rPr lang="tr-TR" sz="3500"/>
              <a:t>içme ve alkolizm.</a:t>
            </a:r>
          </a:p>
        </p:txBody>
      </p:sp>
    </p:spTree>
    <p:extLst>
      <p:ext uri="{BB962C8B-B14F-4D97-AF65-F5344CB8AC3E}">
        <p14:creationId xmlns:p14="http://schemas.microsoft.com/office/powerpoint/2010/main" val="4261040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179512" y="1316120"/>
            <a:ext cx="8856984" cy="1708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500" b="1"/>
              <a:t>Aerobik egzersiz: </a:t>
            </a:r>
            <a:r>
              <a:rPr lang="tr-TR" sz="3500"/>
              <a:t>Kalp ve akciğer aktivitesini </a:t>
            </a:r>
            <a:r>
              <a:rPr lang="tr-TR" sz="3500" smtClean="0"/>
              <a:t>uyaran (örneğin</a:t>
            </a:r>
            <a:r>
              <a:rPr lang="tr-TR" sz="3500"/>
              <a:t>, koşu, yüzme ya da bisiklete binme) </a:t>
            </a:r>
            <a:r>
              <a:rPr lang="tr-TR" sz="3500" smtClean="0"/>
              <a:t>sürekli egzersiz</a:t>
            </a:r>
            <a:r>
              <a:rPr lang="tr-TR" sz="3500"/>
              <a:t>.</a:t>
            </a:r>
          </a:p>
        </p:txBody>
      </p:sp>
      <p:sp>
        <p:nvSpPr>
          <p:cNvPr id="5" name="Dikdörtgen 4"/>
          <p:cNvSpPr/>
          <p:nvPr/>
        </p:nvSpPr>
        <p:spPr>
          <a:xfrm>
            <a:off x="179512" y="3555593"/>
            <a:ext cx="8964488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500" b="1"/>
              <a:t>Bağımlılık: </a:t>
            </a:r>
            <a:r>
              <a:rPr lang="tr-TR" sz="3500"/>
              <a:t>Çeşitli madde temini ve tüketimine </a:t>
            </a:r>
            <a:r>
              <a:rPr lang="tr-TR" sz="3500" smtClean="0"/>
              <a:t>yönelik karşı </a:t>
            </a:r>
            <a:r>
              <a:rPr lang="tr-TR" sz="3500"/>
              <a:t>konulamaz isteklilik durumu.</a:t>
            </a:r>
          </a:p>
        </p:txBody>
      </p:sp>
    </p:spTree>
    <p:extLst>
      <p:ext uri="{BB962C8B-B14F-4D97-AF65-F5344CB8AC3E}">
        <p14:creationId xmlns:p14="http://schemas.microsoft.com/office/powerpoint/2010/main" val="1765570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179512" y="1294596"/>
            <a:ext cx="8856984" cy="38625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500" b="1"/>
              <a:t>Sigara ve Nikotin: </a:t>
            </a:r>
            <a:r>
              <a:rPr lang="tr-TR" sz="3500"/>
              <a:t>Birçok çalışmada sigaranın zararları vurgulanmaktadır (</a:t>
            </a:r>
            <a:r>
              <a:rPr lang="tr-TR" sz="3500" smtClean="0"/>
              <a:t>Amerikan Kanser </a:t>
            </a:r>
            <a:r>
              <a:rPr lang="tr-TR" sz="3500"/>
              <a:t>Topluluğu- American Cancer Society, 2010). Örneğin, kanserden </a:t>
            </a:r>
            <a:r>
              <a:rPr lang="tr-TR" sz="3500" smtClean="0"/>
              <a:t>ölümlerin % </a:t>
            </a:r>
            <a:r>
              <a:rPr lang="tr-TR" sz="3500"/>
              <a:t>30’u, kalp hastalıkları ölümlerinin % 21’i, akciğer </a:t>
            </a:r>
            <a:r>
              <a:rPr lang="tr-TR" sz="3500" smtClean="0"/>
              <a:t>hastalıklarından ölümlerin </a:t>
            </a:r>
            <a:r>
              <a:rPr lang="tr-TR" sz="3500"/>
              <a:t>% 82’si sigaraya bağlı olarak gerçekleşmektedir.</a:t>
            </a:r>
          </a:p>
        </p:txBody>
      </p:sp>
    </p:spTree>
    <p:extLst>
      <p:ext uri="{BB962C8B-B14F-4D97-AF65-F5344CB8AC3E}">
        <p14:creationId xmlns:p14="http://schemas.microsoft.com/office/powerpoint/2010/main" val="3656735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539552" y="1056218"/>
            <a:ext cx="2202847" cy="6309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500" b="1" smtClean="0">
                <a:solidFill>
                  <a:schemeClr val="accent3">
                    <a:lumMod val="75000"/>
                  </a:schemeClr>
                </a:solidFill>
              </a:rPr>
              <a:t>C) Cinsellik</a:t>
            </a:r>
            <a:endParaRPr lang="tr-TR" sz="350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179512" y="2049229"/>
            <a:ext cx="8856984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500"/>
              <a:t>On </a:t>
            </a:r>
            <a:r>
              <a:rPr lang="tr-TR" sz="3500" smtClean="0"/>
              <a:t>birinci bölümde </a:t>
            </a:r>
            <a:r>
              <a:rPr lang="tr-TR" sz="3500"/>
              <a:t>ergenlerin cinsel kimliklerini nasıl kazandıkları ve cinsel yönden nasıl aktif</a:t>
            </a:r>
          </a:p>
          <a:p>
            <a:r>
              <a:rPr lang="tr-TR" sz="3500"/>
              <a:t>hâle geldikleri açıklanmıştır. Yetişkinlikte belirtilen alanda neler olmaktadır? </a:t>
            </a:r>
            <a:r>
              <a:rPr lang="tr-TR" sz="3500" smtClean="0"/>
              <a:t>Bu bölümde </a:t>
            </a:r>
            <a:r>
              <a:rPr lang="tr-TR" sz="3500"/>
              <a:t>Amerikalıların cinsellikleri ve bu alanda yaşanılan sorunlar açıklanacaktır.</a:t>
            </a:r>
          </a:p>
        </p:txBody>
      </p:sp>
    </p:spTree>
    <p:extLst>
      <p:ext uri="{BB962C8B-B14F-4D97-AF65-F5344CB8AC3E}">
        <p14:creationId xmlns:p14="http://schemas.microsoft.com/office/powerpoint/2010/main" val="36036833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395536" y="787160"/>
            <a:ext cx="6604308" cy="6309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500" b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a) Genç Yetişkinlikte Cinsel Etkinlik</a:t>
            </a:r>
            <a:endParaRPr lang="tr-TR" sz="3500" b="1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179512" y="1798652"/>
            <a:ext cx="8856984" cy="38625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500"/>
              <a:t>Genç yetişkinlik döneminde birçok birey evlenmekte ve cinsel olarak aktif olmaktadır.</a:t>
            </a:r>
          </a:p>
          <a:p>
            <a:r>
              <a:rPr lang="tr-TR" sz="3500"/>
              <a:t>Yine bu dönemde, ergenlere göre daha çok kişi ile ilişkiye girilmekte ve fakat </a:t>
            </a:r>
            <a:r>
              <a:rPr lang="tr-TR" sz="3500" smtClean="0"/>
              <a:t>daha seyrek </a:t>
            </a:r>
            <a:r>
              <a:rPr lang="tr-TR" sz="3500"/>
              <a:t>olarak ilişki gerçekleşmektedir. Ayrıca bu dönemde bir önceki döneme </a:t>
            </a:r>
            <a:r>
              <a:rPr lang="tr-TR" sz="3500" smtClean="0"/>
              <a:t>göre daha </a:t>
            </a:r>
            <a:r>
              <a:rPr lang="tr-TR" sz="3500"/>
              <a:t>fazla tesadüfü ilişkilere girilmektedir.</a:t>
            </a:r>
          </a:p>
        </p:txBody>
      </p:sp>
    </p:spTree>
    <p:extLst>
      <p:ext uri="{BB962C8B-B14F-4D97-AF65-F5344CB8AC3E}">
        <p14:creationId xmlns:p14="http://schemas.microsoft.com/office/powerpoint/2010/main" val="2520259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463" y="1483197"/>
            <a:ext cx="8801488" cy="38900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290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4258915644"/>
              </p:ext>
            </p:extLst>
          </p:nvPr>
        </p:nvGraphicFramePr>
        <p:xfrm>
          <a:off x="107504" y="260648"/>
          <a:ext cx="8928992" cy="5976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67016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03A88EB-0DF7-479A-855A-8B8C4E0C31B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103A88EB-0DF7-479A-855A-8B8C4E0C31B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CC2EAC1-543D-4C31-A794-5DF049CEDD2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graphicEl>
                                              <a:dgm id="{BCC2EAC1-543D-4C31-A794-5DF049CEDD2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F1148DF-3ACC-4C9D-8DBA-5577D87B8C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>
                                            <p:graphicEl>
                                              <a:dgm id="{6F1148DF-3ACC-4C9D-8DBA-5577D87B8CD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1EA0714-495E-4016-A094-96E36A491FF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>
                                            <p:graphicEl>
                                              <a:dgm id="{01EA0714-495E-4016-A094-96E36A491FF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7B80541-54FF-4F98-8F5E-B3BAFF9F995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graphicEl>
                                              <a:dgm id="{D7B80541-54FF-4F98-8F5E-B3BAFF9F995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E693BC7-AA49-4FA2-9F87-FFB21E29BFF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">
                                            <p:graphicEl>
                                              <a:dgm id="{0E693BC7-AA49-4FA2-9F87-FFB21E29BFF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1628089-9093-41C9-89B2-B63A6DDCA01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">
                                            <p:graphicEl>
                                              <a:dgm id="{F1628089-9093-41C9-89B2-B63A6DDCA01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3081482-1A11-4910-951A-6887FAC3A14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">
                                            <p:graphicEl>
                                              <a:dgm id="{53081482-1A11-4910-951A-6887FAC3A14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FDC5225-A4EB-4F53-9DA8-54D40774992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">
                                            <p:graphicEl>
                                              <a:dgm id="{FFDC5225-A4EB-4F53-9DA8-54D40774992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56D2C99-741D-4667-ADD1-24A475B5475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">
                                            <p:graphicEl>
                                              <a:dgm id="{956D2C99-741D-4667-ADD1-24A475B5475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Dgm bld="one"/>
        </p:bldSub>
      </p:bldGraphic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323528" y="678175"/>
            <a:ext cx="6273705" cy="6309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500" b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b) Cinsel Eğilimler Ve Davranışlar</a:t>
            </a:r>
            <a:endParaRPr lang="tr-TR" sz="3500" b="1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179512" y="1686287"/>
            <a:ext cx="8856984" cy="1708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500" b="1"/>
              <a:t>Heteroseksüel Tutum ve Davranışlar: </a:t>
            </a:r>
            <a:r>
              <a:rPr lang="tr-TR" sz="3500"/>
              <a:t>Aşağıda, belirtilen </a:t>
            </a:r>
            <a:r>
              <a:rPr lang="tr-TR" sz="3500" smtClean="0"/>
              <a:t>tarama çalışmasında </a:t>
            </a:r>
            <a:r>
              <a:rPr lang="tr-TR" sz="3500"/>
              <a:t>elde edilen bulgulardan bazıları sunulmaktadır:</a:t>
            </a:r>
          </a:p>
        </p:txBody>
      </p:sp>
      <p:sp>
        <p:nvSpPr>
          <p:cNvPr id="6" name="Dikdörtgen 5"/>
          <p:cNvSpPr/>
          <p:nvPr/>
        </p:nvSpPr>
        <p:spPr>
          <a:xfrm>
            <a:off x="683568" y="3630503"/>
            <a:ext cx="835292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600"/>
              <a:t>•</a:t>
            </a:r>
            <a:r>
              <a:rPr lang="tr-TR" sz="3500" smtClean="0"/>
              <a:t>Amerikalılar </a:t>
            </a:r>
            <a:r>
              <a:rPr lang="tr-TR" sz="3500"/>
              <a:t>üç kategoride toplanmaktadır: Üçte biri haftada iki </a:t>
            </a:r>
            <a:r>
              <a:rPr lang="tr-TR" sz="3500" smtClean="0"/>
              <a:t>veya daha </a:t>
            </a:r>
            <a:r>
              <a:rPr lang="tr-TR" sz="3500"/>
              <a:t>fazla, üçte biri ayda birkaç kez ve üçte biri de yılda bir veya</a:t>
            </a:r>
          </a:p>
          <a:p>
            <a:r>
              <a:rPr lang="tr-TR" sz="3500"/>
              <a:t>daha az cinsel ilişki kurmaktadır.</a:t>
            </a:r>
          </a:p>
        </p:txBody>
      </p:sp>
    </p:spTree>
    <p:extLst>
      <p:ext uri="{BB962C8B-B14F-4D97-AF65-F5344CB8AC3E}">
        <p14:creationId xmlns:p14="http://schemas.microsoft.com/office/powerpoint/2010/main" val="3823338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467544" y="1147678"/>
            <a:ext cx="6075061" cy="6309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500" b="1" smtClean="0">
                <a:solidFill>
                  <a:schemeClr val="accent3">
                    <a:lumMod val="75000"/>
                  </a:schemeClr>
                </a:solidFill>
              </a:rPr>
              <a:t>A) Ergenlikten </a:t>
            </a:r>
            <a:r>
              <a:rPr lang="tr-TR" sz="3500" b="1">
                <a:solidFill>
                  <a:schemeClr val="accent3">
                    <a:lumMod val="75000"/>
                  </a:schemeClr>
                </a:solidFill>
              </a:rPr>
              <a:t>Yetişkinliğe Geçiş</a:t>
            </a:r>
            <a:endParaRPr lang="tr-TR" sz="350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179512" y="2299806"/>
            <a:ext cx="8856984" cy="27853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500"/>
              <a:t>Ergen ne zaman yetişkin olur? On </a:t>
            </a:r>
            <a:r>
              <a:rPr lang="tr-TR" sz="3500" smtClean="0"/>
              <a:t>birinci bölümde </a:t>
            </a:r>
            <a:r>
              <a:rPr lang="tr-TR" sz="3500"/>
              <a:t>gördüğümüz gibi kız veya erkek</a:t>
            </a:r>
          </a:p>
          <a:p>
            <a:r>
              <a:rPr lang="tr-TR" sz="3500"/>
              <a:t>çocuğun ergenliğe girmesi hiç de kolay bir süreç değildir. Bireyin ne zaman </a:t>
            </a:r>
            <a:r>
              <a:rPr lang="tr-TR" sz="3500" smtClean="0"/>
              <a:t>yetişkin olduğu </a:t>
            </a:r>
            <a:r>
              <a:rPr lang="tr-TR" sz="3500"/>
              <a:t>kararını vermek ise daha da zordur.</a:t>
            </a:r>
          </a:p>
        </p:txBody>
      </p:sp>
    </p:spTree>
    <p:extLst>
      <p:ext uri="{BB962C8B-B14F-4D97-AF65-F5344CB8AC3E}">
        <p14:creationId xmlns:p14="http://schemas.microsoft.com/office/powerpoint/2010/main" val="116428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611560" y="969109"/>
            <a:ext cx="3393301" cy="6309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500" b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a) Yetişkin Olmak</a:t>
            </a:r>
            <a:endParaRPr lang="tr-TR" sz="3500" b="1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179512" y="1905213"/>
            <a:ext cx="8856984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500"/>
              <a:t>Birçok birey için yetişkin olmak oldukça uzun bir süreçtir. Son yıllarda </a:t>
            </a:r>
            <a:r>
              <a:rPr lang="tr-TR" sz="3500" smtClean="0"/>
              <a:t>ergenlikten yetişkinliğe </a:t>
            </a:r>
            <a:r>
              <a:rPr lang="tr-TR" sz="3500"/>
              <a:t>geçiş yaklaşık 18-25 yaşları arasında </a:t>
            </a:r>
            <a:r>
              <a:rPr lang="tr-TR" sz="3500" b="1"/>
              <a:t>“yetişkinliğe geçiş” </a:t>
            </a:r>
            <a:r>
              <a:rPr lang="tr-TR" sz="3500"/>
              <a:t>(</a:t>
            </a:r>
            <a:r>
              <a:rPr lang="tr-TR" sz="3500" smtClean="0"/>
              <a:t>emerging adulthood</a:t>
            </a:r>
            <a:r>
              <a:rPr lang="tr-TR" sz="3500"/>
              <a:t>) kavramı ile ifade edilmektedir (Arnett, 2006; 2007).</a:t>
            </a:r>
          </a:p>
        </p:txBody>
      </p:sp>
    </p:spTree>
    <p:extLst>
      <p:ext uri="{BB962C8B-B14F-4D97-AF65-F5344CB8AC3E}">
        <p14:creationId xmlns:p14="http://schemas.microsoft.com/office/powerpoint/2010/main" val="2219711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179512" y="476672"/>
            <a:ext cx="8856984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500" b="1"/>
              <a:t>Temel Özellikler: </a:t>
            </a:r>
            <a:r>
              <a:rPr lang="tr-TR" sz="3500"/>
              <a:t>Jeffrey Arnett (2006) genç yetişkinlik için </a:t>
            </a:r>
            <a:r>
              <a:rPr lang="tr-TR" sz="3500" b="1"/>
              <a:t>beş</a:t>
            </a:r>
            <a:r>
              <a:rPr lang="tr-TR" sz="3500"/>
              <a:t> temel özellik sıralamaktadır:</a:t>
            </a:r>
          </a:p>
        </p:txBody>
      </p:sp>
      <p:sp>
        <p:nvSpPr>
          <p:cNvPr id="5" name="Dikdörtgen 4"/>
          <p:cNvSpPr/>
          <p:nvPr/>
        </p:nvSpPr>
        <p:spPr>
          <a:xfrm>
            <a:off x="611560" y="1988840"/>
            <a:ext cx="8488414" cy="6309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tr-TR" sz="3500" i="1"/>
              <a:t>Özellikle aşk ve iş konularında kimlik </a:t>
            </a:r>
            <a:r>
              <a:rPr lang="tr-TR" sz="3500" i="1" smtClean="0"/>
              <a:t>arayışı</a:t>
            </a:r>
            <a:endParaRPr lang="tr-TR" sz="3500"/>
          </a:p>
        </p:txBody>
      </p:sp>
      <p:sp>
        <p:nvSpPr>
          <p:cNvPr id="6" name="Dikdörtgen 5"/>
          <p:cNvSpPr/>
          <p:nvPr/>
        </p:nvSpPr>
        <p:spPr>
          <a:xfrm>
            <a:off x="611560" y="2781668"/>
            <a:ext cx="3672408" cy="6309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tr-TR" sz="3500" i="1"/>
              <a:t>Kararsızlık</a:t>
            </a:r>
            <a:endParaRPr lang="tr-TR" sz="3500"/>
          </a:p>
        </p:txBody>
      </p:sp>
      <p:sp>
        <p:nvSpPr>
          <p:cNvPr id="7" name="Dikdörtgen 6"/>
          <p:cNvSpPr/>
          <p:nvPr/>
        </p:nvSpPr>
        <p:spPr>
          <a:xfrm>
            <a:off x="611560" y="3593030"/>
            <a:ext cx="3125664" cy="6309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tr-TR" sz="3500" i="1"/>
              <a:t>Öze-dönüklük</a:t>
            </a:r>
            <a:endParaRPr lang="tr-TR" sz="3500"/>
          </a:p>
        </p:txBody>
      </p:sp>
      <p:sp>
        <p:nvSpPr>
          <p:cNvPr id="8" name="Dikdörtgen 7"/>
          <p:cNvSpPr/>
          <p:nvPr/>
        </p:nvSpPr>
        <p:spPr>
          <a:xfrm>
            <a:off x="611560" y="4405194"/>
            <a:ext cx="3925818" cy="6309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tr-TR" sz="3500" i="1"/>
              <a:t>Kararsız duygular:</a:t>
            </a:r>
            <a:endParaRPr lang="tr-TR" sz="3500"/>
          </a:p>
        </p:txBody>
      </p:sp>
      <p:sp>
        <p:nvSpPr>
          <p:cNvPr id="9" name="Dikdörtgen 8"/>
          <p:cNvSpPr/>
          <p:nvPr/>
        </p:nvSpPr>
        <p:spPr>
          <a:xfrm>
            <a:off x="611560" y="5220750"/>
            <a:ext cx="864096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tr-TR" sz="3500" i="1"/>
              <a:t>Bireylerin yaşamlarını değiştirme fırsatını yakalayabildikleri olasılıklar dönemi:</a:t>
            </a:r>
            <a:endParaRPr lang="tr-TR" sz="3500"/>
          </a:p>
        </p:txBody>
      </p:sp>
    </p:spTree>
    <p:extLst>
      <p:ext uri="{BB962C8B-B14F-4D97-AF65-F5344CB8AC3E}">
        <p14:creationId xmlns:p14="http://schemas.microsoft.com/office/powerpoint/2010/main" val="1384380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179512" y="2008872"/>
            <a:ext cx="8856984" cy="1708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500" b="1">
                <a:solidFill>
                  <a:schemeClr val="tx2">
                    <a:lumMod val="60000"/>
                    <a:lumOff val="40000"/>
                  </a:schemeClr>
                </a:solidFill>
              </a:rPr>
              <a:t>Yetişkinliğe geçiş: </a:t>
            </a:r>
            <a:r>
              <a:rPr lang="tr-TR" sz="3500"/>
              <a:t>Ergenlikten yetişkinliğe geçiş </a:t>
            </a:r>
            <a:r>
              <a:rPr lang="tr-TR" sz="3500" smtClean="0"/>
              <a:t>süreci (yaklaşık </a:t>
            </a:r>
            <a:r>
              <a:rPr lang="tr-TR" sz="3500"/>
              <a:t>18-25 yaş arası) çeşitli </a:t>
            </a:r>
            <a:r>
              <a:rPr lang="tr-TR" sz="3500" smtClean="0"/>
              <a:t>deneyimlerden ve </a:t>
            </a:r>
            <a:r>
              <a:rPr lang="tr-TR" sz="3500"/>
              <a:t>keşiflerden oluşmaktadır.</a:t>
            </a:r>
          </a:p>
        </p:txBody>
      </p:sp>
    </p:spTree>
    <p:extLst>
      <p:ext uri="{BB962C8B-B14F-4D97-AF65-F5344CB8AC3E}">
        <p14:creationId xmlns:p14="http://schemas.microsoft.com/office/powerpoint/2010/main" val="3476422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395536" y="1841049"/>
            <a:ext cx="8012002" cy="6309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500" b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a) Lise Eğitiminden Yüksek Öğretime Geçiş</a:t>
            </a:r>
            <a:endParaRPr lang="tr-TR" sz="3500" b="1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150708" y="2944976"/>
            <a:ext cx="8885788" cy="1708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500"/>
              <a:t>Gelişmiş toplumlarda birçok birey için lise eğitiminden yüksek </a:t>
            </a:r>
            <a:r>
              <a:rPr lang="tr-TR" sz="3500" smtClean="0"/>
              <a:t>öğretime geçiş </a:t>
            </a:r>
            <a:r>
              <a:rPr lang="tr-TR" sz="3500"/>
              <a:t>yetişkinliğe geçiş sürecinin önemli bir </a:t>
            </a:r>
            <a:r>
              <a:rPr lang="tr-TR" sz="3500" smtClean="0"/>
              <a:t>boyutudur.</a:t>
            </a:r>
            <a:endParaRPr lang="tr-TR" sz="3500"/>
          </a:p>
        </p:txBody>
      </p:sp>
    </p:spTree>
    <p:extLst>
      <p:ext uri="{BB962C8B-B14F-4D97-AF65-F5344CB8AC3E}">
        <p14:creationId xmlns:p14="http://schemas.microsoft.com/office/powerpoint/2010/main" val="2209786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168626" y="1726644"/>
            <a:ext cx="8867870" cy="38625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500"/>
              <a:t>Genç yetişkinlikte ölüm oranı ergenliğin iki katına çıkmaktadır, bu artış erkeklerden</a:t>
            </a:r>
          </a:p>
          <a:p>
            <a:r>
              <a:rPr lang="tr-TR" sz="3500"/>
              <a:t>kaynaklanmaktadır. Artan ölüm oranına rağmen, yetişkinlerde oldukça az sayıda </a:t>
            </a:r>
            <a:r>
              <a:rPr lang="tr-TR" sz="3500" smtClean="0"/>
              <a:t>kronik hastalık </a:t>
            </a:r>
            <a:r>
              <a:rPr lang="tr-TR" sz="3500"/>
              <a:t>görülmektedir. Birçok genç yetişkin gelecek yaşamlarını tehdit edici </a:t>
            </a:r>
            <a:r>
              <a:rPr lang="tr-TR" sz="3500" smtClean="0"/>
              <a:t>birçok kötü </a:t>
            </a:r>
            <a:r>
              <a:rPr lang="tr-TR" sz="3500"/>
              <a:t>alışkanlık edinmektedir.</a:t>
            </a:r>
          </a:p>
        </p:txBody>
      </p:sp>
      <p:sp>
        <p:nvSpPr>
          <p:cNvPr id="5" name="Dikdörtgen 4"/>
          <p:cNvSpPr/>
          <p:nvPr/>
        </p:nvSpPr>
        <p:spPr>
          <a:xfrm>
            <a:off x="539552" y="664916"/>
            <a:ext cx="1747594" cy="6309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500" b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b) Sağlık</a:t>
            </a:r>
            <a:endParaRPr lang="tr-TR" sz="3500" b="1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7692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467544" y="898262"/>
            <a:ext cx="5543184" cy="6309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500" b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b) Yeme Alışkanlıkları Ve Kilo</a:t>
            </a:r>
            <a:endParaRPr lang="tr-TR" sz="3500" b="1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107504" y="1906374"/>
            <a:ext cx="8928992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400"/>
              <a:t>Yedinci ve dokuzuncu bölümlerde çocukluk dönemi kilo artışı ele alındı ve on </a:t>
            </a:r>
            <a:r>
              <a:rPr lang="tr-TR" sz="3400" smtClean="0"/>
              <a:t>birinci </a:t>
            </a:r>
            <a:r>
              <a:rPr lang="es-ES" sz="3400" smtClean="0"/>
              <a:t>bölümde </a:t>
            </a:r>
            <a:r>
              <a:rPr lang="es-ES" sz="3400"/>
              <a:t>ergenlik dönemindeki anorexia nevroz (anorexia) ve bulimia (</a:t>
            </a:r>
            <a:r>
              <a:rPr lang="es-ES" sz="3400" smtClean="0"/>
              <a:t>bulimia)</a:t>
            </a:r>
            <a:r>
              <a:rPr lang="tr-TR" sz="3400" smtClean="0"/>
              <a:t> yeme </a:t>
            </a:r>
            <a:r>
              <a:rPr lang="tr-TR" sz="3400"/>
              <a:t>bozuklukları incelendi. Şimdi ise birçok genç yetişkinin zihnini meşgul </a:t>
            </a:r>
            <a:r>
              <a:rPr lang="tr-TR" sz="3400" smtClean="0"/>
              <a:t>eden ve </a:t>
            </a:r>
            <a:r>
              <a:rPr lang="tr-TR" sz="3400"/>
              <a:t>kaygılanmasına yol açan beslenme ve obezite konuları tekrar ele alınacaktır.</a:t>
            </a:r>
          </a:p>
        </p:txBody>
      </p:sp>
    </p:spTree>
    <p:extLst>
      <p:ext uri="{BB962C8B-B14F-4D97-AF65-F5344CB8AC3E}">
        <p14:creationId xmlns:p14="http://schemas.microsoft.com/office/powerpoint/2010/main" val="1900924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650</Words>
  <Application>Microsoft Office PowerPoint</Application>
  <PresentationFormat>Ekran Gösterisi (4:3)</PresentationFormat>
  <Paragraphs>51</Paragraphs>
  <Slides>20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20</vt:i4>
      </vt:variant>
    </vt:vector>
  </HeadingPairs>
  <TitlesOfParts>
    <vt:vector size="24" baseType="lpstr">
      <vt:lpstr>Arial</vt:lpstr>
      <vt:lpstr>Calibri</vt:lpstr>
      <vt:lpstr>Wingdings</vt:lpstr>
      <vt:lpstr>Ofis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bugra</dc:creator>
  <cp:lastModifiedBy>Pc</cp:lastModifiedBy>
  <cp:revision>13</cp:revision>
  <dcterms:created xsi:type="dcterms:W3CDTF">2015-01-12T12:20:59Z</dcterms:created>
  <dcterms:modified xsi:type="dcterms:W3CDTF">2022-04-05T21:03:47Z</dcterms:modified>
</cp:coreProperties>
</file>