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565" r:id="rId3"/>
    <p:sldId id="556" r:id="rId4"/>
    <p:sldId id="557" r:id="rId5"/>
    <p:sldId id="558" r:id="rId6"/>
    <p:sldId id="567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640" autoAdjust="0"/>
  </p:normalViewPr>
  <p:slideViewPr>
    <p:cSldViewPr>
      <p:cViewPr varScale="1">
        <p:scale>
          <a:sx n="97" d="100"/>
          <a:sy n="97" d="100"/>
        </p:scale>
        <p:origin x="10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2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BA125-6AC3-4008-A246-8407638D673D}" type="datetimeFigureOut">
              <a:rPr lang="en-US" smtClean="0"/>
              <a:pPr/>
              <a:t>12/9/19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F391E-D804-4CF2-9977-9C4D97983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87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5E519-0AFB-4587-909E-F02C2F1D1C69}" type="datetimeFigureOut">
              <a:rPr lang="en-US" smtClean="0"/>
              <a:pPr/>
              <a:t>12/9/19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BC438-9245-4F72-A1AC-476AEB314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53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32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82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101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988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36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5989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71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38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05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48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005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258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  <a:noFill/>
        </p:spPr>
        <p:txBody>
          <a:bodyPr/>
          <a:lstStyle/>
          <a:p>
            <a:r>
              <a:rPr lang="tr-TR" dirty="0" smtClean="0"/>
              <a:t>EĞİTİMDE PROGRAM GELİŞTİRME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99592" y="3789040"/>
            <a:ext cx="7704856" cy="2160240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DERSİN KODU</a:t>
            </a:r>
            <a:r>
              <a:rPr lang="tr-TR" dirty="0">
                <a:solidFill>
                  <a:schemeClr val="tx1"/>
                </a:solidFill>
              </a:rPr>
              <a:t>: </a:t>
            </a:r>
            <a:r>
              <a:rPr lang="tr-TR" dirty="0" smtClean="0">
                <a:solidFill>
                  <a:schemeClr val="tx1"/>
                </a:solidFill>
              </a:rPr>
              <a:t>SMB006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DERSİN KREDİSİ: 2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SAAT: 2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ANKARA ÜNİVERSİTESİ EĞİTİM BİLİMLERİ FAKÜLTESİ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Doç. Dr. Fatma Mızıkacı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2019-2020</a:t>
            </a:r>
          </a:p>
        </p:txBody>
      </p:sp>
    </p:spTree>
    <p:extLst>
      <p:ext uri="{BB962C8B-B14F-4D97-AF65-F5344CB8AC3E}">
        <p14:creationId xmlns:p14="http://schemas.microsoft.com/office/powerpoint/2010/main" val="200006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8000" dirty="0" smtClean="0"/>
              <a:t>14. HAFTA</a:t>
            </a:r>
            <a:endParaRPr lang="en-GB" sz="8000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58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ctrTitle"/>
          </p:nvPr>
        </p:nvSpPr>
        <p:spPr>
          <a:xfrm>
            <a:off x="971600" y="2132856"/>
            <a:ext cx="7772400" cy="1470025"/>
          </a:xfrm>
        </p:spPr>
        <p:txBody>
          <a:bodyPr>
            <a:noAutofit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PROGRAM DEĞERLENDİRME</a:t>
            </a:r>
            <a:endParaRPr lang="en-US" b="1" dirty="0"/>
          </a:p>
        </p:txBody>
      </p:sp>
      <p:sp>
        <p:nvSpPr>
          <p:cNvPr id="6" name="Alt Başlık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2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Değerlendirme türleri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i="1">
                <a:solidFill>
                  <a:srgbClr val="C00000"/>
                </a:solidFill>
              </a:rPr>
              <a:t>Okuma ödevi için kaynak: Eğitimde Program Geliştirme, Özcan Demirel</a:t>
            </a:r>
            <a:endParaRPr lang="tr-TR" dirty="0" smtClean="0"/>
          </a:p>
          <a:p>
            <a:pPr lvl="1"/>
            <a:r>
              <a:rPr lang="tr-TR" b="1" dirty="0" err="1" smtClean="0"/>
              <a:t>Tanılayıcı</a:t>
            </a:r>
            <a:r>
              <a:rPr lang="tr-TR" b="1" dirty="0" smtClean="0"/>
              <a:t>: </a:t>
            </a:r>
            <a:r>
              <a:rPr lang="tr-TR" dirty="0" smtClean="0"/>
              <a:t>Programa girmeden önce, </a:t>
            </a:r>
            <a:r>
              <a:rPr lang="tr-TR" dirty="0" err="1" smtClean="0"/>
              <a:t>varolan</a:t>
            </a:r>
            <a:r>
              <a:rPr lang="tr-TR" dirty="0" smtClean="0"/>
              <a:t> düzeyi belirlemek için yapılır</a:t>
            </a:r>
          </a:p>
          <a:p>
            <a:pPr lvl="1"/>
            <a:r>
              <a:rPr lang="tr-TR" b="1" dirty="0" smtClean="0"/>
              <a:t>Biçimlendirici: </a:t>
            </a:r>
            <a:r>
              <a:rPr lang="tr-TR" dirty="0" smtClean="0"/>
              <a:t>Süreç içinde eksiklerin tespit edilmesi için yapılır</a:t>
            </a:r>
          </a:p>
          <a:p>
            <a:pPr lvl="1"/>
            <a:r>
              <a:rPr lang="tr-TR" b="1" dirty="0" smtClean="0"/>
              <a:t>Düzey belirleyici: </a:t>
            </a:r>
            <a:r>
              <a:rPr lang="tr-TR" dirty="0" smtClean="0"/>
              <a:t>Programın sonunda kazanımları ölçmek için yapılır</a:t>
            </a:r>
          </a:p>
          <a:p>
            <a:endParaRPr lang="tr-T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3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PROGRAM DEĞERLENDİRME YAKLAŞIMLARI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b="1" dirty="0" err="1" smtClean="0"/>
              <a:t>Provus’un</a:t>
            </a:r>
            <a:r>
              <a:rPr lang="tr-TR" b="1" dirty="0" smtClean="0"/>
              <a:t> Farklar Yaklaşımı Modeli</a:t>
            </a:r>
            <a:r>
              <a:rPr lang="tr-TR" dirty="0" smtClean="0"/>
              <a:t>: Standartlar ile ortaya konulan performans arasındaki farkın değerlendirilmesi.</a:t>
            </a:r>
          </a:p>
          <a:p>
            <a:r>
              <a:rPr lang="tr-TR" b="1" dirty="0" err="1" smtClean="0"/>
              <a:t>Eisner’ın</a:t>
            </a:r>
            <a:r>
              <a:rPr lang="tr-TR" b="1" dirty="0" smtClean="0"/>
              <a:t> Eğitsel-Eleştirel Değerlendirme Modeli: </a:t>
            </a:r>
            <a:r>
              <a:rPr lang="tr-TR" dirty="0"/>
              <a:t>E</a:t>
            </a:r>
            <a:r>
              <a:rPr lang="tr-TR" dirty="0" smtClean="0"/>
              <a:t>leştirel yaklaşım değerlendirmesi.</a:t>
            </a:r>
          </a:p>
          <a:p>
            <a:r>
              <a:rPr lang="tr-TR" b="1" dirty="0" err="1" smtClean="0"/>
              <a:t>Metfessel</a:t>
            </a:r>
            <a:r>
              <a:rPr lang="tr-TR" b="1" dirty="0" smtClean="0"/>
              <a:t> </a:t>
            </a:r>
            <a:r>
              <a:rPr lang="tr-TR" b="1" dirty="0" err="1" smtClean="0"/>
              <a:t>Micheal</a:t>
            </a:r>
            <a:r>
              <a:rPr lang="tr-TR" b="1" dirty="0" smtClean="0"/>
              <a:t> Modeli: </a:t>
            </a:r>
            <a:r>
              <a:rPr lang="tr-TR" dirty="0" smtClean="0"/>
              <a:t>Program değerlendirmeye tüm pay sahipleri katılmalıdır.</a:t>
            </a:r>
          </a:p>
          <a:p>
            <a:r>
              <a:rPr lang="tr-TR" b="1" dirty="0" err="1" smtClean="0"/>
              <a:t>Tyler’in</a:t>
            </a:r>
            <a:r>
              <a:rPr lang="tr-TR" b="1" dirty="0" smtClean="0"/>
              <a:t> Hedefe Dayalı Modeli</a:t>
            </a:r>
            <a:r>
              <a:rPr lang="tr-TR" dirty="0" smtClean="0"/>
              <a:t>: Hedeflere ulaşıp ulaşılmadığının değerlendirilmesi.</a:t>
            </a:r>
          </a:p>
          <a:p>
            <a:r>
              <a:rPr lang="tr-TR" b="1" dirty="0" smtClean="0"/>
              <a:t>Sistem Yaklaşımı Kuramı</a:t>
            </a:r>
            <a:r>
              <a:rPr lang="tr-TR" dirty="0" smtClean="0"/>
              <a:t>: Programı bir sistem olarak ele alarak değerlendirir.</a:t>
            </a:r>
          </a:p>
          <a:p>
            <a:r>
              <a:rPr lang="tr-TR" b="1" dirty="0" err="1" smtClean="0"/>
              <a:t>Stake'in</a:t>
            </a:r>
            <a:r>
              <a:rPr lang="tr-TR" b="1" dirty="0" smtClean="0"/>
              <a:t> Uygunluk- Olasılık Modeli</a:t>
            </a:r>
            <a:r>
              <a:rPr lang="tr-TR" dirty="0" smtClean="0"/>
              <a:t>: Girdi-süreç-ürün süreçlerinin değerlendirilmesi</a:t>
            </a:r>
          </a:p>
          <a:p>
            <a:r>
              <a:rPr lang="tr-TR" b="1" dirty="0" err="1" smtClean="0"/>
              <a:t>Stufflebeam’in</a:t>
            </a:r>
            <a:r>
              <a:rPr lang="tr-TR" b="1" dirty="0" smtClean="0"/>
              <a:t> Bağlam -Girdi-Süreç-Ürün Modeli</a:t>
            </a:r>
            <a:r>
              <a:rPr lang="tr-TR" dirty="0" smtClean="0"/>
              <a:t>: Program bu 4 öge incelenerek değerlendirilir.</a:t>
            </a:r>
          </a:p>
          <a:p>
            <a:pPr>
              <a:lnSpc>
                <a:spcPct val="80000"/>
              </a:lnSpc>
            </a:pPr>
            <a:endParaRPr lang="tr-TR" dirty="0">
              <a:latin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89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Kullanılan kaynaklar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/>
              <a:t>Demirel, Ö. (2007). Eğitimde program geliştirme (10. baskı). </a:t>
            </a:r>
            <a:r>
              <a:rPr lang="tr-TR" i="1" dirty="0"/>
              <a:t>Ankara: </a:t>
            </a:r>
            <a:r>
              <a:rPr lang="tr-TR" i="1" dirty="0" err="1"/>
              <a:t>Pegem</a:t>
            </a:r>
            <a:r>
              <a:rPr lang="tr-TR" i="1" dirty="0"/>
              <a:t> A Yayıncılık</a:t>
            </a:r>
            <a:r>
              <a:rPr lang="tr-TR" dirty="0"/>
              <a:t>.</a:t>
            </a:r>
            <a:endParaRPr lang="tr-TR" dirty="0" smtClean="0"/>
          </a:p>
          <a:p>
            <a:r>
              <a:rPr lang="tr-TR" dirty="0" smtClean="0"/>
              <a:t>Demirel</a:t>
            </a:r>
            <a:r>
              <a:rPr lang="tr-TR" dirty="0"/>
              <a:t>, Ö. (1992). Türkiye'de program geliştirme uygulamaları. </a:t>
            </a:r>
            <a:r>
              <a:rPr lang="tr-TR" i="1" dirty="0"/>
              <a:t>Hacettepe Üniversitesi Eğitim Fakültesi Dergisi</a:t>
            </a:r>
            <a:r>
              <a:rPr lang="tr-TR" dirty="0"/>
              <a:t>, </a:t>
            </a:r>
            <a:r>
              <a:rPr lang="tr-TR" i="1" dirty="0"/>
              <a:t>7</a:t>
            </a:r>
            <a:r>
              <a:rPr lang="tr-TR" dirty="0"/>
              <a:t>(7</a:t>
            </a:r>
            <a:r>
              <a:rPr lang="tr-TR" dirty="0" smtClean="0"/>
              <a:t>).</a:t>
            </a:r>
          </a:p>
          <a:p>
            <a:r>
              <a:rPr lang="en-US" dirty="0" err="1"/>
              <a:t>Hunkins</a:t>
            </a:r>
            <a:r>
              <a:rPr lang="en-US" dirty="0"/>
              <a:t>, F. P., &amp; Hammill, P. A. (1994). Beyond Tyler and </a:t>
            </a:r>
            <a:r>
              <a:rPr lang="en-US" dirty="0" err="1"/>
              <a:t>Taba</a:t>
            </a:r>
            <a:r>
              <a:rPr lang="en-US" dirty="0"/>
              <a:t>: </a:t>
            </a:r>
            <a:r>
              <a:rPr lang="en-US" dirty="0" err="1"/>
              <a:t>Reconceptualizing</a:t>
            </a:r>
            <a:r>
              <a:rPr lang="en-US" dirty="0"/>
              <a:t> the curriculum process. </a:t>
            </a:r>
            <a:r>
              <a:rPr lang="en-US" i="1" dirty="0"/>
              <a:t>Peabody Journal of Education</a:t>
            </a:r>
            <a:r>
              <a:rPr lang="en-US" dirty="0"/>
              <a:t>, </a:t>
            </a:r>
            <a:r>
              <a:rPr lang="en-US" i="1" dirty="0"/>
              <a:t>69</a:t>
            </a:r>
            <a:r>
              <a:rPr lang="en-US" dirty="0"/>
              <a:t>(3), 4-18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/>
              <a:t>Läänemets</a:t>
            </a:r>
            <a:r>
              <a:rPr lang="en-US" dirty="0"/>
              <a:t>, U., &amp; </a:t>
            </a:r>
            <a:r>
              <a:rPr lang="en-US" dirty="0" err="1"/>
              <a:t>Kalamees-Ruubel</a:t>
            </a:r>
            <a:r>
              <a:rPr lang="en-US" dirty="0"/>
              <a:t>, K. (2013). The </a:t>
            </a:r>
            <a:r>
              <a:rPr lang="en-US" dirty="0" err="1"/>
              <a:t>taba-tyler</a:t>
            </a:r>
            <a:r>
              <a:rPr lang="en-US" dirty="0"/>
              <a:t> rationales. </a:t>
            </a:r>
            <a:r>
              <a:rPr lang="en-US" i="1" dirty="0"/>
              <a:t>Journal of the American Association for the Advancement of Curriculum Studies (JAAACS)</a:t>
            </a:r>
            <a:r>
              <a:rPr lang="en-US" dirty="0"/>
              <a:t>, </a:t>
            </a:r>
            <a:r>
              <a:rPr lang="en-US" i="1" dirty="0"/>
              <a:t>9</a:t>
            </a:r>
            <a:r>
              <a:rPr lang="en-US" dirty="0"/>
              <a:t>(2</a:t>
            </a:r>
            <a:r>
              <a:rPr lang="en-US" dirty="0" smtClean="0"/>
              <a:t>).</a:t>
            </a:r>
            <a:endParaRPr lang="tr-TR" dirty="0" smtClean="0"/>
          </a:p>
          <a:p>
            <a:r>
              <a:rPr lang="en-US" dirty="0"/>
              <a:t>Tanner, D., &amp; Tanner, L. N. (1980). </a:t>
            </a:r>
            <a:r>
              <a:rPr lang="en-US" i="1" dirty="0"/>
              <a:t>Curriculum development: Theory into practice</a:t>
            </a:r>
            <a:r>
              <a:rPr lang="en-US" dirty="0"/>
              <a:t> (p. 30). New York: Macmillan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err="1"/>
              <a:t>Oliver</a:t>
            </a:r>
            <a:r>
              <a:rPr lang="tr-TR" dirty="0"/>
              <a:t>, R., </a:t>
            </a:r>
            <a:r>
              <a:rPr lang="tr-TR" dirty="0" err="1"/>
              <a:t>Kersten</a:t>
            </a:r>
            <a:r>
              <a:rPr lang="tr-TR" dirty="0"/>
              <a:t>, H., </a:t>
            </a:r>
            <a:r>
              <a:rPr lang="tr-TR" dirty="0" err="1"/>
              <a:t>Vinkka‐Puhakka</a:t>
            </a:r>
            <a:r>
              <a:rPr lang="tr-TR" dirty="0"/>
              <a:t>, H., </a:t>
            </a:r>
            <a:r>
              <a:rPr lang="tr-TR" dirty="0" err="1"/>
              <a:t>Alpasan</a:t>
            </a:r>
            <a:r>
              <a:rPr lang="tr-TR" dirty="0"/>
              <a:t>, G., </a:t>
            </a:r>
            <a:r>
              <a:rPr lang="tr-TR" dirty="0" err="1"/>
              <a:t>Bearn</a:t>
            </a:r>
            <a:r>
              <a:rPr lang="tr-TR" dirty="0"/>
              <a:t>, D., </a:t>
            </a:r>
            <a:r>
              <a:rPr lang="tr-TR" dirty="0" err="1"/>
              <a:t>Cema</a:t>
            </a:r>
            <a:r>
              <a:rPr lang="tr-TR" dirty="0"/>
              <a:t>, I., ... &amp; </a:t>
            </a:r>
            <a:r>
              <a:rPr lang="tr-TR" dirty="0" err="1"/>
              <a:t>Jeniati</a:t>
            </a:r>
            <a:r>
              <a:rPr lang="tr-TR" dirty="0"/>
              <a:t>, E. (2008). </a:t>
            </a:r>
            <a:r>
              <a:rPr lang="tr-TR" dirty="0" err="1"/>
              <a:t>Curriculum</a:t>
            </a:r>
            <a:r>
              <a:rPr lang="tr-TR" dirty="0"/>
              <a:t> </a:t>
            </a:r>
            <a:r>
              <a:rPr lang="tr-TR" dirty="0" err="1"/>
              <a:t>structure</a:t>
            </a:r>
            <a:r>
              <a:rPr lang="tr-TR" dirty="0"/>
              <a:t>: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strategy</a:t>
            </a:r>
            <a:r>
              <a:rPr lang="tr-TR" dirty="0"/>
              <a:t>. </a:t>
            </a:r>
            <a:r>
              <a:rPr lang="tr-TR" i="1" dirty="0" err="1"/>
              <a:t>European</a:t>
            </a:r>
            <a:r>
              <a:rPr lang="tr-TR" i="1" dirty="0"/>
              <a:t> </a:t>
            </a:r>
            <a:r>
              <a:rPr lang="tr-TR" i="1" dirty="0" err="1"/>
              <a:t>Journal</a:t>
            </a:r>
            <a:r>
              <a:rPr lang="tr-TR" i="1" dirty="0"/>
              <a:t> of </a:t>
            </a:r>
            <a:r>
              <a:rPr lang="tr-TR" i="1" dirty="0" err="1"/>
              <a:t>Dental</a:t>
            </a:r>
            <a:r>
              <a:rPr lang="tr-TR" i="1" dirty="0"/>
              <a:t> </a:t>
            </a:r>
            <a:r>
              <a:rPr lang="tr-TR" i="1" dirty="0" err="1"/>
              <a:t>Education</a:t>
            </a:r>
            <a:r>
              <a:rPr lang="tr-TR" dirty="0"/>
              <a:t>, </a:t>
            </a:r>
            <a:r>
              <a:rPr lang="tr-TR" i="1" dirty="0"/>
              <a:t>12</a:t>
            </a:r>
            <a:r>
              <a:rPr lang="tr-TR" dirty="0"/>
              <a:t>, 74-84</a:t>
            </a:r>
            <a:r>
              <a:rPr lang="tr-TR" dirty="0" smtClean="0"/>
              <a:t>.</a:t>
            </a:r>
          </a:p>
          <a:p>
            <a:r>
              <a:rPr lang="en-US" dirty="0"/>
              <a:t>Caswell, H. L., &amp; Campbell, D. S. (1935). </a:t>
            </a:r>
            <a:r>
              <a:rPr lang="en-US" i="1" dirty="0"/>
              <a:t>Curriculum development</a:t>
            </a:r>
            <a:r>
              <a:rPr lang="en-US" dirty="0"/>
              <a:t>. American Book Company.</a:t>
            </a:r>
            <a:endParaRPr lang="tr-TR" dirty="0" smtClean="0"/>
          </a:p>
          <a:p>
            <a:r>
              <a:rPr lang="en-US" dirty="0"/>
              <a:t>Pinar, W. F. (2013). </a:t>
            </a:r>
            <a:r>
              <a:rPr lang="en-US" i="1" dirty="0"/>
              <a:t>International handbook of curriculum research</a:t>
            </a:r>
            <a:r>
              <a:rPr lang="en-US" dirty="0"/>
              <a:t>. Routledge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/>
              <a:t>Gözütok, F. D. (2017). Öğretim ilke ve yöntemleri. </a:t>
            </a:r>
            <a:r>
              <a:rPr lang="tr-TR" i="1" dirty="0" err="1"/>
              <a:t>Pegem</a:t>
            </a:r>
            <a:r>
              <a:rPr lang="tr-TR" i="1" dirty="0"/>
              <a:t> Atıf İndeksi</a:t>
            </a:r>
            <a:r>
              <a:rPr lang="tr-TR" dirty="0"/>
              <a:t>, 1-386.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423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4681</TotalTime>
  <Words>168</Words>
  <Application>Microsoft Macintosh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Arial</vt:lpstr>
      <vt:lpstr>Office Theme</vt:lpstr>
      <vt:lpstr>EĞİTİMDE PROGRAM GELİŞTİRME</vt:lpstr>
      <vt:lpstr>14. HAFTA</vt:lpstr>
      <vt:lpstr> PROGRAM DEĞERLENDİRME</vt:lpstr>
      <vt:lpstr>Değerlendirme türleri</vt:lpstr>
      <vt:lpstr>PROGRAM DEĞERLENDİRME YAKLAŞIMLARI</vt:lpstr>
      <vt:lpstr>Kullanılan kaynaklar</vt:lpstr>
    </vt:vector>
  </TitlesOfParts>
  <Company>2010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ÖĞRETİM PROGRAMLARI</dc:title>
  <dc:creator>EGITMEN</dc:creator>
  <cp:lastModifiedBy>Microsoft Office User</cp:lastModifiedBy>
  <cp:revision>309</cp:revision>
  <dcterms:created xsi:type="dcterms:W3CDTF">2012-02-14T14:40:33Z</dcterms:created>
  <dcterms:modified xsi:type="dcterms:W3CDTF">2019-12-09T13:17:11Z</dcterms:modified>
</cp:coreProperties>
</file>