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92" r:id="rId2"/>
    <p:sldId id="291" r:id="rId3"/>
    <p:sldId id="311" r:id="rId4"/>
    <p:sldId id="290" r:id="rId5"/>
    <p:sldId id="289" r:id="rId6"/>
    <p:sldId id="285" r:id="rId7"/>
    <p:sldId id="287" r:id="rId8"/>
    <p:sldId id="312" r:id="rId9"/>
    <p:sldId id="286" r:id="rId10"/>
    <p:sldId id="313" r:id="rId11"/>
    <p:sldId id="31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ngiz" initials="C" lastIdx="0" clrIdx="0">
    <p:extLst>
      <p:ext uri="{19B8F6BF-5375-455C-9EA6-DF929625EA0E}">
        <p15:presenceInfo xmlns="" xmlns:p15="http://schemas.microsoft.com/office/powerpoint/2012/main" userId="e9cf54fa7e9b5b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91" autoAdjust="0"/>
  </p:normalViewPr>
  <p:slideViewPr>
    <p:cSldViewPr snapToGrid="0">
      <p:cViewPr varScale="1">
        <p:scale>
          <a:sx n="91" d="100"/>
          <a:sy n="91" d="100"/>
        </p:scale>
        <p:origin x="-50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229C4-BF0F-4253-B0B1-E9D22E930B55}" type="datetimeFigureOut">
              <a:rPr lang="tr-TR" smtClean="0"/>
              <a:pPr/>
              <a:t>02.11.2018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574E06-8822-4701-805B-8C30F9C2788A}" type="slidenum">
              <a:rPr lang="tr-TR" smtClean="0"/>
              <a:pPr/>
              <a:t>‹#›</a:t>
            </a:fld>
            <a:endParaRPr lang="tr-TR"/>
          </a:p>
        </p:txBody>
      </p:sp>
    </p:spTree>
    <p:extLst>
      <p:ext uri="{BB962C8B-B14F-4D97-AF65-F5344CB8AC3E}">
        <p14:creationId xmlns="" xmlns:p14="http://schemas.microsoft.com/office/powerpoint/2010/main" val="3193799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90574E06-8822-4701-805B-8C30F9C2788A}" type="slidenum">
              <a:rPr lang="tr-TR" smtClean="0"/>
              <a:pPr/>
              <a:t>1</a:t>
            </a:fld>
            <a:endParaRPr lang="tr-TR"/>
          </a:p>
        </p:txBody>
      </p:sp>
    </p:spTree>
    <p:extLst>
      <p:ext uri="{BB962C8B-B14F-4D97-AF65-F5344CB8AC3E}">
        <p14:creationId xmlns="" xmlns:p14="http://schemas.microsoft.com/office/powerpoint/2010/main" val="540337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656716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932084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9550400" y="274639"/>
            <a:ext cx="22352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324144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1040067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300205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82754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75707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468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411182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14819240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extLst>
      <p:ext uri="{BB962C8B-B14F-4D97-AF65-F5344CB8AC3E}">
        <p14:creationId xmlns="" xmlns:p14="http://schemas.microsoft.com/office/powerpoint/2010/main" val="103223414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603373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fontScale="92500" lnSpcReduction="10000"/>
          </a:bodyPr>
          <a:lstStyle/>
          <a:p>
            <a:pPr marL="45720" indent="0" algn="just">
              <a:buNone/>
            </a:pPr>
            <a:r>
              <a:rPr lang="tr-TR" b="1" dirty="0">
                <a:latin typeface="Calibri" panose="020F0502020204030204" pitchFamily="34" charset="0"/>
              </a:rPr>
              <a:t>İYUK, md. 7/4</a:t>
            </a:r>
            <a:r>
              <a:rPr lang="tr-TR" dirty="0">
                <a:latin typeface="Calibri" panose="020F0502020204030204" pitchFamily="34" charset="0"/>
              </a:rPr>
              <a:t>: </a:t>
            </a:r>
            <a:r>
              <a:rPr lang="tr-TR" i="1" dirty="0">
                <a:latin typeface="Calibri" panose="020F0502020204030204" pitchFamily="34" charset="0"/>
              </a:rPr>
              <a:t>“İlanı gereken düzenleyici işlemlerde dava süresi, ilan tarihini izleyen günden itibaren başlar. Ancak bu işlemlerin uygulanması üzerine ilgililer, düzenleyici işlem veya uygulanan işlem yahut her ikisi aleyhine birden dava açabilirler. Düzenleyici işlemin iptal edilmemiş olması bu düzenlemeye dayalı işlemin iptaline engel olmaz.”</a:t>
            </a:r>
          </a:p>
          <a:p>
            <a:pPr algn="just"/>
            <a:endParaRPr lang="tr-TR" i="1" dirty="0">
              <a:latin typeface="Calibri" panose="020F0502020204030204" pitchFamily="34" charset="0"/>
            </a:endParaRPr>
          </a:p>
          <a:p>
            <a:pPr algn="just"/>
            <a:r>
              <a:rPr lang="tr-TR" dirty="0">
                <a:latin typeface="Calibri" panose="020F0502020204030204" pitchFamily="34" charset="0"/>
              </a:rPr>
              <a:t>İdari dava açma süresi geçmiş olan bir düzenleyici işlemin idari davaya konu olabilmesi için bu düzenleyici işleme dayanan bir uygulama işleminin olması şarttır. Uygulama işlemi düzenleyici işleme dayanmıyorsa, kesin ve yürütülmesi zorunlu bir nitelik taşımıyorsa ne kendisi ne de düzenleyici işlem idari davaya konu edilebilir.</a:t>
            </a:r>
          </a:p>
          <a:p>
            <a:pPr algn="just"/>
            <a:endParaRPr lang="tr-TR" dirty="0">
              <a:latin typeface="Calibri" panose="020F0502020204030204" pitchFamily="34" charset="0"/>
            </a:endParaRPr>
          </a:p>
          <a:p>
            <a:pPr algn="just"/>
            <a:endParaRPr lang="tr-TR" dirty="0">
              <a:latin typeface="Calibri" panose="020F0502020204030204" pitchFamily="34" charset="0"/>
            </a:endParaRPr>
          </a:p>
          <a:p>
            <a:pPr marL="45720" indent="0" algn="just">
              <a:buNone/>
            </a:pPr>
            <a:r>
              <a:rPr lang="tr-TR" sz="1900" b="1" dirty="0">
                <a:latin typeface="Calibri" panose="020F0502020204030204" pitchFamily="34" charset="0"/>
              </a:rPr>
              <a:t>ÖNEMLİ NOT: </a:t>
            </a:r>
            <a:r>
              <a:rPr lang="tr-TR" sz="1900" dirty="0">
                <a:latin typeface="Calibri" panose="020F0502020204030204" pitchFamily="34" charset="0"/>
              </a:rPr>
              <a:t>Danıştay uygulamasına göre, ilanı gerekmeyen düzenleyici işlemler açısından dava açma süresi</a:t>
            </a:r>
            <a:r>
              <a:rPr lang="tr-TR" sz="1900" b="1" dirty="0">
                <a:latin typeface="Calibri" panose="020F0502020204030204" pitchFamily="34" charset="0"/>
              </a:rPr>
              <a:t>, öğrenme tarihini izleyen </a:t>
            </a:r>
            <a:r>
              <a:rPr lang="tr-TR" sz="1900" dirty="0">
                <a:latin typeface="Calibri" panose="020F0502020204030204" pitchFamily="34" charset="0"/>
              </a:rPr>
              <a:t>günden itibaren başlar.</a:t>
            </a:r>
          </a:p>
          <a:p>
            <a:pPr marL="45720" indent="0" algn="just">
              <a:buNone/>
            </a:pPr>
            <a:r>
              <a:rPr lang="tr-TR" sz="1900" b="1" dirty="0">
                <a:latin typeface="Calibri" panose="020F0502020204030204" pitchFamily="34" charset="0"/>
              </a:rPr>
              <a:t>SORU: </a:t>
            </a:r>
            <a:r>
              <a:rPr lang="tr-TR" sz="1900" dirty="0">
                <a:latin typeface="Calibri" panose="020F0502020204030204" pitchFamily="34" charset="0"/>
              </a:rPr>
              <a:t>Bir düzenleyici işlemin uygulanması üzerine, yalnızca uygulama işlemine karşı dava açıldığı durumda yargı yeri, uygulama işleminin dayandığı düzenleyici işlemin ilgili maddesinin de hukuka aykırılığını tespit ederse, uygulama işlemiyle birlikte düzenleyici işlemin ilgili maddesini de iptal edebilir mi?</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dirty="0">
                <a:latin typeface="Gill Sans MT" panose="020B0502020104020203" pitchFamily="34" charset="0"/>
              </a:rPr>
              <a:t>DÜZENLEYİCİ İŞLEMLERE KARŞI DAVA AÇMA SÜRESİ</a:t>
            </a:r>
          </a:p>
        </p:txBody>
      </p:sp>
    </p:spTree>
    <p:extLst>
      <p:ext uri="{BB962C8B-B14F-4D97-AF65-F5344CB8AC3E}">
        <p14:creationId xmlns="" xmlns:p14="http://schemas.microsoft.com/office/powerpoint/2010/main" val="1483648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r>
              <a:rPr lang="tr-TR" dirty="0" smtClean="0">
                <a:latin typeface="Calibri" panose="020F0502020204030204" pitchFamily="34" charset="0"/>
              </a:rPr>
              <a:t>İdari eylemden kaynaklanan tam yargı davalarında dava açmadan önce </a:t>
            </a:r>
            <a:r>
              <a:rPr lang="tr-TR" b="1" dirty="0" smtClean="0">
                <a:latin typeface="Calibri" panose="020F0502020204030204" pitchFamily="34" charset="0"/>
              </a:rPr>
              <a:t>ön karar </a:t>
            </a:r>
            <a:r>
              <a:rPr lang="tr-TR" dirty="0" smtClean="0">
                <a:latin typeface="Calibri" panose="020F0502020204030204" pitchFamily="34" charset="0"/>
              </a:rPr>
              <a:t>alınması gereklidir. (İdari yargıda idari işlem yargılanır ilkesi gereği) Bunun için ilgili, zararının tazmin edilmesi için ilk önce idareye başvurur. Talebinin kısmen veya tamamen reddi ya da idarenin 60 gün içinde cevap vermemesi (zımni ret) halinde dava açma süresi içinde dava açar. </a:t>
            </a:r>
          </a:p>
          <a:p>
            <a:pPr algn="just"/>
            <a:r>
              <a:rPr lang="tr-TR" dirty="0" smtClean="0">
                <a:latin typeface="Calibri" panose="020F0502020204030204" pitchFamily="34" charset="0"/>
              </a:rPr>
              <a:t>Ön karar alınmaksızın tam yargı davası açılırsa, yargı yeri bunu </a:t>
            </a:r>
            <a:r>
              <a:rPr lang="tr-TR" b="1" dirty="0" smtClean="0">
                <a:latin typeface="Calibri" panose="020F0502020204030204" pitchFamily="34" charset="0"/>
              </a:rPr>
              <a:t>idari merci tecavüzü </a:t>
            </a:r>
            <a:r>
              <a:rPr lang="tr-TR" dirty="0" smtClean="0">
                <a:latin typeface="Calibri" panose="020F0502020204030204" pitchFamily="34" charset="0"/>
              </a:rPr>
              <a:t>olarak değerlendirir ve İYUK, md. </a:t>
            </a:r>
            <a:r>
              <a:rPr lang="tr-TR" b="1" dirty="0" smtClean="0">
                <a:latin typeface="Calibri" panose="020F0502020204030204" pitchFamily="34" charset="0"/>
              </a:rPr>
              <a:t>15/1-</a:t>
            </a:r>
            <a:r>
              <a:rPr lang="tr-TR" b="1" dirty="0" err="1" smtClean="0">
                <a:latin typeface="Calibri" panose="020F0502020204030204" pitchFamily="34" charset="0"/>
              </a:rPr>
              <a:t>e</a:t>
            </a:r>
            <a:r>
              <a:rPr lang="tr-TR" dirty="0" err="1" smtClean="0">
                <a:latin typeface="Calibri" panose="020F0502020204030204" pitchFamily="34" charset="0"/>
              </a:rPr>
              <a:t>’ye</a:t>
            </a:r>
            <a:r>
              <a:rPr lang="tr-TR" dirty="0" smtClean="0">
                <a:latin typeface="Calibri" panose="020F0502020204030204" pitchFamily="34" charset="0"/>
              </a:rPr>
              <a:t> göre dilekçelerin </a:t>
            </a:r>
            <a:r>
              <a:rPr lang="tr-TR" b="1" dirty="0" smtClean="0">
                <a:latin typeface="Calibri" panose="020F0502020204030204" pitchFamily="34" charset="0"/>
              </a:rPr>
              <a:t>görevli idare merciine tevdiine </a:t>
            </a:r>
            <a:r>
              <a:rPr lang="tr-TR" dirty="0" smtClean="0">
                <a:latin typeface="Calibri" panose="020F0502020204030204" pitchFamily="34" charset="0"/>
              </a:rPr>
              <a:t>karar verir.</a:t>
            </a:r>
          </a:p>
          <a:p>
            <a:pPr algn="just"/>
            <a:endParaRPr lang="tr-TR" dirty="0" smtClean="0">
              <a:latin typeface="Calibri" panose="020F0502020204030204" pitchFamily="34" charset="0"/>
            </a:endParaRPr>
          </a:p>
          <a:p>
            <a:pPr algn="just"/>
            <a:r>
              <a:rPr lang="tr-TR" dirty="0" smtClean="0">
                <a:latin typeface="Calibri" panose="020F0502020204030204" pitchFamily="34" charset="0"/>
              </a:rPr>
              <a:t>Ön karar almak için yapılan başvurunun süresi yönünden 5 yıllık süre, </a:t>
            </a:r>
            <a:r>
              <a:rPr lang="tr-TR" b="1" dirty="0" smtClean="0">
                <a:latin typeface="Calibri" panose="020F0502020204030204" pitchFamily="34" charset="0"/>
              </a:rPr>
              <a:t>eylem tarihinden itibaren </a:t>
            </a:r>
            <a:r>
              <a:rPr lang="tr-TR" dirty="0" smtClean="0">
                <a:latin typeface="Calibri" panose="020F0502020204030204" pitchFamily="34" charset="0"/>
              </a:rPr>
              <a:t>geçerlidir (Her halükârda 5 yıldır). 1 yıllık süre ise </a:t>
            </a:r>
            <a:r>
              <a:rPr lang="tr-TR" b="1" dirty="0" smtClean="0">
                <a:latin typeface="Calibri" panose="020F0502020204030204" pitchFamily="34" charset="0"/>
              </a:rPr>
              <a:t>öğrenme tarihinden itibaren </a:t>
            </a:r>
            <a:r>
              <a:rPr lang="tr-TR" dirty="0" smtClean="0">
                <a:latin typeface="Calibri" panose="020F0502020204030204" pitchFamily="34" charset="0"/>
              </a:rPr>
              <a:t>başlar. </a:t>
            </a:r>
          </a:p>
          <a:p>
            <a:pPr>
              <a:buNone/>
            </a:pPr>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DAVA AÇMA SÜRESİ</a:t>
            </a:r>
            <a:br>
              <a:rPr lang="tr-TR" dirty="0" smtClean="0">
                <a:solidFill>
                  <a:prstClr val="white"/>
                </a:solidFill>
                <a:latin typeface="Gill Sans MT" panose="020B0502020104020203" pitchFamily="34" charset="0"/>
              </a:rPr>
            </a:br>
            <a:r>
              <a:rPr lang="tr-TR" sz="2400" dirty="0" smtClean="0">
                <a:solidFill>
                  <a:prstClr val="white"/>
                </a:solidFill>
                <a:latin typeface="Gill Sans MT" panose="020B0502020104020203" pitchFamily="34" charset="0"/>
              </a:rPr>
              <a:t>İDARİ EYLEMDEN KAYNAKLANAN TAM YARGI DAVALARINDA DAVA AÇMA SÜRESİ (ÖNKARAR)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endParaRPr lang="tr-TR" dirty="0" smtClean="0">
              <a:latin typeface="Calibri" panose="020F0502020204030204" pitchFamily="34" charset="0"/>
            </a:endParaRPr>
          </a:p>
          <a:p>
            <a:pPr algn="just"/>
            <a:r>
              <a:rPr lang="tr-TR" dirty="0" smtClean="0">
                <a:latin typeface="Calibri" panose="020F0502020204030204" pitchFamily="34" charset="0"/>
              </a:rPr>
              <a:t>İdarenin ilgilinin başvurusunu kısmen, tamamen reddi veya başvuruya 60 gün içinde cevap vermemesi halinde, bu tarihten itibaren </a:t>
            </a:r>
            <a:r>
              <a:rPr lang="tr-TR" b="1" dirty="0" smtClean="0">
                <a:latin typeface="Calibri" panose="020F0502020204030204" pitchFamily="34" charset="0"/>
              </a:rPr>
              <a:t>dava açma süresi içinde </a:t>
            </a:r>
            <a:r>
              <a:rPr lang="tr-TR" dirty="0" smtClean="0">
                <a:latin typeface="Calibri" panose="020F0502020204030204" pitchFamily="34" charset="0"/>
              </a:rPr>
              <a:t>dava açılır.</a:t>
            </a:r>
          </a:p>
          <a:p>
            <a:pPr algn="just"/>
            <a:endParaRPr lang="tr-TR" dirty="0" smtClean="0">
              <a:latin typeface="Calibri" panose="020F0502020204030204" pitchFamily="34" charset="0"/>
            </a:endParaRPr>
          </a:p>
          <a:p>
            <a:pPr algn="just"/>
            <a:r>
              <a:rPr lang="tr-TR" dirty="0" smtClean="0">
                <a:latin typeface="Calibri" panose="020F0502020204030204" pitchFamily="34" charset="0"/>
              </a:rPr>
              <a:t>Davanın görevli olmayan yargı merciinde açılması halinde ise, görev yönünden ret kararının kesinleşmesini izleyen günden itibaren otuz gün içinde görevli mahkemede dava açılabilir. Bu durumda ön karar alma zorunluluğu yoktur.</a:t>
            </a:r>
          </a:p>
          <a:p>
            <a:pPr marL="45720" indent="0" algn="just">
              <a:buNone/>
            </a:pPr>
            <a:endParaRPr lang="tr-TR" dirty="0" smtClean="0">
              <a:latin typeface="Calibri" panose="020F0502020204030204" pitchFamily="34" charset="0"/>
            </a:endParaRPr>
          </a:p>
          <a:p>
            <a:pPr marL="45720" indent="0" algn="just">
              <a:buNone/>
            </a:pPr>
            <a:r>
              <a:rPr lang="tr-TR" b="1" dirty="0" smtClean="0">
                <a:latin typeface="Calibri" panose="020F0502020204030204" pitchFamily="34" charset="0"/>
              </a:rPr>
              <a:t>NOT: </a:t>
            </a:r>
            <a:r>
              <a:rPr lang="tr-TR" dirty="0" smtClean="0">
                <a:latin typeface="Calibri" panose="020F0502020204030204" pitchFamily="34" charset="0"/>
              </a:rPr>
              <a:t>Danıştay, eylemin idari niteliği çok sonradan ortaya çıkmışsa, artık 5 yıllık mutlak süreyi dikkate almamaktadır.</a:t>
            </a:r>
          </a:p>
          <a:p>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DAVA AÇMA SÜRESİ</a:t>
            </a:r>
            <a:br>
              <a:rPr lang="tr-TR" dirty="0" smtClean="0">
                <a:solidFill>
                  <a:prstClr val="white"/>
                </a:solidFill>
                <a:latin typeface="Gill Sans MT" panose="020B0502020104020203" pitchFamily="34" charset="0"/>
              </a:rPr>
            </a:br>
            <a:r>
              <a:rPr lang="tr-TR" sz="2400" dirty="0" smtClean="0">
                <a:solidFill>
                  <a:prstClr val="white"/>
                </a:solidFill>
                <a:latin typeface="Gill Sans MT" panose="020B0502020104020203" pitchFamily="34" charset="0"/>
              </a:rPr>
              <a:t>İDARİ EYLEMDEN KAYNAKLANAN TAM YARGI DAVALARINDA DAVA AÇMA SÜRESİ (ÖNKARAR)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a:bodyPr>
          <a:lstStyle/>
          <a:p>
            <a:pPr marL="45720" indent="0" algn="just">
              <a:buNone/>
            </a:pPr>
            <a:endParaRPr lang="tr-TR" b="1" dirty="0" smtClean="0">
              <a:latin typeface="Calibri" panose="020F0502020204030204" pitchFamily="34" charset="0"/>
            </a:endParaRPr>
          </a:p>
          <a:p>
            <a:pPr marL="45720" indent="0" algn="just">
              <a:buNone/>
            </a:pPr>
            <a:endParaRPr lang="tr-TR" b="1" dirty="0" smtClean="0">
              <a:latin typeface="Calibri" panose="020F0502020204030204" pitchFamily="34" charset="0"/>
            </a:endParaRPr>
          </a:p>
          <a:p>
            <a:pPr marL="45720" indent="0" algn="just">
              <a:buNone/>
            </a:pPr>
            <a:endParaRPr lang="tr-TR" b="1" dirty="0" smtClean="0">
              <a:latin typeface="Calibri" panose="020F0502020204030204" pitchFamily="34" charset="0"/>
            </a:endParaRPr>
          </a:p>
          <a:p>
            <a:pPr marL="45720" indent="0" algn="just">
              <a:buNone/>
            </a:pPr>
            <a:r>
              <a:rPr lang="tr-TR" b="1" dirty="0" smtClean="0">
                <a:latin typeface="Calibri" panose="020F0502020204030204" pitchFamily="34" charset="0"/>
              </a:rPr>
              <a:t>İYUK</a:t>
            </a:r>
            <a:r>
              <a:rPr lang="tr-TR" b="1" dirty="0">
                <a:latin typeface="Calibri" panose="020F0502020204030204" pitchFamily="34" charset="0"/>
              </a:rPr>
              <a:t>, md. 8/1</a:t>
            </a:r>
            <a:r>
              <a:rPr lang="tr-TR" dirty="0">
                <a:latin typeface="Calibri" panose="020F0502020204030204" pitchFamily="34" charset="0"/>
              </a:rPr>
              <a:t>’e göre </a:t>
            </a:r>
            <a:r>
              <a:rPr lang="tr-TR" i="1" dirty="0">
                <a:latin typeface="Calibri" panose="020F0502020204030204" pitchFamily="34" charset="0"/>
              </a:rPr>
              <a:t>süreler, tebliğ, yayın veya ilan tarihini izleyen günden itibaren işlemeye başlar. </a:t>
            </a:r>
            <a:r>
              <a:rPr lang="tr-TR" dirty="0">
                <a:latin typeface="Calibri" panose="020F0502020204030204" pitchFamily="34" charset="0"/>
              </a:rPr>
              <a:t>(Yani tebliğ, yayın veya ilan günü hesaba katılmaz.) </a:t>
            </a:r>
          </a:p>
          <a:p>
            <a:pPr marL="45720" indent="0" algn="just">
              <a:buNone/>
            </a:pPr>
            <a:r>
              <a:rPr lang="tr-TR" b="1" i="1" dirty="0">
                <a:latin typeface="Calibri" panose="020F0502020204030204" pitchFamily="34" charset="0"/>
              </a:rPr>
              <a:t>2. </a:t>
            </a:r>
            <a:r>
              <a:rPr lang="tr-TR" i="1" dirty="0">
                <a:latin typeface="Calibri" panose="020F0502020204030204" pitchFamily="34" charset="0"/>
              </a:rPr>
              <a:t>Tatil günleri sürelere dahildir. Şu kadarki, sürenin son günü tatil gününe rastlarsa, süre tatil gününü izleyen çalışma gününün bitimine kadar uzar. </a:t>
            </a:r>
          </a:p>
          <a:p>
            <a:pPr marL="45720" indent="0" algn="just">
              <a:buNone/>
            </a:pPr>
            <a:r>
              <a:rPr lang="tr-TR" b="1" i="1" dirty="0">
                <a:latin typeface="Calibri" panose="020F0502020204030204" pitchFamily="34" charset="0"/>
              </a:rPr>
              <a:t>3. </a:t>
            </a:r>
            <a:r>
              <a:rPr lang="tr-TR" i="1" dirty="0">
                <a:latin typeface="Calibri" panose="020F0502020204030204" pitchFamily="34" charset="0"/>
              </a:rPr>
              <a:t>Bu Kanunda yazılı sürelerin bitmesi çalışmaya ara verme zamanına rastlarsa bu süreler, ara vermenin sona erdiği günü izleyen tarihten itibaren yedi gün uzamış sayılır. </a:t>
            </a:r>
            <a:endParaRPr lang="tr-TR"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dirty="0">
                <a:latin typeface="Gill Sans MT" panose="020B0502020104020203" pitchFamily="34" charset="0"/>
              </a:rPr>
              <a:t>SÜRENİN HESAPLANMASI</a:t>
            </a:r>
          </a:p>
        </p:txBody>
      </p:sp>
    </p:spTree>
    <p:extLst>
      <p:ext uri="{BB962C8B-B14F-4D97-AF65-F5344CB8AC3E}">
        <p14:creationId xmlns="" xmlns:p14="http://schemas.microsoft.com/office/powerpoint/2010/main" val="3142052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lvl="1" algn="just"/>
            <a:r>
              <a:rPr lang="tr-TR" b="1" dirty="0" smtClean="0">
                <a:latin typeface="Calibri" panose="020F0502020204030204" pitchFamily="34" charset="0"/>
              </a:rPr>
              <a:t>Çalışmaya Ara Verme: İYUK md. 61/1</a:t>
            </a:r>
            <a:r>
              <a:rPr lang="tr-TR" dirty="0" smtClean="0">
                <a:latin typeface="Calibri" panose="020F0502020204030204" pitchFamily="34" charset="0"/>
              </a:rPr>
              <a:t>: </a:t>
            </a:r>
            <a:r>
              <a:rPr lang="tr-TR" i="1" dirty="0" smtClean="0">
                <a:latin typeface="Calibri" panose="020F0502020204030204" pitchFamily="34" charset="0"/>
              </a:rPr>
              <a:t>Bölge idare, idare ve vergi mahkemeleri her yıl bir eylülde başlamak üzere, yirmi temmuzdan otuz bir ağustosa kadar çalışmaya ara verirler.</a:t>
            </a:r>
          </a:p>
          <a:p>
            <a:pPr lvl="1" algn="just"/>
            <a:endParaRPr lang="tr-TR" i="1" dirty="0" smtClean="0">
              <a:latin typeface="Calibri" panose="020F0502020204030204" pitchFamily="34" charset="0"/>
            </a:endParaRPr>
          </a:p>
          <a:p>
            <a:pPr marL="45720" indent="0" algn="just">
              <a:buNone/>
            </a:pPr>
            <a:r>
              <a:rPr lang="tr-TR" dirty="0" smtClean="0">
                <a:latin typeface="Calibri" panose="020F0502020204030204" pitchFamily="34" charset="0"/>
              </a:rPr>
              <a:t>Örneğin, 5 Mart 2018 günü tebliğ edilen işleme karşı dava açma süresi, izleyen gün yani 6 Mart 2018 günü itibariyle başlar. 6 Mart günü dava açma süresine dahildir. Bu işleme karşı idare mahkemeleri için genel dava açma süresi olan 60 günlük sürenin son günü de 4 Mayıs 2018 günü olur. Bu tarihe kadar (bu tarih de dahil) dava açılması gerekir.</a:t>
            </a:r>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DAVA AÇMA SÜRESİ</a:t>
            </a:r>
            <a:br>
              <a:rPr lang="tr-TR" dirty="0" smtClean="0">
                <a:latin typeface="Gill Sans MT" panose="020B0502020104020203" pitchFamily="34" charset="0"/>
              </a:rPr>
            </a:br>
            <a:r>
              <a:rPr lang="tr-TR" dirty="0" smtClean="0">
                <a:latin typeface="Gill Sans MT" panose="020B0502020104020203" pitchFamily="34" charset="0"/>
              </a:rPr>
              <a:t>SÜRENİN HESAPLANMASI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lstStyle/>
          <a:p>
            <a:pPr marL="45720" indent="0" algn="just">
              <a:buNone/>
            </a:pPr>
            <a:r>
              <a:rPr lang="tr-TR" b="1" dirty="0">
                <a:latin typeface="Calibri" panose="020F0502020204030204" pitchFamily="34" charset="0"/>
              </a:rPr>
              <a:t>İYUK, md. 9/1</a:t>
            </a:r>
            <a:r>
              <a:rPr lang="tr-TR" dirty="0">
                <a:latin typeface="Calibri" panose="020F0502020204030204" pitchFamily="34" charset="0"/>
              </a:rPr>
              <a:t>. </a:t>
            </a:r>
            <a:r>
              <a:rPr lang="tr-TR" i="1" dirty="0" err="1">
                <a:latin typeface="Calibri" panose="020F0502020204030204" pitchFamily="34" charset="0"/>
              </a:rPr>
              <a:t>Danıştayın</a:t>
            </a:r>
            <a:r>
              <a:rPr lang="tr-TR" i="1" dirty="0">
                <a:latin typeface="Calibri" panose="020F0502020204030204" pitchFamily="34" charset="0"/>
              </a:rPr>
              <a:t>, idare ve vergi mahkemelerinin görevlerine girdiği halde, adli ve askeri yargı yerlerine açılmış bulunan davaların görev noktasından reddi halinde, bu husustaki kararların kesinleşmesini izleyen günden itibaren otuz gün içinde görevli mahkemede dava açılabilir. Görevsiz yargı merciine başvurma tarihi, </a:t>
            </a:r>
            <a:r>
              <a:rPr lang="tr-TR" i="1" dirty="0" err="1">
                <a:latin typeface="Calibri" panose="020F0502020204030204" pitchFamily="34" charset="0"/>
              </a:rPr>
              <a:t>Danıştaya</a:t>
            </a:r>
            <a:r>
              <a:rPr lang="tr-TR" i="1" dirty="0">
                <a:latin typeface="Calibri" panose="020F0502020204030204" pitchFamily="34" charset="0"/>
              </a:rPr>
              <a:t>, idare ve vergi mahkemelerine başvurma tarihi olarak kabul edilir. </a:t>
            </a:r>
          </a:p>
          <a:p>
            <a:pPr marL="45720" indent="0" algn="just">
              <a:buNone/>
            </a:pPr>
            <a:r>
              <a:rPr lang="tr-TR" b="1" i="1" dirty="0">
                <a:latin typeface="Calibri" panose="020F0502020204030204" pitchFamily="34" charset="0"/>
              </a:rPr>
              <a:t>2</a:t>
            </a:r>
            <a:r>
              <a:rPr lang="tr-TR" i="1" dirty="0">
                <a:latin typeface="Calibri" panose="020F0502020204030204" pitchFamily="34" charset="0"/>
              </a:rPr>
              <a:t>. Adli veya askeri yargı yerlerine açılan ve görevsizlik sebebiyle reddedilen davalarda, görevsizlik kararının kesinleşmesinden sonra birinci fıkrada yazılı otuz günlük süre geçirilmiş olsa dahi, idari dava açılması için öngörülen süre henüz dolmamış ise bu süre içinde idari dava açılabilir.</a:t>
            </a:r>
          </a:p>
          <a:p>
            <a:pPr marL="45720" indent="0" algn="just">
              <a:buNone/>
            </a:pPr>
            <a:endParaRPr lang="tr-TR" dirty="0">
              <a:latin typeface="Calibri" panose="020F0502020204030204" pitchFamily="34" charset="0"/>
            </a:endParaRPr>
          </a:p>
          <a:p>
            <a:pPr algn="just"/>
            <a:r>
              <a:rPr lang="tr-TR" dirty="0">
                <a:latin typeface="Calibri" panose="020F0502020204030204" pitchFamily="34" charset="0"/>
              </a:rPr>
              <a:t>1. fıkrada dava açma süresinin ihya edilmesinin engellenmesi amaçlanmıştır.</a:t>
            </a:r>
          </a:p>
          <a:p>
            <a:pPr algn="just"/>
            <a:r>
              <a:rPr lang="tr-TR" dirty="0">
                <a:latin typeface="Calibri" panose="020F0502020204030204" pitchFamily="34" charset="0"/>
              </a:rPr>
              <a:t>2. fıkra çok istisnai bir durumu düzenlemektedir.</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sz="2400" dirty="0">
                <a:latin typeface="Gill Sans MT" panose="020B0502020104020203" pitchFamily="34" charset="0"/>
              </a:rPr>
              <a:t>GÖREVLİ OLMAYAN MAHKEMEDE DAVA </a:t>
            </a:r>
            <a:r>
              <a:rPr lang="tr-TR" sz="2400" dirty="0" err="1">
                <a:latin typeface="Gill Sans MT" panose="020B0502020104020203" pitchFamily="34" charset="0"/>
              </a:rPr>
              <a:t>AÇMAnıN</a:t>
            </a:r>
            <a:r>
              <a:rPr lang="tr-TR" sz="2400" dirty="0">
                <a:latin typeface="Gill Sans MT" panose="020B0502020104020203" pitchFamily="34" charset="0"/>
              </a:rPr>
              <a:t> SÜREYE ETKİSİ</a:t>
            </a:r>
            <a:endParaRPr lang="tr-TR" dirty="0">
              <a:latin typeface="Gill Sans MT" panose="020B0502020104020203" pitchFamily="34" charset="0"/>
            </a:endParaRPr>
          </a:p>
        </p:txBody>
      </p:sp>
    </p:spTree>
    <p:extLst>
      <p:ext uri="{BB962C8B-B14F-4D97-AF65-F5344CB8AC3E}">
        <p14:creationId xmlns="" xmlns:p14="http://schemas.microsoft.com/office/powerpoint/2010/main" val="2405670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a:bodyPr>
          <a:lstStyle/>
          <a:p>
            <a:pPr marL="45720" indent="0" algn="just">
              <a:buNone/>
            </a:pPr>
            <a:r>
              <a:rPr lang="tr-TR" sz="2400" b="1" dirty="0">
                <a:latin typeface="Calibri" panose="020F0502020204030204" pitchFamily="34" charset="0"/>
              </a:rPr>
              <a:t>İYUK, md. 10/1. </a:t>
            </a:r>
            <a:r>
              <a:rPr lang="tr-TR" sz="2400" i="1" dirty="0">
                <a:latin typeface="Calibri" panose="020F0502020204030204" pitchFamily="34" charset="0"/>
              </a:rPr>
              <a:t>İlgililer, haklarında idari davaya konu olabilecek bir işlem veya eylemin yapılması için idari makamlara başvurabilirler. </a:t>
            </a:r>
          </a:p>
          <a:p>
            <a:pPr marL="45720" indent="0" algn="just">
              <a:buNone/>
            </a:pPr>
            <a:r>
              <a:rPr lang="tr-TR" sz="2400" b="1" i="1" dirty="0">
                <a:latin typeface="Calibri" panose="020F0502020204030204" pitchFamily="34" charset="0"/>
              </a:rPr>
              <a:t>2. </a:t>
            </a:r>
            <a:r>
              <a:rPr lang="tr-TR" sz="2400" i="1" dirty="0">
                <a:latin typeface="Calibri" panose="020F0502020204030204" pitchFamily="34" charset="0"/>
              </a:rPr>
              <a:t>Altmış gün içinde bir cevap verilmezse istek reddedilmiş sayılır. İlgililer altmış günün bittiği tarihten itibaren dava açma süresi içinde, konusuna göre </a:t>
            </a:r>
            <a:r>
              <a:rPr lang="tr-TR" sz="2400" i="1" dirty="0" err="1">
                <a:latin typeface="Calibri" panose="020F0502020204030204" pitchFamily="34" charset="0"/>
              </a:rPr>
              <a:t>Danıştaya</a:t>
            </a:r>
            <a:r>
              <a:rPr lang="tr-TR" sz="2400" i="1" dirty="0">
                <a:latin typeface="Calibri" panose="020F0502020204030204" pitchFamily="34" charset="0"/>
              </a:rPr>
              <a:t>, idare ve vergi mahkemelerine dava açabilirler. Altmış günlük süre içinde idarece verilen cevap kesin değilse ilgili bu cevabı, isteminin reddi sayarak dava açabileceği gibi, kesin cevabı da bekleyebilir. Bu takdirde dava açma süresi işlemez. Ancak, bekleme süresi başvuru tarihinden itibaren altı ayı geçemez. Dava açılmaması veya davanın süreden reddi hallerinde, altmış günlük sürenin bitmesinden sonra yetkili idari makamlarca cevap verilirse, cevabın tebliğinden itibaren altmış gün içinde dava açabilirler</a:t>
            </a:r>
            <a:r>
              <a:rPr lang="tr-TR" sz="2400" dirty="0">
                <a:latin typeface="Calibri" panose="020F0502020204030204" pitchFamily="34" charset="0"/>
              </a:rPr>
              <a:t>.</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dirty="0">
                <a:latin typeface="Gill Sans MT" panose="020B0502020104020203" pitchFamily="34" charset="0"/>
              </a:rPr>
              <a:t>ZIMNİ RED KARARINA KARŞI DAVA AÇMA SÜRESİ</a:t>
            </a:r>
          </a:p>
        </p:txBody>
      </p:sp>
    </p:spTree>
    <p:extLst>
      <p:ext uri="{BB962C8B-B14F-4D97-AF65-F5344CB8AC3E}">
        <p14:creationId xmlns="" xmlns:p14="http://schemas.microsoft.com/office/powerpoint/2010/main" val="3399522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1"/>
            <a:ext cx="11210524" cy="4951552"/>
          </a:xfrm>
        </p:spPr>
        <p:txBody>
          <a:bodyPr/>
          <a:lstStyle/>
          <a:p>
            <a:pPr marL="45720" indent="0" algn="just">
              <a:buNone/>
            </a:pPr>
            <a:r>
              <a:rPr lang="tr-TR" sz="2400" b="1" dirty="0">
                <a:latin typeface="Calibri" panose="020F0502020204030204" pitchFamily="34" charset="0"/>
              </a:rPr>
              <a:t>(İhtiyari Başvuru) İYUK, md. 11/1: </a:t>
            </a:r>
            <a:r>
              <a:rPr lang="tr-TR" sz="2400" i="1" dirty="0">
                <a:latin typeface="Calibri" panose="020F0502020204030204" pitchFamily="34" charset="0"/>
              </a:rPr>
              <a:t>İlgililer tarafından idari dava açılmadan önce, idari işlemin kaldırılması, geri alınması değiştirilmesi veya yeni bir işlem yapılması üst makamdan, üst makam yoksa işlemi yapmış olan makamdan, idari dava açma süresi içinde istenebilir. Bu başvurma, işlemeye başlamış olan idari dava açma süresini durdurur. </a:t>
            </a:r>
          </a:p>
          <a:p>
            <a:pPr marL="45720" indent="0" algn="just">
              <a:buNone/>
            </a:pPr>
            <a:r>
              <a:rPr lang="tr-TR" sz="2400" b="1" i="1" dirty="0">
                <a:latin typeface="Calibri" panose="020F0502020204030204" pitchFamily="34" charset="0"/>
              </a:rPr>
              <a:t>2. </a:t>
            </a:r>
            <a:r>
              <a:rPr lang="tr-TR" sz="2400" i="1" dirty="0">
                <a:latin typeface="Calibri" panose="020F0502020204030204" pitchFamily="34" charset="0"/>
              </a:rPr>
              <a:t>Altmış gün içinde bir cevap verilmezse istek reddedilmiş sayılır. </a:t>
            </a:r>
          </a:p>
          <a:p>
            <a:pPr marL="45720" indent="0" algn="just">
              <a:buNone/>
            </a:pPr>
            <a:r>
              <a:rPr lang="tr-TR" sz="2400" b="1" i="1" dirty="0">
                <a:latin typeface="Calibri" panose="020F0502020204030204" pitchFamily="34" charset="0"/>
              </a:rPr>
              <a:t>3. </a:t>
            </a:r>
            <a:r>
              <a:rPr lang="tr-TR" sz="2400" i="1" dirty="0">
                <a:latin typeface="Calibri" panose="020F0502020204030204" pitchFamily="34" charset="0"/>
              </a:rPr>
              <a:t>İsteğin reddedilmesi veya reddedilmiş sayılması halinde dava açma süresi yeniden işlemeye başlar ve başvurma tarihine kadar geçmiş süre de hesaba katılır.</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dirty="0">
                <a:latin typeface="Gill Sans MT" panose="020B0502020104020203" pitchFamily="34" charset="0"/>
              </a:rPr>
              <a:t>SÜRENİN DURMASI</a:t>
            </a:r>
          </a:p>
        </p:txBody>
      </p:sp>
    </p:spTree>
    <p:extLst>
      <p:ext uri="{BB962C8B-B14F-4D97-AF65-F5344CB8AC3E}">
        <p14:creationId xmlns="" xmlns:p14="http://schemas.microsoft.com/office/powerpoint/2010/main" val="1565692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a:bodyPr>
          <a:lstStyle/>
          <a:p>
            <a:pPr marL="45720" indent="0" algn="just">
              <a:buNone/>
            </a:pPr>
            <a:endParaRPr lang="tr-TR" b="1" dirty="0" smtClean="0">
              <a:latin typeface="Calibri" panose="020F0502020204030204" pitchFamily="34" charset="0"/>
            </a:endParaRPr>
          </a:p>
          <a:p>
            <a:pPr marL="45720" indent="0" algn="just">
              <a:buNone/>
            </a:pPr>
            <a:endParaRPr lang="tr-TR" b="1" dirty="0" smtClean="0">
              <a:latin typeface="Calibri" panose="020F0502020204030204" pitchFamily="34" charset="0"/>
            </a:endParaRPr>
          </a:p>
          <a:p>
            <a:pPr marL="45720" indent="0" algn="just">
              <a:buNone/>
            </a:pPr>
            <a:endParaRPr lang="tr-TR" b="1" dirty="0" smtClean="0">
              <a:latin typeface="Calibri" panose="020F0502020204030204" pitchFamily="34" charset="0"/>
            </a:endParaRPr>
          </a:p>
          <a:p>
            <a:pPr marL="45720" indent="0" algn="just">
              <a:buNone/>
            </a:pPr>
            <a:r>
              <a:rPr lang="tr-TR" b="1" dirty="0" smtClean="0">
                <a:latin typeface="Calibri" panose="020F0502020204030204" pitchFamily="34" charset="0"/>
              </a:rPr>
              <a:t>İYUK</a:t>
            </a:r>
            <a:r>
              <a:rPr lang="tr-TR" b="1" dirty="0">
                <a:latin typeface="Calibri" panose="020F0502020204030204" pitchFamily="34" charset="0"/>
              </a:rPr>
              <a:t>, md. 12: </a:t>
            </a:r>
            <a:r>
              <a:rPr lang="tr-TR" dirty="0">
                <a:latin typeface="Calibri" panose="020F0502020204030204" pitchFamily="34" charset="0"/>
              </a:rPr>
              <a:t>“</a:t>
            </a:r>
            <a:r>
              <a:rPr lang="tr-TR" i="1" dirty="0">
                <a:latin typeface="Calibri" panose="020F0502020204030204" pitchFamily="34" charset="0"/>
              </a:rPr>
              <a:t>İlgililer haklarını ihlal eden bir idari işlem dolayısıyla </a:t>
            </a:r>
            <a:r>
              <a:rPr lang="tr-TR" i="1" dirty="0" err="1">
                <a:latin typeface="Calibri" panose="020F0502020204030204" pitchFamily="34" charset="0"/>
              </a:rPr>
              <a:t>Danıştaya</a:t>
            </a:r>
            <a:r>
              <a:rPr lang="tr-TR" i="1" dirty="0">
                <a:latin typeface="Calibri" panose="020F0502020204030204" pitchFamily="34" charset="0"/>
              </a:rPr>
              <a:t> ve idare ve vergi mahkemelerine doğrudan doğruya tam yargı davası veya iptal ve tam yargı davalarını birlikte açabilecekleri gibi ilk önce iptal davası açarak bu davanın karara bağlanması üzerine, bu husustaki kararın veya kanun yollarına başvurulması halinde verilecek kararın tebliği veya bir işlemin icrası sebebiyle doğan zararlardan dolayı icra tarihinden itibaren dava süresi içinde tam yargı davası açabilirler. Bu halde de ilgililerin 11 </a:t>
            </a:r>
            <a:r>
              <a:rPr lang="tr-TR" i="1" dirty="0" err="1">
                <a:latin typeface="Calibri" panose="020F0502020204030204" pitchFamily="34" charset="0"/>
              </a:rPr>
              <a:t>nci</a:t>
            </a:r>
            <a:r>
              <a:rPr lang="tr-TR" i="1" dirty="0">
                <a:latin typeface="Calibri" panose="020F0502020204030204" pitchFamily="34" charset="0"/>
              </a:rPr>
              <a:t> madde uyarınca idareye başvurma hakları saklıdır.”</a:t>
            </a:r>
          </a:p>
          <a:p>
            <a:pPr marL="45720" indent="0" algn="just">
              <a:buNone/>
            </a:pPr>
            <a:endParaRPr lang="tr-TR" i="1"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sz="2400" dirty="0">
                <a:latin typeface="Gill Sans MT" panose="020B0502020104020203" pitchFamily="34" charset="0"/>
              </a:rPr>
              <a:t>İDARİ İŞLEMDEN KAYNAKLANAN TAM YARGI DAVALARINDA DAVA AÇMA SÜRESİ</a:t>
            </a:r>
            <a:endParaRPr lang="tr-TR" dirty="0">
              <a:latin typeface="Gill Sans MT" panose="020B0502020104020203" pitchFamily="34" charset="0"/>
            </a:endParaRPr>
          </a:p>
        </p:txBody>
      </p:sp>
    </p:spTree>
    <p:extLst>
      <p:ext uri="{BB962C8B-B14F-4D97-AF65-F5344CB8AC3E}">
        <p14:creationId xmlns="" xmlns:p14="http://schemas.microsoft.com/office/powerpoint/2010/main" val="258455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marL="45720" indent="0" algn="just">
              <a:buNone/>
            </a:pPr>
            <a:r>
              <a:rPr lang="tr-TR" b="1" dirty="0" smtClean="0">
                <a:latin typeface="Calibri" panose="020F0502020204030204" pitchFamily="34" charset="0"/>
              </a:rPr>
              <a:t>1.	</a:t>
            </a:r>
            <a:r>
              <a:rPr lang="tr-TR" dirty="0" smtClean="0">
                <a:latin typeface="Calibri" panose="020F0502020204030204" pitchFamily="34" charset="0"/>
              </a:rPr>
              <a:t>Doğrudan doğruya tam yargı davası açılabilir.</a:t>
            </a:r>
          </a:p>
          <a:p>
            <a:pPr marL="45720" indent="0" algn="just">
              <a:buNone/>
            </a:pPr>
            <a:r>
              <a:rPr lang="tr-TR" b="1" dirty="0" smtClean="0">
                <a:latin typeface="Calibri" panose="020F0502020204030204" pitchFamily="34" charset="0"/>
              </a:rPr>
              <a:t>2.	</a:t>
            </a:r>
            <a:r>
              <a:rPr lang="tr-TR" dirty="0" smtClean="0">
                <a:latin typeface="Calibri" panose="020F0502020204030204" pitchFamily="34" charset="0"/>
              </a:rPr>
              <a:t>İptal ve tam yargı davası birlikte açılabilir.</a:t>
            </a:r>
          </a:p>
          <a:p>
            <a:pPr marL="45720" indent="0" algn="just">
              <a:buNone/>
            </a:pPr>
            <a:r>
              <a:rPr lang="tr-TR" b="1" dirty="0" smtClean="0">
                <a:latin typeface="Calibri" panose="020F0502020204030204" pitchFamily="34" charset="0"/>
              </a:rPr>
              <a:t>3.	</a:t>
            </a:r>
            <a:r>
              <a:rPr lang="tr-TR" dirty="0" smtClean="0">
                <a:latin typeface="Calibri" panose="020F0502020204030204" pitchFamily="34" charset="0"/>
              </a:rPr>
              <a:t>Önce iptal davası açılıp davanın sonuçlanmasının ardından tam yargı davası açılabilir. Bu durumda iptal davasının olumlu ya da olumsuz sonuçlanması önemli değildir. Çünkü tam yargı davasında sorumluluk sebepleri kusura dayanmak zorunda değildir. Kusursuz sorumluluk hallerinde de zararın tazmini talep edilebilir.</a:t>
            </a:r>
          </a:p>
          <a:p>
            <a:pPr marL="45720" indent="0" algn="just">
              <a:buNone/>
            </a:pPr>
            <a:endParaRPr lang="tr-TR" dirty="0" smtClean="0">
              <a:latin typeface="Calibri" panose="020F0502020204030204" pitchFamily="34" charset="0"/>
            </a:endParaRPr>
          </a:p>
          <a:p>
            <a:pPr marL="45720" indent="0" algn="just">
              <a:buNone/>
            </a:pPr>
            <a:r>
              <a:rPr lang="tr-TR" b="1" dirty="0" smtClean="0">
                <a:latin typeface="Calibri" panose="020F0502020204030204" pitchFamily="34" charset="0"/>
              </a:rPr>
              <a:t>NOT: </a:t>
            </a:r>
            <a:r>
              <a:rPr lang="tr-TR" sz="1800" dirty="0" smtClean="0">
                <a:latin typeface="Calibri" panose="020F0502020204030204" pitchFamily="34" charset="0"/>
              </a:rPr>
              <a:t>İşlemden kaynaklanan tam yargı davalarında genel dava açma süresi geçerlidir.</a:t>
            </a:r>
          </a:p>
          <a:p>
            <a:pPr>
              <a:buNone/>
            </a:pPr>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DAVA AÇMA SÜRESİ</a:t>
            </a:r>
            <a:br>
              <a:rPr lang="tr-TR" dirty="0" smtClean="0">
                <a:solidFill>
                  <a:prstClr val="white"/>
                </a:solidFill>
                <a:latin typeface="Gill Sans MT" panose="020B0502020104020203" pitchFamily="34" charset="0"/>
              </a:rPr>
            </a:br>
            <a:r>
              <a:rPr lang="tr-TR" sz="2400" dirty="0" smtClean="0">
                <a:solidFill>
                  <a:prstClr val="white"/>
                </a:solidFill>
                <a:latin typeface="Gill Sans MT" panose="020B0502020104020203" pitchFamily="34" charset="0"/>
              </a:rPr>
              <a:t>İDARİ İŞLEMDEN KAYNAKLANAN TAM YARGI DAVALARINDA DAVA AÇMA SÜRESİ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633928"/>
            <a:ext cx="11210524" cy="5224071"/>
          </a:xfrm>
        </p:spPr>
        <p:txBody>
          <a:bodyPr>
            <a:normAutofit lnSpcReduction="10000"/>
          </a:bodyPr>
          <a:lstStyle/>
          <a:p>
            <a:pPr marL="45720" indent="0" algn="just">
              <a:buNone/>
            </a:pPr>
            <a:r>
              <a:rPr lang="tr-TR" sz="2600" b="1" dirty="0">
                <a:latin typeface="Calibri" panose="020F0502020204030204" pitchFamily="34" charset="0"/>
              </a:rPr>
              <a:t>İYUK, md. 13/1</a:t>
            </a:r>
            <a:r>
              <a:rPr lang="tr-TR" sz="2600" dirty="0">
                <a:latin typeface="Calibri" panose="020F0502020204030204" pitchFamily="34" charset="0"/>
              </a:rPr>
              <a:t>. </a:t>
            </a:r>
            <a:r>
              <a:rPr lang="tr-TR" sz="2600" i="1" dirty="0">
                <a:latin typeface="Calibri" panose="020F0502020204030204" pitchFamily="34" charset="0"/>
              </a:rPr>
              <a:t>“İdari eylemlerden hakları ihlal edilmiş olanların idari dava açmadan önce, bu eylemleri yazılı bildirim üzerine veya başka </a:t>
            </a:r>
            <a:r>
              <a:rPr lang="tr-TR" sz="2600" i="1" dirty="0" err="1">
                <a:latin typeface="Calibri" panose="020F0502020204030204" pitchFamily="34" charset="0"/>
              </a:rPr>
              <a:t>süretle</a:t>
            </a:r>
            <a:r>
              <a:rPr lang="tr-TR" sz="2600" i="1" dirty="0">
                <a:latin typeface="Calibri" panose="020F0502020204030204" pitchFamily="34" charset="0"/>
              </a:rPr>
              <a:t> öğrendikleri tarihten itibaren bir yıl ve her halde eylem tarihinden itibaren beş yıl içinde ilgili idareye başvurarak haklarının yerine getirilmesini istemeleri gereklidir. Bu isteklerin kısmen veya tamamen reddi halinde, bu konudaki işlemin tebliğini izleyen günden itibaren veya istek hakkında altmış gün içinde cevap verilmediği takdirde bu sürenin bittiği tarihten itibaren, dava süresi içinde dava açılabilir. </a:t>
            </a:r>
          </a:p>
          <a:p>
            <a:pPr marL="45720" indent="0" algn="just">
              <a:buNone/>
            </a:pPr>
            <a:r>
              <a:rPr lang="tr-TR" sz="2600" b="1" i="1" dirty="0">
                <a:latin typeface="Calibri" panose="020F0502020204030204" pitchFamily="34" charset="0"/>
              </a:rPr>
              <a:t>2. </a:t>
            </a:r>
            <a:r>
              <a:rPr lang="tr-TR" sz="2600" i="1" dirty="0">
                <a:latin typeface="Calibri" panose="020F0502020204030204" pitchFamily="34" charset="0"/>
              </a:rPr>
              <a:t>Görevli olmayan adli ve askeri yargı mercilerine açılan tam yargı davasının görev yönünden reddi halinde sonradan idari yargı mercilerine açılacak davalarda, birinci fıkrada öngörülen idareye başvurma şartı aranmaz.”</a:t>
            </a:r>
          </a:p>
          <a:p>
            <a:pPr marL="45720" indent="0" algn="just">
              <a:buNone/>
            </a:pPr>
            <a:endParaRPr lang="tr-TR" sz="2600" i="1" dirty="0">
              <a:latin typeface="Calibri" panose="020F0502020204030204" pitchFamily="34" charset="0"/>
            </a:endParaRPr>
          </a:p>
          <a:p>
            <a:pPr marL="45720" indent="0" algn="just">
              <a:buNone/>
            </a:pPr>
            <a:endParaRPr lang="tr-TR" sz="2600"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sz="2400" dirty="0">
                <a:latin typeface="Gill Sans MT" panose="020B0502020104020203" pitchFamily="34" charset="0"/>
              </a:rPr>
              <a:t>İDARİ EYLEMDEN KAYNAKLANAN TAM YARGI DAVALARINDA DAVA AÇMA SÜRESİ (ÖNKARAR)</a:t>
            </a:r>
            <a:endParaRPr lang="tr-TR" dirty="0">
              <a:latin typeface="Gill Sans MT" panose="020B0502020104020203" pitchFamily="34" charset="0"/>
            </a:endParaRPr>
          </a:p>
        </p:txBody>
      </p:sp>
    </p:spTree>
    <p:extLst>
      <p:ext uri="{BB962C8B-B14F-4D97-AF65-F5344CB8AC3E}">
        <p14:creationId xmlns="" xmlns:p14="http://schemas.microsoft.com/office/powerpoint/2010/main" val="40456278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1020</TotalTime>
  <Words>1148</Words>
  <Application>Microsoft Office PowerPoint</Application>
  <PresentationFormat>Özel</PresentationFormat>
  <Paragraphs>64</Paragraphs>
  <Slides>11</Slides>
  <Notes>1</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Kılavuz</vt:lpstr>
      <vt:lpstr>DAVA AÇMA SÜRESİ DÜZENLEYİCİ İŞLEMLERE KARŞI DAVA AÇMA SÜRESİ</vt:lpstr>
      <vt:lpstr>DAVA AÇMA SÜRESİ SÜRENİN HESAPLANMASI</vt:lpstr>
      <vt:lpstr>DAVA AÇMA SÜRESİ SÜRENİN HESAPLANMASI</vt:lpstr>
      <vt:lpstr>DAVA AÇMA SÜRESİ GÖREVLİ OLMAYAN MAHKEMEDE DAVA AÇMAnıN SÜREYE ETKİSİ</vt:lpstr>
      <vt:lpstr>DAVA AÇMA SÜRESİ ZIMNİ RED KARARINA KARŞI DAVA AÇMA SÜRESİ</vt:lpstr>
      <vt:lpstr>DAVA AÇMA SÜRESİ SÜRENİN DURMASI</vt:lpstr>
      <vt:lpstr>DAVA AÇMA SÜRESİ İDARİ İŞLEMDEN KAYNAKLANAN TAM YARGI DAVALARINDA DAVA AÇMA SÜRESİ</vt:lpstr>
      <vt:lpstr>DAVA AÇMA SÜRESİ İDARİ İŞLEMDEN KAYNAKLANAN TAM YARGI DAVALARINDA DAVA AÇMA SÜRESİ</vt:lpstr>
      <vt:lpstr>DAVA AÇMA SÜRESİ İDARİ EYLEMDEN KAYNAKLANAN TAM YARGI DAVALARINDA DAVA AÇMA SÜRESİ (ÖNKARAR)</vt:lpstr>
      <vt:lpstr>DAVA AÇMA SÜRESİ İDARİ EYLEMDEN KAYNAKLANAN TAM YARGI DAVALARINDA DAVA AÇMA SÜRESİ (ÖNKARAR)</vt:lpstr>
      <vt:lpstr>DAVA AÇMA SÜRESİ İDARİ EYLEMDEN KAYNAKLANAN TAM YARGI DAVALARINDA DAVA AÇMA SÜRESİ (ÖNKARAR)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cngz rgn</dc:creator>
  <cp:lastModifiedBy>Orhan Tekinsoy</cp:lastModifiedBy>
  <cp:revision>73</cp:revision>
  <dcterms:created xsi:type="dcterms:W3CDTF">2018-03-07T13:11:05Z</dcterms:created>
  <dcterms:modified xsi:type="dcterms:W3CDTF">2018-11-02T10:20:14Z</dcterms:modified>
</cp:coreProperties>
</file>