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02" r:id="rId3"/>
    <p:sldId id="277" r:id="rId4"/>
    <p:sldId id="289" r:id="rId5"/>
    <p:sldId id="278" r:id="rId6"/>
    <p:sldId id="279" r:id="rId7"/>
    <p:sldId id="290" r:id="rId8"/>
    <p:sldId id="280" r:id="rId9"/>
    <p:sldId id="281" r:id="rId10"/>
    <p:sldId id="291" r:id="rId11"/>
    <p:sldId id="292" r:id="rId12"/>
    <p:sldId id="293" r:id="rId13"/>
    <p:sldId id="30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/>
              <a:t>Sayı Sistemleri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107 Sayısal elektronik</a:t>
            </a:r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B</a:t>
            </a:r>
            <a:r>
              <a:rPr lang="tr-TR" cap="none" dirty="0"/>
              <a:t>urcu</a:t>
            </a:r>
            <a:r>
              <a:rPr lang="tr-TR" dirty="0"/>
              <a:t> y</a:t>
            </a:r>
            <a:r>
              <a:rPr lang="tr-TR" cap="none" dirty="0"/>
              <a:t>akışır</a:t>
            </a:r>
            <a:r>
              <a:rPr lang="tr-TR" dirty="0"/>
              <a:t> g</a:t>
            </a:r>
            <a:r>
              <a:rPr lang="tr-TR" cap="none" dirty="0"/>
              <a:t>irgin</a:t>
            </a:r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Sekizlik Sayı Sisteminde Toplama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1331351" y="2092094"/>
            <a:ext cx="5491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(711)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(101)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(1012)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pPr algn="just"/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7     1     1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1     0     1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18" name="Düz Bağlayıcı 17"/>
          <p:cNvCxnSpPr/>
          <p:nvPr/>
        </p:nvCxnSpPr>
        <p:spPr>
          <a:xfrm flipV="1">
            <a:off x="880021" y="3675297"/>
            <a:ext cx="2687828" cy="2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Metin kutusu 18"/>
          <p:cNvSpPr txBox="1"/>
          <p:nvPr/>
        </p:nvSpPr>
        <p:spPr>
          <a:xfrm>
            <a:off x="880021" y="3275187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+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7766892" y="2092094"/>
            <a:ext cx="5491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(765)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(123)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(1110)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pPr algn="just"/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7    6    5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1    2    3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1  1    1    0</a:t>
            </a:r>
          </a:p>
        </p:txBody>
      </p:sp>
      <p:cxnSp>
        <p:nvCxnSpPr>
          <p:cNvPr id="14" name="Düz Bağlayıcı 13"/>
          <p:cNvCxnSpPr/>
          <p:nvPr/>
        </p:nvCxnSpPr>
        <p:spPr>
          <a:xfrm flipV="1">
            <a:off x="7411845" y="3672403"/>
            <a:ext cx="1918773" cy="2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etin kutusu 15"/>
          <p:cNvSpPr txBox="1"/>
          <p:nvPr/>
        </p:nvSpPr>
        <p:spPr>
          <a:xfrm>
            <a:off x="7411845" y="3286223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+</a:t>
            </a:r>
          </a:p>
        </p:txBody>
      </p:sp>
      <p:sp>
        <p:nvSpPr>
          <p:cNvPr id="20" name="Metin kutusu 19"/>
          <p:cNvSpPr txBox="1"/>
          <p:nvPr/>
        </p:nvSpPr>
        <p:spPr>
          <a:xfrm>
            <a:off x="1000964" y="3621066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tr-TR" sz="2000" b="1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3380899" y="4286110"/>
            <a:ext cx="54911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(1234)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(7777)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(11233)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1     2     3    4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7     7     7    7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3    3</a:t>
            </a:r>
          </a:p>
        </p:txBody>
      </p:sp>
      <p:cxnSp>
        <p:nvCxnSpPr>
          <p:cNvPr id="25" name="Düz Bağlayıcı 24"/>
          <p:cNvCxnSpPr/>
          <p:nvPr/>
        </p:nvCxnSpPr>
        <p:spPr>
          <a:xfrm flipV="1">
            <a:off x="3797655" y="5535312"/>
            <a:ext cx="2687828" cy="2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Metin kutusu 25"/>
          <p:cNvSpPr txBox="1"/>
          <p:nvPr/>
        </p:nvSpPr>
        <p:spPr>
          <a:xfrm>
            <a:off x="3797655" y="5135202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+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3963784" y="5517216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85045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Sekizlik Sayı Sisteminde Çıkarma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1899745" y="2092094"/>
            <a:ext cx="26237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(711)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(101)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(610)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pPr algn="just"/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7     1     1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1     0     1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14" name="Düz Bağlayıcı 13"/>
          <p:cNvCxnSpPr/>
          <p:nvPr/>
        </p:nvCxnSpPr>
        <p:spPr>
          <a:xfrm flipV="1">
            <a:off x="1686077" y="3672403"/>
            <a:ext cx="1694822" cy="57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/>
          <p:cNvSpPr txBox="1"/>
          <p:nvPr/>
        </p:nvSpPr>
        <p:spPr>
          <a:xfrm>
            <a:off x="1734551" y="3312043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-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7577039" y="2092094"/>
            <a:ext cx="32194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(765)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(173)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(572)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pPr algn="just"/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7    6    5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1    7    3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5    7    2</a:t>
            </a:r>
          </a:p>
        </p:txBody>
      </p:sp>
      <p:cxnSp>
        <p:nvCxnSpPr>
          <p:cNvPr id="18" name="Düz Bağlayıcı 17"/>
          <p:cNvCxnSpPr/>
          <p:nvPr/>
        </p:nvCxnSpPr>
        <p:spPr>
          <a:xfrm flipV="1">
            <a:off x="7411845" y="3672403"/>
            <a:ext cx="1918773" cy="2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etin kutusu 23"/>
          <p:cNvSpPr txBox="1"/>
          <p:nvPr/>
        </p:nvSpPr>
        <p:spPr>
          <a:xfrm>
            <a:off x="7411845" y="3286223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-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3380899" y="4286110"/>
            <a:ext cx="54911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(7234)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(7117)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(115)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7     2     3    4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7     1     1    7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0     1    1    5</a:t>
            </a:r>
          </a:p>
        </p:txBody>
      </p:sp>
      <p:cxnSp>
        <p:nvCxnSpPr>
          <p:cNvPr id="27" name="Düz Bağlayıcı 26"/>
          <p:cNvCxnSpPr/>
          <p:nvPr/>
        </p:nvCxnSpPr>
        <p:spPr>
          <a:xfrm flipV="1">
            <a:off x="3797655" y="5535312"/>
            <a:ext cx="2687828" cy="2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Metin kutusu 27"/>
          <p:cNvSpPr txBox="1"/>
          <p:nvPr/>
        </p:nvSpPr>
        <p:spPr>
          <a:xfrm>
            <a:off x="3797655" y="5135202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43061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Sekizlik Sayı Sisteminde Çarpma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182762" y="2153190"/>
            <a:ext cx="9887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Sekizlik sayıların çarpımı, onluk sayılarınki ile aynı biçimdedir. Basamaklar birer birer çarpılır elde edilen ara toplamlar bir sola kaydırılarak yazılır. Bu ara toplamların toplamı çarpımı verir.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(123)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(41)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(5263)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6124762" y="3424995"/>
            <a:ext cx="19065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    (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(41)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1 2 3</a:t>
            </a: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5 1 4</a:t>
            </a:r>
          </a:p>
          <a:p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(5 2 6 3)</a:t>
            </a:r>
            <a:r>
              <a:rPr lang="tr-TR" sz="20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6124763" y="4120308"/>
            <a:ext cx="862880" cy="0"/>
          </a:xfrm>
          <a:prstGeom prst="line">
            <a:avLst/>
          </a:prstGeom>
          <a:ln w="285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>
            <a:off x="6170186" y="4681522"/>
            <a:ext cx="993481" cy="3869"/>
          </a:xfrm>
          <a:prstGeom prst="line">
            <a:avLst/>
          </a:prstGeom>
          <a:ln w="285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6059157" y="3749823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6020478" y="4356850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37545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1. </a:t>
            </a:r>
            <a:r>
              <a:rPr lang="tr-TR" dirty="0" err="1"/>
              <a:t>Yrd.Doç.Dr</a:t>
            </a:r>
            <a:r>
              <a:rPr lang="tr-TR" dirty="0"/>
              <a:t>. Mustafa Engin, </a:t>
            </a:r>
            <a:r>
              <a:rPr lang="tr-TR" dirty="0" err="1"/>
              <a:t>Yrd.Doç.Dr</a:t>
            </a:r>
            <a:r>
              <a:rPr lang="tr-TR" dirty="0"/>
              <a:t>. </a:t>
            </a:r>
            <a:r>
              <a:rPr lang="tr-TR" dirty="0" err="1"/>
              <a:t>Dilşad</a:t>
            </a:r>
            <a:r>
              <a:rPr lang="tr-TR" dirty="0"/>
              <a:t> Engin, Ege Üniversitesi, Ege Meslek </a:t>
            </a:r>
          </a:p>
          <a:p>
            <a:pPr marL="0" indent="0">
              <a:buNone/>
            </a:pPr>
            <a:r>
              <a:rPr lang="tr-TR" dirty="0"/>
              <a:t>Yüksekokulu, Sayısal Elektronik Ders Notu, İzmir 2015</a:t>
            </a:r>
          </a:p>
          <a:p>
            <a:pPr marL="0" indent="0">
              <a:buNone/>
            </a:pPr>
            <a:r>
              <a:rPr lang="tr-TR" b="1" dirty="0"/>
              <a:t>2. </a:t>
            </a:r>
            <a:r>
              <a:rPr lang="en-US" dirty="0"/>
              <a:t>Hüseyin </a:t>
            </a:r>
            <a:r>
              <a:rPr lang="en-US" dirty="0" err="1"/>
              <a:t>Ekiz</a:t>
            </a:r>
            <a:r>
              <a:rPr lang="tr-TR" dirty="0"/>
              <a:t>, </a:t>
            </a:r>
            <a:r>
              <a:rPr lang="en-US" dirty="0" err="1"/>
              <a:t>Mantık</a:t>
            </a:r>
            <a:r>
              <a:rPr lang="en-US" dirty="0"/>
              <a:t> </a:t>
            </a:r>
            <a:r>
              <a:rPr lang="en-US" dirty="0" err="1"/>
              <a:t>Devreleri</a:t>
            </a:r>
            <a:r>
              <a:rPr lang="en-US" dirty="0"/>
              <a:t>,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3. </a:t>
            </a:r>
            <a:r>
              <a:rPr lang="tr-TR" dirty="0"/>
              <a:t>M. Kaya YAZGAN, Sayısal Elektronik.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İçeriği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083632" y="2219348"/>
            <a:ext cx="8033072" cy="375557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- SEKİZLİK SAYI SİSTEMİ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tr-TR" dirty="0"/>
              <a:t>	- Sekizlik – Onluk Dönüştürme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tr-TR" dirty="0"/>
              <a:t>	- Onluk – Sekizlik Dönüştürme</a:t>
            </a:r>
          </a:p>
          <a:p>
            <a:pPr marL="0" indent="0">
              <a:buNone/>
            </a:pPr>
            <a:r>
              <a:rPr lang="tr-TR" dirty="0"/>
              <a:t>	- İkilik – Sekizlik Dönüştürme</a:t>
            </a:r>
          </a:p>
          <a:p>
            <a:pPr marL="0" indent="0">
              <a:buNone/>
            </a:pPr>
            <a:r>
              <a:rPr lang="tr-TR" dirty="0"/>
              <a:t>	- Sekizlik – İkilik Dönüştürme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tr-TR" dirty="0"/>
              <a:t>	- Sekizlik Sayı Sisteminde Toplama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tr-TR" dirty="0"/>
              <a:t>	- Sekizlik Sayı Sisteminde Çıkarma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tr-TR" dirty="0"/>
              <a:t>	- Sekizlik Sayı Sisteminde Çarpma</a:t>
            </a:r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Sekizlik (</a:t>
            </a:r>
            <a:r>
              <a:rPr lang="tr-TR" dirty="0" err="1"/>
              <a:t>Octal</a:t>
            </a:r>
            <a:r>
              <a:rPr lang="tr-TR" dirty="0"/>
              <a:t>) Sayı Sistemi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11835"/>
            <a:ext cx="10058400" cy="4356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Sekizli sayı sisteminin tabanı sekiz olup, 0,1,2,3,4,5,6,7 rakamları bu sayı sisteminde kullanılır.</a:t>
            </a:r>
          </a:p>
          <a:p>
            <a:pPr marL="0" indent="0">
              <a:buNone/>
            </a:pPr>
            <a:r>
              <a:rPr lang="tr-TR" dirty="0"/>
              <a:t>Sekizlik tabandaki bir sayıyı onluk tabandaki bir sayıya çevirmek için her sayı bulunduğu basamağın ağırlığı ile çarpılır. Bu çarpım sonuçları toplanarak sonuç elde edilir.</a:t>
            </a:r>
          </a:p>
          <a:p>
            <a:endParaRPr lang="tr-TR" dirty="0"/>
          </a:p>
          <a:p>
            <a:r>
              <a:rPr lang="tr-TR" dirty="0"/>
              <a:t>(515)</a:t>
            </a:r>
            <a:r>
              <a:rPr lang="tr-TR" baseline="-25000" dirty="0"/>
              <a:t>8</a:t>
            </a:r>
            <a:r>
              <a:rPr lang="tr-TR" dirty="0"/>
              <a:t> = (x)</a:t>
            </a:r>
            <a:r>
              <a:rPr lang="tr-TR" baseline="-25000" dirty="0"/>
              <a:t>10</a:t>
            </a:r>
          </a:p>
          <a:p>
            <a:endParaRPr lang="tr-TR" b="1" dirty="0"/>
          </a:p>
          <a:p>
            <a:r>
              <a:rPr lang="tr-TR" b="1" dirty="0"/>
              <a:t>Ağırlığı </a:t>
            </a:r>
            <a:r>
              <a:rPr lang="tr-TR" dirty="0"/>
              <a:t>	: 8</a:t>
            </a:r>
            <a:r>
              <a:rPr lang="tr-TR" baseline="30000" dirty="0"/>
              <a:t>2 </a:t>
            </a:r>
            <a:r>
              <a:rPr lang="tr-TR" dirty="0"/>
              <a:t>8</a:t>
            </a:r>
            <a:r>
              <a:rPr lang="tr-TR" baseline="30000" dirty="0"/>
              <a:t>1 </a:t>
            </a:r>
            <a:r>
              <a:rPr lang="tr-TR" dirty="0"/>
              <a:t>8</a:t>
            </a:r>
            <a:r>
              <a:rPr lang="tr-TR" baseline="30000" dirty="0"/>
              <a:t>0</a:t>
            </a:r>
          </a:p>
          <a:p>
            <a:r>
              <a:rPr lang="tr-TR" b="1" dirty="0"/>
              <a:t>Sekizlik Sayı</a:t>
            </a:r>
            <a:r>
              <a:rPr lang="tr-TR" dirty="0"/>
              <a:t>	: 5  1  5</a:t>
            </a:r>
          </a:p>
          <a:p>
            <a:r>
              <a:rPr lang="tr-TR" dirty="0"/>
              <a:t>=  5x 64 + 1x8 + 5x1</a:t>
            </a:r>
          </a:p>
          <a:p>
            <a:r>
              <a:rPr lang="tr-TR" dirty="0"/>
              <a:t>= 256+64+8+4+1</a:t>
            </a:r>
          </a:p>
          <a:p>
            <a:r>
              <a:rPr lang="tr-TR" dirty="0"/>
              <a:t>= 333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97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Sekizlik	    Onluk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r>
              <a:rPr lang="tr-TR" dirty="0"/>
              <a:t>(101,101)</a:t>
            </a:r>
            <a:r>
              <a:rPr lang="tr-TR" baseline="-25000" dirty="0"/>
              <a:t>8</a:t>
            </a:r>
            <a:r>
              <a:rPr lang="tr-TR" dirty="0"/>
              <a:t> = (x)</a:t>
            </a:r>
            <a:r>
              <a:rPr lang="tr-TR" baseline="-25000" dirty="0"/>
              <a:t>10</a:t>
            </a:r>
          </a:p>
          <a:p>
            <a:endParaRPr lang="tr-TR" dirty="0"/>
          </a:p>
          <a:p>
            <a:r>
              <a:rPr lang="tr-TR" b="1" dirty="0"/>
              <a:t>Ağırlığı </a:t>
            </a:r>
            <a:r>
              <a:rPr lang="tr-TR" dirty="0"/>
              <a:t>	: 8</a:t>
            </a:r>
            <a:r>
              <a:rPr lang="tr-TR" baseline="30000" dirty="0"/>
              <a:t>2 </a:t>
            </a:r>
            <a:r>
              <a:rPr lang="tr-TR" dirty="0"/>
              <a:t>8</a:t>
            </a:r>
            <a:r>
              <a:rPr lang="tr-TR" baseline="30000" dirty="0"/>
              <a:t>1 </a:t>
            </a:r>
            <a:r>
              <a:rPr lang="tr-TR" dirty="0"/>
              <a:t>8</a:t>
            </a:r>
            <a:r>
              <a:rPr lang="tr-TR" baseline="30000" dirty="0"/>
              <a:t>0</a:t>
            </a:r>
            <a:r>
              <a:rPr lang="tr-TR" dirty="0"/>
              <a:t> 8</a:t>
            </a:r>
            <a:r>
              <a:rPr lang="tr-TR" baseline="30000" dirty="0"/>
              <a:t>-1 </a:t>
            </a:r>
            <a:r>
              <a:rPr lang="tr-TR" dirty="0"/>
              <a:t>8</a:t>
            </a:r>
            <a:r>
              <a:rPr lang="tr-TR" baseline="30000" dirty="0"/>
              <a:t>-2</a:t>
            </a:r>
            <a:r>
              <a:rPr lang="tr-TR" dirty="0"/>
              <a:t> 8</a:t>
            </a:r>
            <a:r>
              <a:rPr lang="tr-TR" baseline="30000" dirty="0"/>
              <a:t>-3</a:t>
            </a:r>
          </a:p>
          <a:p>
            <a:r>
              <a:rPr lang="tr-TR" b="1" dirty="0"/>
              <a:t>İkilik Sayı</a:t>
            </a:r>
            <a:r>
              <a:rPr lang="tr-TR" dirty="0"/>
              <a:t>	: 1  0  1  1   1    0   </a:t>
            </a:r>
          </a:p>
          <a:p>
            <a:endParaRPr lang="tr-TR" dirty="0"/>
          </a:p>
          <a:p>
            <a:r>
              <a:rPr lang="tr-TR" dirty="0"/>
              <a:t>=  1x64 + 0x8 + 1x1+ 1x0,125 + 1x 0,015625 + 0x 0,001953125</a:t>
            </a:r>
          </a:p>
          <a:p>
            <a:r>
              <a:rPr lang="tr-TR" dirty="0"/>
              <a:t>= 64 + 1 + 0,125 + 0,015625</a:t>
            </a:r>
          </a:p>
          <a:p>
            <a:r>
              <a:rPr lang="tr-TR" dirty="0"/>
              <a:t>= 65,140625</a:t>
            </a:r>
          </a:p>
        </p:txBody>
      </p:sp>
      <p:cxnSp>
        <p:nvCxnSpPr>
          <p:cNvPr id="6" name="Düz Ok Bağlayıcısı 5"/>
          <p:cNvCxnSpPr/>
          <p:nvPr/>
        </p:nvCxnSpPr>
        <p:spPr>
          <a:xfrm>
            <a:off x="2830500" y="1443211"/>
            <a:ext cx="49575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076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363527"/>
            <a:ext cx="10058400" cy="2252541"/>
          </a:xfrm>
        </p:spPr>
        <p:txBody>
          <a:bodyPr/>
          <a:lstStyle/>
          <a:p>
            <a:r>
              <a:rPr lang="tr-TR" dirty="0"/>
              <a:t>(1234)</a:t>
            </a:r>
            <a:r>
              <a:rPr lang="tr-TR" baseline="-25000" dirty="0"/>
              <a:t>8</a:t>
            </a:r>
            <a:r>
              <a:rPr lang="tr-TR" dirty="0"/>
              <a:t> =(x)</a:t>
            </a:r>
            <a:r>
              <a:rPr lang="tr-TR" baseline="-25000" dirty="0"/>
              <a:t>10</a:t>
            </a:r>
          </a:p>
          <a:p>
            <a:r>
              <a:rPr lang="tr-TR" dirty="0"/>
              <a:t>(1234)</a:t>
            </a:r>
            <a:r>
              <a:rPr lang="tr-TR" baseline="-25000" dirty="0"/>
              <a:t>8</a:t>
            </a:r>
            <a:r>
              <a:rPr lang="tr-TR" dirty="0"/>
              <a:t> = 1x8</a:t>
            </a:r>
            <a:r>
              <a:rPr lang="tr-TR" baseline="30000" dirty="0"/>
              <a:t>3</a:t>
            </a:r>
            <a:r>
              <a:rPr lang="tr-TR" dirty="0"/>
              <a:t>+2x</a:t>
            </a:r>
            <a:r>
              <a:rPr lang="tr-TR" baseline="30000" dirty="0"/>
              <a:t> </a:t>
            </a:r>
            <a:r>
              <a:rPr lang="tr-TR" dirty="0"/>
              <a:t>8</a:t>
            </a:r>
            <a:r>
              <a:rPr lang="tr-TR" baseline="30000" dirty="0"/>
              <a:t>2 </a:t>
            </a:r>
            <a:r>
              <a:rPr lang="tr-TR" dirty="0"/>
              <a:t>+3x8</a:t>
            </a:r>
            <a:r>
              <a:rPr lang="tr-TR" baseline="30000" dirty="0"/>
              <a:t>1</a:t>
            </a:r>
            <a:r>
              <a:rPr lang="tr-TR" dirty="0"/>
              <a:t>+4x8</a:t>
            </a:r>
            <a:r>
              <a:rPr lang="tr-TR" baseline="30000" dirty="0"/>
              <a:t>0</a:t>
            </a:r>
          </a:p>
          <a:p>
            <a:r>
              <a:rPr lang="tr-TR" dirty="0"/>
              <a:t>(1234)</a:t>
            </a:r>
            <a:r>
              <a:rPr lang="tr-TR" baseline="-25000" dirty="0"/>
              <a:t>8</a:t>
            </a:r>
            <a:r>
              <a:rPr lang="tr-TR" dirty="0"/>
              <a:t> = 1x512 + 2x64 + 3x8 + 4x1</a:t>
            </a:r>
          </a:p>
          <a:p>
            <a:r>
              <a:rPr lang="tr-TR" dirty="0"/>
              <a:t>(1234)</a:t>
            </a:r>
            <a:r>
              <a:rPr lang="tr-TR" baseline="-25000" dirty="0"/>
              <a:t>8</a:t>
            </a:r>
            <a:r>
              <a:rPr lang="tr-TR" dirty="0"/>
              <a:t> = 512 + 128 + 24 + 4</a:t>
            </a:r>
          </a:p>
          <a:p>
            <a:r>
              <a:rPr lang="tr-TR" dirty="0"/>
              <a:t>(1234)</a:t>
            </a:r>
            <a:r>
              <a:rPr lang="tr-TR" baseline="-25000" dirty="0"/>
              <a:t>8</a:t>
            </a:r>
            <a:r>
              <a:rPr lang="tr-TR" dirty="0"/>
              <a:t> = 668</a:t>
            </a:r>
            <a:endParaRPr lang="tr-TR" baseline="-25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731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99970"/>
            <a:ext cx="10058400" cy="2406777"/>
          </a:xfrm>
        </p:spPr>
        <p:txBody>
          <a:bodyPr/>
          <a:lstStyle/>
          <a:p>
            <a:r>
              <a:rPr lang="tr-TR" dirty="0"/>
              <a:t>(1023)</a:t>
            </a:r>
            <a:r>
              <a:rPr lang="tr-TR" baseline="-25000" dirty="0"/>
              <a:t>10</a:t>
            </a:r>
            <a:r>
              <a:rPr lang="tr-TR" dirty="0"/>
              <a:t> =(x)</a:t>
            </a:r>
            <a:r>
              <a:rPr lang="tr-TR" baseline="-25000" dirty="0"/>
              <a:t>8</a:t>
            </a: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Onluk 	Sekizlik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2422876" y="1454228"/>
            <a:ext cx="49575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 5"/>
          <p:cNvGrpSpPr/>
          <p:nvPr/>
        </p:nvGrpSpPr>
        <p:grpSpPr>
          <a:xfrm>
            <a:off x="1273550" y="2754214"/>
            <a:ext cx="1800156" cy="898288"/>
            <a:chOff x="991517" y="2666082"/>
            <a:chExt cx="1057621" cy="528810"/>
          </a:xfrm>
        </p:grpSpPr>
        <p:cxnSp>
          <p:nvCxnSpPr>
            <p:cNvPr id="7" name="Düz Bağlayıcı 6"/>
            <p:cNvCxnSpPr/>
            <p:nvPr/>
          </p:nvCxnSpPr>
          <p:spPr>
            <a:xfrm flipH="1">
              <a:off x="1509311" y="2666082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Düz Bağlayıcı 7"/>
            <p:cNvCxnSpPr/>
            <p:nvPr/>
          </p:nvCxnSpPr>
          <p:spPr>
            <a:xfrm rot="5400000" flipH="1">
              <a:off x="1779224" y="2660573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Düz Bağlayıcı 8"/>
            <p:cNvCxnSpPr/>
            <p:nvPr/>
          </p:nvCxnSpPr>
          <p:spPr>
            <a:xfrm rot="5400000" flipH="1">
              <a:off x="1250413" y="2922355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 9"/>
          <p:cNvGrpSpPr/>
          <p:nvPr/>
        </p:nvGrpSpPr>
        <p:grpSpPr>
          <a:xfrm>
            <a:off x="4326324" y="2754214"/>
            <a:ext cx="1800156" cy="898288"/>
            <a:chOff x="991517" y="2666082"/>
            <a:chExt cx="1057621" cy="528810"/>
          </a:xfrm>
        </p:grpSpPr>
        <p:cxnSp>
          <p:nvCxnSpPr>
            <p:cNvPr id="11" name="Düz Bağlayıcı 10"/>
            <p:cNvCxnSpPr/>
            <p:nvPr/>
          </p:nvCxnSpPr>
          <p:spPr>
            <a:xfrm flipH="1">
              <a:off x="1509311" y="2666082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>
            <a:xfrm rot="5400000" flipH="1">
              <a:off x="1779224" y="2660573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>
            <a:xfrm rot="5400000" flipH="1">
              <a:off x="1250413" y="2922355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 13"/>
          <p:cNvGrpSpPr/>
          <p:nvPr/>
        </p:nvGrpSpPr>
        <p:grpSpPr>
          <a:xfrm>
            <a:off x="7290960" y="2740400"/>
            <a:ext cx="1800156" cy="898288"/>
            <a:chOff x="991517" y="2666082"/>
            <a:chExt cx="1057621" cy="528810"/>
          </a:xfrm>
        </p:grpSpPr>
        <p:cxnSp>
          <p:nvCxnSpPr>
            <p:cNvPr id="15" name="Düz Bağlayıcı 14"/>
            <p:cNvCxnSpPr/>
            <p:nvPr/>
          </p:nvCxnSpPr>
          <p:spPr>
            <a:xfrm flipH="1">
              <a:off x="1509311" y="2666082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>
            <a:xfrm rot="5400000" flipH="1">
              <a:off x="1779224" y="2660573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>
            <a:xfrm rot="5400000" flipH="1">
              <a:off x="1250413" y="2922355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Metin kutusu 17"/>
          <p:cNvSpPr txBox="1"/>
          <p:nvPr/>
        </p:nvSpPr>
        <p:spPr>
          <a:xfrm>
            <a:off x="1343708" y="274040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1023</a:t>
            </a:r>
          </a:p>
        </p:txBody>
      </p:sp>
      <p:sp>
        <p:nvSpPr>
          <p:cNvPr id="19" name="Metin kutusu 18"/>
          <p:cNvSpPr txBox="1"/>
          <p:nvPr/>
        </p:nvSpPr>
        <p:spPr>
          <a:xfrm>
            <a:off x="2429849" y="2735497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0" name="Metin kutusu 19"/>
          <p:cNvSpPr txBox="1"/>
          <p:nvPr/>
        </p:nvSpPr>
        <p:spPr>
          <a:xfrm>
            <a:off x="5519321" y="2755501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8451878" y="2780075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2349248" y="3198162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127</a:t>
            </a:r>
          </a:p>
        </p:txBody>
      </p:sp>
      <p:sp>
        <p:nvSpPr>
          <p:cNvPr id="23" name="Metin kutusu 22"/>
          <p:cNvSpPr txBox="1"/>
          <p:nvPr/>
        </p:nvSpPr>
        <p:spPr>
          <a:xfrm>
            <a:off x="1678842" y="368744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4" name="Metin kutusu 23"/>
          <p:cNvSpPr txBox="1"/>
          <p:nvPr/>
        </p:nvSpPr>
        <p:spPr>
          <a:xfrm>
            <a:off x="4568880" y="2770718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127</a:t>
            </a:r>
          </a:p>
        </p:txBody>
      </p:sp>
      <p:sp>
        <p:nvSpPr>
          <p:cNvPr id="25" name="Metin kutusu 24"/>
          <p:cNvSpPr txBox="1"/>
          <p:nvPr/>
        </p:nvSpPr>
        <p:spPr>
          <a:xfrm>
            <a:off x="4827017" y="368744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5453552" y="3247936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7834895" y="3651396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8" name="Metin kutusu 27"/>
          <p:cNvSpPr txBox="1"/>
          <p:nvPr/>
        </p:nvSpPr>
        <p:spPr>
          <a:xfrm>
            <a:off x="7550202" y="2755501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29" name="Metin kutusu 28"/>
          <p:cNvSpPr txBox="1"/>
          <p:nvPr/>
        </p:nvSpPr>
        <p:spPr>
          <a:xfrm>
            <a:off x="8484623" y="3252098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30" name="Dirsek Bağlayıcısı 29"/>
          <p:cNvCxnSpPr/>
          <p:nvPr/>
        </p:nvCxnSpPr>
        <p:spPr>
          <a:xfrm rot="5400000">
            <a:off x="8433288" y="3625938"/>
            <a:ext cx="326394" cy="4259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/>
          <p:nvPr/>
        </p:nvCxnSpPr>
        <p:spPr>
          <a:xfrm flipH="1">
            <a:off x="5843814" y="3977275"/>
            <a:ext cx="6074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 flipH="1">
            <a:off x="2507262" y="4036299"/>
            <a:ext cx="6074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9110462" y="3678521"/>
            <a:ext cx="2540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Tersten giderek yazılır.</a:t>
            </a:r>
          </a:p>
        </p:txBody>
      </p:sp>
      <p:sp>
        <p:nvSpPr>
          <p:cNvPr id="35" name="Dikdörtgen 34"/>
          <p:cNvSpPr/>
          <p:nvPr/>
        </p:nvSpPr>
        <p:spPr>
          <a:xfrm>
            <a:off x="4755596" y="4624913"/>
            <a:ext cx="13532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(1777)</a:t>
            </a:r>
            <a:r>
              <a:rPr lang="tr-TR" sz="28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970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Onluk 	Sekizlik	 	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2422876" y="1454228"/>
            <a:ext cx="49575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1255923" y="22033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1097280" y="2144821"/>
            <a:ext cx="10058400" cy="1059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Verilen kesirli sayı sekizle çarpılarak sonuç bulunur ve </a:t>
            </a:r>
            <a:r>
              <a:rPr lang="tr-TR" dirty="0" err="1"/>
              <a:t>ondalıklı</a:t>
            </a:r>
            <a:r>
              <a:rPr lang="tr-TR" dirty="0"/>
              <a:t> bölümü yeniden sekizle çarpılır. Bu işleme kesirli kısım sıfırlanana dek devam edilir. Sıfır bulunduğunda sonuçların tamsayılarına bakılır. Eldeki sayıların oluşturduğu ikilik bit dizisi aranan sonucu verir.                 	           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116269" y="3100233"/>
            <a:ext cx="218574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8,6125=(x)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0,6125x8 =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,9 </a:t>
            </a: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0,9x8 	 = 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,2 </a:t>
            </a: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0,2x8 	 = 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,6 </a:t>
            </a: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0,6x8 	 = 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,8 </a:t>
            </a: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0,8x8 	 = 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,6 </a:t>
            </a: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0,6x8 	 = 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,2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3863641" y="3494523"/>
            <a:ext cx="88517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ELDE</a:t>
            </a:r>
          </a:p>
          <a:p>
            <a:pPr algn="ctr"/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algn="ctr"/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/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algn="ctr"/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3194891" y="3993155"/>
            <a:ext cx="782197" cy="11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3194889" y="4219814"/>
            <a:ext cx="782197" cy="11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3194890" y="4518900"/>
            <a:ext cx="782197" cy="11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3194889" y="4786371"/>
            <a:ext cx="782197" cy="11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3194888" y="5123075"/>
            <a:ext cx="782197" cy="11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3194888" y="5459779"/>
            <a:ext cx="782197" cy="11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etin kutusu 15"/>
          <p:cNvSpPr txBox="1"/>
          <p:nvPr/>
        </p:nvSpPr>
        <p:spPr>
          <a:xfrm>
            <a:off x="5236837" y="4230831"/>
            <a:ext cx="2104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8= </a:t>
            </a:r>
            <a:r>
              <a:rPr lang="tr-TR" b="1" dirty="0">
                <a:solidFill>
                  <a:srgbClr val="FF0000"/>
                </a:solidFill>
              </a:rPr>
              <a:t>(10)</a:t>
            </a:r>
            <a:r>
              <a:rPr lang="tr-TR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5236838" y="3650443"/>
            <a:ext cx="6496125" cy="52962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1600" dirty="0"/>
              <a:t>Çarpım işlemi 0 olduğunda bitirilir, 0 olmuyorsa istenilen sayıya kadar çarpılır. </a:t>
            </a:r>
          </a:p>
        </p:txBody>
      </p:sp>
      <p:cxnSp>
        <p:nvCxnSpPr>
          <p:cNvPr id="18" name="Düz Bağlayıcı 17"/>
          <p:cNvCxnSpPr/>
          <p:nvPr/>
        </p:nvCxnSpPr>
        <p:spPr>
          <a:xfrm>
            <a:off x="5236837" y="4080842"/>
            <a:ext cx="6496125" cy="211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Metin kutusu 19"/>
          <p:cNvSpPr txBox="1"/>
          <p:nvPr/>
        </p:nvSpPr>
        <p:spPr>
          <a:xfrm>
            <a:off x="7326217" y="4610467"/>
            <a:ext cx="23439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</a:rPr>
              <a:t>(10,471451)</a:t>
            </a:r>
            <a:r>
              <a:rPr lang="tr-TR" sz="3200" baseline="-25000" dirty="0">
                <a:solidFill>
                  <a:srgbClr val="FF0000"/>
                </a:solidFill>
              </a:rPr>
              <a:t>8</a:t>
            </a:r>
          </a:p>
        </p:txBody>
      </p:sp>
      <p:grpSp>
        <p:nvGrpSpPr>
          <p:cNvPr id="21" name="Grup 20"/>
          <p:cNvGrpSpPr/>
          <p:nvPr/>
        </p:nvGrpSpPr>
        <p:grpSpPr>
          <a:xfrm>
            <a:off x="5153685" y="4690390"/>
            <a:ext cx="1800156" cy="898288"/>
            <a:chOff x="991517" y="2666082"/>
            <a:chExt cx="1057621" cy="528810"/>
          </a:xfrm>
        </p:grpSpPr>
        <p:cxnSp>
          <p:nvCxnSpPr>
            <p:cNvPr id="22" name="Düz Bağlayıcı 21"/>
            <p:cNvCxnSpPr/>
            <p:nvPr/>
          </p:nvCxnSpPr>
          <p:spPr>
            <a:xfrm flipH="1">
              <a:off x="1509311" y="2666082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Bağlayıcı 22"/>
            <p:cNvCxnSpPr/>
            <p:nvPr/>
          </p:nvCxnSpPr>
          <p:spPr>
            <a:xfrm rot="5400000" flipH="1">
              <a:off x="1779224" y="2660573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Düz Bağlayıcı 23"/>
            <p:cNvCxnSpPr/>
            <p:nvPr/>
          </p:nvCxnSpPr>
          <p:spPr>
            <a:xfrm rot="5400000" flipH="1">
              <a:off x="1250413" y="2922355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Metin kutusu 24"/>
          <p:cNvSpPr txBox="1"/>
          <p:nvPr/>
        </p:nvSpPr>
        <p:spPr>
          <a:xfrm>
            <a:off x="6314603" y="4730065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5697620" y="5601386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5535918" y="4704412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8" name="Metin kutusu 27"/>
          <p:cNvSpPr txBox="1"/>
          <p:nvPr/>
        </p:nvSpPr>
        <p:spPr>
          <a:xfrm>
            <a:off x="6347348" y="5202088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1448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2384050" cy="776119"/>
          </a:xfrm>
        </p:spPr>
        <p:txBody>
          <a:bodyPr/>
          <a:lstStyle/>
          <a:p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101</a:t>
            </a:r>
            <a:r>
              <a:rPr lang="tr-TR" dirty="0">
                <a:solidFill>
                  <a:schemeClr val="bg2">
                    <a:lumMod val="75000"/>
                  </a:schemeClr>
                </a:solidFill>
              </a:rPr>
              <a:t>001</a:t>
            </a:r>
            <a:r>
              <a:rPr lang="tr-TR" dirty="0">
                <a:solidFill>
                  <a:srgbClr val="7030A0"/>
                </a:solidFill>
              </a:rPr>
              <a:t>101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 = (x)</a:t>
            </a:r>
            <a:r>
              <a:rPr lang="tr-TR" baseline="-25000" dirty="0"/>
              <a:t>8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İkilik 	Sekizlik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2422876" y="1454228"/>
            <a:ext cx="49575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ikdörtgen 5"/>
          <p:cNvSpPr/>
          <p:nvPr/>
        </p:nvSpPr>
        <p:spPr>
          <a:xfrm>
            <a:off x="1288974" y="2904985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4360844" y="2904985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7758262" y="2904984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1984781" y="3129078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5061396" y="3129078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001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8389949" y="3118349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</a:t>
            </a:r>
          </a:p>
        </p:txBody>
      </p:sp>
      <p:cxnSp>
        <p:nvCxnSpPr>
          <p:cNvPr id="13" name="Düz Ok Bağlayıcısı 12"/>
          <p:cNvCxnSpPr>
            <a:stCxn id="6" idx="2"/>
          </p:cNvCxnSpPr>
          <p:nvPr/>
        </p:nvCxnSpPr>
        <p:spPr>
          <a:xfrm flipH="1">
            <a:off x="2269474" y="3753284"/>
            <a:ext cx="1" cy="1303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 flipH="1">
            <a:off x="5341344" y="3753281"/>
            <a:ext cx="1" cy="1303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 flipH="1">
            <a:off x="8738763" y="3731824"/>
            <a:ext cx="1" cy="1303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etin kutusu 16"/>
          <p:cNvSpPr txBox="1"/>
          <p:nvPr/>
        </p:nvSpPr>
        <p:spPr>
          <a:xfrm>
            <a:off x="2132852" y="5485991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8" name="Metin kutusu 17"/>
          <p:cNvSpPr txBox="1"/>
          <p:nvPr/>
        </p:nvSpPr>
        <p:spPr>
          <a:xfrm>
            <a:off x="5184891" y="5452371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9" name="Metin kutusu 18"/>
          <p:cNvSpPr txBox="1"/>
          <p:nvPr/>
        </p:nvSpPr>
        <p:spPr>
          <a:xfrm>
            <a:off x="8582310" y="547245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" name="Metin kutusu 19"/>
          <p:cNvSpPr txBox="1"/>
          <p:nvPr/>
        </p:nvSpPr>
        <p:spPr>
          <a:xfrm>
            <a:off x="5761731" y="1845734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x= (515)</a:t>
            </a:r>
            <a:r>
              <a:rPr lang="tr-TR" sz="2400" b="1" baseline="-25000" dirty="0">
                <a:solidFill>
                  <a:srgbClr val="FF000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602486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Sekizlik	    İkilik 	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2830500" y="1443211"/>
            <a:ext cx="49575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İçerik Yer Tutucusu 2"/>
          <p:cNvSpPr txBox="1">
            <a:spLocks/>
          </p:cNvSpPr>
          <p:nvPr/>
        </p:nvSpPr>
        <p:spPr>
          <a:xfrm>
            <a:off x="1185415" y="2117849"/>
            <a:ext cx="2384050" cy="77611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(6372)</a:t>
            </a:r>
            <a:r>
              <a:rPr lang="tr-TR" baseline="-25000" dirty="0"/>
              <a:t>8</a:t>
            </a:r>
            <a:r>
              <a:rPr lang="tr-TR" dirty="0"/>
              <a:t> = (x)</a:t>
            </a:r>
            <a:r>
              <a:rPr lang="tr-TR" baseline="-25000" dirty="0"/>
              <a:t>2</a:t>
            </a:r>
          </a:p>
        </p:txBody>
      </p:sp>
      <p:sp>
        <p:nvSpPr>
          <p:cNvPr id="7" name="Dikdörtgen 6"/>
          <p:cNvSpPr/>
          <p:nvPr/>
        </p:nvSpPr>
        <p:spPr>
          <a:xfrm>
            <a:off x="5783856" y="3195299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7878897" y="3195299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593774" y="3209785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3688815" y="3209785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1767473" y="3449053"/>
            <a:ext cx="1702840" cy="41033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(6)</a:t>
            </a:r>
            <a:r>
              <a:rPr lang="tr-TR" baseline="-25000" dirty="0"/>
              <a:t>8</a:t>
            </a:r>
            <a:r>
              <a:rPr lang="tr-TR" dirty="0"/>
              <a:t> = (</a:t>
            </a:r>
            <a:r>
              <a:rPr lang="tr-TR" dirty="0">
                <a:solidFill>
                  <a:srgbClr val="00B050"/>
                </a:solidFill>
              </a:rPr>
              <a:t>110</a:t>
            </a:r>
            <a:r>
              <a:rPr lang="tr-TR" dirty="0"/>
              <a:t>)</a:t>
            </a:r>
            <a:r>
              <a:rPr lang="tr-TR" baseline="-25000" dirty="0"/>
              <a:t>2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3834287" y="3449053"/>
            <a:ext cx="1670057" cy="41033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(3)</a:t>
            </a:r>
            <a:r>
              <a:rPr lang="tr-TR" baseline="-25000" dirty="0"/>
              <a:t>8</a:t>
            </a:r>
            <a:r>
              <a:rPr lang="tr-TR" dirty="0"/>
              <a:t> = (</a:t>
            </a:r>
            <a:r>
              <a:rPr lang="tr-TR" dirty="0">
                <a:solidFill>
                  <a:srgbClr val="00B0F0"/>
                </a:solidFill>
              </a:rPr>
              <a:t>011</a:t>
            </a:r>
            <a:r>
              <a:rPr lang="tr-TR" dirty="0"/>
              <a:t>)</a:t>
            </a:r>
            <a:r>
              <a:rPr lang="tr-TR" baseline="-25000" dirty="0"/>
              <a:t>2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5959658" y="3408475"/>
            <a:ext cx="1675031" cy="45091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(7)</a:t>
            </a:r>
            <a:r>
              <a:rPr lang="tr-TR" baseline="-25000" dirty="0"/>
              <a:t>8</a:t>
            </a:r>
            <a:r>
              <a:rPr lang="tr-TR" dirty="0"/>
              <a:t> = (</a:t>
            </a:r>
            <a:r>
              <a:rPr lang="tr-TR" dirty="0">
                <a:solidFill>
                  <a:srgbClr val="FFC000"/>
                </a:solidFill>
              </a:rPr>
              <a:t>111</a:t>
            </a:r>
            <a:r>
              <a:rPr lang="tr-TR" dirty="0"/>
              <a:t>)</a:t>
            </a:r>
            <a:r>
              <a:rPr lang="tr-TR" baseline="-25000" dirty="0"/>
              <a:t>2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8159092" y="3408475"/>
            <a:ext cx="1680807" cy="42684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(2)</a:t>
            </a:r>
            <a:r>
              <a:rPr lang="tr-TR" baseline="-25000" dirty="0"/>
              <a:t>8</a:t>
            </a:r>
            <a:r>
              <a:rPr lang="tr-TR" dirty="0"/>
              <a:t> = (</a:t>
            </a:r>
            <a:r>
              <a:rPr lang="tr-TR" dirty="0">
                <a:solidFill>
                  <a:srgbClr val="7030A0"/>
                </a:solidFill>
              </a:rPr>
              <a:t>010</a:t>
            </a:r>
            <a:r>
              <a:rPr lang="tr-TR" dirty="0"/>
              <a:t>)</a:t>
            </a:r>
            <a:r>
              <a:rPr lang="tr-TR" baseline="-25000" dirty="0"/>
              <a:t>2</a:t>
            </a:r>
          </a:p>
        </p:txBody>
      </p:sp>
      <p:sp>
        <p:nvSpPr>
          <p:cNvPr id="25" name="İçerik Yer Tutucusu 2"/>
          <p:cNvSpPr txBox="1">
            <a:spLocks/>
          </p:cNvSpPr>
          <p:nvPr/>
        </p:nvSpPr>
        <p:spPr>
          <a:xfrm>
            <a:off x="4069948" y="4754390"/>
            <a:ext cx="4468124" cy="77611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(6372)</a:t>
            </a:r>
            <a:r>
              <a:rPr lang="tr-TR" baseline="-25000" dirty="0"/>
              <a:t>8</a:t>
            </a:r>
            <a:r>
              <a:rPr lang="tr-TR" dirty="0"/>
              <a:t> = </a:t>
            </a:r>
            <a:r>
              <a:rPr lang="tr-TR" sz="2400" b="1" dirty="0">
                <a:solidFill>
                  <a:srgbClr val="FF0000"/>
                </a:solidFill>
              </a:rPr>
              <a:t>(110011111010)</a:t>
            </a:r>
            <a:r>
              <a:rPr lang="tr-TR" sz="2400" b="1" baseline="-250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8071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2487</TotalTime>
  <Words>551</Words>
  <Application>Microsoft Office PowerPoint</Application>
  <PresentationFormat>Geniş ekran</PresentationFormat>
  <Paragraphs>156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Calibri</vt:lpstr>
      <vt:lpstr>Times New Roman</vt:lpstr>
      <vt:lpstr>temaacik</vt:lpstr>
      <vt:lpstr>Sayı Sistemleri</vt:lpstr>
      <vt:lpstr>Ders İçeriği</vt:lpstr>
      <vt:lpstr>Sekizlik (Octal) Sayı Sistemi</vt:lpstr>
      <vt:lpstr>Sekizlik     Onluk</vt:lpstr>
      <vt:lpstr>Örnek</vt:lpstr>
      <vt:lpstr>Onluk  Sekizlik</vt:lpstr>
      <vt:lpstr>Onluk  Sekizlik   </vt:lpstr>
      <vt:lpstr>İkilik  Sekizlik</vt:lpstr>
      <vt:lpstr>Sekizlik     İkilik  </vt:lpstr>
      <vt:lpstr>Sekizlik Sayı Sisteminde Toplama</vt:lpstr>
      <vt:lpstr>Sekizlik Sayı Sisteminde Çıkarma</vt:lpstr>
      <vt:lpstr>Sekizlik Sayı Sisteminde Çarpma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Burcu.Yakisir.Girgin</cp:lastModifiedBy>
  <cp:revision>121</cp:revision>
  <dcterms:created xsi:type="dcterms:W3CDTF">2017-11-13T19:25:20Z</dcterms:created>
  <dcterms:modified xsi:type="dcterms:W3CDTF">2018-01-30T20:46:33Z</dcterms:modified>
</cp:coreProperties>
</file>