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5"/>
  </p:notesMasterIdLst>
  <p:sldIdLst>
    <p:sldId id="256" r:id="rId3"/>
    <p:sldId id="257" r:id="rId4"/>
    <p:sldId id="265" r:id="rId5"/>
    <p:sldId id="282" r:id="rId6"/>
    <p:sldId id="283" r:id="rId7"/>
    <p:sldId id="284" r:id="rId8"/>
    <p:sldId id="285" r:id="rId9"/>
    <p:sldId id="290" r:id="rId10"/>
    <p:sldId id="287" r:id="rId11"/>
    <p:sldId id="289" r:id="rId12"/>
    <p:sldId id="277" r:id="rId13"/>
    <p:sldId id="279" r:id="rId1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0000"/>
    <a:srgbClr val="CC3300"/>
    <a:srgbClr val="006600"/>
    <a:srgbClr val="750B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3A1EB-77EB-4FB1-A3FB-119AA26A8338}" type="datetimeFigureOut">
              <a:rPr lang="tr-TR" smtClean="0"/>
              <a:t>12.03.2021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B2A3AF-77B5-4441-B746-BD6F63AA12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1967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228184" y="4653136"/>
            <a:ext cx="273630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Prof. Dr. Aysel KÖKSAL AKYOL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638890" y="2178792"/>
            <a:ext cx="4499992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CGM 402 – OKUL DIŞI ÖĞRENME ORTAMLARI</a:t>
            </a:r>
            <a:endParaRPr lang="en-US" altLang="ko-KR" sz="3600" b="1" dirty="0" smtClean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331640" y="2852936"/>
            <a:ext cx="8064896" cy="2059633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v"/>
            </a:pPr>
            <a:endParaRPr lang="tr-TR" sz="2800" dirty="0" smtClean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tr-TR" sz="2800" dirty="0" smtClean="0"/>
              <a:t>Doğa merakı, ilgiyi, sorgulama ve keşfetme becerilerini canlı tutar!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tr-TR" sz="2800" dirty="0" smtClean="0"/>
              <a:t>Doğa, doğa severler ve bilim insanlarını bir araya getirir!</a:t>
            </a:r>
          </a:p>
        </p:txBody>
      </p:sp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DOĞAYA İLİŞKİN ÖNEMLİ </a:t>
            </a:r>
            <a:b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NOKTALAR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372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55776" y="332656"/>
            <a:ext cx="5056076" cy="1152128"/>
          </a:xfrm>
        </p:spPr>
        <p:txBody>
          <a:bodyPr/>
          <a:lstStyle/>
          <a:p>
            <a:r>
              <a:rPr lang="tr-TR" sz="3600" dirty="0">
                <a:solidFill>
                  <a:srgbClr val="006600"/>
                </a:solidFill>
              </a:rPr>
              <a:t>Bu günlük bu kadar </a:t>
            </a:r>
            <a:r>
              <a:rPr lang="tr-TR" sz="3600" dirty="0" smtClean="0">
                <a:solidFill>
                  <a:srgbClr val="006600"/>
                </a:solidFill>
                <a:sym typeface="Wingdings" panose="05000000000000000000" pitchFamily="2" charset="2"/>
              </a:rPr>
              <a:t></a:t>
            </a:r>
            <a:endParaRPr lang="tr-TR" sz="3600" dirty="0">
              <a:solidFill>
                <a:srgbClr val="006600"/>
              </a:solidFill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1556792"/>
            <a:ext cx="4010198" cy="4935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575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tr-TR" dirty="0"/>
              <a:t>Özdemir, O. (2010). Doğa deneyimine dayalı çevre eğitiminin ilköğretim öğrencilerinin çevrelerine yönelik algı ve davranışlarına etkisi. </a:t>
            </a:r>
            <a:r>
              <a:rPr lang="tr-TR" i="1" dirty="0"/>
              <a:t>Pamukkale Üniversitesi Eğitim Fakültesi Dergisi</a:t>
            </a:r>
            <a:r>
              <a:rPr lang="tr-TR" dirty="0"/>
              <a:t>, </a:t>
            </a:r>
            <a:r>
              <a:rPr lang="tr-TR" i="1" dirty="0"/>
              <a:t>27</a:t>
            </a:r>
            <a:r>
              <a:rPr lang="tr-TR" dirty="0"/>
              <a:t>(27), 125-138</a:t>
            </a:r>
            <a:r>
              <a:rPr lang="tr-TR" dirty="0" smtClean="0"/>
              <a:t>.</a:t>
            </a:r>
          </a:p>
          <a:p>
            <a:r>
              <a:rPr lang="tr-TR" dirty="0"/>
              <a:t>Esra, </a:t>
            </a:r>
            <a:r>
              <a:rPr lang="tr-TR" dirty="0" smtClean="0"/>
              <a:t>Ö., </a:t>
            </a:r>
            <a:r>
              <a:rPr lang="tr-TR" dirty="0"/>
              <a:t>&amp; Şeyda, G. Ü. L. Lise Öğrencilerinin Botanik Bahçeleri İle İlgili Tutumları. </a:t>
            </a:r>
            <a:r>
              <a:rPr lang="tr-TR" i="1" dirty="0"/>
              <a:t>Uluslararası Beşeri Bilimler ve Eğitim Dergisi</a:t>
            </a:r>
            <a:r>
              <a:rPr lang="tr-TR" dirty="0"/>
              <a:t>, </a:t>
            </a:r>
            <a:r>
              <a:rPr lang="tr-TR" i="1" dirty="0"/>
              <a:t>5</a:t>
            </a:r>
            <a:r>
              <a:rPr lang="tr-TR" dirty="0"/>
              <a:t>(12), 1019-1036</a:t>
            </a:r>
            <a:r>
              <a:rPr lang="tr-TR" dirty="0" smtClean="0"/>
              <a:t>.</a:t>
            </a:r>
          </a:p>
          <a:p>
            <a:r>
              <a:rPr lang="tr-TR" dirty="0"/>
              <a:t>DEMİREL, R., &amp; ÖZCAN, H. (2020). Ortaokul Öğrencileri ile Bir Okul Dışı Öğrenme Ortamına Alan Gezisi: Tropikal Kelebek Bahçesi Örneği. </a:t>
            </a:r>
            <a:r>
              <a:rPr lang="tr-TR" i="1" dirty="0" err="1"/>
              <a:t>İnformal</a:t>
            </a:r>
            <a:r>
              <a:rPr lang="tr-TR" i="1" dirty="0"/>
              <a:t> Ortamlarda Araştırmalar Dergisi</a:t>
            </a:r>
            <a:r>
              <a:rPr lang="tr-TR" dirty="0"/>
              <a:t>, </a:t>
            </a:r>
            <a:r>
              <a:rPr lang="tr-TR" i="1" dirty="0"/>
              <a:t>5</a:t>
            </a:r>
            <a:r>
              <a:rPr lang="tr-TR" dirty="0"/>
              <a:t>(2), 120-144</a:t>
            </a:r>
            <a:r>
              <a:rPr lang="tr-TR" dirty="0" smtClean="0"/>
              <a:t>.</a:t>
            </a:r>
          </a:p>
          <a:p>
            <a:r>
              <a:rPr lang="tr-TR" dirty="0" smtClean="0"/>
              <a:t>Erken Çocukluk Döneminde Çevre Eğitimi (2020). Ed.: Refika </a:t>
            </a:r>
            <a:r>
              <a:rPr lang="tr-TR" dirty="0" err="1" smtClean="0"/>
              <a:t>Olgan</a:t>
            </a:r>
            <a:r>
              <a:rPr lang="tr-TR" dirty="0" smtClean="0"/>
              <a:t>. Ankara: </a:t>
            </a:r>
            <a:r>
              <a:rPr lang="tr-TR" dirty="0" err="1" smtClean="0"/>
              <a:t>Pegem</a:t>
            </a:r>
            <a:r>
              <a:rPr lang="tr-TR" smtClean="0"/>
              <a:t> Akademi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67817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>
          <a:xfrm>
            <a:off x="611560" y="1484784"/>
            <a:ext cx="8229600" cy="1152128"/>
          </a:xfrm>
        </p:spPr>
        <p:txBody>
          <a:bodyPr/>
          <a:lstStyle/>
          <a:p>
            <a:pPr algn="ctr"/>
            <a:r>
              <a:rPr lang="tr-TR" altLang="ko-KR" sz="3200" b="1" dirty="0" smtClean="0">
                <a:solidFill>
                  <a:srgbClr val="FFCC00"/>
                </a:solidFill>
              </a:rPr>
              <a:t>Doğal Alanlar ve Botanik Bahçeleri</a:t>
            </a:r>
            <a:endParaRPr lang="ko-KR" altLang="en-US" sz="3200" b="1" dirty="0">
              <a:solidFill>
                <a:srgbClr val="FFCC00"/>
              </a:solidFill>
            </a:endParaRP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755576" y="2850488"/>
            <a:ext cx="5698976" cy="1368152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Sohbet bölümünden yazabilirsiniz.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Bir kağıda yazıp ekrandan gösterebilirsiniz.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Sözsüz anlatabilirsiniz?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Siz nasıl anlatmak isterseniz </a:t>
            </a:r>
            <a:r>
              <a:rPr lang="tr-TR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 </a:t>
            </a:r>
            <a:r>
              <a:rPr lang="tr-TR" b="1" dirty="0" smtClean="0"/>
              <a:t> </a:t>
            </a:r>
            <a:endParaRPr lang="tr-TR" b="1" dirty="0"/>
          </a:p>
        </p:txBody>
      </p:sp>
      <p:sp>
        <p:nvSpPr>
          <p:cNvPr id="8" name="İçerik Yer Tutucusu 1"/>
          <p:cNvSpPr txBox="1">
            <a:spLocks/>
          </p:cNvSpPr>
          <p:nvPr/>
        </p:nvSpPr>
        <p:spPr>
          <a:xfrm>
            <a:off x="2339752" y="4725144"/>
            <a:ext cx="6264696" cy="1368152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Gönüllü bir kişi söylenenleri not aslın</a:t>
            </a:r>
            <a:r>
              <a:rPr lang="tr-TR" b="1" dirty="0" smtClean="0"/>
              <a:t> </a:t>
            </a:r>
            <a:r>
              <a:rPr lang="tr-TR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</a:t>
            </a:r>
            <a:endParaRPr lang="tr-TR" b="1" dirty="0" smtClean="0">
              <a:solidFill>
                <a:srgbClr val="FFC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Gönüllü bir kişi sohbetten yazılanları not alsın </a:t>
            </a:r>
            <a:r>
              <a:rPr lang="tr-TR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</a:t>
            </a:r>
            <a:endParaRPr lang="tr-TR" b="1" dirty="0" smtClean="0">
              <a:solidFill>
                <a:srgbClr val="FFC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Gönüllü bir kişi diğer yöntemlerle söylenenleri not alsın </a:t>
            </a:r>
            <a:r>
              <a:rPr lang="tr-TR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</a:t>
            </a:r>
            <a:r>
              <a:rPr lang="tr-TR" dirty="0" smtClean="0">
                <a:solidFill>
                  <a:srgbClr val="FFC000"/>
                </a:solidFill>
                <a:sym typeface="Wingdings" panose="05000000000000000000" pitchFamily="2" charset="2"/>
              </a:rPr>
              <a:t> 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DOĞAL ALANLARDAN KASTIMIZ NELER?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475656" y="2204865"/>
            <a:ext cx="7691772" cy="3384376"/>
          </a:xfrm>
        </p:spPr>
        <p:txBody>
          <a:bodyPr numCol="2"/>
          <a:lstStyle/>
          <a:p>
            <a:pPr marL="514350" indent="-514350">
              <a:buFont typeface="Wingdings" panose="05000000000000000000" pitchFamily="2" charset="2"/>
              <a:buChar char="Ø"/>
            </a:pPr>
            <a:r>
              <a:rPr lang="tr-TR" sz="3200" dirty="0" smtClean="0">
                <a:solidFill>
                  <a:srgbClr val="750B52"/>
                </a:solidFill>
              </a:rPr>
              <a:t>Ormanlar</a:t>
            </a:r>
          </a:p>
          <a:p>
            <a:pPr marL="514350" indent="-514350">
              <a:buFont typeface="Wingdings" panose="05000000000000000000" pitchFamily="2" charset="2"/>
              <a:buChar char="Ø"/>
            </a:pPr>
            <a:r>
              <a:rPr lang="tr-TR" sz="3200" dirty="0" smtClean="0">
                <a:solidFill>
                  <a:srgbClr val="750B52"/>
                </a:solidFill>
              </a:rPr>
              <a:t>Bahçeler</a:t>
            </a:r>
          </a:p>
          <a:p>
            <a:pPr marL="514350" indent="-514350">
              <a:buFont typeface="Wingdings" panose="05000000000000000000" pitchFamily="2" charset="2"/>
              <a:buChar char="Ø"/>
            </a:pPr>
            <a:r>
              <a:rPr lang="tr-TR" sz="3200" dirty="0" smtClean="0">
                <a:solidFill>
                  <a:srgbClr val="750B52"/>
                </a:solidFill>
              </a:rPr>
              <a:t>Ören Yerleri</a:t>
            </a:r>
          </a:p>
          <a:p>
            <a:pPr marL="514350" indent="-514350">
              <a:buFont typeface="Wingdings" panose="05000000000000000000" pitchFamily="2" charset="2"/>
              <a:buChar char="Ø"/>
            </a:pPr>
            <a:r>
              <a:rPr lang="tr-TR" sz="3200" dirty="0" smtClean="0">
                <a:solidFill>
                  <a:srgbClr val="750B52"/>
                </a:solidFill>
              </a:rPr>
              <a:t>Açık hava </a:t>
            </a:r>
          </a:p>
          <a:p>
            <a:r>
              <a:rPr lang="tr-TR" sz="3200" dirty="0">
                <a:solidFill>
                  <a:srgbClr val="750B52"/>
                </a:solidFill>
              </a:rPr>
              <a:t> </a:t>
            </a:r>
            <a:r>
              <a:rPr lang="tr-TR" sz="3200" dirty="0" smtClean="0">
                <a:solidFill>
                  <a:srgbClr val="750B52"/>
                </a:solidFill>
              </a:rPr>
              <a:t>   müzeleri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tr-TR" sz="3200" dirty="0">
              <a:solidFill>
                <a:srgbClr val="750B52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tr-TR" sz="3200" dirty="0" smtClean="0">
              <a:solidFill>
                <a:srgbClr val="750B52"/>
              </a:solidFill>
            </a:endParaRPr>
          </a:p>
          <a:p>
            <a:pPr marL="514350" indent="-514350">
              <a:buFont typeface="Wingdings" panose="05000000000000000000" pitchFamily="2" charset="2"/>
              <a:buChar char="Ø"/>
            </a:pPr>
            <a:r>
              <a:rPr lang="tr-TR" sz="3200" dirty="0" smtClean="0">
                <a:solidFill>
                  <a:srgbClr val="750B52"/>
                </a:solidFill>
              </a:rPr>
              <a:t>Yaylalar</a:t>
            </a:r>
          </a:p>
          <a:p>
            <a:pPr marL="514350" indent="-514350">
              <a:buFont typeface="Wingdings" panose="05000000000000000000" pitchFamily="2" charset="2"/>
              <a:buChar char="Ø"/>
            </a:pPr>
            <a:r>
              <a:rPr lang="tr-TR" sz="3200" dirty="0" smtClean="0">
                <a:solidFill>
                  <a:srgbClr val="750B52"/>
                </a:solidFill>
              </a:rPr>
              <a:t>Göller </a:t>
            </a:r>
          </a:p>
          <a:p>
            <a:pPr marL="514350" indent="-514350">
              <a:buFont typeface="Wingdings" panose="05000000000000000000" pitchFamily="2" charset="2"/>
              <a:buChar char="Ø"/>
            </a:pPr>
            <a:r>
              <a:rPr lang="tr-TR" sz="3200" dirty="0" smtClean="0">
                <a:solidFill>
                  <a:srgbClr val="750B52"/>
                </a:solidFill>
              </a:rPr>
              <a:t>Denizler</a:t>
            </a:r>
          </a:p>
          <a:p>
            <a:pPr marL="514350" indent="-514350">
              <a:buFont typeface="Wingdings" panose="05000000000000000000" pitchFamily="2" charset="2"/>
              <a:buChar char="Ø"/>
            </a:pPr>
            <a:r>
              <a:rPr lang="tr-TR" sz="3200" dirty="0" smtClean="0">
                <a:solidFill>
                  <a:srgbClr val="750B52"/>
                </a:solidFill>
              </a:rPr>
              <a:t>Tarihi kent </a:t>
            </a:r>
          </a:p>
          <a:p>
            <a:r>
              <a:rPr lang="tr-TR" sz="3200" dirty="0">
                <a:solidFill>
                  <a:srgbClr val="750B52"/>
                </a:solidFill>
              </a:rPr>
              <a:t> </a:t>
            </a:r>
            <a:r>
              <a:rPr lang="tr-TR" sz="3200" dirty="0" smtClean="0">
                <a:solidFill>
                  <a:srgbClr val="750B52"/>
                </a:solidFill>
              </a:rPr>
              <a:t>   kalıntıları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tr-TR" sz="3200" dirty="0" smtClean="0">
                <a:solidFill>
                  <a:srgbClr val="750B52"/>
                </a:solidFill>
              </a:rPr>
              <a:t>…………………</a:t>
            </a:r>
          </a:p>
        </p:txBody>
      </p:sp>
    </p:spTree>
    <p:extLst>
      <p:ext uri="{BB962C8B-B14F-4D97-AF65-F5344CB8AC3E}">
        <p14:creationId xmlns:p14="http://schemas.microsoft.com/office/powerpoint/2010/main" val="4262614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643100" y="2852936"/>
            <a:ext cx="6961348" cy="2059633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tr-TR" sz="2800" dirty="0" smtClean="0"/>
              <a:t>Her yer «DOĞAL ALAN»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tr-TR" sz="2800" dirty="0" smtClean="0"/>
              <a:t>Şehrin de bir doğası var!!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tr-TR" sz="2800" dirty="0"/>
          </a:p>
        </p:txBody>
      </p:sp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DOĞAL ALANDAN KASTIMIZ NELER?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3063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667807" y="2204864"/>
            <a:ext cx="6961348" cy="2059633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tr-TR" sz="2800" dirty="0" smtClean="0"/>
              <a:t>Doğa her yerde!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tr-TR" sz="2800" dirty="0"/>
              <a:t>Doğa sınırsız gerçek yaşam deneyimi sunar</a:t>
            </a:r>
            <a:r>
              <a:rPr lang="tr-TR" sz="2800" dirty="0" smtClean="0"/>
              <a:t>!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tr-TR" sz="2800" dirty="0" smtClean="0"/>
              <a:t>Doğa insanlığın esin kaynağıdır!</a:t>
            </a:r>
          </a:p>
          <a:p>
            <a:r>
              <a:rPr lang="tr-TR" sz="2800" dirty="0"/>
              <a:t> </a:t>
            </a:r>
            <a:r>
              <a:rPr lang="tr-TR" sz="2800" dirty="0" smtClean="0"/>
              <a:t>   (yaratıcılık)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tr-TR" sz="2800" dirty="0" smtClean="0"/>
              <a:t>Dünya (bilindiği kadarıyla) yaşamın </a:t>
            </a:r>
          </a:p>
          <a:p>
            <a:r>
              <a:rPr lang="tr-TR" sz="2800" dirty="0" smtClean="0"/>
              <a:t>    olduğu eşsiz bir gezegen ve biz bu </a:t>
            </a:r>
          </a:p>
          <a:p>
            <a:r>
              <a:rPr lang="tr-TR" sz="2800" dirty="0"/>
              <a:t> </a:t>
            </a:r>
            <a:r>
              <a:rPr lang="tr-TR" sz="2800" dirty="0" smtClean="0"/>
              <a:t>   gezegende yaşıyoruz!</a:t>
            </a:r>
          </a:p>
          <a:p>
            <a:endParaRPr lang="tr-TR" sz="2800" dirty="0"/>
          </a:p>
        </p:txBody>
      </p:sp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DOĞAYA İLİŞKİN ÖNEMLİ </a:t>
            </a:r>
            <a:b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NOKTALAR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7635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331640" y="2852936"/>
            <a:ext cx="7920880" cy="2059633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tr-TR" sz="2800" dirty="0" smtClean="0"/>
              <a:t>Doğa iyi bir oyun arkadaşı ve bilge</a:t>
            </a:r>
          </a:p>
          <a:p>
            <a:r>
              <a:rPr lang="tr-TR" sz="2800" dirty="0" smtClean="0"/>
              <a:t>    bir </a:t>
            </a:r>
            <a:r>
              <a:rPr lang="tr-TR" sz="2800" dirty="0"/>
              <a:t>öğretmendir!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tr-TR" sz="2800" dirty="0" smtClean="0"/>
              <a:t> Doğa materyallerle dolu, bu materyallerin    </a:t>
            </a:r>
          </a:p>
          <a:p>
            <a:r>
              <a:rPr lang="tr-TR" sz="2800" dirty="0"/>
              <a:t> </a:t>
            </a:r>
            <a:r>
              <a:rPr lang="tr-TR" sz="2800" dirty="0" smtClean="0"/>
              <a:t>    sürekli değiştiği ve eşsiz fırsatlar sunan bir     </a:t>
            </a:r>
          </a:p>
          <a:p>
            <a:r>
              <a:rPr lang="tr-TR" sz="2800" dirty="0"/>
              <a:t> </a:t>
            </a:r>
            <a:r>
              <a:rPr lang="tr-TR" sz="2800" dirty="0" smtClean="0"/>
              <a:t>    sınıftır!</a:t>
            </a:r>
          </a:p>
          <a:p>
            <a:r>
              <a:rPr lang="tr-TR" sz="2800" dirty="0"/>
              <a:t> </a:t>
            </a:r>
            <a:r>
              <a:rPr lang="tr-TR" sz="2800" dirty="0" smtClean="0"/>
              <a:t>   </a:t>
            </a:r>
          </a:p>
        </p:txBody>
      </p:sp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DOĞAYA İLİŞKİN ÖNEMLİ </a:t>
            </a:r>
            <a:b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NOKTALAR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8080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331640" y="2852936"/>
            <a:ext cx="7920880" cy="2059633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v"/>
            </a:pPr>
            <a:endParaRPr lang="tr-TR" sz="2800" dirty="0" smtClean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tr-TR" sz="2800" dirty="0" smtClean="0"/>
              <a:t>Doğa durağan değil, dinamik bir olgu. </a:t>
            </a:r>
          </a:p>
          <a:p>
            <a:r>
              <a:rPr lang="tr-TR" sz="2800" dirty="0"/>
              <a:t> </a:t>
            </a:r>
            <a:r>
              <a:rPr lang="tr-TR" sz="2800" dirty="0" smtClean="0"/>
              <a:t>   Çocuğun sürekli olarak dikkatini </a:t>
            </a:r>
          </a:p>
          <a:p>
            <a:r>
              <a:rPr lang="tr-TR" sz="2800" dirty="0"/>
              <a:t> </a:t>
            </a:r>
            <a:r>
              <a:rPr lang="tr-TR" sz="2800" dirty="0" smtClean="0"/>
              <a:t>   çekebilecek yepyeni nesneler sunar!</a:t>
            </a:r>
          </a:p>
        </p:txBody>
      </p:sp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DOĞAYA İLİŞKİN ÖNEMLİ </a:t>
            </a:r>
            <a:b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NOKTALAR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6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331640" y="2276872"/>
            <a:ext cx="7920880" cy="2059633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v"/>
            </a:pPr>
            <a:endParaRPr lang="tr-TR" sz="2800" dirty="0" smtClean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tr-TR" sz="2800" dirty="0" smtClean="0"/>
              <a:t>Doğa bilincinin yerleşmesi ve doğaya ilişkin farkındalık küçük yaşlardan itibaren başlar.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tr-TR" sz="2800" dirty="0"/>
              <a:t>Erken zamanlardan itibaren kazanılan </a:t>
            </a:r>
          </a:p>
          <a:p>
            <a:r>
              <a:rPr lang="tr-TR" sz="2800" dirty="0"/>
              <a:t>    «EKOLOJİK OKURYAZARLIK» </a:t>
            </a:r>
          </a:p>
          <a:p>
            <a:r>
              <a:rPr lang="tr-TR" sz="2800" dirty="0"/>
              <a:t>     yaşam boyu öğrenmeyi destekler!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tr-TR" sz="2800" dirty="0" smtClean="0"/>
          </a:p>
        </p:txBody>
      </p:sp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DOĞAYA İLİŞKİN ÖNEMLİ </a:t>
            </a:r>
            <a:b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NOKTALAR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164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187624" y="2420888"/>
            <a:ext cx="8064896" cy="2059633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v"/>
            </a:pPr>
            <a:endParaRPr lang="tr-TR" sz="2800" dirty="0" smtClean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tr-TR" sz="2800" dirty="0" smtClean="0"/>
              <a:t>Doğada vakit geçirmek egzersizi eğlenceli </a:t>
            </a:r>
          </a:p>
          <a:p>
            <a:r>
              <a:rPr lang="tr-TR" sz="2800" dirty="0"/>
              <a:t> </a:t>
            </a:r>
            <a:r>
              <a:rPr lang="tr-TR" sz="2800" dirty="0" smtClean="0"/>
              <a:t>   kılar, stresi azaltır, biyolojik ritmi düzenler!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tr-TR" sz="2800" dirty="0"/>
              <a:t>Doğada gerçekleştirilen etkinlikler kendimizi daha kolay ifade etmemizi sağlar, sanatla </a:t>
            </a:r>
          </a:p>
          <a:p>
            <a:r>
              <a:rPr lang="tr-TR" sz="2800" dirty="0"/>
              <a:t>    yakından ilişkilidir maneviyatı zenginleştirir.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tr-TR" sz="2800" dirty="0" smtClean="0"/>
          </a:p>
        </p:txBody>
      </p:sp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DOĞAYA İLİŞKİN ÖNEMLİ </a:t>
            </a:r>
            <a:b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NOKTALAR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6349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1091</TotalTime>
  <Words>428</Words>
  <Application>Microsoft Office PowerPoint</Application>
  <PresentationFormat>Ekran Gösterisi (4:3)</PresentationFormat>
  <Paragraphs>70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12</vt:i4>
      </vt:variant>
    </vt:vector>
  </HeadingPairs>
  <TitlesOfParts>
    <vt:vector size="18" baseType="lpstr">
      <vt:lpstr>맑은 고딕</vt:lpstr>
      <vt:lpstr>Arial</vt:lpstr>
      <vt:lpstr>Calibri</vt:lpstr>
      <vt:lpstr>Wingdings</vt:lpstr>
      <vt:lpstr>Office Theme</vt:lpstr>
      <vt:lpstr>Custom Design</vt:lpstr>
      <vt:lpstr>PowerPoint Sunusu</vt:lpstr>
      <vt:lpstr> </vt:lpstr>
      <vt:lpstr>DOĞAL ALANLARDAN KASTIMIZ NELER?</vt:lpstr>
      <vt:lpstr>DOĞAL ALANDAN KASTIMIZ NELER?</vt:lpstr>
      <vt:lpstr>DOĞAYA İLİŞKİN ÖNEMLİ  NOKTALAR</vt:lpstr>
      <vt:lpstr>DOĞAYA İLİŞKİN ÖNEMLİ  NOKTALAR</vt:lpstr>
      <vt:lpstr>DOĞAYA İLİŞKİN ÖNEMLİ  NOKTALAR</vt:lpstr>
      <vt:lpstr>DOĞAYA İLİŞKİN ÖNEMLİ  NOKTALAR</vt:lpstr>
      <vt:lpstr>DOĞAYA İLİŞKİN ÖNEMLİ  NOKTALAR</vt:lpstr>
      <vt:lpstr>DOĞAYA İLİŞKİN ÖNEMLİ  NOKTALAR</vt:lpstr>
      <vt:lpstr>PowerPoint Sunusu</vt:lpstr>
      <vt:lpstr>PowerPoint Sunusu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sebahat</cp:lastModifiedBy>
  <cp:revision>84</cp:revision>
  <dcterms:created xsi:type="dcterms:W3CDTF">2014-04-01T16:35:38Z</dcterms:created>
  <dcterms:modified xsi:type="dcterms:W3CDTF">2021-03-12T12:23:27Z</dcterms:modified>
</cp:coreProperties>
</file>