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8" r:id="rId3"/>
    <p:sldId id="259" r:id="rId4"/>
    <p:sldId id="260" r:id="rId5"/>
    <p:sldId id="261" r:id="rId6"/>
    <p:sldId id="262"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3" d="100"/>
          <a:sy n="93"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30255-98F6-4B10-A3AA-A74B4E9CC565}" type="datetimeFigureOut">
              <a:rPr lang="tr-TR" smtClean="0"/>
              <a:t>19.02.2018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BB1956-71B5-4A77-954B-0E6F1DEEEE8E}" type="slidenum">
              <a:rPr lang="tr-TR" smtClean="0"/>
              <a:t>‹#›</a:t>
            </a:fld>
            <a:endParaRPr lang="tr-TR"/>
          </a:p>
        </p:txBody>
      </p:sp>
    </p:spTree>
    <p:extLst>
      <p:ext uri="{BB962C8B-B14F-4D97-AF65-F5344CB8AC3E}">
        <p14:creationId xmlns:p14="http://schemas.microsoft.com/office/powerpoint/2010/main" val="116303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5" name="Shape 5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3471177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5" name="Shape 5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54533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31099293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4124011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42770779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849076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FE72B82-F548-4B9D-92CC-CE90BE14B638}"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F48E035-DEF1-4CA2-974D-620152C21086}" type="slidenum">
              <a:rPr lang="tr-TR" smtClean="0"/>
              <a:t>‹#›</a:t>
            </a:fld>
            <a:endParaRPr lang="tr-TR"/>
          </a:p>
        </p:txBody>
      </p:sp>
    </p:spTree>
    <p:extLst>
      <p:ext uri="{BB962C8B-B14F-4D97-AF65-F5344CB8AC3E}">
        <p14:creationId xmlns:p14="http://schemas.microsoft.com/office/powerpoint/2010/main" val="1696402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FE72B82-F548-4B9D-92CC-CE90BE14B638}"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F48E035-DEF1-4CA2-974D-620152C21086}" type="slidenum">
              <a:rPr lang="tr-TR" smtClean="0"/>
              <a:t>‹#›</a:t>
            </a:fld>
            <a:endParaRPr lang="tr-TR"/>
          </a:p>
        </p:txBody>
      </p:sp>
    </p:spTree>
    <p:extLst>
      <p:ext uri="{BB962C8B-B14F-4D97-AF65-F5344CB8AC3E}">
        <p14:creationId xmlns:p14="http://schemas.microsoft.com/office/powerpoint/2010/main" val="673135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FE72B82-F548-4B9D-92CC-CE90BE14B638}"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F48E035-DEF1-4CA2-974D-620152C21086}" type="slidenum">
              <a:rPr lang="tr-TR" smtClean="0"/>
              <a:t>‹#›</a:t>
            </a:fld>
            <a:endParaRPr lang="tr-TR"/>
          </a:p>
        </p:txBody>
      </p:sp>
    </p:spTree>
    <p:extLst>
      <p:ext uri="{BB962C8B-B14F-4D97-AF65-F5344CB8AC3E}">
        <p14:creationId xmlns:p14="http://schemas.microsoft.com/office/powerpoint/2010/main" val="3748774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p:bg>
      <p:bgPr>
        <a:blipFill>
          <a:blip r:embed="rId2">
            <a:alphaModFix/>
          </a:blip>
          <a:stretch>
            <a:fillRect/>
          </a:stretch>
        </a:blipFill>
        <a:effectLst/>
      </p:bgPr>
    </p:bg>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660600" y="1597000"/>
            <a:ext cx="4578800" cy="3664000"/>
          </a:xfrm>
          <a:prstGeom prst="rect">
            <a:avLst/>
          </a:prstGeom>
        </p:spPr>
        <p:txBody>
          <a:bodyPr spcFirstLastPara="1" wrap="square" lIns="91425" tIns="91425" rIns="91425" bIns="91425" anchor="ctr" anchorCtr="0"/>
          <a:lstStyle>
            <a:lvl1pPr lvl="0"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1pPr>
            <a:lvl2pPr lvl="1"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2pPr>
            <a:lvl3pPr lvl="2"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3pPr>
            <a:lvl4pPr lvl="3"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4pPr>
            <a:lvl5pPr lvl="4"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5pPr>
            <a:lvl6pPr lvl="5"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6pPr>
            <a:lvl7pPr lvl="6"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7pPr>
            <a:lvl8pPr lvl="7"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8pPr>
            <a:lvl9pPr lvl="8"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9pPr>
          </a:lstStyle>
          <a:p>
            <a:endParaRPr/>
          </a:p>
        </p:txBody>
      </p:sp>
    </p:spTree>
    <p:extLst>
      <p:ext uri="{BB962C8B-B14F-4D97-AF65-F5344CB8AC3E}">
        <p14:creationId xmlns:p14="http://schemas.microsoft.com/office/powerpoint/2010/main" val="21318652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ColTx">
  <p:cSld name="Title + 2 columns">
    <p:bg>
      <p:bgPr>
        <a:blipFill>
          <a:blip r:embed="rId2">
            <a:alphaModFix/>
          </a:blip>
          <a:stretch>
            <a:fillRect/>
          </a:stretch>
        </a:blipFill>
        <a:effectLst/>
      </p:bgPr>
    </p:bg>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1155167" y="477847"/>
            <a:ext cx="7501600" cy="1143200"/>
          </a:xfrm>
          <a:prstGeom prst="rect">
            <a:avLst/>
          </a:prstGeom>
        </p:spPr>
        <p:txBody>
          <a:bodyPr spcFirstLastPara="1" wrap="square" lIns="91425" tIns="91425" rIns="91425" bIns="91425" anchor="b"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Shape 27"/>
          <p:cNvSpPr txBox="1">
            <a:spLocks noGrp="1"/>
          </p:cNvSpPr>
          <p:nvPr>
            <p:ph type="body" idx="1"/>
          </p:nvPr>
        </p:nvSpPr>
        <p:spPr>
          <a:xfrm>
            <a:off x="1155167" y="1747733"/>
            <a:ext cx="3641200" cy="4056800"/>
          </a:xfrm>
          <a:prstGeom prst="rect">
            <a:avLst/>
          </a:prstGeom>
        </p:spPr>
        <p:txBody>
          <a:bodyPr spcFirstLastPara="1" wrap="square" lIns="91425" tIns="91425" rIns="91425" bIns="91425" anchor="t" anchorCtr="0"/>
          <a:lstStyle>
            <a:lvl1pPr marL="609585" lvl="0" indent="-423323">
              <a:spcBef>
                <a:spcPts val="0"/>
              </a:spcBef>
              <a:spcAft>
                <a:spcPts val="0"/>
              </a:spcAft>
              <a:buSzPts val="14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endParaRPr/>
          </a:p>
        </p:txBody>
      </p:sp>
      <p:sp>
        <p:nvSpPr>
          <p:cNvPr id="28" name="Shape 28"/>
          <p:cNvSpPr txBox="1">
            <a:spLocks noGrp="1"/>
          </p:cNvSpPr>
          <p:nvPr>
            <p:ph type="body" idx="2"/>
          </p:nvPr>
        </p:nvSpPr>
        <p:spPr>
          <a:xfrm>
            <a:off x="5015605" y="1747733"/>
            <a:ext cx="3641200" cy="4056800"/>
          </a:xfrm>
          <a:prstGeom prst="rect">
            <a:avLst/>
          </a:prstGeom>
        </p:spPr>
        <p:txBody>
          <a:bodyPr spcFirstLastPara="1" wrap="square" lIns="91425" tIns="91425" rIns="91425" bIns="91425" anchor="t" anchorCtr="0"/>
          <a:lstStyle>
            <a:lvl1pPr marL="609585" lvl="0" indent="-423323">
              <a:spcBef>
                <a:spcPts val="0"/>
              </a:spcBef>
              <a:spcAft>
                <a:spcPts val="0"/>
              </a:spcAft>
              <a:buSzPts val="14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endParaRPr/>
          </a:p>
        </p:txBody>
      </p:sp>
      <p:sp>
        <p:nvSpPr>
          <p:cNvPr id="29" name="Shape 29"/>
          <p:cNvSpPr txBox="1">
            <a:spLocks noGrp="1"/>
          </p:cNvSpPr>
          <p:nvPr>
            <p:ph type="sldNum" idx="12"/>
          </p:nvPr>
        </p:nvSpPr>
        <p:spPr>
          <a:xfrm>
            <a:off x="11621367" y="6235167"/>
            <a:ext cx="570800" cy="6228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880819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FE72B82-F548-4B9D-92CC-CE90BE14B638}"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F48E035-DEF1-4CA2-974D-620152C21086}" type="slidenum">
              <a:rPr lang="tr-TR" smtClean="0"/>
              <a:t>‹#›</a:t>
            </a:fld>
            <a:endParaRPr lang="tr-TR"/>
          </a:p>
        </p:txBody>
      </p:sp>
    </p:spTree>
    <p:extLst>
      <p:ext uri="{BB962C8B-B14F-4D97-AF65-F5344CB8AC3E}">
        <p14:creationId xmlns:p14="http://schemas.microsoft.com/office/powerpoint/2010/main" val="1955396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FE72B82-F548-4B9D-92CC-CE90BE14B638}"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F48E035-DEF1-4CA2-974D-620152C21086}" type="slidenum">
              <a:rPr lang="tr-TR" smtClean="0"/>
              <a:t>‹#›</a:t>
            </a:fld>
            <a:endParaRPr lang="tr-TR"/>
          </a:p>
        </p:txBody>
      </p:sp>
    </p:spTree>
    <p:extLst>
      <p:ext uri="{BB962C8B-B14F-4D97-AF65-F5344CB8AC3E}">
        <p14:creationId xmlns:p14="http://schemas.microsoft.com/office/powerpoint/2010/main" val="3431344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FE72B82-F548-4B9D-92CC-CE90BE14B638}" type="datetimeFigureOut">
              <a:rPr lang="tr-TR" smtClean="0"/>
              <a:t>19.02.2018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F48E035-DEF1-4CA2-974D-620152C21086}" type="slidenum">
              <a:rPr lang="tr-TR" smtClean="0"/>
              <a:t>‹#›</a:t>
            </a:fld>
            <a:endParaRPr lang="tr-TR"/>
          </a:p>
        </p:txBody>
      </p:sp>
    </p:spTree>
    <p:extLst>
      <p:ext uri="{BB962C8B-B14F-4D97-AF65-F5344CB8AC3E}">
        <p14:creationId xmlns:p14="http://schemas.microsoft.com/office/powerpoint/2010/main" val="3442748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FE72B82-F548-4B9D-92CC-CE90BE14B638}" type="datetimeFigureOut">
              <a:rPr lang="tr-TR" smtClean="0"/>
              <a:t>19.02.2018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F48E035-DEF1-4CA2-974D-620152C21086}" type="slidenum">
              <a:rPr lang="tr-TR" smtClean="0"/>
              <a:t>‹#›</a:t>
            </a:fld>
            <a:endParaRPr lang="tr-TR"/>
          </a:p>
        </p:txBody>
      </p:sp>
    </p:spTree>
    <p:extLst>
      <p:ext uri="{BB962C8B-B14F-4D97-AF65-F5344CB8AC3E}">
        <p14:creationId xmlns:p14="http://schemas.microsoft.com/office/powerpoint/2010/main" val="729356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FE72B82-F548-4B9D-92CC-CE90BE14B638}" type="datetimeFigureOut">
              <a:rPr lang="tr-TR" smtClean="0"/>
              <a:t>19.02.2018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F48E035-DEF1-4CA2-974D-620152C21086}" type="slidenum">
              <a:rPr lang="tr-TR" smtClean="0"/>
              <a:t>‹#›</a:t>
            </a:fld>
            <a:endParaRPr lang="tr-TR"/>
          </a:p>
        </p:txBody>
      </p:sp>
    </p:spTree>
    <p:extLst>
      <p:ext uri="{BB962C8B-B14F-4D97-AF65-F5344CB8AC3E}">
        <p14:creationId xmlns:p14="http://schemas.microsoft.com/office/powerpoint/2010/main" val="707880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FE72B82-F548-4B9D-92CC-CE90BE14B638}" type="datetimeFigureOut">
              <a:rPr lang="tr-TR" smtClean="0"/>
              <a:t>19.02.2018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F48E035-DEF1-4CA2-974D-620152C21086}" type="slidenum">
              <a:rPr lang="tr-TR" smtClean="0"/>
              <a:t>‹#›</a:t>
            </a:fld>
            <a:endParaRPr lang="tr-TR"/>
          </a:p>
        </p:txBody>
      </p:sp>
    </p:spTree>
    <p:extLst>
      <p:ext uri="{BB962C8B-B14F-4D97-AF65-F5344CB8AC3E}">
        <p14:creationId xmlns:p14="http://schemas.microsoft.com/office/powerpoint/2010/main" val="154529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FE72B82-F548-4B9D-92CC-CE90BE14B638}" type="datetimeFigureOut">
              <a:rPr lang="tr-TR" smtClean="0"/>
              <a:t>19.02.2018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F48E035-DEF1-4CA2-974D-620152C21086}" type="slidenum">
              <a:rPr lang="tr-TR" smtClean="0"/>
              <a:t>‹#›</a:t>
            </a:fld>
            <a:endParaRPr lang="tr-TR"/>
          </a:p>
        </p:txBody>
      </p:sp>
    </p:spTree>
    <p:extLst>
      <p:ext uri="{BB962C8B-B14F-4D97-AF65-F5344CB8AC3E}">
        <p14:creationId xmlns:p14="http://schemas.microsoft.com/office/powerpoint/2010/main" val="3771660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FE72B82-F548-4B9D-92CC-CE90BE14B638}" type="datetimeFigureOut">
              <a:rPr lang="tr-TR" smtClean="0"/>
              <a:t>19.02.2018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F48E035-DEF1-4CA2-974D-620152C21086}" type="slidenum">
              <a:rPr lang="tr-TR" smtClean="0"/>
              <a:t>‹#›</a:t>
            </a:fld>
            <a:endParaRPr lang="tr-TR"/>
          </a:p>
        </p:txBody>
      </p:sp>
    </p:spTree>
    <p:extLst>
      <p:ext uri="{BB962C8B-B14F-4D97-AF65-F5344CB8AC3E}">
        <p14:creationId xmlns:p14="http://schemas.microsoft.com/office/powerpoint/2010/main" val="977595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E72B82-F548-4B9D-92CC-CE90BE14B638}" type="datetimeFigureOut">
              <a:rPr lang="tr-TR" smtClean="0"/>
              <a:t>19.02.2018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48E035-DEF1-4CA2-974D-620152C21086}" type="slidenum">
              <a:rPr lang="tr-TR" smtClean="0"/>
              <a:t>‹#›</a:t>
            </a:fld>
            <a:endParaRPr lang="tr-TR"/>
          </a:p>
        </p:txBody>
      </p:sp>
    </p:spTree>
    <p:extLst>
      <p:ext uri="{BB962C8B-B14F-4D97-AF65-F5344CB8AC3E}">
        <p14:creationId xmlns:p14="http://schemas.microsoft.com/office/powerpoint/2010/main" val="2932918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Shape 57"/>
          <p:cNvSpPr txBox="1">
            <a:spLocks noGrp="1"/>
          </p:cNvSpPr>
          <p:nvPr>
            <p:ph type="ctrTitle"/>
          </p:nvPr>
        </p:nvSpPr>
        <p:spPr>
          <a:xfrm>
            <a:off x="3660600" y="1597000"/>
            <a:ext cx="4578800" cy="3664000"/>
          </a:xfrm>
          <a:prstGeom prst="rect">
            <a:avLst/>
          </a:prstGeom>
        </p:spPr>
        <p:txBody>
          <a:bodyPr spcFirstLastPara="1" vert="horz" wrap="square" lIns="121900" tIns="121900" rIns="121900" bIns="121900" rtlCol="0" anchor="ctr" anchorCtr="0">
            <a:noAutofit/>
          </a:bodyPr>
          <a:lstStyle/>
          <a:p>
            <a:r>
              <a:rPr lang="tr-TR" dirty="0" smtClean="0"/>
              <a:t>DBB 404</a:t>
            </a:r>
            <a:br>
              <a:rPr lang="tr-TR" dirty="0" smtClean="0"/>
            </a:br>
            <a:r>
              <a:rPr lang="tr-TR" dirty="0" smtClean="0"/>
              <a:t>Yabancı Dil Öğretimi</a:t>
            </a:r>
            <a:endParaRPr dirty="0"/>
          </a:p>
        </p:txBody>
      </p:sp>
    </p:spTree>
    <p:extLst>
      <p:ext uri="{BB962C8B-B14F-4D97-AF65-F5344CB8AC3E}">
        <p14:creationId xmlns:p14="http://schemas.microsoft.com/office/powerpoint/2010/main" val="28184819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Shape 57"/>
          <p:cNvSpPr txBox="1">
            <a:spLocks noGrp="1"/>
          </p:cNvSpPr>
          <p:nvPr>
            <p:ph type="ctrTitle"/>
          </p:nvPr>
        </p:nvSpPr>
        <p:spPr>
          <a:xfrm>
            <a:off x="3660600" y="1597000"/>
            <a:ext cx="4578800" cy="3664000"/>
          </a:xfrm>
          <a:prstGeom prst="rect">
            <a:avLst/>
          </a:prstGeom>
        </p:spPr>
        <p:txBody>
          <a:bodyPr spcFirstLastPara="1" vert="horz" wrap="square" lIns="121900" tIns="121900" rIns="121900" bIns="121900" rtlCol="0" anchor="ctr" anchorCtr="0">
            <a:noAutofit/>
          </a:bodyPr>
          <a:lstStyle/>
          <a:p>
            <a:r>
              <a:rPr lang="tr-TR" dirty="0" smtClean="0"/>
              <a:t>Göreve Dayalı Dil Öğrenme</a:t>
            </a:r>
            <a:endParaRPr dirty="0"/>
          </a:p>
        </p:txBody>
      </p:sp>
    </p:spTree>
    <p:extLst>
      <p:ext uri="{BB962C8B-B14F-4D97-AF65-F5344CB8AC3E}">
        <p14:creationId xmlns:p14="http://schemas.microsoft.com/office/powerpoint/2010/main" val="27973817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1155167" y="729674"/>
            <a:ext cx="7501600" cy="891373"/>
          </a:xfrm>
          <a:prstGeom prst="rect">
            <a:avLst/>
          </a:prstGeom>
        </p:spPr>
        <p:txBody>
          <a:bodyPr spcFirstLastPara="1" vert="horz" wrap="square" lIns="121900" tIns="121900" rIns="121900" bIns="121900" rtlCol="0" anchor="b" anchorCtr="0">
            <a:noAutofit/>
          </a:bodyPr>
          <a:lstStyle/>
          <a:p>
            <a:r>
              <a:rPr lang="tr-TR" sz="3600" b="1" dirty="0" smtClean="0"/>
              <a:t>Göreve Dayalı Dil Öğrenme</a:t>
            </a:r>
            <a:endParaRPr lang="tr-TR" sz="3600" dirty="0"/>
          </a:p>
        </p:txBody>
      </p:sp>
      <p:sp>
        <p:nvSpPr>
          <p:cNvPr id="64" name="Shape 64"/>
          <p:cNvSpPr txBox="1">
            <a:spLocks noGrp="1"/>
          </p:cNvSpPr>
          <p:nvPr>
            <p:ph type="body" idx="1"/>
          </p:nvPr>
        </p:nvSpPr>
        <p:spPr>
          <a:xfrm>
            <a:off x="853440" y="1621047"/>
            <a:ext cx="7931489" cy="4135319"/>
          </a:xfrm>
          <a:prstGeom prst="rect">
            <a:avLst/>
          </a:prstGeom>
        </p:spPr>
        <p:txBody>
          <a:bodyPr spcFirstLastPara="1" vert="horz" wrap="square" lIns="121900" tIns="121900" rIns="121900" bIns="121900" rtlCol="0" anchor="t" anchorCtr="0">
            <a:noAutofit/>
          </a:bodyPr>
          <a:lstStyle/>
          <a:p>
            <a:pPr marL="186262" indent="0">
              <a:buNone/>
            </a:pPr>
            <a:r>
              <a:rPr lang="tr-TR" sz="2400" b="1" i="1" dirty="0"/>
              <a:t>Göreve Dayalı Dil </a:t>
            </a:r>
            <a:r>
              <a:rPr lang="tr-TR" sz="2400" b="1" i="1" dirty="0" smtClean="0"/>
              <a:t>Öğrenme</a:t>
            </a:r>
            <a:r>
              <a:rPr lang="tr-TR" sz="2400" dirty="0" smtClean="0"/>
              <a:t> </a:t>
            </a:r>
            <a:r>
              <a:rPr lang="tr-TR" sz="2400" dirty="0"/>
              <a:t>(</a:t>
            </a:r>
            <a:r>
              <a:rPr lang="tr-TR" sz="2400" dirty="0" err="1"/>
              <a:t>Task</a:t>
            </a:r>
            <a:r>
              <a:rPr lang="tr-TR" sz="2400" dirty="0"/>
              <a:t> </a:t>
            </a:r>
            <a:r>
              <a:rPr lang="tr-TR" sz="2400" dirty="0" err="1"/>
              <a:t>Based</a:t>
            </a:r>
            <a:r>
              <a:rPr lang="tr-TR" sz="2400" dirty="0"/>
              <a:t> Language Learning</a:t>
            </a:r>
            <a:r>
              <a:rPr lang="tr-TR" sz="2400" dirty="0" smtClean="0"/>
              <a:t>) </a:t>
            </a:r>
            <a:r>
              <a:rPr lang="tr-TR" sz="2400" dirty="0"/>
              <a:t>anlayışında dil, öncelikle bir anlam oluşturma aracıdır. Anlamı merkez noktasına koyan diğer yöntemlerden farklı olarak bu yöntem, adından da anlaşılacağı gibi, dil </a:t>
            </a:r>
            <a:r>
              <a:rPr lang="tr-TR" sz="2400" b="1" i="1" dirty="0"/>
              <a:t>görev</a:t>
            </a:r>
            <a:r>
              <a:rPr lang="tr-TR" sz="2400" dirty="0"/>
              <a:t>lerinin (</a:t>
            </a:r>
            <a:r>
              <a:rPr lang="tr-TR" sz="2400" dirty="0" err="1"/>
              <a:t>task</a:t>
            </a:r>
            <a:r>
              <a:rPr lang="tr-TR" sz="2400" dirty="0"/>
              <a:t>) önemini vurgular. Görevler, dil edinimine gerekli olan girdileri ve çıktıları sağlar, öğrencinin güdülenmesini artırır ve bu yolla öğrenmeyi özendirir. Çünkü görevler, öğrencinin özgün bir dil kullanmasını gerektirir, biçim ve işlem açısından farklılıklar gösterir, fiziksel etkinlik, ortaklık ve işbirliği içerir ve öğrencinin geçmiş deneyimlerden yararlanabilmesini ve çok çeşitli iletişim biçemlerinin kullanılabilmesini sağlar. </a:t>
            </a:r>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3</a:t>
            </a:fld>
            <a:endParaRPr/>
          </a:p>
        </p:txBody>
      </p:sp>
      <p:pic>
        <p:nvPicPr>
          <p:cNvPr id="2" name="Resim 1"/>
          <p:cNvPicPr>
            <a:picLocks noChangeAspect="1"/>
          </p:cNvPicPr>
          <p:nvPr/>
        </p:nvPicPr>
        <p:blipFill>
          <a:blip r:embed="rId3"/>
          <a:stretch>
            <a:fillRect/>
          </a:stretch>
        </p:blipFill>
        <p:spPr>
          <a:xfrm rot="181952">
            <a:off x="8995964" y="654583"/>
            <a:ext cx="2255882" cy="2216196"/>
          </a:xfrm>
          <a:prstGeom prst="rect">
            <a:avLst/>
          </a:prstGeom>
        </p:spPr>
      </p:pic>
    </p:spTree>
    <p:extLst>
      <p:ext uri="{BB962C8B-B14F-4D97-AF65-F5344CB8AC3E}">
        <p14:creationId xmlns:p14="http://schemas.microsoft.com/office/powerpoint/2010/main" val="562179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4" name="Shape 64"/>
          <p:cNvSpPr txBox="1">
            <a:spLocks noGrp="1"/>
          </p:cNvSpPr>
          <p:nvPr>
            <p:ph type="body" idx="1"/>
          </p:nvPr>
        </p:nvSpPr>
        <p:spPr>
          <a:xfrm>
            <a:off x="923109" y="976613"/>
            <a:ext cx="7931489" cy="4892964"/>
          </a:xfrm>
          <a:prstGeom prst="rect">
            <a:avLst/>
          </a:prstGeom>
        </p:spPr>
        <p:txBody>
          <a:bodyPr spcFirstLastPara="1" vert="horz" wrap="square" lIns="121900" tIns="121900" rIns="121900" bIns="121900" rtlCol="0" anchor="t" anchorCtr="0">
            <a:noAutofit/>
          </a:bodyPr>
          <a:lstStyle/>
          <a:p>
            <a:pPr marL="186262" indent="0">
              <a:buNone/>
            </a:pPr>
            <a:r>
              <a:rPr lang="tr-TR" dirty="0"/>
              <a:t>Bu yöntemde öğrenciye her dil becerisini kullanmasını gerektiren farklı farklı görevler verilir. Verilen bu görevler bireysel olabileceği gibi, birçok görev ikili ya da küçük gruplarla yapılır. Öğrenciler yalnızca görevdeki öze değil, özün biçimine de dikkat etmeli, risk alabilmeli ve girişimci olmalıdır. </a:t>
            </a:r>
            <a:endParaRPr lang="tr-TR" dirty="0" smtClean="0"/>
          </a:p>
          <a:p>
            <a:pPr marL="186262" indent="0">
              <a:buNone/>
            </a:pPr>
            <a:r>
              <a:rPr lang="tr-TR" dirty="0"/>
              <a:t>Göreve Dayalı Dil Öğretiminde öğretmen, görevlerin seçimini, sıralamasını, uyarlamasını ve kontrolünü yapan kişidir. Bunları yaparken, öğrencilerin gereksinimlerini, ilgilerini ve dildeki beceri düzeylerini dikkate alır. Ayrıca, öğrencileri göreve hazırlamak için bazı ön görevler de verir. </a:t>
            </a:r>
          </a:p>
          <a:p>
            <a:pPr marL="186262" indent="0">
              <a:buNone/>
            </a:pPr>
            <a:endParaRPr lang="tr-TR" dirty="0"/>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4</a:t>
            </a:fld>
            <a:endParaRPr/>
          </a:p>
        </p:txBody>
      </p:sp>
      <p:pic>
        <p:nvPicPr>
          <p:cNvPr id="2" name="Resim 1"/>
          <p:cNvPicPr>
            <a:picLocks noChangeAspect="1"/>
          </p:cNvPicPr>
          <p:nvPr/>
        </p:nvPicPr>
        <p:blipFill>
          <a:blip r:embed="rId3"/>
          <a:stretch>
            <a:fillRect/>
          </a:stretch>
        </p:blipFill>
        <p:spPr>
          <a:xfrm rot="181952">
            <a:off x="8995964" y="654583"/>
            <a:ext cx="2255882" cy="2216196"/>
          </a:xfrm>
          <a:prstGeom prst="rect">
            <a:avLst/>
          </a:prstGeom>
        </p:spPr>
      </p:pic>
    </p:spTree>
    <p:extLst>
      <p:ext uri="{BB962C8B-B14F-4D97-AF65-F5344CB8AC3E}">
        <p14:creationId xmlns:p14="http://schemas.microsoft.com/office/powerpoint/2010/main" val="24702682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4" name="Shape 64"/>
          <p:cNvSpPr txBox="1">
            <a:spLocks noGrp="1"/>
          </p:cNvSpPr>
          <p:nvPr>
            <p:ph type="body" idx="1"/>
          </p:nvPr>
        </p:nvSpPr>
        <p:spPr>
          <a:xfrm>
            <a:off x="760289" y="976613"/>
            <a:ext cx="8094310" cy="4892964"/>
          </a:xfrm>
          <a:prstGeom prst="rect">
            <a:avLst/>
          </a:prstGeom>
        </p:spPr>
        <p:txBody>
          <a:bodyPr spcFirstLastPara="1" vert="horz" wrap="square" lIns="121900" tIns="121900" rIns="121900" bIns="121900" rtlCol="0" anchor="t" anchorCtr="0">
            <a:noAutofit/>
          </a:bodyPr>
          <a:lstStyle/>
          <a:p>
            <a:pPr marL="186262" indent="0">
              <a:buNone/>
            </a:pPr>
            <a:r>
              <a:rPr lang="tr-TR" dirty="0"/>
              <a:t>Bu yöntemde kullanılan etkinliklerin en tipik özelliği, sınıf içi ve sınıf dışı olmak üzere iki ana grupta toplanmasıdır. Böylece öğrencinin hedef dil ile ilişkisi sınıf içinde kalmaz, gerçek yaşamında da devam eder. Ayrıca, verilen görevler genellikle tümleşik beceri kullanımını gerektirdiğinden herhangi bir beceriye ağırlık verilmesi ya da herhangi bir becerinin göz ardı edilmesi gibi olumsuzluklar da engellenmiş olur. İletişimci Yaklaşımın izinden giden birçok yöntemde olduğu gibi Göreve Dayalı Dil Öğrenmede de yanlışlar doğal karşılanır ve görevin yerine getirilmesini etkilemediği sürece göz ardı edilebilir. </a:t>
            </a:r>
          </a:p>
          <a:p>
            <a:pPr marL="186262" indent="0">
              <a:buNone/>
            </a:pPr>
            <a:r>
              <a:rPr lang="tr-TR" dirty="0"/>
              <a:t> </a:t>
            </a:r>
          </a:p>
          <a:p>
            <a:pPr marL="186262" indent="0">
              <a:buNone/>
            </a:pPr>
            <a:endParaRPr lang="tr-TR" dirty="0"/>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5</a:t>
            </a:fld>
            <a:endParaRPr/>
          </a:p>
        </p:txBody>
      </p:sp>
      <p:pic>
        <p:nvPicPr>
          <p:cNvPr id="2" name="Resim 1"/>
          <p:cNvPicPr>
            <a:picLocks noChangeAspect="1"/>
          </p:cNvPicPr>
          <p:nvPr/>
        </p:nvPicPr>
        <p:blipFill>
          <a:blip r:embed="rId3"/>
          <a:stretch>
            <a:fillRect/>
          </a:stretch>
        </p:blipFill>
        <p:spPr>
          <a:xfrm rot="181952">
            <a:off x="8995964" y="654583"/>
            <a:ext cx="2255882" cy="2216196"/>
          </a:xfrm>
          <a:prstGeom prst="rect">
            <a:avLst/>
          </a:prstGeom>
        </p:spPr>
      </p:pic>
    </p:spTree>
    <p:extLst>
      <p:ext uri="{BB962C8B-B14F-4D97-AF65-F5344CB8AC3E}">
        <p14:creationId xmlns:p14="http://schemas.microsoft.com/office/powerpoint/2010/main" val="32820247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4" name="Shape 64"/>
          <p:cNvSpPr txBox="1">
            <a:spLocks noGrp="1"/>
          </p:cNvSpPr>
          <p:nvPr>
            <p:ph type="body" idx="1"/>
          </p:nvPr>
        </p:nvSpPr>
        <p:spPr>
          <a:xfrm>
            <a:off x="1007432" y="2476640"/>
            <a:ext cx="7931489" cy="2465230"/>
          </a:xfrm>
          <a:prstGeom prst="rect">
            <a:avLst/>
          </a:prstGeom>
        </p:spPr>
        <p:txBody>
          <a:bodyPr spcFirstLastPara="1" vert="horz" wrap="square" lIns="121900" tIns="121900" rIns="121900" bIns="121900" rtlCol="0" anchor="t" anchorCtr="0">
            <a:noAutofit/>
          </a:bodyPr>
          <a:lstStyle/>
          <a:p>
            <a:pPr marL="186262" indent="0">
              <a:buNone/>
            </a:pPr>
            <a:r>
              <a:rPr lang="tr-TR" dirty="0"/>
              <a:t>Sözü edilen görev çeşitliliği nedeniyle, bu yöntemin uygulanması sırasında verilen görevlerin yerine getirilmesi amacıyla, sınıf içinde ve dışında bulunan her türlü araç gereç kullanılabilir.</a:t>
            </a:r>
          </a:p>
          <a:p>
            <a:pPr marL="186262" indent="0">
              <a:buNone/>
            </a:pPr>
            <a:r>
              <a:rPr lang="tr-TR" dirty="0"/>
              <a:t> </a:t>
            </a:r>
          </a:p>
          <a:p>
            <a:pPr marL="186262" indent="0">
              <a:buNone/>
            </a:pPr>
            <a:endParaRPr lang="tr-TR" dirty="0"/>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6</a:t>
            </a:fld>
            <a:endParaRPr/>
          </a:p>
        </p:txBody>
      </p:sp>
      <p:pic>
        <p:nvPicPr>
          <p:cNvPr id="2" name="Resim 1"/>
          <p:cNvPicPr>
            <a:picLocks noChangeAspect="1"/>
          </p:cNvPicPr>
          <p:nvPr/>
        </p:nvPicPr>
        <p:blipFill>
          <a:blip r:embed="rId3"/>
          <a:stretch>
            <a:fillRect/>
          </a:stretch>
        </p:blipFill>
        <p:spPr>
          <a:xfrm rot="181952">
            <a:off x="8995964" y="654583"/>
            <a:ext cx="2255882" cy="2216196"/>
          </a:xfrm>
          <a:prstGeom prst="rect">
            <a:avLst/>
          </a:prstGeom>
        </p:spPr>
      </p:pic>
    </p:spTree>
    <p:extLst>
      <p:ext uri="{BB962C8B-B14F-4D97-AF65-F5344CB8AC3E}">
        <p14:creationId xmlns:p14="http://schemas.microsoft.com/office/powerpoint/2010/main" val="7369647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321</Words>
  <Application>Microsoft Office PowerPoint</Application>
  <PresentationFormat>Geniş ekran</PresentationFormat>
  <Paragraphs>14</Paragraphs>
  <Slides>6</Slides>
  <Notes>6</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Pangolin</vt:lpstr>
      <vt:lpstr>Arial</vt:lpstr>
      <vt:lpstr>Calibri</vt:lpstr>
      <vt:lpstr>Calibri Light</vt:lpstr>
      <vt:lpstr>Office Teması</vt:lpstr>
      <vt:lpstr>DBB 404 Yabancı Dil Öğretimi</vt:lpstr>
      <vt:lpstr>Göreve Dayalı Dil Öğrenme</vt:lpstr>
      <vt:lpstr>Göreve Dayalı Dil Öğrenme</vt:lpstr>
      <vt:lpstr>PowerPoint Sunusu</vt:lpstr>
      <vt:lpstr>PowerPoint Sunusu</vt:lpstr>
      <vt:lpstr>PowerPoint Sunusu</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DBB 404 Yabancı Dil Öğretimi</dc:title>
  <dc:creator>Sıla Ay</dc:creator>
  <cp:lastModifiedBy>Sıla Ay</cp:lastModifiedBy>
  <cp:revision>3</cp:revision>
  <dcterms:created xsi:type="dcterms:W3CDTF">2018-02-07T19:15:55Z</dcterms:created>
  <dcterms:modified xsi:type="dcterms:W3CDTF">2018-02-19T10:33:52Z</dcterms:modified>
</cp:coreProperties>
</file>