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6"/>
  </p:notesMasterIdLst>
  <p:handoutMasterIdLst>
    <p:handoutMasterId r:id="rId17"/>
  </p:handoutMasterIdLst>
  <p:sldIdLst>
    <p:sldId id="668" r:id="rId4"/>
    <p:sldId id="723" r:id="rId5"/>
    <p:sldId id="724" r:id="rId6"/>
    <p:sldId id="725" r:id="rId7"/>
    <p:sldId id="726" r:id="rId8"/>
    <p:sldId id="727" r:id="rId9"/>
    <p:sldId id="728" r:id="rId10"/>
    <p:sldId id="729" r:id="rId11"/>
    <p:sldId id="730" r:id="rId12"/>
    <p:sldId id="731" r:id="rId13"/>
    <p:sldId id="710" r:id="rId14"/>
    <p:sldId id="718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92" y="96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GGY214</a:t>
            </a:r>
            <a: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r-T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YAPI BİLGİSİ VE MALİYET ANALİZİ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03198" y="4382651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YILMAZ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0577" y="5612257"/>
            <a:ext cx="1949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solidFill>
                  <a:srgbClr val="8A8A8A"/>
                </a:solidFill>
                <a:latin typeface="Arial"/>
                <a:cs typeface="Arial"/>
              </a:rPr>
              <a:t>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146" y="1697897"/>
            <a:ext cx="124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Clr>
                <a:srgbClr val="00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şif;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095" y="2002332"/>
            <a:ext cx="4396740" cy="38671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indent="-457200">
              <a:spcBef>
                <a:spcPts val="580"/>
              </a:spcBef>
              <a:buClr>
                <a:srgbClr val="000000"/>
              </a:buClr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Mekanik (makine)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tesisat;</a:t>
            </a:r>
            <a:endParaRPr sz="2400">
              <a:latin typeface="Arial"/>
              <a:cs typeface="Arial"/>
            </a:endParaRPr>
          </a:p>
          <a:p>
            <a:pPr marL="926465" marR="1512570">
              <a:lnSpc>
                <a:spcPct val="101200"/>
              </a:lnSpc>
              <a:spcBef>
                <a:spcPts val="375"/>
              </a:spcBef>
            </a:pPr>
            <a:r>
              <a:rPr sz="2000" spc="-5" dirty="0">
                <a:latin typeface="Arial"/>
                <a:cs typeface="Arial"/>
              </a:rPr>
              <a:t>Sıhhi tesisat  Müşterek tesisat  Kalorifer tesisatı  Doğalgaz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tesisatı</a:t>
            </a:r>
            <a:endParaRPr sz="2000">
              <a:latin typeface="Arial"/>
              <a:cs typeface="Arial"/>
            </a:endParaRPr>
          </a:p>
          <a:p>
            <a:pPr marL="926465" marR="5080"/>
            <a:r>
              <a:rPr sz="2000" spc="-5" dirty="0">
                <a:latin typeface="Arial"/>
                <a:cs typeface="Arial"/>
              </a:rPr>
              <a:t>Havalandırma ve klima tesisatı  Otomatik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tesisat</a:t>
            </a:r>
            <a:endParaRPr sz="2000">
              <a:latin typeface="Arial"/>
              <a:cs typeface="Arial"/>
            </a:endParaRPr>
          </a:p>
          <a:p>
            <a:pPr marL="926465" marR="1826895"/>
            <a:r>
              <a:rPr sz="2000" spc="-5" dirty="0">
                <a:latin typeface="Arial"/>
                <a:cs typeface="Arial"/>
              </a:rPr>
              <a:t>Brülör tesisatı  Mutfak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tesisatı</a:t>
            </a:r>
            <a:endParaRPr sz="2000">
              <a:latin typeface="Arial"/>
              <a:cs typeface="Arial"/>
            </a:endParaRPr>
          </a:p>
          <a:p>
            <a:pPr marL="926465" marR="1062990"/>
            <a:r>
              <a:rPr sz="2000" spc="-5" dirty="0">
                <a:latin typeface="Arial"/>
                <a:cs typeface="Arial"/>
              </a:rPr>
              <a:t>Çamaşırhane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tesisatı  Soğutma tesisatı  Hastane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tesisatı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6228" y="672152"/>
            <a:ext cx="25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YAPI</a:t>
            </a:r>
            <a:r>
              <a:rPr sz="2400" spc="-80" dirty="0"/>
              <a:t> </a:t>
            </a:r>
            <a:r>
              <a:rPr sz="2400" spc="-5" dirty="0"/>
              <a:t>MALİYETİ</a:t>
            </a:r>
          </a:p>
        </p:txBody>
      </p:sp>
    </p:spTree>
    <p:extLst>
      <p:ext uri="{BB962C8B-B14F-4D97-AF65-F5344CB8AC3E}">
        <p14:creationId xmlns:p14="http://schemas.microsoft.com/office/powerpoint/2010/main" val="161098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/>
              <a:t>Arslan, M., 2015. Yapı Teknolojisi 1 (3. Baskı), Seçkin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Arslan, M., 2015. Yapı Teknolojisi 2 (3. Baskı), Seçkin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Banz</a:t>
            </a:r>
            <a:r>
              <a:rPr lang="tr-TR" dirty="0"/>
              <a:t>, H., 1979. </a:t>
            </a:r>
            <a:r>
              <a:rPr lang="tr-TR" dirty="0" err="1"/>
              <a:t>Building</a:t>
            </a:r>
            <a:r>
              <a:rPr lang="tr-TR" dirty="0"/>
              <a:t> Construction </a:t>
            </a:r>
            <a:r>
              <a:rPr lang="tr-TR" dirty="0" err="1"/>
              <a:t>Details</a:t>
            </a:r>
            <a:r>
              <a:rPr lang="tr-TR" dirty="0"/>
              <a:t> </a:t>
            </a:r>
            <a:r>
              <a:rPr lang="tr-TR" dirty="0" err="1"/>
              <a:t>Practical</a:t>
            </a:r>
            <a:r>
              <a:rPr lang="tr-TR" dirty="0"/>
              <a:t> </a:t>
            </a:r>
            <a:r>
              <a:rPr lang="tr-TR" dirty="0" err="1"/>
              <a:t>Drawings</a:t>
            </a:r>
            <a:r>
              <a:rPr lang="tr-TR" dirty="0"/>
              <a:t>, </a:t>
            </a:r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Nostrand</a:t>
            </a:r>
            <a:r>
              <a:rPr lang="tr-TR" dirty="0"/>
              <a:t> </a:t>
            </a:r>
            <a:r>
              <a:rPr lang="tr-TR" dirty="0" err="1"/>
              <a:t>Reinhold</a:t>
            </a:r>
            <a:r>
              <a:rPr lang="tr-TR" dirty="0"/>
              <a:t> </a:t>
            </a:r>
            <a:r>
              <a:rPr lang="tr-TR" dirty="0" err="1"/>
              <a:t>Company</a:t>
            </a:r>
            <a:r>
              <a:rPr lang="tr-TR" dirty="0"/>
              <a:t>, New York, USA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Francis, D. ve </a:t>
            </a:r>
            <a:r>
              <a:rPr lang="tr-TR" dirty="0" err="1"/>
              <a:t>Ching</a:t>
            </a:r>
            <a:r>
              <a:rPr lang="tr-TR" dirty="0"/>
              <a:t>, K., 2000. Yapı, Bilim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Griffith, A. </a:t>
            </a:r>
            <a:r>
              <a:rPr lang="tr-TR" dirty="0" err="1"/>
              <a:t>and</a:t>
            </a:r>
            <a:r>
              <a:rPr lang="tr-TR" dirty="0"/>
              <a:t> Watson, P., 2003. Construction Management: </a:t>
            </a:r>
            <a:r>
              <a:rPr lang="tr-TR" dirty="0" err="1"/>
              <a:t>Principles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, </a:t>
            </a:r>
            <a:r>
              <a:rPr lang="tr-TR" dirty="0" err="1"/>
              <a:t>Palgrave</a:t>
            </a:r>
            <a:r>
              <a:rPr lang="tr-TR" dirty="0"/>
              <a:t>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Güner, M.S., 2001. Yapı Bilgisi (Yapı Teknolojisi I-II), Aktif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Harrison, C.B., 1992. </a:t>
            </a:r>
            <a:r>
              <a:rPr lang="tr-TR" dirty="0" err="1"/>
              <a:t>Problems</a:t>
            </a:r>
            <a:r>
              <a:rPr lang="tr-TR" dirty="0"/>
              <a:t> in </a:t>
            </a:r>
            <a:r>
              <a:rPr lang="tr-TR" dirty="0" err="1"/>
              <a:t>Roofing</a:t>
            </a:r>
            <a:r>
              <a:rPr lang="tr-TR" dirty="0"/>
              <a:t> Design, </a:t>
            </a:r>
            <a:r>
              <a:rPr lang="tr-TR" dirty="0" err="1"/>
              <a:t>Butterworth</a:t>
            </a:r>
            <a:r>
              <a:rPr lang="tr-TR" dirty="0"/>
              <a:t> Architecture, </a:t>
            </a:r>
            <a:r>
              <a:rPr lang="tr-TR" dirty="0" err="1"/>
              <a:t>London</a:t>
            </a:r>
            <a:r>
              <a:rPr lang="tr-TR" dirty="0"/>
              <a:t>, UK</a:t>
            </a:r>
            <a:r>
              <a:rPr lang="tr-TR" dirty="0" smtClean="0"/>
              <a:t>.</a:t>
            </a: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93239"/>
            <a:ext cx="8517837" cy="4387260"/>
          </a:xfrm>
        </p:spPr>
        <p:txBody>
          <a:bodyPr anchor="t">
            <a:noAutofit/>
          </a:bodyPr>
          <a:lstStyle/>
          <a:p>
            <a:pPr lvl="1" algn="just">
              <a:lnSpc>
                <a:spcPct val="100000"/>
              </a:lnSpc>
            </a:pPr>
            <a:r>
              <a:rPr lang="tr-TR" dirty="0" err="1" smtClean="0"/>
              <a:t>Kymmell</a:t>
            </a:r>
            <a:r>
              <a:rPr lang="tr-TR" dirty="0"/>
              <a:t>, W., 2008. </a:t>
            </a:r>
            <a:r>
              <a:rPr lang="tr-TR" dirty="0" err="1"/>
              <a:t>Building</a:t>
            </a:r>
            <a:r>
              <a:rPr lang="tr-TR" dirty="0"/>
              <a:t> Information </a:t>
            </a:r>
            <a:r>
              <a:rPr lang="tr-TR" dirty="0" err="1"/>
              <a:t>Modeling</a:t>
            </a:r>
            <a:r>
              <a:rPr lang="tr-TR" dirty="0"/>
              <a:t>: Planning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Managing</a:t>
            </a:r>
            <a:r>
              <a:rPr lang="tr-TR" dirty="0"/>
              <a:t> Construction </a:t>
            </a:r>
            <a:r>
              <a:rPr lang="tr-TR" dirty="0" err="1"/>
              <a:t>Projects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4D CAD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Simulations</a:t>
            </a:r>
            <a:r>
              <a:rPr lang="tr-TR" dirty="0"/>
              <a:t>, 1st Edition, </a:t>
            </a:r>
            <a:r>
              <a:rPr lang="tr-TR" dirty="0" err="1"/>
              <a:t>McGraw-Hill</a:t>
            </a:r>
            <a:r>
              <a:rPr lang="tr-TR" dirty="0"/>
              <a:t> Construction Series, Set 2, USA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Mann, A.P., 1989. </a:t>
            </a:r>
            <a:r>
              <a:rPr lang="tr-TR" dirty="0" err="1"/>
              <a:t>Illustrated</a:t>
            </a:r>
            <a:r>
              <a:rPr lang="tr-TR" dirty="0"/>
              <a:t> </a:t>
            </a:r>
            <a:r>
              <a:rPr lang="tr-TR" dirty="0" err="1"/>
              <a:t>Residential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Commercial Construction, </a:t>
            </a:r>
            <a:r>
              <a:rPr lang="tr-TR" dirty="0" err="1"/>
              <a:t>Prentice</a:t>
            </a:r>
            <a:r>
              <a:rPr lang="tr-TR" dirty="0"/>
              <a:t> </a:t>
            </a:r>
            <a:r>
              <a:rPr lang="tr-TR" dirty="0" err="1"/>
              <a:t>Hall</a:t>
            </a:r>
            <a:r>
              <a:rPr lang="tr-TR" dirty="0"/>
              <a:t> </a:t>
            </a:r>
            <a:r>
              <a:rPr lang="tr-TR" dirty="0" err="1"/>
              <a:t>Englewood</a:t>
            </a:r>
            <a:r>
              <a:rPr lang="tr-TR" dirty="0"/>
              <a:t> </a:t>
            </a:r>
            <a:r>
              <a:rPr lang="tr-TR" dirty="0" err="1"/>
              <a:t>Cliffs</a:t>
            </a:r>
            <a:r>
              <a:rPr lang="tr-TR" dirty="0"/>
              <a:t>, New Jersey, USA.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Mindham</a:t>
            </a:r>
            <a:r>
              <a:rPr lang="tr-TR" dirty="0"/>
              <a:t>, C.N., 1994. </a:t>
            </a:r>
            <a:r>
              <a:rPr lang="tr-TR" dirty="0" err="1"/>
              <a:t>Roof</a:t>
            </a:r>
            <a:r>
              <a:rPr lang="tr-TR" dirty="0"/>
              <a:t> Construction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Loft</a:t>
            </a:r>
            <a:r>
              <a:rPr lang="tr-TR" dirty="0"/>
              <a:t> Conversion, </a:t>
            </a:r>
            <a:r>
              <a:rPr lang="tr-TR" dirty="0" err="1"/>
              <a:t>Blackwell</a:t>
            </a:r>
            <a:r>
              <a:rPr lang="tr-TR" dirty="0"/>
              <a:t> </a:t>
            </a:r>
            <a:r>
              <a:rPr lang="tr-TR" dirty="0" err="1"/>
              <a:t>Scientific</a:t>
            </a:r>
            <a:r>
              <a:rPr lang="tr-TR" dirty="0"/>
              <a:t> Publications, </a:t>
            </a:r>
            <a:r>
              <a:rPr lang="tr-TR" dirty="0" err="1"/>
              <a:t>London</a:t>
            </a:r>
            <a:r>
              <a:rPr lang="tr-TR" dirty="0"/>
              <a:t>, UK.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Pancarcı</a:t>
            </a:r>
            <a:r>
              <a:rPr lang="tr-TR" dirty="0"/>
              <a:t> A. ve Öcal, M.E., 2009. Yapı İşletmesi ve </a:t>
            </a:r>
            <a:r>
              <a:rPr lang="tr-TR" dirty="0" err="1"/>
              <a:t>Maloluş</a:t>
            </a:r>
            <a:r>
              <a:rPr lang="tr-TR" dirty="0"/>
              <a:t> Hesapları, Birsen Yayınevi, İstanbul.</a:t>
            </a:r>
          </a:p>
          <a:p>
            <a:pPr lvl="1" algn="just">
              <a:lnSpc>
                <a:spcPct val="100000"/>
              </a:lnSpc>
            </a:pPr>
            <a:r>
              <a:rPr lang="tr-TR" dirty="0"/>
              <a:t>Uğur, L.O., 2009. Yapı Maliyeti Çalışmaları </a:t>
            </a:r>
            <a:r>
              <a:rPr lang="tr-TR" dirty="0" err="1"/>
              <a:t>Alter</a:t>
            </a:r>
            <a:r>
              <a:rPr lang="tr-TR" dirty="0"/>
              <a:t> Yayıncılık, Ankara.</a:t>
            </a:r>
          </a:p>
          <a:p>
            <a:pPr lvl="1" algn="just">
              <a:lnSpc>
                <a:spcPct val="100000"/>
              </a:lnSpc>
            </a:pPr>
            <a:r>
              <a:rPr lang="tr-TR" dirty="0" err="1"/>
              <a:t>Walker</a:t>
            </a:r>
            <a:r>
              <a:rPr lang="tr-TR" dirty="0"/>
              <a:t>, A., 2015. Project Management in Construction, 6th Edition, </a:t>
            </a:r>
            <a:r>
              <a:rPr lang="tr-TR" dirty="0" err="1"/>
              <a:t>Wiley-Blackwell</a:t>
            </a:r>
            <a:r>
              <a:rPr lang="tr-TR" dirty="0"/>
              <a:t>, UK.</a:t>
            </a:r>
            <a:endParaRPr lang="tr-TR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tr-TR" dirty="0" smtClean="0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8" name="Dikdörtgen 7"/>
          <p:cNvSpPr/>
          <p:nvPr/>
        </p:nvSpPr>
        <p:spPr>
          <a:xfrm>
            <a:off x="313080" y="583015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Kaynakça</a:t>
            </a: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45" y="1697897"/>
            <a:ext cx="889381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indent="-457200">
              <a:spcBef>
                <a:spcPts val="100"/>
              </a:spcBef>
              <a:buFont typeface="Arial"/>
              <a:buChar char="•"/>
              <a:tabLst>
                <a:tab pos="494665" algn="l"/>
                <a:tab pos="4953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Metraj;</a:t>
            </a:r>
            <a:endParaRPr sz="2400">
              <a:latin typeface="Arial"/>
              <a:cs typeface="Arial"/>
            </a:endParaRPr>
          </a:p>
          <a:p>
            <a:pPr marL="1238250" lvl="1" indent="-457200">
              <a:buClr>
                <a:srgbClr val="000000"/>
              </a:buClr>
              <a:buChar char="•"/>
              <a:tabLst>
                <a:tab pos="1237615" algn="l"/>
                <a:tab pos="123825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Pratik metraj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değerleri;</a:t>
            </a:r>
            <a:endParaRPr sz="2400">
              <a:latin typeface="Arial"/>
              <a:cs typeface="Arial"/>
            </a:endParaRPr>
          </a:p>
          <a:p>
            <a:pPr marL="1202690" marR="68580">
              <a:spcBef>
                <a:spcPts val="10"/>
              </a:spcBef>
              <a:tabLst>
                <a:tab pos="2026285" algn="l"/>
                <a:tab pos="2851150" algn="l"/>
                <a:tab pos="3745865" algn="l"/>
                <a:tab pos="4429760" algn="l"/>
                <a:tab pos="4702810" algn="l"/>
                <a:tab pos="5259070" algn="l"/>
                <a:tab pos="5697220" algn="l"/>
                <a:tab pos="6310630" algn="l"/>
                <a:tab pos="7654290" algn="l"/>
                <a:tab pos="8535035" algn="l"/>
              </a:tabLst>
            </a:pPr>
            <a:r>
              <a:rPr sz="2000" spc="-10" dirty="0">
                <a:latin typeface="Arial"/>
                <a:cs typeface="Arial"/>
              </a:rPr>
              <a:t>Ö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ne</a:t>
            </a:r>
            <a:r>
              <a:rPr sz="2000" spc="-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op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ı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50</a:t>
            </a:r>
            <a:r>
              <a:rPr sz="2000" spc="-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1950" spc="22" baseline="25641" dirty="0">
                <a:latin typeface="Arial"/>
                <a:cs typeface="Arial"/>
              </a:rPr>
              <a:t>2</a:t>
            </a:r>
            <a:r>
              <a:rPr sz="1950" baseline="25641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be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k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rk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ir  konuta ait metraj değerlerinin hesaplanması gerekiyor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ise;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5177" y="5626693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A8A8A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2</a:t>
            </a:fld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95866" y="3077177"/>
          <a:ext cx="6525895" cy="1197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5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191">
                <a:tc>
                  <a:txBody>
                    <a:bodyPr/>
                    <a:lstStyle/>
                    <a:p>
                      <a:pPr marL="31750">
                        <a:lnSpc>
                          <a:spcPts val="221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Betonarme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Betonu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221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= 0.380 x 1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500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ts val="221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= 570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950" spc="7" baseline="25641" dirty="0">
                          <a:latin typeface="Arial"/>
                          <a:cs typeface="Arial"/>
                        </a:rPr>
                        <a:t>3</a:t>
                      </a:r>
                      <a:endParaRPr sz="1950" baseline="2564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24">
                <a:tc>
                  <a:txBody>
                    <a:bodyPr/>
                    <a:lstStyle/>
                    <a:p>
                      <a:pPr marL="31750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Betonarme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Demiri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= 0.034 x 1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500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ts val="229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= 51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1750">
                        <a:lnSpc>
                          <a:spcPts val="229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Betonarme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Kalıbı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229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= 2.60 x 1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500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ts val="229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= 2 600</a:t>
                      </a:r>
                      <a:r>
                        <a:rPr sz="2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950" baseline="25641" dirty="0">
                          <a:latin typeface="Arial"/>
                          <a:cs typeface="Arial"/>
                        </a:rPr>
                        <a:t>2</a:t>
                      </a:r>
                      <a:endParaRPr sz="1950" baseline="2564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66">
                <a:tc>
                  <a:txBody>
                    <a:bodyPr/>
                    <a:lstStyle/>
                    <a:p>
                      <a:pPr marL="31750">
                        <a:lnSpc>
                          <a:spcPts val="2215"/>
                        </a:lnSpc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Tuğla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 Duvar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221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= 0.150 x 1</a:t>
                      </a:r>
                      <a:r>
                        <a:rPr sz="2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500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ts val="221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= 150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950" baseline="25641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623" y="627548"/>
            <a:ext cx="25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YAPI</a:t>
            </a:r>
            <a:r>
              <a:rPr sz="2400" spc="-80" dirty="0"/>
              <a:t> </a:t>
            </a:r>
            <a:r>
              <a:rPr sz="2400" spc="-5" dirty="0"/>
              <a:t>MALİYETİ</a:t>
            </a:r>
          </a:p>
        </p:txBody>
      </p:sp>
    </p:spTree>
    <p:extLst>
      <p:ext uri="{BB962C8B-B14F-4D97-AF65-F5344CB8AC3E}">
        <p14:creationId xmlns:p14="http://schemas.microsoft.com/office/powerpoint/2010/main" val="284478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8"/>
            <a:ext cx="880745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1212850" lvl="1" indent="-457200">
              <a:buClr>
                <a:srgbClr val="000000"/>
              </a:buClr>
              <a:buChar char="•"/>
              <a:tabLst>
                <a:tab pos="1212215" algn="l"/>
                <a:tab pos="121285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özeti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1177925" marR="5080" indent="-635" algn="just">
              <a:spcBef>
                <a:spcPts val="10"/>
              </a:spcBef>
            </a:pPr>
            <a:r>
              <a:rPr sz="2000" dirty="0">
                <a:latin typeface="Arial"/>
                <a:cs typeface="Arial"/>
              </a:rPr>
              <a:t>Bir </a:t>
            </a:r>
            <a:r>
              <a:rPr sz="2000" spc="-5" dirty="0">
                <a:latin typeface="Arial"/>
                <a:cs typeface="Arial"/>
              </a:rPr>
              <a:t>yapının </a:t>
            </a:r>
            <a:r>
              <a:rPr sz="2000" spc="-10" dirty="0">
                <a:latin typeface="Arial"/>
                <a:cs typeface="Arial"/>
              </a:rPr>
              <a:t>tamamına </a:t>
            </a:r>
            <a:r>
              <a:rPr sz="2000" spc="-5" dirty="0">
                <a:latin typeface="Arial"/>
                <a:cs typeface="Arial"/>
              </a:rPr>
              <a:t>ait metraj hesapları oldukça fazla sayfadan  </a:t>
            </a:r>
            <a:r>
              <a:rPr sz="2000" spc="-15" dirty="0">
                <a:latin typeface="Arial"/>
                <a:cs typeface="Arial"/>
              </a:rPr>
              <a:t>oluşmaktadır. </a:t>
            </a:r>
            <a:r>
              <a:rPr sz="2000" spc="-5" dirty="0">
                <a:latin typeface="Arial"/>
                <a:cs typeface="Arial"/>
              </a:rPr>
              <a:t>Ancak, metrajlardan faydalanılırken işlemlerin </a:t>
            </a:r>
            <a:r>
              <a:rPr sz="2000" spc="-10" dirty="0">
                <a:latin typeface="Arial"/>
                <a:cs typeface="Arial"/>
              </a:rPr>
              <a:t>tamamı  </a:t>
            </a:r>
            <a:r>
              <a:rPr sz="2000" spc="-5" dirty="0">
                <a:latin typeface="Arial"/>
                <a:cs typeface="Arial"/>
              </a:rPr>
              <a:t>değil, işlem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sonuçları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5177" y="5626693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A8A8A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3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2187" y="3421313"/>
            <a:ext cx="43834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940" marR="5080" indent="-142875">
              <a:spcBef>
                <a:spcPts val="95"/>
              </a:spcBef>
              <a:tabLst>
                <a:tab pos="509905" algn="l"/>
                <a:tab pos="1672589" algn="l"/>
                <a:tab pos="2565400" algn="l"/>
              </a:tabLst>
            </a:pPr>
            <a:r>
              <a:rPr sz="2000" spc="-5" dirty="0">
                <a:latin typeface="Arial"/>
                <a:cs typeface="Arial"/>
              </a:rPr>
              <a:t>Bu	</a:t>
            </a:r>
            <a:r>
              <a:rPr sz="2000" spc="-10" dirty="0">
                <a:latin typeface="Arial"/>
                <a:cs typeface="Arial"/>
              </a:rPr>
              <a:t>ne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nl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met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ma</a:t>
            </a:r>
            <a:r>
              <a:rPr sz="2000" spc="-5" dirty="0">
                <a:latin typeface="Arial"/>
                <a:cs typeface="Arial"/>
              </a:rPr>
              <a:t>mla</a:t>
            </a:r>
            <a:r>
              <a:rPr sz="2000" spc="-10" dirty="0">
                <a:latin typeface="Arial"/>
                <a:cs typeface="Arial"/>
              </a:rPr>
              <a:t>nd</a:t>
            </a:r>
            <a:r>
              <a:rPr sz="2000" spc="-5" dirty="0">
                <a:latin typeface="Arial"/>
                <a:cs typeface="Arial"/>
              </a:rPr>
              <a:t>ı</a:t>
            </a:r>
            <a:r>
              <a:rPr sz="2000" spc="-10" dirty="0">
                <a:latin typeface="Arial"/>
                <a:cs typeface="Arial"/>
              </a:rPr>
              <a:t>k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  yer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6032" y="3726062"/>
            <a:ext cx="36429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681355" algn="l"/>
                <a:tab pos="1235075" algn="l"/>
                <a:tab pos="1706245" algn="l"/>
                <a:tab pos="2374900" algn="l"/>
              </a:tabLst>
            </a:pP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ir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y</a:t>
            </a:r>
            <a:r>
              <a:rPr sz="2000" spc="-10" dirty="0">
                <a:latin typeface="Arial"/>
                <a:cs typeface="Arial"/>
              </a:rPr>
              <a:t>ap</a:t>
            </a:r>
            <a:r>
              <a:rPr sz="2000" spc="-5" dirty="0">
                <a:latin typeface="Arial"/>
                <a:cs typeface="Arial"/>
              </a:rPr>
              <a:t>ı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le</a:t>
            </a:r>
            <a:r>
              <a:rPr sz="2000" spc="-10" dirty="0">
                <a:latin typeface="Arial"/>
                <a:cs typeface="Arial"/>
              </a:rPr>
              <a:t>man</a:t>
            </a:r>
            <a:r>
              <a:rPr sz="2000" spc="-5" dirty="0">
                <a:latin typeface="Arial"/>
                <a:cs typeface="Arial"/>
              </a:rPr>
              <a:t>ı</a:t>
            </a:r>
            <a:r>
              <a:rPr sz="2000" spc="-10" dirty="0">
                <a:latin typeface="Arial"/>
                <a:cs typeface="Arial"/>
              </a:rPr>
              <a:t>nı</a:t>
            </a:r>
            <a:r>
              <a:rPr sz="2000" spc="-5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6004" y="3421313"/>
            <a:ext cx="234569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spcBef>
                <a:spcPts val="95"/>
              </a:spcBef>
              <a:tabLst>
                <a:tab pos="906144" algn="l"/>
                <a:tab pos="950594" algn="l"/>
                <a:tab pos="1339215" algn="l"/>
              </a:tabLst>
            </a:pPr>
            <a:r>
              <a:rPr sz="2000" spc="-5" dirty="0">
                <a:latin typeface="Arial"/>
                <a:cs typeface="Arial"/>
              </a:rPr>
              <a:t>gerekli		</a:t>
            </a:r>
            <a:r>
              <a:rPr sz="2000" spc="-15" dirty="0">
                <a:latin typeface="Arial"/>
                <a:cs typeface="Arial"/>
              </a:rPr>
              <a:t>olmaktadır.  </a:t>
            </a:r>
            <a:r>
              <a:rPr sz="2000" spc="-10" dirty="0">
                <a:latin typeface="Arial"/>
                <a:cs typeface="Arial"/>
              </a:rPr>
              <a:t>me</a:t>
            </a:r>
            <a:r>
              <a:rPr sz="2000" spc="-5" dirty="0">
                <a:latin typeface="Arial"/>
                <a:cs typeface="Arial"/>
              </a:rPr>
              <a:t>tr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j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ve</a:t>
            </a:r>
            <a:r>
              <a:rPr sz="2000" dirty="0">
                <a:latin typeface="Arial"/>
                <a:cs typeface="Arial"/>
              </a:rPr>
              <a:t>ll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0" dirty="0">
                <a:latin typeface="Arial"/>
                <a:cs typeface="Arial"/>
              </a:rPr>
              <a:t>de  m</a:t>
            </a:r>
            <a:r>
              <a:rPr sz="2000" spc="-5" dirty="0">
                <a:latin typeface="Arial"/>
                <a:cs typeface="Arial"/>
              </a:rPr>
              <a:t>ikt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ın</a:t>
            </a:r>
            <a:r>
              <a:rPr sz="2000" spc="-5" dirty="0">
                <a:latin typeface="Arial"/>
                <a:cs typeface="Arial"/>
              </a:rPr>
              <a:t>ı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gö</a:t>
            </a:r>
            <a:r>
              <a:rPr sz="2000" spc="-5" dirty="0">
                <a:latin typeface="Arial"/>
                <a:cs typeface="Arial"/>
              </a:rPr>
              <a:t>st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5160" y="4030811"/>
            <a:ext cx="38842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298575" algn="l"/>
                <a:tab pos="2556510" algn="l"/>
                <a:tab pos="3194050" algn="l"/>
              </a:tabLst>
            </a:pPr>
            <a:r>
              <a:rPr sz="2000" spc="-10" dirty="0">
                <a:latin typeface="Arial"/>
                <a:cs typeface="Arial"/>
              </a:rPr>
              <a:t>değe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lı</a:t>
            </a:r>
            <a:r>
              <a:rPr sz="2000" spc="-10" dirty="0">
                <a:latin typeface="Arial"/>
                <a:cs typeface="Arial"/>
              </a:rPr>
              <a:t>na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ir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ba</a:t>
            </a:r>
            <a:r>
              <a:rPr sz="2000" spc="-5" dirty="0">
                <a:latin typeface="Arial"/>
                <a:cs typeface="Arial"/>
              </a:rPr>
              <a:t>şka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1714" y="3421313"/>
            <a:ext cx="78740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" algn="just"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r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,  t</a:t>
            </a:r>
            <a:r>
              <a:rPr sz="2000" spc="-10" dirty="0">
                <a:latin typeface="Arial"/>
                <a:cs typeface="Arial"/>
              </a:rPr>
              <a:t>op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m  listede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6767" y="4335560"/>
            <a:ext cx="764095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just">
              <a:spcBef>
                <a:spcPts val="95"/>
              </a:spcBef>
            </a:pPr>
            <a:r>
              <a:rPr sz="2000" spc="-15" dirty="0">
                <a:latin typeface="Arial"/>
                <a:cs typeface="Arial"/>
              </a:rPr>
              <a:t>toplanmaktadır. </a:t>
            </a:r>
            <a:r>
              <a:rPr sz="2000" spc="-10" dirty="0">
                <a:latin typeface="Arial"/>
                <a:cs typeface="Arial"/>
              </a:rPr>
              <a:t>Bu </a:t>
            </a:r>
            <a:r>
              <a:rPr sz="2000" spc="-5" dirty="0">
                <a:latin typeface="Arial"/>
                <a:cs typeface="Arial"/>
              </a:rPr>
              <a:t>toplam değerlerin oluşturduğu listeye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metraj  özeti </a:t>
            </a:r>
            <a:r>
              <a:rPr sz="2000" spc="-5" dirty="0">
                <a:latin typeface="Arial"/>
                <a:cs typeface="Arial"/>
              </a:rPr>
              <a:t>ve bunların yazıldığı tabloya da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metraj özet cetveli  </a:t>
            </a:r>
            <a:r>
              <a:rPr sz="2000" spc="-15" dirty="0">
                <a:latin typeface="Arial"/>
                <a:cs typeface="Arial"/>
              </a:rPr>
              <a:t>denilmektedir.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7380" y="732825"/>
            <a:ext cx="25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YAPI</a:t>
            </a:r>
            <a:r>
              <a:rPr sz="2400" spc="-80" dirty="0"/>
              <a:t> </a:t>
            </a:r>
            <a:r>
              <a:rPr sz="2400" spc="-5" dirty="0"/>
              <a:t>MALİYETİ</a:t>
            </a:r>
          </a:p>
        </p:txBody>
      </p:sp>
    </p:spTree>
    <p:extLst>
      <p:ext uri="{BB962C8B-B14F-4D97-AF65-F5344CB8AC3E}">
        <p14:creationId xmlns:p14="http://schemas.microsoft.com/office/powerpoint/2010/main" val="80608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8"/>
            <a:ext cx="8806180" cy="2656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Metraj;</a:t>
            </a:r>
            <a:endParaRPr sz="2400">
              <a:latin typeface="Arial"/>
              <a:cs typeface="Arial"/>
            </a:endParaRPr>
          </a:p>
          <a:p>
            <a:pPr marL="1212850" lvl="1" indent="-457200">
              <a:buClr>
                <a:srgbClr val="000000"/>
              </a:buClr>
              <a:buChar char="•"/>
              <a:tabLst>
                <a:tab pos="1212215" algn="l"/>
                <a:tab pos="121285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Metraj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özeti;</a:t>
            </a:r>
            <a:endParaRPr sz="2400">
              <a:latin typeface="Arial"/>
              <a:cs typeface="Arial"/>
            </a:endParaRPr>
          </a:p>
          <a:p>
            <a:pPr marL="1177290" marR="5080" algn="just">
              <a:spcBef>
                <a:spcPts val="10"/>
              </a:spcBef>
            </a:pPr>
            <a:r>
              <a:rPr sz="2000" spc="-5" dirty="0">
                <a:latin typeface="Arial"/>
                <a:cs typeface="Arial"/>
              </a:rPr>
              <a:t>Metraj özet cetveli, yapılması düşünülen bir yapıda hangi </a:t>
            </a:r>
            <a:r>
              <a:rPr sz="2000" spc="-10" dirty="0">
                <a:latin typeface="Arial"/>
                <a:cs typeface="Arial"/>
              </a:rPr>
              <a:t>yapı  </a:t>
            </a:r>
            <a:r>
              <a:rPr sz="2000" spc="-5" dirty="0">
                <a:latin typeface="Arial"/>
                <a:cs typeface="Arial"/>
              </a:rPr>
              <a:t>elemanlarının ne miktarda bulunduğunu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toplu olarak </a:t>
            </a:r>
            <a:r>
              <a:rPr sz="2000" spc="-5" dirty="0">
                <a:latin typeface="Arial"/>
                <a:cs typeface="Arial"/>
              </a:rPr>
              <a:t>sunabilmek  amacıyla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hazırlanmaktadır.</a:t>
            </a:r>
            <a:endParaRPr sz="2000">
              <a:latin typeface="Arial"/>
              <a:cs typeface="Arial"/>
            </a:endParaRPr>
          </a:p>
          <a:p>
            <a:pPr marL="1176655" marR="5715" algn="just">
              <a:lnSpc>
                <a:spcPct val="98900"/>
              </a:lnSpc>
              <a:spcBef>
                <a:spcPts val="625"/>
              </a:spcBef>
            </a:pPr>
            <a:r>
              <a:rPr sz="2000" spc="-5" dirty="0">
                <a:latin typeface="Arial"/>
                <a:cs typeface="Arial"/>
              </a:rPr>
              <a:t>Metraj </a:t>
            </a:r>
            <a:r>
              <a:rPr sz="2000" spc="-10" dirty="0">
                <a:latin typeface="Arial"/>
                <a:cs typeface="Arial"/>
              </a:rPr>
              <a:t>özet </a:t>
            </a:r>
            <a:r>
              <a:rPr sz="2000" spc="-5" dirty="0">
                <a:latin typeface="Arial"/>
                <a:cs typeface="Arial"/>
              </a:rPr>
              <a:t>cetvelindeki </a:t>
            </a:r>
            <a:r>
              <a:rPr sz="2000" spc="-20" dirty="0">
                <a:latin typeface="Arial"/>
                <a:cs typeface="Arial"/>
              </a:rPr>
              <a:t>değerler,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keşif hazırlanmasına </a:t>
            </a:r>
            <a:r>
              <a:rPr sz="2000" spc="-5" dirty="0">
                <a:latin typeface="Arial"/>
                <a:cs typeface="Arial"/>
              </a:rPr>
              <a:t>ve yapı için  gerekli olan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malzeme miktarlarının hesaplanmasına </a:t>
            </a:r>
            <a:r>
              <a:rPr sz="2000" spc="-5" dirty="0">
                <a:latin typeface="Arial"/>
                <a:cs typeface="Arial"/>
              </a:rPr>
              <a:t>esas teşkil  etmektedir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5177" y="5626693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A8A8A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4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380" y="727908"/>
            <a:ext cx="25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YAPI</a:t>
            </a:r>
            <a:r>
              <a:rPr sz="2400" spc="-80" dirty="0"/>
              <a:t> </a:t>
            </a:r>
            <a:r>
              <a:rPr sz="2400" spc="-5" dirty="0"/>
              <a:t>MALİYETİ</a:t>
            </a:r>
          </a:p>
        </p:txBody>
      </p:sp>
    </p:spTree>
    <p:extLst>
      <p:ext uri="{BB962C8B-B14F-4D97-AF65-F5344CB8AC3E}">
        <p14:creationId xmlns:p14="http://schemas.microsoft.com/office/powerpoint/2010/main" val="58447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6" y="1697897"/>
            <a:ext cx="880808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Keşif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1212850" lvl="1" indent="-457200">
              <a:buClr>
                <a:srgbClr val="000000"/>
              </a:buClr>
              <a:buChar char="•"/>
              <a:tabLst>
                <a:tab pos="1212215" algn="l"/>
                <a:tab pos="121285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Keşif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özeti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;</a:t>
            </a:r>
            <a:endParaRPr sz="2400" dirty="0">
              <a:latin typeface="Arial"/>
              <a:cs typeface="Arial"/>
            </a:endParaRPr>
          </a:p>
          <a:p>
            <a:pPr marL="1177925" marR="5080" indent="-1270" algn="just">
              <a:spcBef>
                <a:spcPts val="10"/>
              </a:spcBef>
            </a:pPr>
            <a:r>
              <a:rPr sz="2000" dirty="0">
                <a:latin typeface="Arial"/>
                <a:cs typeface="Arial"/>
              </a:rPr>
              <a:t>Bir </a:t>
            </a:r>
            <a:r>
              <a:rPr sz="2000" spc="-5" dirty="0">
                <a:latin typeface="Arial"/>
                <a:cs typeface="Arial"/>
              </a:rPr>
              <a:t>yapının ön keşif ya da kesin keşif bedelini oluşturan maliyet  kalemlerini içeren belgeye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keşif özeti </a:t>
            </a:r>
            <a:r>
              <a:rPr sz="2000" spc="-5" dirty="0">
                <a:latin typeface="Arial"/>
                <a:cs typeface="Arial"/>
              </a:rPr>
              <a:t>denilmektedir ve bunların  yazıldığı tabloya da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keşif özet cetveli</a:t>
            </a:r>
            <a:r>
              <a:rPr sz="20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denilmektedir</a:t>
            </a:r>
            <a:r>
              <a:rPr sz="2000" spc="-1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178560" marR="5080" indent="-635" algn="just">
              <a:spcBef>
                <a:spcPts val="595"/>
              </a:spcBef>
            </a:pPr>
            <a:r>
              <a:rPr sz="2000" spc="-5" dirty="0">
                <a:latin typeface="Arial"/>
                <a:cs typeface="Arial"/>
              </a:rPr>
              <a:t>Bu cetvelde, yapıyı oluşturan elemanların her </a:t>
            </a:r>
            <a:r>
              <a:rPr sz="2000" dirty="0">
                <a:latin typeface="Arial"/>
                <a:cs typeface="Arial"/>
              </a:rPr>
              <a:t>birinin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cinsi,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miktarı,  birim fiyat numarası, birim fiyatı </a:t>
            </a:r>
            <a:r>
              <a:rPr sz="2000" spc="-5" dirty="0">
                <a:latin typeface="Arial"/>
                <a:cs typeface="Arial"/>
              </a:rPr>
              <a:t>ve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tutarı </a:t>
            </a:r>
            <a:r>
              <a:rPr sz="2000" spc="-5" dirty="0">
                <a:latin typeface="Arial"/>
                <a:cs typeface="Arial"/>
              </a:rPr>
              <a:t>yer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almaktadır</a:t>
            </a:r>
            <a:r>
              <a:rPr sz="2000" spc="-1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178560" marR="5715" algn="just">
              <a:spcBef>
                <a:spcPts val="600"/>
              </a:spcBef>
            </a:pPr>
            <a:r>
              <a:rPr sz="2000" spc="-5" dirty="0">
                <a:latin typeface="Arial"/>
                <a:cs typeface="Arial"/>
              </a:rPr>
              <a:t>Elemanların maliyetleri toplamı da, yapının keşif bedelini  </a:t>
            </a:r>
            <a:r>
              <a:rPr sz="2000" spc="-15" dirty="0">
                <a:latin typeface="Arial"/>
                <a:cs typeface="Arial"/>
              </a:rPr>
              <a:t>vermektedir</a:t>
            </a:r>
            <a:r>
              <a:rPr sz="2000" spc="-1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078" y="622213"/>
            <a:ext cx="25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YAPI</a:t>
            </a:r>
            <a:r>
              <a:rPr sz="2400" spc="-80" dirty="0"/>
              <a:t> </a:t>
            </a:r>
            <a:r>
              <a:rPr sz="2400" spc="-5" dirty="0"/>
              <a:t>MALİYETİ</a:t>
            </a:r>
          </a:p>
        </p:txBody>
      </p:sp>
    </p:spTree>
    <p:extLst>
      <p:ext uri="{BB962C8B-B14F-4D97-AF65-F5344CB8AC3E}">
        <p14:creationId xmlns:p14="http://schemas.microsoft.com/office/powerpoint/2010/main" val="398542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7"/>
            <a:ext cx="4837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Alan yöntemi ile maliyet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tahmini;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833" y="672152"/>
            <a:ext cx="25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YAPI</a:t>
            </a:r>
            <a:r>
              <a:rPr sz="2400" spc="-80" dirty="0"/>
              <a:t> </a:t>
            </a:r>
            <a:r>
              <a:rPr sz="2400" spc="-5" dirty="0"/>
              <a:t>MALİYETİ</a:t>
            </a:r>
          </a:p>
        </p:txBody>
      </p:sp>
      <p:sp>
        <p:nvSpPr>
          <p:cNvPr id="4" name="object 4"/>
          <p:cNvSpPr/>
          <p:nvPr/>
        </p:nvSpPr>
        <p:spPr>
          <a:xfrm>
            <a:off x="1357289" y="2214555"/>
            <a:ext cx="6065034" cy="3571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696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746" y="1697897"/>
            <a:ext cx="886904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0" indent="-457200">
              <a:spcBef>
                <a:spcPts val="100"/>
              </a:spcBef>
              <a:buFont typeface="Arial"/>
              <a:buChar char="•"/>
              <a:tabLst>
                <a:tab pos="494665" algn="l"/>
                <a:tab pos="4953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Karşılaştırma;</a:t>
            </a:r>
            <a:endParaRPr sz="2400">
              <a:latin typeface="Arial"/>
              <a:cs typeface="Arial"/>
            </a:endParaRPr>
          </a:p>
          <a:p>
            <a:pPr marL="952500" marR="43180"/>
            <a:r>
              <a:rPr sz="2400" spc="-5" dirty="0">
                <a:latin typeface="Arial"/>
                <a:cs typeface="Arial"/>
              </a:rPr>
              <a:t>Başbakanlık </a:t>
            </a:r>
            <a:r>
              <a:rPr sz="2400" spc="-15" dirty="0">
                <a:latin typeface="Arial"/>
                <a:cs typeface="Arial"/>
              </a:rPr>
              <a:t>TOKİ </a:t>
            </a:r>
            <a:r>
              <a:rPr sz="2400" spc="-5" dirty="0">
                <a:latin typeface="Arial"/>
                <a:cs typeface="Arial"/>
              </a:rPr>
              <a:t>Sosyal </a:t>
            </a:r>
            <a:r>
              <a:rPr sz="2400" spc="-25" dirty="0">
                <a:latin typeface="Arial"/>
                <a:cs typeface="Arial"/>
              </a:rPr>
              <a:t>Tesislerinin </a:t>
            </a:r>
            <a:r>
              <a:rPr sz="2400" spc="-5" dirty="0">
                <a:latin typeface="Arial"/>
                <a:cs typeface="Arial"/>
              </a:rPr>
              <a:t>maliyeti ÇŞB 2018  yılı m</a:t>
            </a:r>
            <a:r>
              <a:rPr sz="2400" spc="-7" baseline="24305" dirty="0">
                <a:latin typeface="Arial"/>
                <a:cs typeface="Arial"/>
              </a:rPr>
              <a:t>2 </a:t>
            </a:r>
            <a:r>
              <a:rPr sz="2400" spc="-5" dirty="0">
                <a:latin typeface="Arial"/>
                <a:cs typeface="Arial"/>
              </a:rPr>
              <a:t>birim fiyatları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ile,</a:t>
            </a:r>
            <a:endParaRPr sz="2400">
              <a:latin typeface="Arial"/>
              <a:cs typeface="Arial"/>
            </a:endParaRPr>
          </a:p>
          <a:p>
            <a:pPr marL="951865"/>
            <a:r>
              <a:rPr sz="2400" spc="-5" dirty="0">
                <a:latin typeface="Arial"/>
                <a:cs typeface="Arial"/>
              </a:rPr>
              <a:t>(14 124 025,00/14 629 947,60)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% 96.5</a:t>
            </a:r>
            <a:r>
              <a:rPr sz="2400" spc="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yaklaşıkla</a:t>
            </a:r>
            <a:endParaRPr sz="2400">
              <a:latin typeface="Arial"/>
              <a:cs typeface="Arial"/>
            </a:endParaRPr>
          </a:p>
          <a:p>
            <a:pPr marL="951230"/>
            <a:r>
              <a:rPr sz="2400" spc="-5" dirty="0">
                <a:latin typeface="Arial"/>
                <a:cs typeface="Arial"/>
              </a:rPr>
              <a:t>tahmin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edilmiştir.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1623" y="649849"/>
            <a:ext cx="25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YAPI</a:t>
            </a:r>
            <a:r>
              <a:rPr sz="2400" spc="-80" dirty="0"/>
              <a:t> </a:t>
            </a:r>
            <a:r>
              <a:rPr sz="2400" spc="-5" dirty="0"/>
              <a:t>MALİYETİ</a:t>
            </a:r>
          </a:p>
        </p:txBody>
      </p:sp>
    </p:spTree>
    <p:extLst>
      <p:ext uri="{BB962C8B-B14F-4D97-AF65-F5344CB8AC3E}">
        <p14:creationId xmlns:p14="http://schemas.microsoft.com/office/powerpoint/2010/main" val="51344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5" y="1697897"/>
            <a:ext cx="82937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Boyutsuz Büyüklükler ile </a:t>
            </a:r>
            <a:r>
              <a:rPr sz="2400" spc="-25" dirty="0">
                <a:solidFill>
                  <a:srgbClr val="C00000"/>
                </a:solidFill>
                <a:latin typeface="Arial"/>
                <a:cs typeface="Arial"/>
              </a:rPr>
              <a:t>Yaklaşık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Maliyet </a:t>
            </a:r>
            <a:r>
              <a:rPr sz="2400" spc="-50" dirty="0">
                <a:solidFill>
                  <a:srgbClr val="C00000"/>
                </a:solidFill>
                <a:latin typeface="Arial"/>
                <a:cs typeface="Arial"/>
              </a:rPr>
              <a:t>Tahmin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Metodu;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716" y="627548"/>
            <a:ext cx="25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YAPI</a:t>
            </a:r>
            <a:r>
              <a:rPr sz="2400" spc="-80" dirty="0"/>
              <a:t> </a:t>
            </a:r>
            <a:r>
              <a:rPr sz="2400" spc="-5" dirty="0"/>
              <a:t>MALİYETİ</a:t>
            </a:r>
          </a:p>
        </p:txBody>
      </p:sp>
      <p:sp>
        <p:nvSpPr>
          <p:cNvPr id="4" name="object 4"/>
          <p:cNvSpPr/>
          <p:nvPr/>
        </p:nvSpPr>
        <p:spPr>
          <a:xfrm>
            <a:off x="714348" y="2071678"/>
            <a:ext cx="6124575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16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146" y="1697897"/>
            <a:ext cx="124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spcBef>
                <a:spcPts val="1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şif;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5177" y="5626693"/>
            <a:ext cx="24574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A8A8A"/>
                </a:solidFill>
                <a:latin typeface="Arial"/>
                <a:cs typeface="Arial"/>
              </a:rPr>
              <a:pPr marL="38100">
                <a:lnSpc>
                  <a:spcPts val="1425"/>
                </a:lnSpc>
              </a:pPr>
              <a:t>9</a:t>
            </a:fld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74046" y="2105232"/>
          <a:ext cx="5229224" cy="25350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899">
                <a:tc>
                  <a:txBody>
                    <a:bodyPr/>
                    <a:lstStyle/>
                    <a:p>
                      <a:pPr marL="488950" indent="-457200">
                        <a:lnSpc>
                          <a:spcPts val="2655"/>
                        </a:lnSpc>
                        <a:buClr>
                          <a:srgbClr val="000000"/>
                        </a:buClr>
                        <a:buChar char="•"/>
                        <a:tabLst>
                          <a:tab pos="488315" algn="l"/>
                          <a:tab pos="488950" algn="l"/>
                        </a:tabLst>
                      </a:pPr>
                      <a:r>
                        <a:rPr sz="2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Keşif</a:t>
                      </a:r>
                      <a:r>
                        <a:rPr sz="2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İcmali;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48895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İnşaat</a:t>
                      </a:r>
                      <a:r>
                        <a:rPr sz="2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imalatı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60452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88950">
                        <a:lnSpc>
                          <a:spcPts val="275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Nakliye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ts val="275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(%</a:t>
                      </a:r>
                      <a:r>
                        <a:rPr sz="24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5)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88950">
                        <a:lnSpc>
                          <a:spcPts val="275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Altyapı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ts val="275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(%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20)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88950">
                        <a:lnSpc>
                          <a:spcPts val="275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Mekanik</a:t>
                      </a:r>
                      <a:r>
                        <a:rPr sz="2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Tesisat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ts val="275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(%</a:t>
                      </a:r>
                      <a:r>
                        <a:rPr sz="24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latin typeface="Arial"/>
                          <a:cs typeface="Arial"/>
                        </a:rPr>
                        <a:t>15)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488315">
                        <a:lnSpc>
                          <a:spcPts val="2750"/>
                        </a:lnSpc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Elektrik</a:t>
                      </a:r>
                      <a:r>
                        <a:rPr sz="2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40" dirty="0">
                          <a:latin typeface="Arial"/>
                          <a:cs typeface="Arial"/>
                        </a:rPr>
                        <a:t>Tesisatı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ts val="2750"/>
                        </a:lnSpc>
                      </a:pPr>
                      <a:r>
                        <a:rPr sz="240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 </a:t>
                      </a:r>
                      <a:r>
                        <a:rPr sz="24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(%</a:t>
                      </a:r>
                      <a:r>
                        <a:rPr sz="2400" u="heavy" spc="-1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400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10)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139">
                <a:tc>
                  <a:txBody>
                    <a:bodyPr/>
                    <a:lstStyle/>
                    <a:p>
                      <a:pPr marL="488950">
                        <a:lnSpc>
                          <a:spcPts val="2680"/>
                        </a:lnSpc>
                      </a:pPr>
                      <a:r>
                        <a:rPr sz="24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TOPLAM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4520">
                        <a:lnSpc>
                          <a:spcPts val="2680"/>
                        </a:lnSpc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(%</a:t>
                      </a:r>
                      <a:r>
                        <a:rPr sz="2400" spc="-2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150)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7380" y="705606"/>
            <a:ext cx="25781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0" dirty="0"/>
              <a:t>YAPI</a:t>
            </a:r>
            <a:r>
              <a:rPr sz="2400" spc="-80" dirty="0"/>
              <a:t> </a:t>
            </a:r>
            <a:r>
              <a:rPr sz="2400" spc="-5" dirty="0"/>
              <a:t>MALİYETİ</a:t>
            </a:r>
          </a:p>
        </p:txBody>
      </p:sp>
    </p:spTree>
    <p:extLst>
      <p:ext uri="{BB962C8B-B14F-4D97-AF65-F5344CB8AC3E}">
        <p14:creationId xmlns:p14="http://schemas.microsoft.com/office/powerpoint/2010/main" val="2870366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17162</TotalTime>
  <Words>619</Words>
  <Application>Microsoft Office PowerPoint</Application>
  <PresentationFormat>Ekran Gösterisi (4:3)</PresentationFormat>
  <Paragraphs>94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Tahoma</vt:lpstr>
      <vt:lpstr>Times New Roman</vt:lpstr>
      <vt:lpstr>Wingdings</vt:lpstr>
      <vt:lpstr>ekonomi</vt:lpstr>
      <vt:lpstr>1_Rics</vt:lpstr>
      <vt:lpstr>h.t.</vt:lpstr>
      <vt:lpstr>PowerPoint Sunusu</vt:lpstr>
      <vt:lpstr>YAPI MALİYETİ</vt:lpstr>
      <vt:lpstr>YAPI MALİYETİ</vt:lpstr>
      <vt:lpstr>YAPI MALİYETİ</vt:lpstr>
      <vt:lpstr>YAPI MALİYETİ</vt:lpstr>
      <vt:lpstr>YAPI MALİYETİ</vt:lpstr>
      <vt:lpstr>YAPI MALİYETİ</vt:lpstr>
      <vt:lpstr>YAPI MALİYETİ</vt:lpstr>
      <vt:lpstr>YAPI MALİYETİ</vt:lpstr>
      <vt:lpstr>YAPI MALİYETİ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gizem ulusoy</cp:lastModifiedBy>
  <cp:revision>885</cp:revision>
  <cp:lastPrinted>2016-10-24T07:53:35Z</cp:lastPrinted>
  <dcterms:created xsi:type="dcterms:W3CDTF">2016-09-18T09:35:24Z</dcterms:created>
  <dcterms:modified xsi:type="dcterms:W3CDTF">2020-02-28T07:11:42Z</dcterms:modified>
</cp:coreProperties>
</file>