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30" r:id="rId12"/>
    <p:sldId id="731" r:id="rId13"/>
    <p:sldId id="710" r:id="rId14"/>
    <p:sldId id="71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40577" y="5612257"/>
            <a:ext cx="1949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56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46" y="1697897"/>
            <a:ext cx="1245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şif;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095" y="2002332"/>
            <a:ext cx="4396740" cy="38671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69900" indent="-457200">
              <a:spcBef>
                <a:spcPts val="58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Mekanik (makine)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tesisat;</a:t>
            </a:r>
            <a:endParaRPr sz="2400">
              <a:latin typeface="Arial"/>
              <a:cs typeface="Arial"/>
            </a:endParaRPr>
          </a:p>
          <a:p>
            <a:pPr marL="926465" marR="1512570">
              <a:lnSpc>
                <a:spcPct val="101200"/>
              </a:lnSpc>
              <a:spcBef>
                <a:spcPts val="375"/>
              </a:spcBef>
            </a:pPr>
            <a:r>
              <a:rPr sz="2000" spc="-5" dirty="0">
                <a:latin typeface="Arial"/>
                <a:cs typeface="Arial"/>
              </a:rPr>
              <a:t>Sıhhi tesisat  Müşterek tesisat  Kalorifer tesisatı  Doğalgaz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tesisatı</a:t>
            </a:r>
            <a:endParaRPr sz="2000">
              <a:latin typeface="Arial"/>
              <a:cs typeface="Arial"/>
            </a:endParaRPr>
          </a:p>
          <a:p>
            <a:pPr marL="926465" marR="5080"/>
            <a:r>
              <a:rPr sz="2000" spc="-5" dirty="0">
                <a:latin typeface="Arial"/>
                <a:cs typeface="Arial"/>
              </a:rPr>
              <a:t>Havalandırma ve klima tesisatı  Otomatik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tesisat</a:t>
            </a:r>
            <a:endParaRPr sz="2000">
              <a:latin typeface="Arial"/>
              <a:cs typeface="Arial"/>
            </a:endParaRPr>
          </a:p>
          <a:p>
            <a:pPr marL="926465" marR="1826895"/>
            <a:r>
              <a:rPr sz="2000" spc="-5" dirty="0">
                <a:latin typeface="Arial"/>
                <a:cs typeface="Arial"/>
              </a:rPr>
              <a:t>Brülör tesisatı  Mutfak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tesisatı</a:t>
            </a:r>
            <a:endParaRPr sz="2000">
              <a:latin typeface="Arial"/>
              <a:cs typeface="Arial"/>
            </a:endParaRPr>
          </a:p>
          <a:p>
            <a:pPr marL="926465" marR="1062990"/>
            <a:r>
              <a:rPr sz="2000" spc="-5" dirty="0">
                <a:latin typeface="Arial"/>
                <a:cs typeface="Arial"/>
              </a:rPr>
              <a:t>Çamaşırhane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tesisatı  Soğutma tesisatı  Hastane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tesisatı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6228" y="672152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1610986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745" y="1697897"/>
            <a:ext cx="889381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>
              <a:spcBef>
                <a:spcPts val="100"/>
              </a:spcBef>
              <a:buFont typeface="Arial"/>
              <a:buChar char="•"/>
              <a:tabLst>
                <a:tab pos="494665" algn="l"/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Metraj;</a:t>
            </a:r>
            <a:endParaRPr sz="2400">
              <a:latin typeface="Arial"/>
              <a:cs typeface="Arial"/>
            </a:endParaRPr>
          </a:p>
          <a:p>
            <a:pPr marL="1238250" lvl="1" indent="-457200">
              <a:buClr>
                <a:srgbClr val="000000"/>
              </a:buClr>
              <a:buChar char="•"/>
              <a:tabLst>
                <a:tab pos="1237615" algn="l"/>
                <a:tab pos="12382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Pratik metraj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değerleri;</a:t>
            </a:r>
            <a:endParaRPr sz="2400">
              <a:latin typeface="Arial"/>
              <a:cs typeface="Arial"/>
            </a:endParaRPr>
          </a:p>
          <a:p>
            <a:pPr marL="1202690" marR="68580">
              <a:spcBef>
                <a:spcPts val="10"/>
              </a:spcBef>
              <a:tabLst>
                <a:tab pos="2026285" algn="l"/>
                <a:tab pos="2851150" algn="l"/>
                <a:tab pos="3745865" algn="l"/>
                <a:tab pos="4429760" algn="l"/>
                <a:tab pos="4702810" algn="l"/>
                <a:tab pos="5259070" algn="l"/>
                <a:tab pos="5697220" algn="l"/>
                <a:tab pos="6310630" algn="l"/>
                <a:tab pos="7654290" algn="l"/>
                <a:tab pos="8535035" algn="l"/>
              </a:tabLst>
            </a:pPr>
            <a:r>
              <a:rPr sz="2000" spc="-10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ne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op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50</a:t>
            </a:r>
            <a:r>
              <a:rPr sz="2000" spc="-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1950" spc="22" baseline="25641" dirty="0">
                <a:latin typeface="Arial"/>
                <a:cs typeface="Arial"/>
              </a:rPr>
              <a:t>2</a:t>
            </a:r>
            <a:r>
              <a:rPr sz="1950" baseline="25641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rk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ir  konuta ait metraj değerlerinin hesaplanması gerekiyor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ise;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2</a:t>
            </a:fld>
            <a:endParaRPr sz="1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95866" y="3077177"/>
          <a:ext cx="6525895" cy="11979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7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3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191">
                <a:tc>
                  <a:txBody>
                    <a:bodyPr/>
                    <a:lstStyle/>
                    <a:p>
                      <a:pPr marL="31750">
                        <a:lnSpc>
                          <a:spcPts val="221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Betonarme</a:t>
                      </a:r>
                      <a:r>
                        <a:rPr sz="2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Betonu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8595">
                        <a:lnSpc>
                          <a:spcPts val="221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0.380 x 1</a:t>
                      </a:r>
                      <a:r>
                        <a:rPr sz="2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500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ts val="221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570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950" spc="7" baseline="25641" dirty="0">
                          <a:latin typeface="Arial"/>
                          <a:cs typeface="Arial"/>
                        </a:rPr>
                        <a:t>3</a:t>
                      </a:r>
                      <a:endParaRPr sz="1950" baseline="25641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marL="31750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Betonarme</a:t>
                      </a:r>
                      <a:r>
                        <a:rPr sz="2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Demiri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0.034 x 1</a:t>
                      </a:r>
                      <a:r>
                        <a:rPr sz="2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500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51</a:t>
                      </a:r>
                      <a:r>
                        <a:rPr sz="2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31750">
                        <a:lnSpc>
                          <a:spcPts val="229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Betonarme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Kalıbı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229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2.60 x 1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500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ts val="229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2 600</a:t>
                      </a:r>
                      <a:r>
                        <a:rPr sz="2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950" baseline="25641" dirty="0">
                          <a:latin typeface="Arial"/>
                          <a:cs typeface="Arial"/>
                        </a:rPr>
                        <a:t>2</a:t>
                      </a:r>
                      <a:endParaRPr sz="1950" baseline="25641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166">
                <a:tc>
                  <a:txBody>
                    <a:bodyPr/>
                    <a:lstStyle/>
                    <a:p>
                      <a:pPr marL="31750">
                        <a:lnSpc>
                          <a:spcPts val="2215"/>
                        </a:lnSpc>
                      </a:pPr>
                      <a:r>
                        <a:rPr sz="2000" spc="-20" dirty="0">
                          <a:latin typeface="Arial"/>
                          <a:cs typeface="Arial"/>
                        </a:rPr>
                        <a:t>Tuğla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 Duvar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0.150 x 1</a:t>
                      </a:r>
                      <a:r>
                        <a:rPr sz="2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500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= 150</a:t>
                      </a:r>
                      <a:r>
                        <a:rPr sz="2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950" baseline="25641" dirty="0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1623" y="627548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2844787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880745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özeti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177925" marR="5080" indent="-635" algn="just">
              <a:spcBef>
                <a:spcPts val="10"/>
              </a:spcBef>
            </a:pPr>
            <a:r>
              <a:rPr sz="2000" dirty="0">
                <a:latin typeface="Arial"/>
                <a:cs typeface="Arial"/>
              </a:rPr>
              <a:t>Bir </a:t>
            </a:r>
            <a:r>
              <a:rPr sz="2000" spc="-5" dirty="0">
                <a:latin typeface="Arial"/>
                <a:cs typeface="Arial"/>
              </a:rPr>
              <a:t>yapının </a:t>
            </a:r>
            <a:r>
              <a:rPr sz="2000" spc="-10" dirty="0">
                <a:latin typeface="Arial"/>
                <a:cs typeface="Arial"/>
              </a:rPr>
              <a:t>tamamına </a:t>
            </a:r>
            <a:r>
              <a:rPr sz="2000" spc="-5" dirty="0">
                <a:latin typeface="Arial"/>
                <a:cs typeface="Arial"/>
              </a:rPr>
              <a:t>ait metraj hesapları oldukça fazla sayfadan  </a:t>
            </a:r>
            <a:r>
              <a:rPr sz="2000" spc="-15" dirty="0">
                <a:latin typeface="Arial"/>
                <a:cs typeface="Arial"/>
              </a:rPr>
              <a:t>oluşmaktadır. </a:t>
            </a:r>
            <a:r>
              <a:rPr sz="2000" spc="-5" dirty="0">
                <a:latin typeface="Arial"/>
                <a:cs typeface="Arial"/>
              </a:rPr>
              <a:t>Ancak, metrajlardan faydalanılırken işlemlerin </a:t>
            </a:r>
            <a:r>
              <a:rPr sz="2000" spc="-10" dirty="0">
                <a:latin typeface="Arial"/>
                <a:cs typeface="Arial"/>
              </a:rPr>
              <a:t>tamamı  </a:t>
            </a:r>
            <a:r>
              <a:rPr sz="2000" spc="-5" dirty="0">
                <a:latin typeface="Arial"/>
                <a:cs typeface="Arial"/>
              </a:rPr>
              <a:t>değil, işlem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sonuçları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2187" y="3421313"/>
            <a:ext cx="4383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940" marR="5080" indent="-142875">
              <a:spcBef>
                <a:spcPts val="95"/>
              </a:spcBef>
              <a:tabLst>
                <a:tab pos="509905" algn="l"/>
                <a:tab pos="1672589" algn="l"/>
                <a:tab pos="2565400" algn="l"/>
              </a:tabLst>
            </a:pPr>
            <a:r>
              <a:rPr sz="2000" spc="-5" dirty="0">
                <a:latin typeface="Arial"/>
                <a:cs typeface="Arial"/>
              </a:rPr>
              <a:t>Bu	</a:t>
            </a:r>
            <a:r>
              <a:rPr sz="2000" spc="-10" dirty="0">
                <a:latin typeface="Arial"/>
                <a:cs typeface="Arial"/>
              </a:rPr>
              <a:t>ne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nl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met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j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ma</a:t>
            </a:r>
            <a:r>
              <a:rPr sz="2000" spc="-5" dirty="0">
                <a:latin typeface="Arial"/>
                <a:cs typeface="Arial"/>
              </a:rPr>
              <a:t>mla</a:t>
            </a:r>
            <a:r>
              <a:rPr sz="2000" spc="-10" dirty="0">
                <a:latin typeface="Arial"/>
                <a:cs typeface="Arial"/>
              </a:rPr>
              <a:t>nd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  yer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6032" y="3726062"/>
            <a:ext cx="36429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681355" algn="l"/>
                <a:tab pos="1235075" algn="l"/>
                <a:tab pos="1706245" algn="l"/>
                <a:tab pos="2374900" algn="l"/>
              </a:tabLst>
            </a:pP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he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ir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y</a:t>
            </a:r>
            <a:r>
              <a:rPr sz="2000" spc="-10" dirty="0">
                <a:latin typeface="Arial"/>
                <a:cs typeface="Arial"/>
              </a:rPr>
              <a:t>ap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le</a:t>
            </a:r>
            <a:r>
              <a:rPr sz="2000" spc="-10" dirty="0">
                <a:latin typeface="Arial"/>
                <a:cs typeface="Arial"/>
              </a:rPr>
              <a:t>man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nı</a:t>
            </a:r>
            <a:r>
              <a:rPr sz="2000" spc="-5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6004" y="3421313"/>
            <a:ext cx="234569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spcBef>
                <a:spcPts val="95"/>
              </a:spcBef>
              <a:tabLst>
                <a:tab pos="906144" algn="l"/>
                <a:tab pos="950594" algn="l"/>
                <a:tab pos="1339215" algn="l"/>
              </a:tabLst>
            </a:pPr>
            <a:r>
              <a:rPr sz="2000" spc="-5" dirty="0">
                <a:latin typeface="Arial"/>
                <a:cs typeface="Arial"/>
              </a:rPr>
              <a:t>gerekli		</a:t>
            </a:r>
            <a:r>
              <a:rPr sz="2000" spc="-15" dirty="0">
                <a:latin typeface="Arial"/>
                <a:cs typeface="Arial"/>
              </a:rPr>
              <a:t>olmaktadır.  </a:t>
            </a:r>
            <a:r>
              <a:rPr sz="2000" spc="-10" dirty="0">
                <a:latin typeface="Arial"/>
                <a:cs typeface="Arial"/>
              </a:rPr>
              <a:t>me</a:t>
            </a:r>
            <a:r>
              <a:rPr sz="2000" spc="-5" dirty="0">
                <a:latin typeface="Arial"/>
                <a:cs typeface="Arial"/>
              </a:rPr>
              <a:t>tr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j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c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ll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10" dirty="0">
                <a:latin typeface="Arial"/>
                <a:cs typeface="Arial"/>
              </a:rPr>
              <a:t>de  m</a:t>
            </a:r>
            <a:r>
              <a:rPr sz="2000" spc="-5" dirty="0">
                <a:latin typeface="Arial"/>
                <a:cs typeface="Arial"/>
              </a:rPr>
              <a:t>ikt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ın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gö</a:t>
            </a:r>
            <a:r>
              <a:rPr sz="2000" spc="-5" dirty="0">
                <a:latin typeface="Arial"/>
                <a:cs typeface="Arial"/>
              </a:rPr>
              <a:t>st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5160" y="4030811"/>
            <a:ext cx="38842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298575" algn="l"/>
                <a:tab pos="2556510" algn="l"/>
                <a:tab pos="3194050" algn="l"/>
              </a:tabLst>
            </a:pPr>
            <a:r>
              <a:rPr sz="2000" spc="-10" dirty="0">
                <a:latin typeface="Arial"/>
                <a:cs typeface="Arial"/>
              </a:rPr>
              <a:t>değe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</a:t>
            </a:r>
            <a:r>
              <a:rPr sz="2000" spc="-10" dirty="0">
                <a:latin typeface="Arial"/>
                <a:cs typeface="Arial"/>
              </a:rPr>
              <a:t>na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ir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ba</a:t>
            </a:r>
            <a:r>
              <a:rPr sz="2000" spc="-5" dirty="0">
                <a:latin typeface="Arial"/>
                <a:cs typeface="Arial"/>
              </a:rPr>
              <a:t>şka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1714" y="3421313"/>
            <a:ext cx="78740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5880" algn="just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,  t</a:t>
            </a:r>
            <a:r>
              <a:rPr sz="2000" spc="-10" dirty="0">
                <a:latin typeface="Arial"/>
                <a:cs typeface="Arial"/>
              </a:rPr>
              <a:t>op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m  listede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767" y="4335560"/>
            <a:ext cx="764095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just">
              <a:spcBef>
                <a:spcPts val="95"/>
              </a:spcBef>
            </a:pPr>
            <a:r>
              <a:rPr sz="2000" spc="-15" dirty="0">
                <a:latin typeface="Arial"/>
                <a:cs typeface="Arial"/>
              </a:rPr>
              <a:t>toplanmaktadır. </a:t>
            </a:r>
            <a:r>
              <a:rPr sz="2000" spc="-10" dirty="0">
                <a:latin typeface="Arial"/>
                <a:cs typeface="Arial"/>
              </a:rPr>
              <a:t>Bu </a:t>
            </a:r>
            <a:r>
              <a:rPr sz="2000" spc="-5" dirty="0">
                <a:latin typeface="Arial"/>
                <a:cs typeface="Arial"/>
              </a:rPr>
              <a:t>toplam değerlerin oluşturduğu listeye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  özeti </a:t>
            </a:r>
            <a:r>
              <a:rPr sz="2000" spc="-5" dirty="0">
                <a:latin typeface="Arial"/>
                <a:cs typeface="Arial"/>
              </a:rPr>
              <a:t>ve bunların yazıldığı tabloya da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 özet cetveli  </a:t>
            </a:r>
            <a:r>
              <a:rPr sz="2000" spc="-15" dirty="0">
                <a:latin typeface="Arial"/>
                <a:cs typeface="Arial"/>
              </a:rPr>
              <a:t>denilmektedir.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7380" y="732825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80608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8806180" cy="2656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Metraj;</a:t>
            </a:r>
            <a:endParaRPr sz="240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özeti;</a:t>
            </a:r>
            <a:endParaRPr sz="2400">
              <a:latin typeface="Arial"/>
              <a:cs typeface="Arial"/>
            </a:endParaRPr>
          </a:p>
          <a:p>
            <a:pPr marL="1177290" marR="5080" algn="just">
              <a:spcBef>
                <a:spcPts val="10"/>
              </a:spcBef>
            </a:pPr>
            <a:r>
              <a:rPr sz="2000" spc="-5" dirty="0">
                <a:latin typeface="Arial"/>
                <a:cs typeface="Arial"/>
              </a:rPr>
              <a:t>Metraj özet cetveli, yapılması düşünülen bir yapıda hangi </a:t>
            </a:r>
            <a:r>
              <a:rPr sz="2000" spc="-10" dirty="0">
                <a:latin typeface="Arial"/>
                <a:cs typeface="Arial"/>
              </a:rPr>
              <a:t>yapı  </a:t>
            </a:r>
            <a:r>
              <a:rPr sz="2000" spc="-5" dirty="0">
                <a:latin typeface="Arial"/>
                <a:cs typeface="Arial"/>
              </a:rPr>
              <a:t>elemanlarının ne miktarda bulunduğunu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toplu olarak </a:t>
            </a:r>
            <a:r>
              <a:rPr sz="2000" spc="-5" dirty="0">
                <a:latin typeface="Arial"/>
                <a:cs typeface="Arial"/>
              </a:rPr>
              <a:t>sunabilmek  amacıyla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hazırlanmaktadır.</a:t>
            </a:r>
            <a:endParaRPr sz="2000">
              <a:latin typeface="Arial"/>
              <a:cs typeface="Arial"/>
            </a:endParaRPr>
          </a:p>
          <a:p>
            <a:pPr marL="1176655" marR="5715" algn="just">
              <a:lnSpc>
                <a:spcPct val="98900"/>
              </a:lnSpc>
              <a:spcBef>
                <a:spcPts val="625"/>
              </a:spcBef>
            </a:pPr>
            <a:r>
              <a:rPr sz="2000" spc="-5" dirty="0">
                <a:latin typeface="Arial"/>
                <a:cs typeface="Arial"/>
              </a:rPr>
              <a:t>Metraj </a:t>
            </a:r>
            <a:r>
              <a:rPr sz="2000" spc="-10" dirty="0">
                <a:latin typeface="Arial"/>
                <a:cs typeface="Arial"/>
              </a:rPr>
              <a:t>özet </a:t>
            </a:r>
            <a:r>
              <a:rPr sz="2000" spc="-5" dirty="0">
                <a:latin typeface="Arial"/>
                <a:cs typeface="Arial"/>
              </a:rPr>
              <a:t>cetvelindeki </a:t>
            </a:r>
            <a:r>
              <a:rPr sz="2000" spc="-20" dirty="0">
                <a:latin typeface="Arial"/>
                <a:cs typeface="Arial"/>
              </a:rPr>
              <a:t>değerler,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keşif hazırlanmasına </a:t>
            </a:r>
            <a:r>
              <a:rPr sz="2000" spc="-5" dirty="0">
                <a:latin typeface="Arial"/>
                <a:cs typeface="Arial"/>
              </a:rPr>
              <a:t>ve yapı için  gerekli olan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malzeme miktarlarının hesaplanmasına </a:t>
            </a:r>
            <a:r>
              <a:rPr sz="2000" spc="-5" dirty="0">
                <a:latin typeface="Arial"/>
                <a:cs typeface="Arial"/>
              </a:rPr>
              <a:t>esas teşkil  etmektedir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4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7380" y="727908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58447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Keşif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Keşif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özeti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177925" marR="5080" indent="-1270" algn="just">
              <a:spcBef>
                <a:spcPts val="10"/>
              </a:spcBef>
            </a:pPr>
            <a:r>
              <a:rPr sz="2000" dirty="0">
                <a:latin typeface="Arial"/>
                <a:cs typeface="Arial"/>
              </a:rPr>
              <a:t>Bir </a:t>
            </a:r>
            <a:r>
              <a:rPr sz="2000" spc="-5" dirty="0">
                <a:latin typeface="Arial"/>
                <a:cs typeface="Arial"/>
              </a:rPr>
              <a:t>yapının ön keşif ya da kesin keşif bedelini oluşturan maliyet  kalemlerini içeren belgeye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keşif özeti </a:t>
            </a:r>
            <a:r>
              <a:rPr sz="2000" spc="-5" dirty="0">
                <a:latin typeface="Arial"/>
                <a:cs typeface="Arial"/>
              </a:rPr>
              <a:t>denilmektedir ve bunların  yazıldığı tabloya da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keşif özet cetveli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denilmektedir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78560" marR="5080" indent="-635" algn="just">
              <a:spcBef>
                <a:spcPts val="595"/>
              </a:spcBef>
            </a:pPr>
            <a:r>
              <a:rPr sz="2000" spc="-5" dirty="0">
                <a:latin typeface="Arial"/>
                <a:cs typeface="Arial"/>
              </a:rPr>
              <a:t>Bu cetvelde, yapıyı oluşturan elemanların her </a:t>
            </a:r>
            <a:r>
              <a:rPr sz="2000" dirty="0">
                <a:latin typeface="Arial"/>
                <a:cs typeface="Arial"/>
              </a:rPr>
              <a:t>birinin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cinsi,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miktarı,  birim fiyat numarası, birim fiyatı </a:t>
            </a:r>
            <a:r>
              <a:rPr sz="2000" spc="-5" dirty="0"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tutarı </a:t>
            </a:r>
            <a:r>
              <a:rPr sz="2000" spc="-5" dirty="0">
                <a:latin typeface="Arial"/>
                <a:cs typeface="Arial"/>
              </a:rPr>
              <a:t>yer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almaktadır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78560" marR="5715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Elemanların maliyetleri toplamı da, yapının keşif bedelini  </a:t>
            </a:r>
            <a:r>
              <a:rPr sz="2000" spc="-15" dirty="0">
                <a:latin typeface="Arial"/>
                <a:cs typeface="Arial"/>
              </a:rPr>
              <a:t>vermektedir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078" y="622213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3985428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4837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Alan yöntemi ile maliyet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tahmini;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0833" y="672152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  <p:sp>
        <p:nvSpPr>
          <p:cNvPr id="4" name="object 4"/>
          <p:cNvSpPr/>
          <p:nvPr/>
        </p:nvSpPr>
        <p:spPr>
          <a:xfrm>
            <a:off x="1357289" y="2214555"/>
            <a:ext cx="6065034" cy="3571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6968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746" y="1697897"/>
            <a:ext cx="886904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>
              <a:spcBef>
                <a:spcPts val="100"/>
              </a:spcBef>
              <a:buFont typeface="Arial"/>
              <a:buChar char="•"/>
              <a:tabLst>
                <a:tab pos="494665" algn="l"/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Karşılaştırma;</a:t>
            </a:r>
            <a:endParaRPr sz="2400">
              <a:latin typeface="Arial"/>
              <a:cs typeface="Arial"/>
            </a:endParaRPr>
          </a:p>
          <a:p>
            <a:pPr marL="952500" marR="43180"/>
            <a:r>
              <a:rPr sz="2400" spc="-5" dirty="0">
                <a:latin typeface="Arial"/>
                <a:cs typeface="Arial"/>
              </a:rPr>
              <a:t>Başbakanlık </a:t>
            </a:r>
            <a:r>
              <a:rPr sz="2400" spc="-15" dirty="0">
                <a:latin typeface="Arial"/>
                <a:cs typeface="Arial"/>
              </a:rPr>
              <a:t>TOKİ </a:t>
            </a:r>
            <a:r>
              <a:rPr sz="2400" spc="-5" dirty="0">
                <a:latin typeface="Arial"/>
                <a:cs typeface="Arial"/>
              </a:rPr>
              <a:t>Sosyal </a:t>
            </a:r>
            <a:r>
              <a:rPr sz="2400" spc="-25" dirty="0">
                <a:latin typeface="Arial"/>
                <a:cs typeface="Arial"/>
              </a:rPr>
              <a:t>Tesislerinin </a:t>
            </a:r>
            <a:r>
              <a:rPr sz="2400" spc="-5" dirty="0">
                <a:latin typeface="Arial"/>
                <a:cs typeface="Arial"/>
              </a:rPr>
              <a:t>maliyeti ÇŞB 2018  yılı m</a:t>
            </a:r>
            <a:r>
              <a:rPr sz="2400" spc="-7" baseline="24305" dirty="0">
                <a:latin typeface="Arial"/>
                <a:cs typeface="Arial"/>
              </a:rPr>
              <a:t>2 </a:t>
            </a:r>
            <a:r>
              <a:rPr sz="2400" spc="-5" dirty="0">
                <a:latin typeface="Arial"/>
                <a:cs typeface="Arial"/>
              </a:rPr>
              <a:t>birim fiyatları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ile,</a:t>
            </a:r>
            <a:endParaRPr sz="2400">
              <a:latin typeface="Arial"/>
              <a:cs typeface="Arial"/>
            </a:endParaRPr>
          </a:p>
          <a:p>
            <a:pPr marL="951865"/>
            <a:r>
              <a:rPr sz="2400" spc="-5" dirty="0">
                <a:latin typeface="Arial"/>
                <a:cs typeface="Arial"/>
              </a:rPr>
              <a:t>(14 124 025,00/14 629 947,60) 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% 96.5</a:t>
            </a:r>
            <a:r>
              <a:rPr sz="2400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yaklaşıkla</a:t>
            </a:r>
            <a:endParaRPr sz="2400">
              <a:latin typeface="Arial"/>
              <a:cs typeface="Arial"/>
            </a:endParaRPr>
          </a:p>
          <a:p>
            <a:pPr marL="951230"/>
            <a:r>
              <a:rPr sz="2400" spc="-5" dirty="0">
                <a:latin typeface="Arial"/>
                <a:cs typeface="Arial"/>
              </a:rPr>
              <a:t>tahmin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edilmiştir.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1623" y="649849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513447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2937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Boyutsuz Büyüklükler ile </a:t>
            </a:r>
            <a:r>
              <a:rPr sz="2400" spc="-25" dirty="0">
                <a:solidFill>
                  <a:srgbClr val="C00000"/>
                </a:solidFill>
                <a:latin typeface="Arial"/>
                <a:cs typeface="Arial"/>
              </a:rPr>
              <a:t>Yaklaşık 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Maliyet </a:t>
            </a:r>
            <a:r>
              <a:rPr sz="2400" spc="-50" dirty="0">
                <a:solidFill>
                  <a:srgbClr val="C00000"/>
                </a:solidFill>
                <a:latin typeface="Arial"/>
                <a:cs typeface="Arial"/>
              </a:rPr>
              <a:t>Tahmin</a:t>
            </a:r>
            <a:r>
              <a:rPr sz="2400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Metodu;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9716" y="627548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  <p:sp>
        <p:nvSpPr>
          <p:cNvPr id="4" name="object 4"/>
          <p:cNvSpPr/>
          <p:nvPr/>
        </p:nvSpPr>
        <p:spPr>
          <a:xfrm>
            <a:off x="714348" y="2071678"/>
            <a:ext cx="6124575" cy="365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16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1245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şif;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9</a:t>
            </a:fld>
            <a:endParaRPr sz="1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74046" y="2105232"/>
          <a:ext cx="5229224" cy="25350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6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99">
                <a:tc>
                  <a:txBody>
                    <a:bodyPr/>
                    <a:lstStyle/>
                    <a:p>
                      <a:pPr marL="488950" indent="-457200">
                        <a:lnSpc>
                          <a:spcPts val="2655"/>
                        </a:lnSpc>
                        <a:buClr>
                          <a:srgbClr val="000000"/>
                        </a:buClr>
                        <a:buChar char="•"/>
                        <a:tabLst>
                          <a:tab pos="488315" algn="l"/>
                          <a:tab pos="488950" algn="l"/>
                        </a:tabLst>
                      </a:pPr>
                      <a:r>
                        <a:rPr sz="2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Keşif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İcmali;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4889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İnşaat</a:t>
                      </a:r>
                      <a:r>
                        <a:rPr sz="2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imalatı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6045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88950">
                        <a:lnSpc>
                          <a:spcPts val="2750"/>
                        </a:lnSpc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Nakliye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(%</a:t>
                      </a:r>
                      <a:r>
                        <a:rPr sz="24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5)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88950">
                        <a:lnSpc>
                          <a:spcPts val="2750"/>
                        </a:lnSpc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Altyapı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(%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20)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88950">
                        <a:lnSpc>
                          <a:spcPts val="2750"/>
                        </a:lnSpc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Mekanik</a:t>
                      </a:r>
                      <a:r>
                        <a:rPr sz="2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45" dirty="0">
                          <a:latin typeface="Arial"/>
                          <a:cs typeface="Arial"/>
                        </a:rPr>
                        <a:t>Tesisat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(%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15)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488315">
                        <a:lnSpc>
                          <a:spcPts val="2750"/>
                        </a:lnSpc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Elektrik</a:t>
                      </a:r>
                      <a:r>
                        <a:rPr sz="2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40" dirty="0">
                          <a:latin typeface="Arial"/>
                          <a:cs typeface="Arial"/>
                        </a:rPr>
                        <a:t>Tesisatı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ts val="2750"/>
                        </a:lnSpc>
                      </a:pPr>
                      <a:r>
                        <a:rPr sz="24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 </a:t>
                      </a:r>
                      <a:r>
                        <a:rPr sz="24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(%</a:t>
                      </a:r>
                      <a:r>
                        <a:rPr sz="2400" u="heavy" spc="-18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4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10)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139">
                <a:tc>
                  <a:txBody>
                    <a:bodyPr/>
                    <a:lstStyle/>
                    <a:p>
                      <a:pPr marL="488950">
                        <a:lnSpc>
                          <a:spcPts val="2680"/>
                        </a:lnSpc>
                      </a:pPr>
                      <a:r>
                        <a:rPr sz="24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TOPLAM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ts val="2680"/>
                        </a:lnSpc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(%</a:t>
                      </a:r>
                      <a:r>
                        <a:rPr sz="2400" spc="-2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150)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7380" y="705606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2870366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17162</TotalTime>
  <Words>619</Words>
  <Application>Microsoft Office PowerPoint</Application>
  <PresentationFormat>Ekran Gösterisi 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885</cp:revision>
  <cp:lastPrinted>2016-10-24T07:53:35Z</cp:lastPrinted>
  <dcterms:created xsi:type="dcterms:W3CDTF">2016-09-18T09:35:24Z</dcterms:created>
  <dcterms:modified xsi:type="dcterms:W3CDTF">2020-02-28T07:11:42Z</dcterms:modified>
</cp:coreProperties>
</file>