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smtClean="0">
                <a:solidFill>
                  <a:srgbClr val="660066"/>
                </a:solidFill>
              </a:rPr>
              <a:t>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9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I (1923-1939</a:t>
            </a:r>
            <a:r>
              <a:rPr lang="en-US" sz="2800">
                <a:solidFill>
                  <a:srgbClr val="660066"/>
                </a:solidFill>
              </a:rPr>
              <a:t>) </a:t>
            </a:r>
            <a:r>
              <a:rPr lang="en-US" sz="2800" smtClean="0">
                <a:solidFill>
                  <a:srgbClr val="660066"/>
                </a:solidFill>
              </a:rPr>
              <a:t>IV</a:t>
            </a:r>
            <a:endParaRPr lang="en-US" sz="2800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1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Montrö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Boğazlar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Sözleşmesi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Montrö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Boğazlarında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geçirilmesi</a:t>
            </a:r>
            <a:r>
              <a:rPr lang="en-US" dirty="0" smtClean="0"/>
              <a:t> </a:t>
            </a:r>
            <a:r>
              <a:rPr lang="en-US" dirty="0" err="1" smtClean="0"/>
              <a:t>gerekliliği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konjonktür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1936’ya </a:t>
            </a:r>
            <a:r>
              <a:rPr lang="en-US" dirty="0" err="1" smtClean="0"/>
              <a:t>değin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10 Nisan 1936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notası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notasının</a:t>
            </a:r>
            <a:r>
              <a:rPr lang="en-US" dirty="0" smtClean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karşılanma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Konferansa</a:t>
            </a:r>
            <a:r>
              <a:rPr lang="en-US" dirty="0" smtClean="0"/>
              <a:t> </a:t>
            </a:r>
            <a:r>
              <a:rPr lang="en-US" dirty="0" err="1" smtClean="0"/>
              <a:t>katılan</a:t>
            </a:r>
            <a:r>
              <a:rPr lang="en-US" dirty="0" smtClean="0"/>
              <a:t> </a:t>
            </a:r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 smtClean="0"/>
              <a:t>görüşleri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51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Montrö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Boğazlar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Sözleşmesi</a:t>
            </a:r>
            <a:r>
              <a:rPr lang="en-US" sz="2800" dirty="0" smtClean="0">
                <a:solidFill>
                  <a:srgbClr val="660066"/>
                </a:solidFill>
              </a:rPr>
              <a:t>, </a:t>
            </a:r>
            <a:r>
              <a:rPr lang="en-US" sz="2800" dirty="0" err="1" smtClean="0">
                <a:solidFill>
                  <a:srgbClr val="660066"/>
                </a:solidFill>
              </a:rPr>
              <a:t>Temmuz</a:t>
            </a:r>
            <a:r>
              <a:rPr lang="en-US" sz="2800" dirty="0" smtClean="0">
                <a:solidFill>
                  <a:srgbClr val="660066"/>
                </a:solidFill>
              </a:rPr>
              <a:t> 1936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Montrö’yle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Montrö</a:t>
            </a:r>
            <a:r>
              <a:rPr lang="en-US" dirty="0" smtClean="0"/>
              <a:t>, </a:t>
            </a: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Sözleşmesi’nin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imzacı</a:t>
            </a:r>
            <a:r>
              <a:rPr lang="en-US" dirty="0" smtClean="0"/>
              <a:t> </a:t>
            </a:r>
            <a:r>
              <a:rPr lang="en-US" dirty="0" err="1" smtClean="0"/>
              <a:t>taraflarınca</a:t>
            </a:r>
            <a:r>
              <a:rPr lang="en-US" dirty="0" smtClean="0"/>
              <a:t> (</a:t>
            </a:r>
            <a:r>
              <a:rPr lang="en-US" dirty="0" err="1" smtClean="0"/>
              <a:t>İtalya</a:t>
            </a:r>
            <a:r>
              <a:rPr lang="en-US" dirty="0" smtClean="0"/>
              <a:t> </a:t>
            </a:r>
            <a:r>
              <a:rPr lang="en-US" dirty="0" err="1" smtClean="0"/>
              <a:t>hariç</a:t>
            </a:r>
            <a:r>
              <a:rPr lang="en-US" dirty="0" smtClean="0"/>
              <a:t>) </a:t>
            </a:r>
            <a:r>
              <a:rPr lang="en-US" dirty="0" err="1" smtClean="0"/>
              <a:t>onaylanarak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konmuştur</a:t>
            </a:r>
            <a:r>
              <a:rPr lang="en-US" dirty="0" smtClean="0"/>
              <a:t>. </a:t>
            </a:r>
          </a:p>
          <a:p>
            <a:pPr marL="596646" indent="-514350">
              <a:buAutoNum type="alphaUcPeriod"/>
            </a:pP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Pek</a:t>
            </a:r>
            <a:r>
              <a:rPr lang="en-US" dirty="0" smtClean="0"/>
              <a:t> Yakın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Tehlikesi</a:t>
            </a:r>
            <a:r>
              <a:rPr lang="en-US" dirty="0" smtClean="0"/>
              <a:t>” </a:t>
            </a:r>
          </a:p>
          <a:p>
            <a:pPr marL="82296" indent="0">
              <a:buNone/>
            </a:pPr>
            <a:r>
              <a:rPr lang="en-US" dirty="0" err="1" smtClean="0"/>
              <a:t>Boğazlarda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: </a:t>
            </a:r>
            <a:r>
              <a:rPr lang="en-US" dirty="0" err="1" smtClean="0"/>
              <a:t>serbestlik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27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Montrö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Boğazlar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Sözleşmesi</a:t>
            </a:r>
            <a:r>
              <a:rPr lang="en-US" sz="2800" dirty="0" smtClean="0">
                <a:solidFill>
                  <a:srgbClr val="660066"/>
                </a:solidFill>
              </a:rPr>
              <a:t>, </a:t>
            </a:r>
            <a:r>
              <a:rPr lang="en-US" sz="2800" dirty="0" err="1" smtClean="0">
                <a:solidFill>
                  <a:srgbClr val="660066"/>
                </a:solidFill>
              </a:rPr>
              <a:t>Temmuz</a:t>
            </a:r>
            <a:r>
              <a:rPr lang="en-US" sz="2800" dirty="0" smtClean="0">
                <a:solidFill>
                  <a:srgbClr val="660066"/>
                </a:solidFill>
              </a:rPr>
              <a:t> 1936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Montrö</a:t>
            </a:r>
            <a:r>
              <a:rPr lang="en-US" dirty="0" smtClean="0"/>
              <a:t> </a:t>
            </a:r>
            <a:r>
              <a:rPr lang="en-US" dirty="0" err="1" smtClean="0"/>
              <a:t>Sözleşmesi’nde</a:t>
            </a:r>
            <a:r>
              <a:rPr lang="en-US" dirty="0" smtClean="0"/>
              <a:t>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gemilerinin</a:t>
            </a:r>
            <a:r>
              <a:rPr lang="en-US" dirty="0" smtClean="0"/>
              <a:t>,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gemilerinin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araçlarının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bölgesinden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geçecekleri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düzenlenmiştir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gemilerine</a:t>
            </a:r>
            <a:r>
              <a:rPr lang="en-US" dirty="0" smtClean="0"/>
              <a:t> </a:t>
            </a:r>
            <a:r>
              <a:rPr lang="en-US" dirty="0" err="1" smtClean="0"/>
              <a:t>Boğazlardan</a:t>
            </a:r>
            <a:r>
              <a:rPr lang="en-US" dirty="0" smtClean="0"/>
              <a:t> </a:t>
            </a:r>
            <a:r>
              <a:rPr lang="en-US" dirty="0" err="1" smtClean="0"/>
              <a:t>geçişte</a:t>
            </a:r>
            <a:r>
              <a:rPr lang="en-US" dirty="0" smtClean="0"/>
              <a:t> </a:t>
            </a:r>
            <a:r>
              <a:rPr lang="en-US" dirty="0" err="1" smtClean="0"/>
              <a:t>uygulanacak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dirty="0" smtClean="0"/>
              <a:t>, </a:t>
            </a:r>
            <a:r>
              <a:rPr lang="en-US" dirty="0" err="1" smtClean="0"/>
              <a:t>zamana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farklılık</a:t>
            </a:r>
            <a:r>
              <a:rPr lang="en-US" dirty="0" smtClean="0"/>
              <a:t> </a:t>
            </a:r>
            <a:r>
              <a:rPr lang="en-US" dirty="0" err="1" smtClean="0"/>
              <a:t>göstermektedir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, ii)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, iii)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tehlikesi</a:t>
            </a:r>
            <a:r>
              <a:rPr lang="en-US" dirty="0" smtClean="0"/>
              <a:t> </a:t>
            </a:r>
            <a:r>
              <a:rPr lang="en-US" dirty="0" err="1" smtClean="0"/>
              <a:t>tehdidi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hissettiği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643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Montrö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Boğazlar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Sözleşmesi</a:t>
            </a:r>
            <a:r>
              <a:rPr lang="en-US" sz="2800" dirty="0">
                <a:solidFill>
                  <a:srgbClr val="660066"/>
                </a:solidFill>
              </a:rPr>
              <a:t>, </a:t>
            </a:r>
            <a:r>
              <a:rPr lang="en-US" sz="2800" dirty="0" err="1">
                <a:solidFill>
                  <a:srgbClr val="660066"/>
                </a:solidFill>
              </a:rPr>
              <a:t>Temmuz</a:t>
            </a:r>
            <a:r>
              <a:rPr lang="en-US" sz="2800" dirty="0">
                <a:solidFill>
                  <a:srgbClr val="660066"/>
                </a:solidFill>
              </a:rPr>
              <a:t> 1936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1.Ticaret </a:t>
            </a:r>
            <a:r>
              <a:rPr lang="en-US" dirty="0" err="1" smtClean="0"/>
              <a:t>Gemilerinin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zamanında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zamanında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tehlikesi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hissettiği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endParaRPr lang="en-US" dirty="0" smtClean="0"/>
          </a:p>
          <a:p>
            <a:pPr marL="596646" indent="-514350">
              <a:buAutoNum type="alphaLcPeriod"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Gemilerinin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Barışta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Savaşta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Pek</a:t>
            </a:r>
            <a:r>
              <a:rPr lang="en-US" dirty="0" smtClean="0"/>
              <a:t> Yakın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Tehlikesi</a:t>
            </a:r>
            <a:r>
              <a:rPr lang="en-US" dirty="0" smtClean="0"/>
              <a:t> </a:t>
            </a:r>
            <a:r>
              <a:rPr lang="en-US" dirty="0" err="1" smtClean="0"/>
              <a:t>Tehdidinde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64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Montrö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Boğazlar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Sözleşmesi</a:t>
            </a:r>
            <a:r>
              <a:rPr lang="en-US" sz="2800" dirty="0">
                <a:solidFill>
                  <a:srgbClr val="660066"/>
                </a:solidFill>
              </a:rPr>
              <a:t>, </a:t>
            </a:r>
            <a:r>
              <a:rPr lang="en-US" sz="2800" dirty="0" err="1">
                <a:solidFill>
                  <a:srgbClr val="660066"/>
                </a:solidFill>
              </a:rPr>
              <a:t>Temmuz</a:t>
            </a:r>
            <a:r>
              <a:rPr lang="en-US" sz="2800" dirty="0">
                <a:solidFill>
                  <a:srgbClr val="660066"/>
                </a:solidFill>
              </a:rPr>
              <a:t> 1936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mtClean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Uçakların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Lozan’daki</a:t>
            </a:r>
            <a:r>
              <a:rPr lang="en-US" dirty="0" smtClean="0"/>
              <a:t> </a:t>
            </a:r>
            <a:r>
              <a:rPr lang="en-US" dirty="0" err="1" smtClean="0"/>
              <a:t>kısıtlayıcı</a:t>
            </a:r>
            <a:r>
              <a:rPr lang="en-US" dirty="0" smtClean="0"/>
              <a:t> </a:t>
            </a:r>
            <a:r>
              <a:rPr lang="en-US" dirty="0" err="1" smtClean="0"/>
              <a:t>hükümlerin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Boğazların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askerileştirilmesi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Komisyonunun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Değiştirilmesi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02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335</TotalTime>
  <Words>241</Words>
  <Application>Microsoft Macintosh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TÜRK DIŞ POLİTİKASI I (Güz 2019-2020)</vt:lpstr>
      <vt:lpstr>Montrö Boğazlar Sözleşmesi</vt:lpstr>
      <vt:lpstr>Montrö Boğazlar Sözleşmesi, Temmuz 1936</vt:lpstr>
      <vt:lpstr>Montrö Boğazlar Sözleşmesi, Temmuz 1936</vt:lpstr>
      <vt:lpstr>Montrö Boğazlar Sözleşmesi, Temmuz 1936</vt:lpstr>
      <vt:lpstr>Montrö Boğazlar Sözleşmesi, Temmuz 1936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41</cp:revision>
  <dcterms:created xsi:type="dcterms:W3CDTF">2019-01-06T15:26:19Z</dcterms:created>
  <dcterms:modified xsi:type="dcterms:W3CDTF">2019-09-21T09:40:57Z</dcterms:modified>
</cp:coreProperties>
</file>