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  <p:sldId id="265" r:id="rId4"/>
    <p:sldId id="266" r:id="rId5"/>
    <p:sldId id="267" r:id="rId6"/>
    <p:sldId id="268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1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21.09.19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 (</a:t>
            </a:r>
            <a:r>
              <a:rPr lang="en-US" sz="4000" dirty="0" err="1" smtClean="0">
                <a:solidFill>
                  <a:srgbClr val="660066"/>
                </a:solidFill>
              </a:rPr>
              <a:t>Güz</a:t>
            </a:r>
            <a:r>
              <a:rPr lang="en-US" sz="4000" smtClean="0">
                <a:solidFill>
                  <a:srgbClr val="660066"/>
                </a:solidFill>
              </a:rPr>
              <a:t> </a:t>
            </a:r>
            <a:r>
              <a:rPr lang="en-US" sz="4000" smtClean="0">
                <a:solidFill>
                  <a:srgbClr val="660066"/>
                </a:solidFill>
              </a:rPr>
              <a:t>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r>
              <a:rPr lang="en-US" sz="2800" dirty="0">
                <a:solidFill>
                  <a:srgbClr val="660066"/>
                </a:solidFill>
              </a:rPr>
              <a:t>9</a:t>
            </a:r>
            <a:r>
              <a:rPr lang="en-US" sz="2800" dirty="0" smtClean="0">
                <a:solidFill>
                  <a:srgbClr val="660066"/>
                </a:solidFill>
              </a:rPr>
              <a:t>. </a:t>
            </a:r>
            <a:r>
              <a:rPr lang="en-US" sz="2800" dirty="0" err="1">
                <a:solidFill>
                  <a:srgbClr val="660066"/>
                </a:solidFill>
              </a:rPr>
              <a:t>Hafta</a:t>
            </a:r>
            <a:r>
              <a:rPr lang="en-US" sz="2800" dirty="0">
                <a:solidFill>
                  <a:srgbClr val="660066"/>
                </a:solidFill>
              </a:rPr>
              <a:t>: </a:t>
            </a:r>
            <a:r>
              <a:rPr lang="en-US" sz="2800" dirty="0" err="1">
                <a:solidFill>
                  <a:srgbClr val="660066"/>
                </a:solidFill>
              </a:rPr>
              <a:t>Göreli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Özerklik</a:t>
            </a:r>
            <a:r>
              <a:rPr lang="en-US" sz="2800" dirty="0">
                <a:solidFill>
                  <a:srgbClr val="660066"/>
                </a:solidFill>
              </a:rPr>
              <a:t> I (1923-1939</a:t>
            </a:r>
            <a:r>
              <a:rPr lang="en-US" sz="2800">
                <a:solidFill>
                  <a:srgbClr val="660066"/>
                </a:solidFill>
              </a:rPr>
              <a:t>) </a:t>
            </a:r>
            <a:r>
              <a:rPr lang="en-US" sz="2800" smtClean="0">
                <a:solidFill>
                  <a:srgbClr val="660066"/>
                </a:solidFill>
              </a:rPr>
              <a:t>IV</a:t>
            </a:r>
            <a:endParaRPr lang="en-US" sz="2800" dirty="0">
              <a:solidFill>
                <a:srgbClr val="660066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512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Montrö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Boğazlar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Sözleşmesi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Montrö</a:t>
            </a:r>
            <a:r>
              <a:rPr lang="en-US" dirty="0" smtClean="0"/>
              <a:t> </a:t>
            </a:r>
            <a:r>
              <a:rPr lang="en-US" dirty="0" err="1" smtClean="0"/>
              <a:t>Boğazlar</a:t>
            </a:r>
            <a:r>
              <a:rPr lang="en-US" dirty="0" smtClean="0"/>
              <a:t> </a:t>
            </a:r>
            <a:r>
              <a:rPr lang="en-US" dirty="0" err="1" smtClean="0"/>
              <a:t>Konferansı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Boğazlarında</a:t>
            </a:r>
            <a:r>
              <a:rPr lang="en-US" dirty="0" smtClean="0"/>
              <a:t> </a:t>
            </a:r>
            <a:r>
              <a:rPr lang="en-US" dirty="0" err="1" smtClean="0"/>
              <a:t>geçerli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rejimin</a:t>
            </a:r>
            <a:r>
              <a:rPr lang="en-US" dirty="0" smtClean="0"/>
              <a:t> </a:t>
            </a:r>
            <a:r>
              <a:rPr lang="en-US" dirty="0" err="1" smtClean="0"/>
              <a:t>gözden</a:t>
            </a:r>
            <a:r>
              <a:rPr lang="en-US" dirty="0" smtClean="0"/>
              <a:t> </a:t>
            </a:r>
            <a:r>
              <a:rPr lang="en-US" dirty="0" err="1" smtClean="0"/>
              <a:t>geçirilmesi</a:t>
            </a:r>
            <a:r>
              <a:rPr lang="en-US" dirty="0" smtClean="0"/>
              <a:t> </a:t>
            </a:r>
            <a:r>
              <a:rPr lang="en-US" dirty="0" err="1" smtClean="0"/>
              <a:t>gerekliliği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konjonktür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1936’ya </a:t>
            </a:r>
            <a:r>
              <a:rPr lang="en-US" dirty="0" err="1" smtClean="0"/>
              <a:t>değin</a:t>
            </a:r>
            <a:r>
              <a:rPr lang="en-US" dirty="0" smtClean="0"/>
              <a:t> </a:t>
            </a:r>
            <a:r>
              <a:rPr lang="en-US" dirty="0" err="1" smtClean="0"/>
              <a:t>girişimleri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10 Nisan 1936 </a:t>
            </a:r>
            <a:r>
              <a:rPr lang="en-US" dirty="0" err="1" smtClean="0"/>
              <a:t>tarihli</a:t>
            </a:r>
            <a:r>
              <a:rPr lang="en-US" dirty="0" smtClean="0"/>
              <a:t> </a:t>
            </a:r>
            <a:r>
              <a:rPr lang="en-US" dirty="0" err="1" smtClean="0"/>
              <a:t>notası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notasının</a:t>
            </a:r>
            <a:r>
              <a:rPr lang="en-US" dirty="0" smtClean="0"/>
              <a:t> </a:t>
            </a:r>
            <a:r>
              <a:rPr lang="en-US" dirty="0" err="1" smtClean="0"/>
              <a:t>olumlu</a:t>
            </a:r>
            <a:r>
              <a:rPr lang="en-US" dirty="0" smtClean="0"/>
              <a:t> </a:t>
            </a:r>
            <a:r>
              <a:rPr lang="en-US" dirty="0" err="1" smtClean="0"/>
              <a:t>karşılanma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Konferansa</a:t>
            </a:r>
            <a:r>
              <a:rPr lang="en-US" dirty="0" smtClean="0"/>
              <a:t> </a:t>
            </a:r>
            <a:r>
              <a:rPr lang="en-US" dirty="0" err="1" smtClean="0"/>
              <a:t>katılan</a:t>
            </a:r>
            <a:r>
              <a:rPr lang="en-US" dirty="0" smtClean="0"/>
              <a:t> </a:t>
            </a:r>
            <a:r>
              <a:rPr lang="en-US" dirty="0" err="1" smtClean="0"/>
              <a:t>tarafların</a:t>
            </a:r>
            <a:r>
              <a:rPr lang="en-US" dirty="0" smtClean="0"/>
              <a:t> </a:t>
            </a:r>
            <a:r>
              <a:rPr lang="en-US" dirty="0" err="1" smtClean="0"/>
              <a:t>görüşleri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519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Montrö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Boğazlar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Sözleşmesi</a:t>
            </a:r>
            <a:r>
              <a:rPr lang="en-US" sz="2800" dirty="0" smtClean="0">
                <a:solidFill>
                  <a:srgbClr val="660066"/>
                </a:solidFill>
              </a:rPr>
              <a:t>, </a:t>
            </a:r>
            <a:r>
              <a:rPr lang="en-US" sz="2800" dirty="0" err="1" smtClean="0">
                <a:solidFill>
                  <a:srgbClr val="660066"/>
                </a:solidFill>
              </a:rPr>
              <a:t>Temmuz</a:t>
            </a:r>
            <a:r>
              <a:rPr lang="en-US" sz="2800" dirty="0" smtClean="0">
                <a:solidFill>
                  <a:srgbClr val="660066"/>
                </a:solidFill>
              </a:rPr>
              <a:t> 1936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err="1" smtClean="0"/>
              <a:t>Montrö’yle</a:t>
            </a:r>
            <a:r>
              <a:rPr lang="en-US" dirty="0" smtClean="0"/>
              <a:t> </a:t>
            </a:r>
            <a:r>
              <a:rPr lang="en-US" dirty="0" err="1" smtClean="0"/>
              <a:t>Gelen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Rejim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Montrö</a:t>
            </a:r>
            <a:r>
              <a:rPr lang="en-US" dirty="0" smtClean="0"/>
              <a:t>, </a:t>
            </a:r>
            <a:r>
              <a:rPr lang="en-US" dirty="0" err="1" smtClean="0"/>
              <a:t>Lozan</a:t>
            </a:r>
            <a:r>
              <a:rPr lang="en-US" dirty="0" smtClean="0"/>
              <a:t> </a:t>
            </a:r>
            <a:r>
              <a:rPr lang="en-US" dirty="0" err="1" smtClean="0"/>
              <a:t>Boğazlar</a:t>
            </a:r>
            <a:r>
              <a:rPr lang="en-US" dirty="0" smtClean="0"/>
              <a:t> </a:t>
            </a:r>
            <a:r>
              <a:rPr lang="en-US" dirty="0" err="1" smtClean="0"/>
              <a:t>Sözleşmesi’nin</a:t>
            </a:r>
            <a:r>
              <a:rPr lang="en-US" dirty="0" smtClean="0"/>
              <a:t> </a:t>
            </a:r>
            <a:r>
              <a:rPr lang="en-US" dirty="0" err="1" smtClean="0"/>
              <a:t>bütün</a:t>
            </a:r>
            <a:r>
              <a:rPr lang="en-US" dirty="0" smtClean="0"/>
              <a:t> </a:t>
            </a:r>
            <a:r>
              <a:rPr lang="en-US" dirty="0" err="1" smtClean="0"/>
              <a:t>imzacı</a:t>
            </a:r>
            <a:r>
              <a:rPr lang="en-US" dirty="0" smtClean="0"/>
              <a:t> </a:t>
            </a:r>
            <a:r>
              <a:rPr lang="en-US" dirty="0" err="1" smtClean="0"/>
              <a:t>taraflarınca</a:t>
            </a:r>
            <a:r>
              <a:rPr lang="en-US" dirty="0" smtClean="0"/>
              <a:t> (</a:t>
            </a:r>
            <a:r>
              <a:rPr lang="en-US" dirty="0" err="1" smtClean="0"/>
              <a:t>İtalya</a:t>
            </a:r>
            <a:r>
              <a:rPr lang="en-US" dirty="0" smtClean="0"/>
              <a:t> </a:t>
            </a:r>
            <a:r>
              <a:rPr lang="en-US" dirty="0" err="1" smtClean="0"/>
              <a:t>hariç</a:t>
            </a:r>
            <a:r>
              <a:rPr lang="en-US" dirty="0" smtClean="0"/>
              <a:t>) </a:t>
            </a:r>
            <a:r>
              <a:rPr lang="en-US" dirty="0" err="1" smtClean="0"/>
              <a:t>onaylanarak</a:t>
            </a:r>
            <a:r>
              <a:rPr lang="en-US" dirty="0" smtClean="0"/>
              <a:t> </a:t>
            </a:r>
            <a:r>
              <a:rPr lang="en-US" dirty="0" err="1" smtClean="0"/>
              <a:t>yürürlüğe</a:t>
            </a:r>
            <a:r>
              <a:rPr lang="en-US" dirty="0" smtClean="0"/>
              <a:t> </a:t>
            </a:r>
            <a:r>
              <a:rPr lang="en-US" dirty="0" err="1" smtClean="0"/>
              <a:t>konmuştur</a:t>
            </a:r>
            <a:r>
              <a:rPr lang="en-US" dirty="0" smtClean="0"/>
              <a:t>. </a:t>
            </a:r>
          </a:p>
          <a:p>
            <a:pPr marL="596646" indent="-514350">
              <a:buAutoNum type="alphaUcPeriod"/>
            </a:pPr>
            <a:r>
              <a:rPr lang="en-US" dirty="0" err="1" smtClean="0"/>
              <a:t>Geçiş</a:t>
            </a:r>
            <a:r>
              <a:rPr lang="en-US" dirty="0" smtClean="0"/>
              <a:t> </a:t>
            </a:r>
            <a:r>
              <a:rPr lang="en-US" dirty="0" err="1" smtClean="0"/>
              <a:t>rejimi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“</a:t>
            </a:r>
            <a:r>
              <a:rPr lang="en-US" dirty="0" err="1" smtClean="0"/>
              <a:t>Pek</a:t>
            </a:r>
            <a:r>
              <a:rPr lang="en-US" dirty="0" smtClean="0"/>
              <a:t> Yakın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Tehlikesi</a:t>
            </a:r>
            <a:r>
              <a:rPr lang="en-US" dirty="0" smtClean="0"/>
              <a:t>” </a:t>
            </a:r>
          </a:p>
          <a:p>
            <a:pPr marL="82296" indent="0">
              <a:buNone/>
            </a:pPr>
            <a:r>
              <a:rPr lang="en-US" dirty="0" err="1" smtClean="0"/>
              <a:t>Boğazlarda</a:t>
            </a:r>
            <a:r>
              <a:rPr lang="en-US" dirty="0" smtClean="0"/>
              <a:t> </a:t>
            </a:r>
            <a:r>
              <a:rPr lang="en-US" dirty="0" err="1" smtClean="0"/>
              <a:t>geçiş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: </a:t>
            </a:r>
            <a:r>
              <a:rPr lang="en-US" dirty="0" err="1" smtClean="0"/>
              <a:t>serbestlik</a:t>
            </a:r>
            <a:endParaRPr lang="en-US" dirty="0" smtClean="0"/>
          </a:p>
          <a:p>
            <a:pPr>
              <a:buFont typeface="Wingdings" charset="2"/>
              <a:buChar char="u"/>
            </a:pP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527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Montrö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Boğazlar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Sözleşmesi</a:t>
            </a:r>
            <a:r>
              <a:rPr lang="en-US" sz="2800" dirty="0" smtClean="0">
                <a:solidFill>
                  <a:srgbClr val="660066"/>
                </a:solidFill>
              </a:rPr>
              <a:t>, </a:t>
            </a:r>
            <a:r>
              <a:rPr lang="en-US" sz="2800" dirty="0" err="1" smtClean="0">
                <a:solidFill>
                  <a:srgbClr val="660066"/>
                </a:solidFill>
              </a:rPr>
              <a:t>Temmuz</a:t>
            </a:r>
            <a:r>
              <a:rPr lang="en-US" sz="2800" dirty="0" smtClean="0">
                <a:solidFill>
                  <a:srgbClr val="660066"/>
                </a:solidFill>
              </a:rPr>
              <a:t> 1936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Montrö</a:t>
            </a:r>
            <a:r>
              <a:rPr lang="en-US" dirty="0" smtClean="0"/>
              <a:t> </a:t>
            </a:r>
            <a:r>
              <a:rPr lang="en-US" dirty="0" err="1" smtClean="0"/>
              <a:t>Sözleşmesi’nde</a:t>
            </a:r>
            <a:r>
              <a:rPr lang="en-US" dirty="0" smtClean="0"/>
              <a:t> </a:t>
            </a:r>
            <a:r>
              <a:rPr lang="en-US" dirty="0" err="1" smtClean="0"/>
              <a:t>ticaret</a:t>
            </a:r>
            <a:r>
              <a:rPr lang="en-US" dirty="0" smtClean="0"/>
              <a:t> </a:t>
            </a:r>
            <a:r>
              <a:rPr lang="en-US" dirty="0" err="1" smtClean="0"/>
              <a:t>gemilerinin</a:t>
            </a:r>
            <a:r>
              <a:rPr lang="en-US" dirty="0" smtClean="0"/>
              <a:t>,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gemilerinin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hava</a:t>
            </a:r>
            <a:r>
              <a:rPr lang="en-US" dirty="0" smtClean="0"/>
              <a:t> </a:t>
            </a:r>
            <a:r>
              <a:rPr lang="en-US" dirty="0" err="1" smtClean="0"/>
              <a:t>araçlarının</a:t>
            </a:r>
            <a:r>
              <a:rPr lang="en-US" dirty="0" smtClean="0"/>
              <a:t> </a:t>
            </a:r>
            <a:r>
              <a:rPr lang="en-US" dirty="0" err="1" smtClean="0"/>
              <a:t>Boğazlar</a:t>
            </a:r>
            <a:r>
              <a:rPr lang="en-US" dirty="0" smtClean="0"/>
              <a:t> </a:t>
            </a:r>
            <a:r>
              <a:rPr lang="en-US" dirty="0" err="1" smtClean="0"/>
              <a:t>bölgesinden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geçecekleri</a:t>
            </a:r>
            <a:r>
              <a:rPr lang="en-US" dirty="0" smtClean="0"/>
              <a:t> </a:t>
            </a:r>
            <a:r>
              <a:rPr lang="en-US" dirty="0" err="1" smtClean="0"/>
              <a:t>ayrı</a:t>
            </a:r>
            <a:r>
              <a:rPr lang="en-US" dirty="0" smtClean="0"/>
              <a:t> </a:t>
            </a:r>
            <a:r>
              <a:rPr lang="en-US" dirty="0" err="1" smtClean="0"/>
              <a:t>ayrı</a:t>
            </a:r>
            <a:r>
              <a:rPr lang="en-US" dirty="0" smtClean="0"/>
              <a:t> </a:t>
            </a:r>
            <a:r>
              <a:rPr lang="en-US" dirty="0" err="1" smtClean="0"/>
              <a:t>düzenlenmiştir</a:t>
            </a:r>
            <a:r>
              <a:rPr lang="en-US" dirty="0" smtClean="0"/>
              <a:t>. 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Ticaret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gemilerine</a:t>
            </a:r>
            <a:r>
              <a:rPr lang="en-US" dirty="0" smtClean="0"/>
              <a:t> </a:t>
            </a:r>
            <a:r>
              <a:rPr lang="en-US" dirty="0" err="1" smtClean="0"/>
              <a:t>Boğazlardan</a:t>
            </a:r>
            <a:r>
              <a:rPr lang="en-US" dirty="0" smtClean="0"/>
              <a:t> </a:t>
            </a:r>
            <a:r>
              <a:rPr lang="en-US" dirty="0" err="1" smtClean="0"/>
              <a:t>geçişte</a:t>
            </a:r>
            <a:r>
              <a:rPr lang="en-US" dirty="0" smtClean="0"/>
              <a:t> </a:t>
            </a:r>
            <a:r>
              <a:rPr lang="en-US" dirty="0" err="1" smtClean="0"/>
              <a:t>uygulanacak</a:t>
            </a:r>
            <a:r>
              <a:rPr lang="en-US" dirty="0" smtClean="0"/>
              <a:t> </a:t>
            </a:r>
            <a:r>
              <a:rPr lang="en-US" dirty="0" err="1" smtClean="0"/>
              <a:t>kurallar</a:t>
            </a:r>
            <a:r>
              <a:rPr lang="en-US" dirty="0" smtClean="0"/>
              <a:t>, </a:t>
            </a:r>
            <a:r>
              <a:rPr lang="en-US" dirty="0" err="1" smtClean="0"/>
              <a:t>zamana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farklılık</a:t>
            </a:r>
            <a:r>
              <a:rPr lang="en-US" dirty="0" smtClean="0"/>
              <a:t> </a:t>
            </a:r>
            <a:r>
              <a:rPr lang="en-US" dirty="0" err="1" smtClean="0"/>
              <a:t>göstermektedir</a:t>
            </a:r>
            <a:r>
              <a:rPr lang="en-US" dirty="0" smtClean="0"/>
              <a:t>: </a:t>
            </a:r>
            <a:r>
              <a:rPr lang="en-US" dirty="0" err="1" smtClean="0"/>
              <a:t>i</a:t>
            </a:r>
            <a:r>
              <a:rPr lang="en-US" dirty="0" smtClean="0"/>
              <a:t>) </a:t>
            </a:r>
            <a:r>
              <a:rPr lang="en-US" dirty="0" err="1" smtClean="0"/>
              <a:t>Barış</a:t>
            </a:r>
            <a:r>
              <a:rPr lang="en-US" dirty="0" smtClean="0"/>
              <a:t> </a:t>
            </a:r>
            <a:r>
              <a:rPr lang="en-US" dirty="0" err="1" smtClean="0"/>
              <a:t>zamanı</a:t>
            </a:r>
            <a:r>
              <a:rPr lang="en-US" dirty="0" smtClean="0"/>
              <a:t>, ii)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zamanı</a:t>
            </a:r>
            <a:r>
              <a:rPr lang="en-US" dirty="0" smtClean="0"/>
              <a:t>, iii)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kendisini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yakın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tehlikesi</a:t>
            </a:r>
            <a:r>
              <a:rPr lang="en-US" dirty="0" smtClean="0"/>
              <a:t> </a:t>
            </a:r>
            <a:r>
              <a:rPr lang="en-US" dirty="0" err="1" smtClean="0"/>
              <a:t>tehdidi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 </a:t>
            </a:r>
            <a:r>
              <a:rPr lang="en-US" dirty="0" err="1" smtClean="0"/>
              <a:t>hissettiği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643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Montrö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Boğazlar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Sözleşmesi</a:t>
            </a:r>
            <a:r>
              <a:rPr lang="en-US" sz="2800" dirty="0">
                <a:solidFill>
                  <a:srgbClr val="660066"/>
                </a:solidFill>
              </a:rPr>
              <a:t>, </a:t>
            </a:r>
            <a:r>
              <a:rPr lang="en-US" sz="2800" dirty="0" err="1">
                <a:solidFill>
                  <a:srgbClr val="660066"/>
                </a:solidFill>
              </a:rPr>
              <a:t>Temmuz</a:t>
            </a:r>
            <a:r>
              <a:rPr lang="en-US" sz="2800" dirty="0">
                <a:solidFill>
                  <a:srgbClr val="660066"/>
                </a:solidFill>
              </a:rPr>
              <a:t> 1936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en-US" dirty="0" smtClean="0"/>
              <a:t>1.Ticaret </a:t>
            </a:r>
            <a:r>
              <a:rPr lang="en-US" dirty="0" err="1" smtClean="0"/>
              <a:t>Gemilerinin</a:t>
            </a:r>
            <a:r>
              <a:rPr lang="en-US" dirty="0" smtClean="0"/>
              <a:t> </a:t>
            </a:r>
            <a:r>
              <a:rPr lang="en-US" dirty="0" err="1" smtClean="0"/>
              <a:t>Geçişi</a:t>
            </a:r>
            <a:endParaRPr lang="en-US" dirty="0" smtClean="0"/>
          </a:p>
          <a:p>
            <a:pPr marL="596646" indent="-514350">
              <a:buAutoNum type="alphaLcPeriod"/>
            </a:pPr>
            <a:r>
              <a:rPr lang="en-US" dirty="0" err="1" smtClean="0"/>
              <a:t>Barış</a:t>
            </a:r>
            <a:r>
              <a:rPr lang="en-US" dirty="0" smtClean="0"/>
              <a:t> </a:t>
            </a:r>
            <a:r>
              <a:rPr lang="en-US" dirty="0" err="1" smtClean="0"/>
              <a:t>zamanında</a:t>
            </a:r>
            <a:endParaRPr lang="en-US" dirty="0" smtClean="0"/>
          </a:p>
          <a:p>
            <a:pPr marL="596646" indent="-514350">
              <a:buAutoNum type="alphaLcPeriod"/>
            </a:pP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zamanında</a:t>
            </a:r>
            <a:endParaRPr lang="en-US" dirty="0" smtClean="0"/>
          </a:p>
          <a:p>
            <a:pPr marL="596646" indent="-514350">
              <a:buAutoNum type="alphaLcPeriod"/>
            </a:pP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kendisini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yakın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yakın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tehlikesi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 </a:t>
            </a:r>
            <a:r>
              <a:rPr lang="en-US" dirty="0" err="1" smtClean="0"/>
              <a:t>hissettiği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endParaRPr lang="en-US" dirty="0" smtClean="0"/>
          </a:p>
          <a:p>
            <a:pPr marL="596646" indent="-514350">
              <a:buAutoNum type="alphaLcPeriod"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Gemilerinin</a:t>
            </a:r>
            <a:r>
              <a:rPr lang="en-US" dirty="0" smtClean="0"/>
              <a:t> </a:t>
            </a:r>
            <a:r>
              <a:rPr lang="en-US" dirty="0" err="1" smtClean="0"/>
              <a:t>Geçişi</a:t>
            </a:r>
            <a:endParaRPr lang="en-US" dirty="0" smtClean="0"/>
          </a:p>
          <a:p>
            <a:pPr marL="596646" indent="-514350">
              <a:buAutoNum type="alphaLcPeriod"/>
            </a:pPr>
            <a:r>
              <a:rPr lang="en-US" dirty="0" err="1" smtClean="0"/>
              <a:t>Barışta</a:t>
            </a:r>
            <a:endParaRPr lang="en-US" dirty="0" smtClean="0"/>
          </a:p>
          <a:p>
            <a:pPr marL="596646" indent="-514350">
              <a:buAutoNum type="alphaLcPeriod"/>
            </a:pPr>
            <a:r>
              <a:rPr lang="en-US" dirty="0" err="1" smtClean="0"/>
              <a:t>Savaşta</a:t>
            </a:r>
            <a:endParaRPr lang="en-US" dirty="0" smtClean="0"/>
          </a:p>
          <a:p>
            <a:pPr marL="596646" indent="-514350">
              <a:buAutoNum type="alphaLcPeriod"/>
            </a:pPr>
            <a:r>
              <a:rPr lang="en-US" dirty="0" err="1" smtClean="0"/>
              <a:t>Pek</a:t>
            </a:r>
            <a:r>
              <a:rPr lang="en-US" dirty="0" smtClean="0"/>
              <a:t> Yakın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Tehlikesi</a:t>
            </a:r>
            <a:r>
              <a:rPr lang="en-US" dirty="0" smtClean="0"/>
              <a:t> </a:t>
            </a:r>
            <a:r>
              <a:rPr lang="en-US" dirty="0" err="1" smtClean="0"/>
              <a:t>Tehdidinde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64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Montrö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Boğazlar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Sözleşmesi</a:t>
            </a:r>
            <a:r>
              <a:rPr lang="en-US" sz="2800" dirty="0">
                <a:solidFill>
                  <a:srgbClr val="660066"/>
                </a:solidFill>
              </a:rPr>
              <a:t>, </a:t>
            </a:r>
            <a:r>
              <a:rPr lang="en-US" sz="2800" dirty="0" err="1">
                <a:solidFill>
                  <a:srgbClr val="660066"/>
                </a:solidFill>
              </a:rPr>
              <a:t>Temmuz</a:t>
            </a:r>
            <a:r>
              <a:rPr lang="en-US" sz="2800" dirty="0">
                <a:solidFill>
                  <a:srgbClr val="660066"/>
                </a:solidFill>
              </a:rPr>
              <a:t> 1936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en-US" smtClean="0"/>
              <a:t>3</a:t>
            </a:r>
            <a:r>
              <a:rPr lang="en-US" dirty="0" smtClean="0"/>
              <a:t>. </a:t>
            </a:r>
            <a:r>
              <a:rPr lang="en-US" dirty="0" err="1" smtClean="0"/>
              <a:t>Uçakların</a:t>
            </a:r>
            <a:r>
              <a:rPr lang="en-US" dirty="0" smtClean="0"/>
              <a:t> </a:t>
            </a:r>
            <a:r>
              <a:rPr lang="en-US" dirty="0" err="1" smtClean="0"/>
              <a:t>Geçişi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B. </a:t>
            </a:r>
            <a:r>
              <a:rPr lang="en-US" dirty="0" err="1" smtClean="0"/>
              <a:t>Lozan’daki</a:t>
            </a:r>
            <a:r>
              <a:rPr lang="en-US" dirty="0" smtClean="0"/>
              <a:t> </a:t>
            </a:r>
            <a:r>
              <a:rPr lang="en-US" dirty="0" err="1" smtClean="0"/>
              <a:t>kısıtlayıcı</a:t>
            </a:r>
            <a:r>
              <a:rPr lang="en-US" dirty="0" smtClean="0"/>
              <a:t> </a:t>
            </a:r>
            <a:r>
              <a:rPr lang="en-US" dirty="0" err="1" smtClean="0"/>
              <a:t>hükümlerin</a:t>
            </a:r>
            <a:r>
              <a:rPr lang="en-US" dirty="0" smtClean="0"/>
              <a:t> </a:t>
            </a:r>
            <a:r>
              <a:rPr lang="en-US" dirty="0" err="1" smtClean="0"/>
              <a:t>kaldırılması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Boğazların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askerileştirilmesi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Boğazlar</a:t>
            </a:r>
            <a:r>
              <a:rPr lang="en-US" dirty="0" smtClean="0"/>
              <a:t> </a:t>
            </a:r>
            <a:r>
              <a:rPr lang="en-US" dirty="0" err="1" smtClean="0"/>
              <a:t>Komisyonunun</a:t>
            </a:r>
            <a:r>
              <a:rPr lang="en-US" dirty="0" smtClean="0"/>
              <a:t> </a:t>
            </a:r>
            <a:r>
              <a:rPr lang="en-US" dirty="0" err="1" smtClean="0"/>
              <a:t>kaldırılması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C. </a:t>
            </a:r>
            <a:r>
              <a:rPr lang="en-US" dirty="0" err="1" smtClean="0"/>
              <a:t>Sözleşmenin</a:t>
            </a:r>
            <a:r>
              <a:rPr lang="en-US" dirty="0" smtClean="0"/>
              <a:t> </a:t>
            </a:r>
            <a:r>
              <a:rPr lang="en-US" dirty="0" err="1" smtClean="0"/>
              <a:t>Sona</a:t>
            </a:r>
            <a:r>
              <a:rPr lang="en-US" dirty="0" smtClean="0"/>
              <a:t> </a:t>
            </a:r>
            <a:r>
              <a:rPr lang="en-US" dirty="0" err="1" smtClean="0"/>
              <a:t>Ermesi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Değiştirilmesi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6023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335</TotalTime>
  <Words>241</Words>
  <Application>Microsoft Macintosh PowerPoint</Application>
  <PresentationFormat>On-screen Show (4:3)</PresentationFormat>
  <Paragraphs>40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Solstice</vt:lpstr>
      <vt:lpstr>TÜRK DIŞ POLİTİKASI I (Güz 2019-2020)</vt:lpstr>
      <vt:lpstr>Montrö Boğazlar Sözleşmesi</vt:lpstr>
      <vt:lpstr>Montrö Boğazlar Sözleşmesi, Temmuz 1936</vt:lpstr>
      <vt:lpstr>Montrö Boğazlar Sözleşmesi, Temmuz 1936</vt:lpstr>
      <vt:lpstr>Montrö Boğazlar Sözleşmesi, Temmuz 1936</vt:lpstr>
      <vt:lpstr>Montrö Boğazlar Sözleşmesi, Temmuz 1936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41</cp:revision>
  <dcterms:created xsi:type="dcterms:W3CDTF">2019-01-06T15:26:19Z</dcterms:created>
  <dcterms:modified xsi:type="dcterms:W3CDTF">2019-09-21T09:40:57Z</dcterms:modified>
</cp:coreProperties>
</file>