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2"/>
  </p:notesMasterIdLst>
  <p:handoutMasterIdLst>
    <p:handoutMasterId r:id="rId13"/>
  </p:handoutMasterIdLst>
  <p:sldIdLst>
    <p:sldId id="668" r:id="rId4"/>
    <p:sldId id="769" r:id="rId5"/>
    <p:sldId id="729" r:id="rId6"/>
    <p:sldId id="768" r:id="rId7"/>
    <p:sldId id="766" r:id="rId8"/>
    <p:sldId id="730" r:id="rId9"/>
    <p:sldId id="734" r:id="rId10"/>
    <p:sldId id="736"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8754" autoAdjust="0"/>
  </p:normalViewPr>
  <p:slideViewPr>
    <p:cSldViewPr snapToGrid="0">
      <p:cViewPr>
        <p:scale>
          <a:sx n="75" d="100"/>
          <a:sy n="75" d="100"/>
        </p:scale>
        <p:origin x="-1290" y="-48"/>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30.03.2020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3/30/2020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3/30/2020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3/30/2020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3/30/2020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3/30/2020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3/30/2020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3/30/2020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3/30/2020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3/30/2020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3/30/2020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3/30/2020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3/30/2020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3/30/2020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3/30/2020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3/30/2020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3/30/2020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3/30/2020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3/30/2020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3/30/2020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3/30/2020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3/30/2020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3/30/2020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a:prstGeom prst="rect">
            <a:avLst/>
          </a:prstGeom>
        </p:spPr>
        <p:txBody>
          <a:bodyPr/>
          <a:lstStyle/>
          <a:p>
            <a:r>
              <a:rPr lang="en-US" smtClean="0"/>
              <a:t>Click to edit Master title style</a:t>
            </a:r>
            <a:endParaRPr lang="en-US"/>
          </a:p>
        </p:txBody>
      </p:sp>
      <p:sp>
        <p:nvSpPr>
          <p:cNvPr id="3" name="Date Placeholder 5"/>
          <p:cNvSpPr>
            <a:spLocks noGrp="1"/>
          </p:cNvSpPr>
          <p:nvPr>
            <p:ph type="dt" sz="half" idx="10"/>
          </p:nvPr>
        </p:nvSpPr>
        <p:spPr>
          <a:xfrm rot="5400000">
            <a:off x="7589045" y="1081881"/>
            <a:ext cx="2011362" cy="384175"/>
          </a:xfrm>
          <a:prstGeom prst="rect">
            <a:avLst/>
          </a:prstGeom>
        </p:spPr>
        <p:txBody>
          <a:bodyPr rtlCol="0"/>
          <a:lstStyle>
            <a:lvl1pPr>
              <a:defRPr/>
            </a:lvl1pPr>
          </a:lstStyle>
          <a:p>
            <a:pPr>
              <a:defRPr/>
            </a:pPr>
            <a:endParaRPr lang="en-GB" dirty="0"/>
          </a:p>
        </p:txBody>
      </p:sp>
      <p:sp>
        <p:nvSpPr>
          <p:cNvPr id="4" name="Slide Number Placeholder 6"/>
          <p:cNvSpPr>
            <a:spLocks noGrp="1"/>
          </p:cNvSpPr>
          <p:nvPr>
            <p:ph type="sldNum" sz="quarter" idx="11"/>
          </p:nvPr>
        </p:nvSpPr>
        <p:spPr>
          <a:xfrm>
            <a:off x="8129588" y="5734050"/>
            <a:ext cx="609600" cy="520700"/>
          </a:xfrm>
          <a:prstGeom prst="rect">
            <a:avLst/>
          </a:prstGeom>
        </p:spPr>
        <p:txBody>
          <a:bodyPr rtlCol="0"/>
          <a:lstStyle>
            <a:lvl1pPr>
              <a:defRPr/>
            </a:lvl1pPr>
          </a:lstStyle>
          <a:p>
            <a:pPr>
              <a:defRPr/>
            </a:pPr>
            <a:fld id="{C268406C-D56C-4056-8B1D-FE102A34BFBC}" type="slidenum">
              <a:rPr lang="en-GB" altLang="tr-TR"/>
              <a:pPr>
                <a:defRPr/>
              </a:pPr>
              <a:t>‹#›</a:t>
            </a:fld>
            <a:endParaRPr lang="en-GB" altLang="tr-TR"/>
          </a:p>
        </p:txBody>
      </p:sp>
      <p:sp>
        <p:nvSpPr>
          <p:cNvPr id="5" name="Footer Placeholder 7"/>
          <p:cNvSpPr>
            <a:spLocks noGrp="1"/>
          </p:cNvSpPr>
          <p:nvPr>
            <p:ph type="ftr" sz="quarter" idx="12"/>
          </p:nvPr>
        </p:nvSpPr>
        <p:spPr>
          <a:xfrm rot="5400000">
            <a:off x="6989763" y="3736975"/>
            <a:ext cx="3200400" cy="365125"/>
          </a:xfrm>
          <a:prstGeom prst="rect">
            <a:avLst/>
          </a:prstGeom>
        </p:spPr>
        <p:txBody>
          <a:bodyPr rtlCol="0"/>
          <a:lstStyle>
            <a:lvl1pPr>
              <a:defRPr/>
            </a:lvl1pPr>
          </a:lstStyle>
          <a:p>
            <a:pPr>
              <a:defRPr/>
            </a:pPr>
            <a:endParaRPr lang="en-GB"/>
          </a:p>
        </p:txBody>
      </p:sp>
    </p:spTree>
    <p:extLst>
      <p:ext uri="{BB962C8B-B14F-4D97-AF65-F5344CB8AC3E}">
        <p14:creationId xmlns:p14="http://schemas.microsoft.com/office/powerpoint/2010/main" val="52739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3/30/2020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3/30/2020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3/30/2020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3/30/2020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3/30/2020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3/30/2020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3/30/2020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3/30/2020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userDrawn="1"/>
        </p:nvPicPr>
        <p:blipFill rotWithShape="1">
          <a:blip r:embed="rId6">
            <a:extLst>
              <a:ext uri="{28A0092B-C50C-407E-A947-70E740481C1C}">
                <a14:useLocalDpi xmlns:a14="http://schemas.microsoft.com/office/drawing/2010/main" val="0"/>
              </a:ext>
            </a:extLst>
          </a:blip>
          <a:srcRect b="2433"/>
          <a:stretch/>
        </p:blipFill>
        <p:spPr bwMode="auto">
          <a:xfrm>
            <a:off x="13647" y="-2231"/>
            <a:ext cx="9108000" cy="683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4"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1077218"/>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a:t>
            </a:r>
            <a:r>
              <a:rPr lang="tr-TR" sz="3200" b="1" dirty="0" smtClean="0">
                <a:latin typeface="Arial" panose="020B0604020202020204" pitchFamily="34" charset="0"/>
                <a:cs typeface="Arial" panose="020B0604020202020204" pitchFamily="34" charset="0"/>
              </a:rPr>
              <a:t>334</a:t>
            </a:r>
            <a:endParaRPr lang="tr-TR" sz="3200" b="1" dirty="0">
              <a:latin typeface="Arial" panose="020B0604020202020204" pitchFamily="34" charset="0"/>
              <a:cs typeface="Arial" panose="020B0604020202020204" pitchFamily="34" charset="0"/>
            </a:endParaRPr>
          </a:p>
          <a:p>
            <a:pPr algn="ctr"/>
            <a:r>
              <a:rPr lang="tr-TR" altLang="tr-TR" sz="3200" b="1" dirty="0"/>
              <a:t>Afet Yönetimi ve </a:t>
            </a:r>
            <a:r>
              <a:rPr lang="tr-TR" altLang="tr-TR" sz="3200" b="1" dirty="0" smtClean="0"/>
              <a:t>Politikaları </a:t>
            </a: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Dr. Öğr.Üyesi Md Moynul AHSAN</a:t>
            </a:r>
            <a:endParaRPr lang="tr-TR" sz="1600" b="1"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
        <p:nvSpPr>
          <p:cNvPr id="2" name="Rectangle 1"/>
          <p:cNvSpPr/>
          <p:nvPr/>
        </p:nvSpPr>
        <p:spPr>
          <a:xfrm>
            <a:off x="2286000" y="2957839"/>
            <a:ext cx="5740400" cy="1040285"/>
          </a:xfrm>
          <a:prstGeom prst="rect">
            <a:avLst/>
          </a:prstGeom>
        </p:spPr>
        <p:txBody>
          <a:bodyPr wrap="square">
            <a:spAutoFit/>
          </a:bodyPr>
          <a:lstStyle/>
          <a:p>
            <a:pPr marL="0" lvl="1" algn="ctr">
              <a:spcBef>
                <a:spcPct val="20000"/>
              </a:spcBef>
              <a:buClr>
                <a:schemeClr val="tx1">
                  <a:lumMod val="95000"/>
                  <a:lumOff val="5000"/>
                </a:schemeClr>
              </a:buClr>
            </a:pPr>
            <a:r>
              <a:rPr lang="tr-TR" sz="2800" b="1" dirty="0" smtClean="0">
                <a:latin typeface="Arial" panose="020B0604020202020204" pitchFamily="34" charset="0"/>
                <a:cs typeface="Arial" panose="020B0604020202020204" pitchFamily="34" charset="0"/>
              </a:rPr>
              <a:t>12. </a:t>
            </a:r>
            <a:r>
              <a:rPr lang="tr-TR" sz="2800" b="1" dirty="0">
                <a:latin typeface="Arial" panose="020B0604020202020204" pitchFamily="34" charset="0"/>
                <a:cs typeface="Arial" panose="020B0604020202020204" pitchFamily="34" charset="0"/>
              </a:rPr>
              <a:t>HAFTA</a:t>
            </a:r>
          </a:p>
          <a:p>
            <a:pPr marL="0" lvl="1" algn="ctr">
              <a:spcBef>
                <a:spcPct val="20000"/>
              </a:spcBef>
              <a:buClr>
                <a:schemeClr val="accent1"/>
              </a:buClr>
            </a:pPr>
            <a:r>
              <a:rPr lang="tr-TR" sz="2800" b="1" dirty="0">
                <a:latin typeface="Arial" panose="020B0604020202020204" pitchFamily="34" charset="0"/>
                <a:cs typeface="Arial" panose="020B0604020202020204" pitchFamily="34" charset="0"/>
              </a:rPr>
              <a:t>Türkiye’de </a:t>
            </a:r>
            <a:r>
              <a:rPr lang="tr-TR" sz="2800" b="1" dirty="0" smtClean="0">
                <a:latin typeface="Arial" panose="020B0604020202020204" pitchFamily="34" charset="0"/>
                <a:cs typeface="Arial" panose="020B0604020202020204" pitchFamily="34" charset="0"/>
              </a:rPr>
              <a:t>Afet Yönetimi Sistemi</a:t>
            </a:r>
            <a:endParaRPr lang="en-US" sz="2400" b="1" dirty="0"/>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1 Başlık"/>
          <p:cNvSpPr txBox="1">
            <a:spLocks/>
          </p:cNvSpPr>
          <p:nvPr/>
        </p:nvSpPr>
        <p:spPr bwMode="auto">
          <a:xfrm>
            <a:off x="330200" y="566738"/>
            <a:ext cx="7467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lnSpc>
                <a:spcPct val="90000"/>
              </a:lnSpc>
            </a:pPr>
            <a:r>
              <a:rPr lang="tr-TR" altLang="tr-TR" sz="2000" b="1" dirty="0" smtClean="0">
                <a:solidFill>
                  <a:srgbClr val="160093"/>
                </a:solidFill>
                <a:latin typeface="Arial" charset="0"/>
                <a:ea typeface="MS PGothic" pitchFamily="34" charset="-128"/>
                <a:cs typeface="Arial" charset="0"/>
              </a:rPr>
              <a:t>Giriş</a:t>
            </a:r>
            <a:endParaRPr lang="tr-TR" altLang="tr-TR" sz="2000" b="1" dirty="0">
              <a:solidFill>
                <a:srgbClr val="C00000"/>
              </a:solidFill>
              <a:latin typeface="Arial" charset="0"/>
              <a:ea typeface="MS PGothic" pitchFamily="34" charset="-128"/>
              <a:cs typeface="Arial" charset="0"/>
            </a:endParaRPr>
          </a:p>
        </p:txBody>
      </p:sp>
      <p:sp>
        <p:nvSpPr>
          <p:cNvPr id="5" name="Rectangle 4">
            <a:extLst>
              <a:ext uri="{FF2B5EF4-FFF2-40B4-BE49-F238E27FC236}"/>
            </a:extLst>
          </p:cNvPr>
          <p:cNvSpPr/>
          <p:nvPr/>
        </p:nvSpPr>
        <p:spPr>
          <a:xfrm>
            <a:off x="482599" y="1425798"/>
            <a:ext cx="8293101" cy="4093428"/>
          </a:xfrm>
          <a:prstGeom prst="rect">
            <a:avLst/>
          </a:prstGeom>
        </p:spPr>
        <p:txBody>
          <a:bodyPr wrap="square">
            <a:spAutoFit/>
          </a:bodyPr>
          <a:lstStyle/>
          <a:p>
            <a:pPr algn="just">
              <a:defRPr/>
            </a:pPr>
            <a:r>
              <a:rPr lang="en-US" sz="2000" dirty="0">
                <a:latin typeface="Arial" panose="020B0604020202020204" pitchFamily="34" charset="0"/>
                <a:cs typeface="Arial" panose="020B0604020202020204" pitchFamily="34" charset="0"/>
              </a:rPr>
              <a:t>A collection of ICTs, </a:t>
            </a:r>
            <a:r>
              <a:rPr lang="en-US" sz="2000" dirty="0" smtClean="0">
                <a:latin typeface="Arial" panose="020B0604020202020204" pitchFamily="34" charset="0"/>
                <a:cs typeface="Arial" panose="020B0604020202020204" pitchFamily="34" charset="0"/>
              </a:rPr>
              <a:t>D</a:t>
            </a:r>
            <a:r>
              <a:rPr lang="tr-TR" sz="2000" dirty="0" smtClean="0">
                <a:latin typeface="Arial" panose="020B0604020202020204" pitchFamily="34" charset="0"/>
                <a:cs typeface="Arial" panose="020B0604020202020204" pitchFamily="34" charset="0"/>
              </a:rPr>
              <a:t>isasterm Management </a:t>
            </a:r>
            <a:r>
              <a:rPr lang="en-US" sz="2000" dirty="0" smtClean="0">
                <a:latin typeface="Arial" panose="020B0604020202020204" pitchFamily="34" charset="0"/>
                <a:cs typeface="Arial" panose="020B0604020202020204" pitchFamily="34" charset="0"/>
              </a:rPr>
              <a:t>O</a:t>
            </a:r>
            <a:r>
              <a:rPr lang="tr-TR" sz="2000" dirty="0" smtClean="0">
                <a:latin typeface="Arial" panose="020B0604020202020204" pitchFamily="34" charset="0"/>
                <a:cs typeface="Arial" panose="020B0604020202020204" pitchFamily="34" charset="0"/>
              </a:rPr>
              <a:t>rganisation</a:t>
            </a:r>
            <a:r>
              <a:rPr lang="en-US" sz="2000" dirty="0" smtClean="0">
                <a:latin typeface="Arial" panose="020B0604020202020204" pitchFamily="34" charset="0"/>
                <a:cs typeface="Arial" panose="020B0604020202020204" pitchFamily="34" charset="0"/>
              </a:rPr>
              <a:t>s</a:t>
            </a:r>
            <a:r>
              <a:rPr lang="en-US" sz="2000" dirty="0">
                <a:latin typeface="Arial" panose="020B0604020202020204" pitchFamily="34" charset="0"/>
                <a:cs typeface="Arial" panose="020B0604020202020204" pitchFamily="34" charset="0"/>
              </a:rPr>
              <a:t>, relationships among the DMOs, and operational procedures/business processes of the DMOs, of which objective is to prevent, mitigate, and minimize the impact of disasters. </a:t>
            </a:r>
            <a:endParaRPr lang="tr-TR" sz="2000" dirty="0" smtClean="0">
              <a:latin typeface="Arial" panose="020B0604020202020204" pitchFamily="34" charset="0"/>
              <a:cs typeface="Arial" panose="020B0604020202020204" pitchFamily="34" charset="0"/>
            </a:endParaRPr>
          </a:p>
          <a:p>
            <a:pPr algn="just">
              <a:defRPr/>
            </a:pPr>
            <a:endParaRPr lang="tr-TR" sz="2000" dirty="0">
              <a:latin typeface="Arial" panose="020B0604020202020204" pitchFamily="34" charset="0"/>
              <a:cs typeface="Arial" panose="020B0604020202020204" pitchFamily="34" charset="0"/>
            </a:endParaRPr>
          </a:p>
          <a:p>
            <a:pPr algn="just">
              <a:defRPr/>
            </a:pPr>
            <a:r>
              <a:rPr lang="tr-TR" sz="2000" dirty="0" smtClean="0">
                <a:latin typeface="Arial" panose="020B0604020202020204" pitchFamily="34" charset="0"/>
                <a:cs typeface="Arial" panose="020B0604020202020204" pitchFamily="34" charset="0"/>
              </a:rPr>
              <a:t>For example:</a:t>
            </a:r>
          </a:p>
          <a:p>
            <a:pPr algn="just">
              <a:defRPr/>
            </a:pPr>
            <a:endParaRPr lang="tr-TR" sz="2000" dirty="0">
              <a:latin typeface="Arial" panose="020B0604020202020204" pitchFamily="34" charset="0"/>
              <a:cs typeface="Arial" panose="020B0604020202020204" pitchFamily="34" charset="0"/>
            </a:endParaRPr>
          </a:p>
          <a:p>
            <a:pPr algn="just">
              <a:defRPr/>
            </a:pPr>
            <a:r>
              <a:rPr lang="tr-TR" sz="2000" dirty="0" smtClean="0">
                <a:latin typeface="Arial" panose="020B0604020202020204" pitchFamily="34" charset="0"/>
                <a:cs typeface="Arial" panose="020B0604020202020204" pitchFamily="34" charset="0"/>
              </a:rPr>
              <a:t>In Queensland, Australia, </a:t>
            </a:r>
          </a:p>
          <a:p>
            <a:pPr algn="just">
              <a:defRPr/>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Queensland’s disaster management system refers to the legislation, regulations, plans, standards, policies, technology systems, guidelines and associated publications in place to facilitate effective disaster management across the four phases of prevention, preparedness, response and recovery</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520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1 Başlık"/>
          <p:cNvSpPr txBox="1">
            <a:spLocks/>
          </p:cNvSpPr>
          <p:nvPr/>
        </p:nvSpPr>
        <p:spPr bwMode="auto">
          <a:xfrm>
            <a:off x="330200" y="566738"/>
            <a:ext cx="7467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lnSpc>
                <a:spcPct val="90000"/>
              </a:lnSpc>
            </a:pPr>
            <a:r>
              <a:rPr lang="tr-TR" altLang="tr-TR" sz="2000" b="1" dirty="0">
                <a:solidFill>
                  <a:srgbClr val="160093"/>
                </a:solidFill>
                <a:latin typeface="Arial" charset="0"/>
                <a:ea typeface="MS PGothic" pitchFamily="34" charset="-128"/>
                <a:cs typeface="Arial" charset="0"/>
              </a:rPr>
              <a:t>Türkiye’de Afet Yönetiminin Tarihsel Gelişim Süreci </a:t>
            </a:r>
            <a:endParaRPr lang="tr-TR" altLang="tr-TR" sz="2000" b="1" dirty="0">
              <a:solidFill>
                <a:srgbClr val="C00000"/>
              </a:solidFill>
              <a:latin typeface="Arial" charset="0"/>
              <a:ea typeface="MS PGothic" pitchFamily="34" charset="-128"/>
              <a:cs typeface="Arial" charset="0"/>
            </a:endParaRPr>
          </a:p>
        </p:txBody>
      </p:sp>
      <p:sp>
        <p:nvSpPr>
          <p:cNvPr id="5" name="Rectangle 4">
            <a:extLst>
              <a:ext uri="{FF2B5EF4-FFF2-40B4-BE49-F238E27FC236}"/>
            </a:extLst>
          </p:cNvPr>
          <p:cNvSpPr/>
          <p:nvPr/>
        </p:nvSpPr>
        <p:spPr>
          <a:xfrm>
            <a:off x="482600" y="1235298"/>
            <a:ext cx="7681683" cy="1938992"/>
          </a:xfrm>
          <a:prstGeom prst="rect">
            <a:avLst/>
          </a:prstGeom>
        </p:spPr>
        <p:txBody>
          <a:bodyPr wrap="square">
            <a:spAutoFit/>
          </a:bodyPr>
          <a:lstStyle/>
          <a:p>
            <a:pPr algn="just">
              <a:defRPr/>
            </a:pPr>
            <a:r>
              <a:rPr lang="tr-TR" sz="2000" dirty="0">
                <a:latin typeface="Arial" panose="020B0604020202020204" pitchFamily="34" charset="0"/>
                <a:cs typeface="Arial" panose="020B0604020202020204" pitchFamily="34" charset="0"/>
              </a:rPr>
              <a:t>Türkiye’de doğal afet zararlarının azaltılması konusundaki mevzuatı, </a:t>
            </a:r>
            <a:r>
              <a:rPr lang="tr-TR" sz="2000" dirty="0" smtClean="0">
                <a:latin typeface="Arial" panose="020B0604020202020204" pitchFamily="34" charset="0"/>
                <a:cs typeface="Arial" panose="020B0604020202020204" pitchFamily="34" charset="0"/>
              </a:rPr>
              <a:t>önemli politika </a:t>
            </a:r>
            <a:r>
              <a:rPr lang="tr-TR" sz="2000" dirty="0">
                <a:latin typeface="Arial" panose="020B0604020202020204" pitchFamily="34" charset="0"/>
                <a:cs typeface="Arial" panose="020B0604020202020204" pitchFamily="34" charset="0"/>
              </a:rPr>
              <a:t>değişiklikleri göstermeleri açısından, dört dönemde incelemek </a:t>
            </a:r>
            <a:r>
              <a:rPr lang="tr-TR" sz="2000" dirty="0" smtClean="0">
                <a:latin typeface="Arial" panose="020B0604020202020204" pitchFamily="34" charset="0"/>
                <a:cs typeface="Arial" panose="020B0604020202020204" pitchFamily="34" charset="0"/>
              </a:rPr>
              <a:t>olanaklıdır. Bu </a:t>
            </a:r>
            <a:r>
              <a:rPr lang="tr-TR" sz="2000" dirty="0">
                <a:latin typeface="Arial" panose="020B0604020202020204" pitchFamily="34" charset="0"/>
                <a:cs typeface="Arial" panose="020B0604020202020204" pitchFamily="34" charset="0"/>
              </a:rPr>
              <a:t>dönemler; 1944 öncesi, 1944–1958 arası, 1958- 1999 arası ve 17 Ağustos </a:t>
            </a:r>
            <a:r>
              <a:rPr lang="tr-TR" sz="2000" dirty="0" smtClean="0">
                <a:latin typeface="Arial" panose="020B0604020202020204" pitchFamily="34" charset="0"/>
                <a:cs typeface="Arial" panose="020B0604020202020204" pitchFamily="34" charset="0"/>
              </a:rPr>
              <a:t>1999 (Marmara </a:t>
            </a:r>
            <a:r>
              <a:rPr lang="tr-TR" sz="2000" dirty="0">
                <a:latin typeface="Arial" panose="020B0604020202020204" pitchFamily="34" charset="0"/>
                <a:cs typeface="Arial" panose="020B0604020202020204" pitchFamily="34" charset="0"/>
              </a:rPr>
              <a:t>Depremi) olduktan sonraki </a:t>
            </a:r>
            <a:r>
              <a:rPr lang="tr-TR" sz="2000" dirty="0" smtClean="0">
                <a:latin typeface="Arial" panose="020B0604020202020204" pitchFamily="34" charset="0"/>
                <a:cs typeface="Arial" panose="020B0604020202020204" pitchFamily="34" charset="0"/>
              </a:rPr>
              <a:t>dönemdir</a:t>
            </a:r>
          </a:p>
          <a:p>
            <a:pPr algn="just">
              <a:defRPr/>
            </a:pP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853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401445"/>
            <a:ext cx="7670800" cy="3893374"/>
          </a:xfrm>
          <a:prstGeom prst="rect">
            <a:avLst/>
          </a:prstGeom>
        </p:spPr>
        <p:txBody>
          <a:bodyPr wrap="square">
            <a:spAutoFit/>
          </a:bodyPr>
          <a:lstStyle/>
          <a:p>
            <a:pPr marL="342900" indent="-342900" algn="just">
              <a:buFont typeface="Wingdings" panose="05000000000000000000" pitchFamily="2" charset="2"/>
              <a:buChar char="§"/>
            </a:pPr>
            <a:r>
              <a:rPr lang="tr-TR" sz="1900" dirty="0">
                <a:latin typeface="Arial" panose="020B0604020202020204" pitchFamily="34" charset="0"/>
                <a:cs typeface="Arial" panose="020B0604020202020204" pitchFamily="34" charset="0"/>
              </a:rPr>
              <a:t>Pre-1944 period: There were no effective policies for DM</a:t>
            </a:r>
          </a:p>
          <a:p>
            <a:pPr marL="342900" indent="-342900" algn="just">
              <a:buFont typeface="Wingdings" panose="05000000000000000000" pitchFamily="2" charset="2"/>
              <a:buChar char="§"/>
            </a:pPr>
            <a:r>
              <a:rPr lang="tr-TR" sz="1900" dirty="0">
                <a:latin typeface="Arial" panose="020B0604020202020204" pitchFamily="34" charset="0"/>
                <a:cs typeface="Arial" panose="020B0604020202020204" pitchFamily="34" charset="0"/>
              </a:rPr>
              <a:t>1944 – 1958 period: Period with feeble countermeasures:</a:t>
            </a:r>
          </a:p>
          <a:p>
            <a:pPr marL="342900" indent="-342900" algn="just">
              <a:buFont typeface="Wingdings" panose="05000000000000000000" pitchFamily="2" charset="2"/>
              <a:buChar char="§"/>
            </a:pPr>
            <a:r>
              <a:rPr lang="tr-TR" sz="1900" dirty="0">
                <a:latin typeface="Arial" panose="020B0604020202020204" pitchFamily="34" charset="0"/>
                <a:cs typeface="Arial" panose="020B0604020202020204" pitchFamily="34" charset="0"/>
              </a:rPr>
              <a:t>Government declared Law No: 4623 in 1944 for the foundation of DM activities in Turkey. In this period ‘’Development Law (Law No: 6785) and Civil Defense Law (Law No: 7126) were also enacted.</a:t>
            </a:r>
          </a:p>
          <a:p>
            <a:pPr marL="342900" indent="-342900" algn="just">
              <a:buFont typeface="Wingdings" panose="05000000000000000000" pitchFamily="2" charset="2"/>
              <a:buChar char="§"/>
            </a:pPr>
            <a:r>
              <a:rPr lang="tr-TR" sz="1900" dirty="0">
                <a:latin typeface="Arial" panose="020B0604020202020204" pitchFamily="34" charset="0"/>
                <a:cs typeface="Arial" panose="020B0604020202020204" pitchFamily="34" charset="0"/>
              </a:rPr>
              <a:t>1959 – 1999 period: National Assembly passed Law No. 7269 (Disaster Law) and established a new Ministry which is responsible for the coordination and implementation of states obligations according to Law 7269 and 6785.</a:t>
            </a:r>
          </a:p>
          <a:p>
            <a:pPr marL="342900" indent="-342900" algn="just">
              <a:buFont typeface="Wingdings" panose="05000000000000000000" pitchFamily="2" charset="2"/>
              <a:buChar char="§"/>
            </a:pPr>
            <a:r>
              <a:rPr lang="tr-TR" sz="1900" dirty="0">
                <a:latin typeface="Arial" panose="020B0604020202020204" pitchFamily="34" charset="0"/>
                <a:cs typeface="Arial" panose="020B0604020202020204" pitchFamily="34" charset="0"/>
              </a:rPr>
              <a:t>Post 1999: Awakening Period: The enormity of the losses from 1999’s two big earthquakes forced the government to promulgate 7 new laws and 32 decree laws to improve the national disaster management system.</a:t>
            </a:r>
          </a:p>
        </p:txBody>
      </p:sp>
      <p:sp>
        <p:nvSpPr>
          <p:cNvPr id="5" name="1 Başlık"/>
          <p:cNvSpPr txBox="1">
            <a:spLocks/>
          </p:cNvSpPr>
          <p:nvPr/>
        </p:nvSpPr>
        <p:spPr bwMode="auto">
          <a:xfrm>
            <a:off x="330200" y="566738"/>
            <a:ext cx="7467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lnSpc>
                <a:spcPct val="90000"/>
              </a:lnSpc>
            </a:pPr>
            <a:r>
              <a:rPr lang="tr-TR" altLang="tr-TR" sz="2000" b="1" dirty="0">
                <a:solidFill>
                  <a:srgbClr val="160093"/>
                </a:solidFill>
                <a:latin typeface="Arial" charset="0"/>
                <a:ea typeface="MS PGothic" pitchFamily="34" charset="-128"/>
                <a:cs typeface="Arial" charset="0"/>
              </a:rPr>
              <a:t>Türkiye’de Afet Yönetiminin Tarihsel Gelişim Süreci </a:t>
            </a:r>
            <a:endParaRPr lang="tr-TR" altLang="tr-TR" sz="2000" b="1" dirty="0">
              <a:solidFill>
                <a:srgbClr val="C00000"/>
              </a:solidFill>
              <a:latin typeface="Arial" charset="0"/>
              <a:ea typeface="MS PGothic" pitchFamily="34" charset="-128"/>
              <a:cs typeface="Arial" charset="0"/>
            </a:endParaRPr>
          </a:p>
        </p:txBody>
      </p:sp>
    </p:spTree>
    <p:extLst>
      <p:ext uri="{BB962C8B-B14F-4D97-AF65-F5344CB8AC3E}">
        <p14:creationId xmlns:p14="http://schemas.microsoft.com/office/powerpoint/2010/main" val="1355638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4512" y="1355407"/>
            <a:ext cx="5614988" cy="4042093"/>
          </a:xfrm>
          <a:prstGeom prst="rect">
            <a:avLst/>
          </a:prstGeom>
          <a:noFill/>
        </p:spPr>
      </p:pic>
      <p:sp>
        <p:nvSpPr>
          <p:cNvPr id="2" name="Rectangle 1"/>
          <p:cNvSpPr/>
          <p:nvPr/>
        </p:nvSpPr>
        <p:spPr>
          <a:xfrm>
            <a:off x="1066800" y="5304135"/>
            <a:ext cx="7505700" cy="646331"/>
          </a:xfrm>
          <a:prstGeom prst="rect">
            <a:avLst/>
          </a:prstGeom>
        </p:spPr>
        <p:txBody>
          <a:bodyPr wrap="square">
            <a:spAutoFit/>
          </a:bodyPr>
          <a:lstStyle/>
          <a:p>
            <a:r>
              <a:rPr lang="tr-TR" dirty="0" smtClean="0"/>
              <a:t>Figure: National </a:t>
            </a:r>
            <a:r>
              <a:rPr lang="tr-TR" dirty="0"/>
              <a:t>Disaster Management chart of Turkey before Marmara </a:t>
            </a:r>
            <a:r>
              <a:rPr lang="tr-TR" dirty="0" smtClean="0"/>
              <a:t>earthquakes.</a:t>
            </a:r>
            <a:endParaRPr lang="tr-TR" dirty="0"/>
          </a:p>
        </p:txBody>
      </p:sp>
      <p:sp>
        <p:nvSpPr>
          <p:cNvPr id="7" name="1 Başlık"/>
          <p:cNvSpPr txBox="1">
            <a:spLocks/>
          </p:cNvSpPr>
          <p:nvPr/>
        </p:nvSpPr>
        <p:spPr bwMode="auto">
          <a:xfrm>
            <a:off x="330200" y="515938"/>
            <a:ext cx="7594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lnSpc>
                <a:spcPct val="90000"/>
              </a:lnSpc>
            </a:pPr>
            <a:r>
              <a:rPr lang="en-US" altLang="tr-TR" sz="2000" b="1" dirty="0">
                <a:solidFill>
                  <a:srgbClr val="160093"/>
                </a:solidFill>
                <a:latin typeface="Arial" charset="0"/>
                <a:ea typeface="MS PGothic" pitchFamily="34" charset="-128"/>
                <a:cs typeface="Arial" charset="0"/>
              </a:rPr>
              <a:t>National Disaster Management chart of Turkey before Marmara earthquakes</a:t>
            </a:r>
            <a:endParaRPr lang="tr-TR" altLang="tr-TR" sz="2000" b="1" dirty="0">
              <a:solidFill>
                <a:srgbClr val="C00000"/>
              </a:solidFill>
              <a:latin typeface="Arial" charset="0"/>
              <a:ea typeface="MS PGothic" pitchFamily="34" charset="-128"/>
              <a:cs typeface="Arial" charset="0"/>
            </a:endParaRPr>
          </a:p>
        </p:txBody>
      </p:sp>
    </p:spTree>
    <p:extLst>
      <p:ext uri="{BB962C8B-B14F-4D97-AF65-F5344CB8AC3E}">
        <p14:creationId xmlns:p14="http://schemas.microsoft.com/office/powerpoint/2010/main" val="3905836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457200" y="274638"/>
            <a:ext cx="7467600" cy="817562"/>
          </a:xfrm>
        </p:spPr>
        <p:txBody>
          <a:bodyPr/>
          <a:lstStyle/>
          <a:p>
            <a:pPr>
              <a:defRPr/>
            </a:pPr>
            <a:r>
              <a:rPr lang="tr-TR" sz="1800" dirty="0"/>
              <a:t/>
            </a:r>
            <a:br>
              <a:rPr lang="tr-TR" sz="1800" dirty="0"/>
            </a:br>
            <a:endParaRPr lang="tr-TR" sz="1800" b="1" dirty="0">
              <a:solidFill>
                <a:srgbClr val="C00000"/>
              </a:solidFill>
            </a:endParaRPr>
          </a:p>
        </p:txBody>
      </p:sp>
      <p:sp>
        <p:nvSpPr>
          <p:cNvPr id="9220" name="1 Başlık"/>
          <p:cNvSpPr txBox="1">
            <a:spLocks/>
          </p:cNvSpPr>
          <p:nvPr/>
        </p:nvSpPr>
        <p:spPr bwMode="auto">
          <a:xfrm>
            <a:off x="330200" y="566738"/>
            <a:ext cx="7467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lnSpc>
                <a:spcPct val="90000"/>
              </a:lnSpc>
            </a:pPr>
            <a:r>
              <a:rPr lang="tr-TR" altLang="tr-TR" sz="2000" b="1" dirty="0" smtClean="0">
                <a:solidFill>
                  <a:srgbClr val="160093"/>
                </a:solidFill>
                <a:latin typeface="Arial" charset="0"/>
                <a:ea typeface="MS PGothic" pitchFamily="34" charset="-128"/>
                <a:cs typeface="Arial" charset="0"/>
              </a:rPr>
              <a:t>Afet Yönetimi Sistemi</a:t>
            </a:r>
            <a:endParaRPr lang="tr-TR" altLang="tr-TR" sz="2000" b="1" dirty="0">
              <a:solidFill>
                <a:srgbClr val="C00000"/>
              </a:solidFill>
              <a:latin typeface="Arial" charset="0"/>
              <a:ea typeface="MS PGothic" pitchFamily="34" charset="-128"/>
              <a:cs typeface="Arial" charset="0"/>
            </a:endParaRPr>
          </a:p>
        </p:txBody>
      </p:sp>
      <p:sp>
        <p:nvSpPr>
          <p:cNvPr id="7" name="Rectangle 6">
            <a:extLst>
              <a:ext uri="{FF2B5EF4-FFF2-40B4-BE49-F238E27FC236}"/>
            </a:extLst>
          </p:cNvPr>
          <p:cNvSpPr/>
          <p:nvPr/>
        </p:nvSpPr>
        <p:spPr>
          <a:xfrm>
            <a:off x="635000" y="1163223"/>
            <a:ext cx="7848600" cy="1277273"/>
          </a:xfrm>
          <a:prstGeom prst="rect">
            <a:avLst/>
          </a:prstGeom>
        </p:spPr>
        <p:txBody>
          <a:bodyPr>
            <a:spAutoFit/>
          </a:bodyPr>
          <a:lstStyle/>
          <a:p>
            <a:pPr marL="285750" indent="-285750" algn="just">
              <a:spcBef>
                <a:spcPts val="300"/>
              </a:spcBef>
              <a:buFont typeface="Wingdings" panose="05000000000000000000" pitchFamily="2" charset="2"/>
              <a:buChar char="q"/>
              <a:defRPr/>
            </a:pPr>
            <a:r>
              <a:rPr lang="en-US" dirty="0">
                <a:latin typeface="Arial" panose="020B0604020202020204" pitchFamily="34" charset="0"/>
                <a:cs typeface="Arial" panose="020B0604020202020204" pitchFamily="34" charset="0"/>
              </a:rPr>
              <a:t>Disaster Management system of Turkey changed from centralized system to decentralized </a:t>
            </a:r>
            <a:r>
              <a:rPr lang="en-US" dirty="0" smtClean="0">
                <a:latin typeface="Arial" panose="020B0604020202020204" pitchFamily="34" charset="0"/>
                <a:cs typeface="Arial" panose="020B0604020202020204" pitchFamily="34" charset="0"/>
              </a:rPr>
              <a:t>system.</a:t>
            </a:r>
            <a:endParaRPr lang="tr-TR" dirty="0" smtClean="0">
              <a:latin typeface="Arial" panose="020B0604020202020204" pitchFamily="34" charset="0"/>
              <a:cs typeface="Arial" panose="020B0604020202020204" pitchFamily="34" charset="0"/>
            </a:endParaRPr>
          </a:p>
          <a:p>
            <a:pPr marL="285750" indent="-285750" algn="just">
              <a:spcBef>
                <a:spcPts val="300"/>
              </a:spcBef>
              <a:buFont typeface="Wingdings" panose="05000000000000000000" pitchFamily="2" charset="2"/>
              <a:buChar char="q"/>
              <a:defRPr/>
            </a:pPr>
            <a:endParaRPr lang="tr-TR" sz="1800" dirty="0">
              <a:latin typeface="Arial" panose="020B0604020202020204" pitchFamily="34" charset="0"/>
              <a:cs typeface="Arial" panose="020B0604020202020204" pitchFamily="34" charset="0"/>
            </a:endParaRPr>
          </a:p>
          <a:p>
            <a:pPr marL="285750" indent="-285750" algn="just">
              <a:spcBef>
                <a:spcPts val="300"/>
              </a:spcBef>
              <a:buFont typeface="Wingdings" panose="05000000000000000000" pitchFamily="2" charset="2"/>
              <a:buChar char="q"/>
              <a:defRPr/>
            </a:pPr>
            <a:endParaRPr lang="tr-TR" sz="1800" dirty="0">
              <a:latin typeface="Arial" panose="020B0604020202020204" pitchFamily="34" charset="0"/>
              <a:cs typeface="Arial" panose="020B0604020202020204" pitchFamily="34"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0200" y="1801859"/>
            <a:ext cx="4038600" cy="4090941"/>
          </a:xfrm>
          <a:prstGeom prst="rect">
            <a:avLst/>
          </a:prstGeom>
          <a:noFill/>
        </p:spPr>
      </p:pic>
    </p:spTree>
    <p:extLst>
      <p:ext uri="{BB962C8B-B14F-4D97-AF65-F5344CB8AC3E}">
        <p14:creationId xmlns:p14="http://schemas.microsoft.com/office/powerpoint/2010/main" val="1441872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ÜNİTE. ACİL DURUM VE AFET YÖNETİMİNE GİRİŞ Prof. Dr. Mikda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200" y="1223197"/>
            <a:ext cx="6604000" cy="4645792"/>
          </a:xfrm>
          <a:prstGeom prst="rect">
            <a:avLst/>
          </a:prstGeom>
          <a:noFill/>
          <a:extLst>
            <a:ext uri="{909E8E84-426E-40DD-AFC4-6F175D3DCCD1}">
              <a14:hiddenFill xmlns:a14="http://schemas.microsoft.com/office/drawing/2010/main">
                <a:solidFill>
                  <a:srgbClr val="FFFFFF"/>
                </a:solidFill>
              </a14:hiddenFill>
            </a:ext>
          </a:extLst>
        </p:spPr>
      </p:pic>
      <p:sp>
        <p:nvSpPr>
          <p:cNvPr id="5" name="1 Başlık"/>
          <p:cNvSpPr txBox="1">
            <a:spLocks/>
          </p:cNvSpPr>
          <p:nvPr/>
        </p:nvSpPr>
        <p:spPr bwMode="auto">
          <a:xfrm>
            <a:off x="330200" y="566738"/>
            <a:ext cx="7467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lnSpc>
                <a:spcPct val="90000"/>
              </a:lnSpc>
            </a:pPr>
            <a:r>
              <a:rPr lang="tr-TR" altLang="tr-TR" sz="2000" b="1" dirty="0" smtClean="0">
                <a:solidFill>
                  <a:srgbClr val="160093"/>
                </a:solidFill>
                <a:latin typeface="Arial" charset="0"/>
                <a:ea typeface="MS PGothic" pitchFamily="34" charset="-128"/>
                <a:cs typeface="Arial" charset="0"/>
              </a:rPr>
              <a:t>Afet Yönetimi Sistemi</a:t>
            </a:r>
            <a:endParaRPr lang="tr-TR" altLang="tr-TR" sz="2000" b="1" dirty="0">
              <a:solidFill>
                <a:srgbClr val="C00000"/>
              </a:solidFill>
              <a:latin typeface="Arial" charset="0"/>
              <a:ea typeface="MS PGothic" pitchFamily="34" charset="-128"/>
              <a:cs typeface="Arial" charset="0"/>
            </a:endParaRPr>
          </a:p>
        </p:txBody>
      </p:sp>
    </p:spTree>
    <p:extLst>
      <p:ext uri="{BB962C8B-B14F-4D97-AF65-F5344CB8AC3E}">
        <p14:creationId xmlns:p14="http://schemas.microsoft.com/office/powerpoint/2010/main" val="1229736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extLst>
          </p:cNvPr>
          <p:cNvSpPr txBox="1"/>
          <p:nvPr/>
        </p:nvSpPr>
        <p:spPr>
          <a:xfrm>
            <a:off x="414338" y="427038"/>
            <a:ext cx="5195887" cy="430212"/>
          </a:xfrm>
          <a:prstGeom prst="rect">
            <a:avLst/>
          </a:prstGeom>
          <a:noFill/>
        </p:spPr>
        <p:txBody>
          <a:bodyPr>
            <a:spAutoFit/>
          </a:bodyPr>
          <a:lstStyle/>
          <a:p>
            <a:pPr>
              <a:defRPr/>
            </a:pPr>
            <a:r>
              <a:rPr lang="tr-TR" sz="2200" b="1" dirty="0" smtClean="0">
                <a:solidFill>
                  <a:srgbClr val="0070C0"/>
                </a:solidFill>
              </a:rPr>
              <a:t>AFAD Teşkilat Şeması</a:t>
            </a:r>
            <a:endParaRPr lang="tr-TR" sz="2200" b="1" dirty="0">
              <a:solidFill>
                <a:srgbClr val="0070C0"/>
              </a:solidFill>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7385" t="22222" r="27280" b="15105"/>
          <a:stretch/>
        </p:blipFill>
        <p:spPr bwMode="auto">
          <a:xfrm>
            <a:off x="2209800" y="1206499"/>
            <a:ext cx="4864100" cy="485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65954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xmlns=""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26358</TotalTime>
  <Words>357</Words>
  <Application>Microsoft Office PowerPoint</Application>
  <PresentationFormat>On-screen Show (4:3)</PresentationFormat>
  <Paragraphs>28</Paragraphs>
  <Slides>8</Slides>
  <Notes>0</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ekonomi</vt:lpstr>
      <vt:lpstr>1_Rics</vt:lpstr>
      <vt:lpstr>h.t.</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Windows Kullanıcısı</cp:lastModifiedBy>
  <cp:revision>985</cp:revision>
  <cp:lastPrinted>2016-10-24T07:53:35Z</cp:lastPrinted>
  <dcterms:created xsi:type="dcterms:W3CDTF">2016-09-18T09:35:24Z</dcterms:created>
  <dcterms:modified xsi:type="dcterms:W3CDTF">2020-03-30T14:02:27Z</dcterms:modified>
</cp:coreProperties>
</file>