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 id="259" r:id="rId4"/>
    <p:sldId id="260" r:id="rId5"/>
    <p:sldId id="261" r:id="rId6"/>
    <p:sldId id="262" r:id="rId7"/>
    <p:sldId id="263" r:id="rId8"/>
    <p:sldId id="264" r:id="rId9"/>
    <p:sldId id="265" r:id="rId10"/>
    <p:sldId id="256" r:id="rId11"/>
    <p:sldId id="266" r:id="rId12"/>
    <p:sldId id="267" r:id="rId13"/>
    <p:sldId id="271" r:id="rId14"/>
    <p:sldId id="268" r:id="rId15"/>
    <p:sldId id="269" r:id="rId16"/>
    <p:sldId id="270"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2083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85D6CAB4-8654-473B-A5E2-79A5B94372E7}" type="datetimeFigureOut">
              <a:rPr lang="tr-TR" smtClean="0"/>
              <a:t>09.12.2020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990992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999645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81468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3957428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5420539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1974182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715506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5990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1464376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5D6CAB4-8654-473B-A5E2-79A5B94372E7}" type="datetimeFigureOut">
              <a:rPr lang="tr-TR" smtClean="0"/>
              <a:t>09.12.2020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378137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5D6CAB4-8654-473B-A5E2-79A5B94372E7}" type="datetimeFigureOut">
              <a:rPr lang="tr-TR" smtClean="0"/>
              <a:t>09.12.2020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1518079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5D6CAB4-8654-473B-A5E2-79A5B94372E7}" type="datetimeFigureOut">
              <a:rPr lang="tr-TR" smtClean="0"/>
              <a:t>09.12.2020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3890362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5D6CAB4-8654-473B-A5E2-79A5B94372E7}" type="datetimeFigureOut">
              <a:rPr lang="tr-TR" smtClean="0"/>
              <a:t>09.12.2020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2836934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D6CAB4-8654-473B-A5E2-79A5B94372E7}" type="datetimeFigureOut">
              <a:rPr lang="tr-TR" smtClean="0"/>
              <a:t>09.12.2020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1537916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5D6CAB4-8654-473B-A5E2-79A5B94372E7}" type="datetimeFigureOut">
              <a:rPr lang="tr-TR" smtClean="0"/>
              <a:t>09.12.2020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181021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5D6CAB4-8654-473B-A5E2-79A5B94372E7}" type="datetimeFigureOut">
              <a:rPr lang="tr-TR" smtClean="0"/>
              <a:t>09.12.2020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C1C8278-FA72-422A-8BFE-7608194A5633}" type="slidenum">
              <a:rPr lang="tr-TR" smtClean="0"/>
              <a:t>‹#›</a:t>
            </a:fld>
            <a:endParaRPr lang="tr-TR"/>
          </a:p>
        </p:txBody>
      </p:sp>
    </p:spTree>
    <p:extLst>
      <p:ext uri="{BB962C8B-B14F-4D97-AF65-F5344CB8AC3E}">
        <p14:creationId xmlns:p14="http://schemas.microsoft.com/office/powerpoint/2010/main" val="241980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5D6CAB4-8654-473B-A5E2-79A5B94372E7}" type="datetimeFigureOut">
              <a:rPr lang="tr-TR" smtClean="0"/>
              <a:t>09.12.2020</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C1C8278-FA72-422A-8BFE-7608194A5633}" type="slidenum">
              <a:rPr lang="tr-TR" smtClean="0"/>
              <a:t>‹#›</a:t>
            </a:fld>
            <a:endParaRPr lang="tr-TR"/>
          </a:p>
        </p:txBody>
      </p:sp>
    </p:spTree>
    <p:extLst>
      <p:ext uri="{BB962C8B-B14F-4D97-AF65-F5344CB8AC3E}">
        <p14:creationId xmlns:p14="http://schemas.microsoft.com/office/powerpoint/2010/main" val="413444444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93460" y="637309"/>
            <a:ext cx="10288588" cy="1149927"/>
          </a:xfrm>
        </p:spPr>
        <p:txBody>
          <a:bodyPr/>
          <a:lstStyle/>
          <a:p>
            <a:pPr algn="ctr"/>
            <a:r>
              <a:rPr lang="tr-TR" dirty="0" smtClean="0"/>
              <a:t>EMPATİ DEVAMI…</a:t>
            </a:r>
            <a:endParaRPr lang="tr-TR" dirty="0"/>
          </a:p>
        </p:txBody>
      </p:sp>
      <p:sp>
        <p:nvSpPr>
          <p:cNvPr id="3" name="2 Alt Başlık"/>
          <p:cNvSpPr>
            <a:spLocks noGrp="1"/>
          </p:cNvSpPr>
          <p:nvPr>
            <p:ph type="subTitle" idx="1"/>
          </p:nvPr>
        </p:nvSpPr>
        <p:spPr>
          <a:xfrm>
            <a:off x="471055" y="4351627"/>
            <a:ext cx="11028218" cy="1947333"/>
          </a:xfrm>
        </p:spPr>
        <p:txBody>
          <a:bodyPr/>
          <a:lstStyle/>
          <a:p>
            <a:pPr algn="ctr"/>
            <a:r>
              <a:rPr lang="tr-TR" sz="3200" b="1" dirty="0">
                <a:solidFill>
                  <a:schemeClr val="accent3">
                    <a:lumMod val="60000"/>
                    <a:lumOff val="40000"/>
                  </a:schemeClr>
                </a:solidFill>
                <a:effectLst>
                  <a:outerShdw blurRad="38100" dist="38100" dir="2700000" algn="tl">
                    <a:srgbClr val="000000">
                      <a:alpha val="43137"/>
                    </a:srgbClr>
                  </a:outerShdw>
                </a:effectLst>
              </a:rPr>
              <a:t>EMPATİNİN TEMEL UNSURLARI</a:t>
            </a:r>
          </a:p>
          <a:p>
            <a:pPr algn="l"/>
            <a:endParaRPr lang="tr-TR" sz="1400" dirty="0"/>
          </a:p>
          <a:p>
            <a:pPr algn="ctr"/>
            <a:r>
              <a:rPr lang="tr-TR" sz="1400" dirty="0"/>
              <a:t>Araş. Gör. Dr. AYŞEGÜL YAVAŞ AYHAN</a:t>
            </a:r>
          </a:p>
        </p:txBody>
      </p:sp>
      <p:pic>
        <p:nvPicPr>
          <p:cNvPr id="2050" name="Picture 2" descr="Empati Hakkında – Murat Yardımc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14507" y="2136244"/>
            <a:ext cx="4354875" cy="1866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33658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4211" y="281203"/>
            <a:ext cx="11341533" cy="768927"/>
          </a:xfrm>
        </p:spPr>
        <p:txBody>
          <a:bodyPr>
            <a:normAutofit/>
          </a:bodyPr>
          <a:lstStyle/>
          <a:p>
            <a:r>
              <a:rPr lang="tr-TR" sz="4000" dirty="0" smtClean="0"/>
              <a:t>Empatinin günlük yaşama uygulanması</a:t>
            </a:r>
            <a:endParaRPr lang="tr-TR" sz="4000" dirty="0"/>
          </a:p>
        </p:txBody>
      </p:sp>
      <p:sp>
        <p:nvSpPr>
          <p:cNvPr id="3" name="Alt Başlık 2"/>
          <p:cNvSpPr>
            <a:spLocks noGrp="1"/>
          </p:cNvSpPr>
          <p:nvPr>
            <p:ph type="subTitle" idx="1"/>
          </p:nvPr>
        </p:nvSpPr>
        <p:spPr>
          <a:xfrm>
            <a:off x="110836" y="1471181"/>
            <a:ext cx="11914908" cy="3477491"/>
          </a:xfrm>
        </p:spPr>
        <p:txBody>
          <a:bodyPr>
            <a:normAutofit/>
          </a:bodyPr>
          <a:lstStyle/>
          <a:p>
            <a:pPr marL="342900" indent="-342900" algn="just">
              <a:buFont typeface="Wingdings" panose="05000000000000000000" pitchFamily="2" charset="2"/>
              <a:buChar char="Ø"/>
            </a:pPr>
            <a:r>
              <a:rPr lang="tr-TR" dirty="0" smtClean="0">
                <a:solidFill>
                  <a:schemeClr val="tx1"/>
                </a:solidFill>
              </a:rPr>
              <a:t>Kendi iletişiminizde ve çevrenizdeki iletişim örüntülerinde doğru </a:t>
            </a:r>
            <a:r>
              <a:rPr lang="tr-TR" dirty="0" err="1" smtClean="0">
                <a:solidFill>
                  <a:schemeClr val="tx1"/>
                </a:solidFill>
              </a:rPr>
              <a:t>empatik</a:t>
            </a:r>
            <a:r>
              <a:rPr lang="tr-TR" dirty="0" smtClean="0">
                <a:solidFill>
                  <a:schemeClr val="tx1"/>
                </a:solidFill>
              </a:rPr>
              <a:t> yaklaşımın yer alıp almadığını gözlemleyiniz. Başkalarının iletişim örüntülerine karışmayınız.</a:t>
            </a:r>
          </a:p>
          <a:p>
            <a:pPr marL="342900" indent="-342900" algn="just">
              <a:buFont typeface="Wingdings" panose="05000000000000000000" pitchFamily="2" charset="2"/>
              <a:buChar char="Ø"/>
            </a:pPr>
            <a:r>
              <a:rPr lang="tr-TR" dirty="0" smtClean="0">
                <a:solidFill>
                  <a:schemeClr val="tx1"/>
                </a:solidFill>
              </a:rPr>
              <a:t>Kendi yaşamınızda </a:t>
            </a:r>
            <a:r>
              <a:rPr lang="tr-TR" dirty="0" err="1" smtClean="0">
                <a:solidFill>
                  <a:schemeClr val="tx1"/>
                </a:solidFill>
              </a:rPr>
              <a:t>empatik</a:t>
            </a:r>
            <a:r>
              <a:rPr lang="tr-TR" dirty="0" smtClean="0">
                <a:solidFill>
                  <a:schemeClr val="tx1"/>
                </a:solidFill>
              </a:rPr>
              <a:t> yaklaşımı ne sıklıkla kullandığınızı gözlemleyiniz. Başlangıçta, </a:t>
            </a:r>
            <a:r>
              <a:rPr lang="tr-TR" dirty="0" err="1" smtClean="0">
                <a:solidFill>
                  <a:schemeClr val="tx1"/>
                </a:solidFill>
              </a:rPr>
              <a:t>empatik</a:t>
            </a:r>
            <a:r>
              <a:rPr lang="tr-TR" dirty="0" smtClean="0">
                <a:solidFill>
                  <a:schemeClr val="tx1"/>
                </a:solidFill>
              </a:rPr>
              <a:t> yaklaşımınızı arttırmaya çalışmayınız, sadece kendinizi gözleyiniz.</a:t>
            </a:r>
          </a:p>
          <a:p>
            <a:pPr marL="342900" indent="-342900" algn="just">
              <a:buFont typeface="Wingdings" panose="05000000000000000000" pitchFamily="2" charset="2"/>
              <a:buChar char="Ø"/>
            </a:pPr>
            <a:r>
              <a:rPr lang="tr-TR" dirty="0">
                <a:solidFill>
                  <a:schemeClr val="tx1"/>
                </a:solidFill>
              </a:rPr>
              <a:t>Günlük yaşantınızda empati kullanma sayısını arttırınız.</a:t>
            </a:r>
          </a:p>
          <a:p>
            <a:pPr marL="342900" indent="-342900" algn="just">
              <a:buFont typeface="Wingdings" panose="05000000000000000000" pitchFamily="2" charset="2"/>
              <a:buChar char="Ø"/>
            </a:pPr>
            <a:r>
              <a:rPr lang="tr-TR" dirty="0">
                <a:solidFill>
                  <a:schemeClr val="tx1"/>
                </a:solidFill>
              </a:rPr>
              <a:t>İçten olunuz, </a:t>
            </a:r>
            <a:r>
              <a:rPr lang="tr-TR" dirty="0" err="1">
                <a:solidFill>
                  <a:schemeClr val="tx1"/>
                </a:solidFill>
              </a:rPr>
              <a:t>empatik</a:t>
            </a:r>
            <a:r>
              <a:rPr lang="tr-TR" dirty="0">
                <a:solidFill>
                  <a:schemeClr val="tx1"/>
                </a:solidFill>
              </a:rPr>
              <a:t> olmak için </a:t>
            </a:r>
            <a:r>
              <a:rPr lang="tr-TR" dirty="0" err="1">
                <a:solidFill>
                  <a:schemeClr val="tx1"/>
                </a:solidFill>
              </a:rPr>
              <a:t>empatik</a:t>
            </a:r>
            <a:r>
              <a:rPr lang="tr-TR" dirty="0">
                <a:solidFill>
                  <a:schemeClr val="tx1"/>
                </a:solidFill>
              </a:rPr>
              <a:t> olmayınız.</a:t>
            </a:r>
          </a:p>
          <a:p>
            <a:pPr marL="342900" indent="-342900" algn="just">
              <a:buFont typeface="Wingdings" panose="05000000000000000000" pitchFamily="2" charset="2"/>
              <a:buChar char="Ø"/>
            </a:pPr>
            <a:r>
              <a:rPr lang="tr-TR" dirty="0" err="1">
                <a:solidFill>
                  <a:schemeClr val="tx1"/>
                </a:solidFill>
              </a:rPr>
              <a:t>Empatik</a:t>
            </a:r>
            <a:r>
              <a:rPr lang="tr-TR" dirty="0">
                <a:solidFill>
                  <a:schemeClr val="tx1"/>
                </a:solidFill>
              </a:rPr>
              <a:t> tepkilerinizin başkaları üzerindeki etkilerini gözlemleyiniz.</a:t>
            </a:r>
          </a:p>
          <a:p>
            <a:pPr marL="342900" indent="-342900" algn="just">
              <a:buFont typeface="Wingdings" panose="05000000000000000000" pitchFamily="2" charset="2"/>
              <a:buChar char="Ø"/>
            </a:pPr>
            <a:endParaRPr lang="tr-TR" dirty="0" smtClean="0">
              <a:solidFill>
                <a:schemeClr val="tx1"/>
              </a:solidFill>
            </a:endParaRPr>
          </a:p>
          <a:p>
            <a:pPr marL="342900" indent="-342900" algn="just">
              <a:buFont typeface="Wingdings" panose="05000000000000000000" pitchFamily="2" charset="2"/>
              <a:buChar char="Ø"/>
            </a:pPr>
            <a:endParaRPr lang="tr-TR" dirty="0" smtClean="0">
              <a:solidFill>
                <a:schemeClr val="tx1"/>
              </a:solidFill>
            </a:endParaRPr>
          </a:p>
          <a:p>
            <a:pPr marL="342900" indent="-342900" algn="just">
              <a:buFont typeface="Wingdings" panose="05000000000000000000" pitchFamily="2" charset="2"/>
              <a:buChar char="Ø"/>
            </a:pPr>
            <a:endParaRPr lang="tr-TR" dirty="0">
              <a:solidFill>
                <a:schemeClr val="tx1"/>
              </a:solidFill>
            </a:endParaRPr>
          </a:p>
        </p:txBody>
      </p:sp>
      <p:pic>
        <p:nvPicPr>
          <p:cNvPr id="3074" name="Picture 2" descr="Sempati ve Empati. Sempati ve Empati günlük hayatımızda en… | by Hülya  Kömbe | 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8921" y="4623630"/>
            <a:ext cx="5138737" cy="2078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18422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4211" y="685800"/>
            <a:ext cx="11341533" cy="768927"/>
          </a:xfrm>
        </p:spPr>
        <p:txBody>
          <a:bodyPr>
            <a:normAutofit/>
          </a:bodyPr>
          <a:lstStyle/>
          <a:p>
            <a:r>
              <a:rPr lang="tr-TR" sz="4000" dirty="0" smtClean="0"/>
              <a:t>Empatinin günlük yaşama uygulanması</a:t>
            </a:r>
            <a:endParaRPr lang="tr-TR" sz="4000" dirty="0"/>
          </a:p>
        </p:txBody>
      </p:sp>
      <p:sp>
        <p:nvSpPr>
          <p:cNvPr id="3" name="Alt Başlık 2"/>
          <p:cNvSpPr>
            <a:spLocks noGrp="1"/>
          </p:cNvSpPr>
          <p:nvPr>
            <p:ph type="subTitle" idx="1"/>
          </p:nvPr>
        </p:nvSpPr>
        <p:spPr>
          <a:xfrm>
            <a:off x="684210" y="2313709"/>
            <a:ext cx="11009025" cy="3477491"/>
          </a:xfrm>
        </p:spPr>
        <p:txBody>
          <a:bodyPr>
            <a:normAutofit/>
          </a:bodyPr>
          <a:lstStyle/>
          <a:p>
            <a:pPr marL="342900" indent="-342900" algn="just">
              <a:buFont typeface="Wingdings" panose="05000000000000000000" pitchFamily="2" charset="2"/>
              <a:buChar char="Ø"/>
            </a:pPr>
            <a:r>
              <a:rPr lang="tr-TR" dirty="0" smtClean="0">
                <a:solidFill>
                  <a:schemeClr val="tx1"/>
                </a:solidFill>
              </a:rPr>
              <a:t>Konuştuğunuz kişi ne kadar rahat?</a:t>
            </a:r>
          </a:p>
          <a:p>
            <a:pPr marL="342900" indent="-342900" algn="just">
              <a:buFont typeface="Wingdings" panose="05000000000000000000" pitchFamily="2" charset="2"/>
              <a:buChar char="Ø"/>
            </a:pPr>
            <a:r>
              <a:rPr lang="tr-TR" dirty="0" smtClean="0">
                <a:solidFill>
                  <a:schemeClr val="tx1"/>
                </a:solidFill>
              </a:rPr>
              <a:t>Konuştuğunuz kişi, konuşmaya ne kadar istekli, paylaşmaya hazır mı?</a:t>
            </a:r>
          </a:p>
          <a:p>
            <a:pPr marL="342900" indent="-342900" algn="just">
              <a:buFont typeface="Wingdings" panose="05000000000000000000" pitchFamily="2" charset="2"/>
              <a:buChar char="Ø"/>
            </a:pPr>
            <a:r>
              <a:rPr lang="tr-TR" dirty="0" smtClean="0">
                <a:solidFill>
                  <a:schemeClr val="tx1"/>
                </a:solidFill>
              </a:rPr>
              <a:t>Siz ne kadar rahatsınız?</a:t>
            </a:r>
          </a:p>
          <a:p>
            <a:pPr marL="342900" indent="-342900" algn="just">
              <a:buFont typeface="Wingdings" panose="05000000000000000000" pitchFamily="2" charset="2"/>
              <a:buChar char="Ø"/>
            </a:pPr>
            <a:r>
              <a:rPr lang="tr-TR" dirty="0" smtClean="0">
                <a:solidFill>
                  <a:schemeClr val="tx1"/>
                </a:solidFill>
              </a:rPr>
              <a:t>Suçlayıcı, savunucu olmamak,</a:t>
            </a:r>
          </a:p>
          <a:p>
            <a:pPr marL="342900" indent="-342900" algn="just">
              <a:buFont typeface="Wingdings" panose="05000000000000000000" pitchFamily="2" charset="2"/>
              <a:buChar char="Ø"/>
            </a:pPr>
            <a:r>
              <a:rPr lang="tr-TR" dirty="0" smtClean="0">
                <a:solidFill>
                  <a:schemeClr val="tx1"/>
                </a:solidFill>
              </a:rPr>
              <a:t>Karşıdakini kırmadan, konuyu saptırmadan kendi düşüncelerini söyleyebilmek,</a:t>
            </a:r>
          </a:p>
          <a:p>
            <a:pPr marL="342900" indent="-342900" algn="just">
              <a:buFont typeface="Wingdings" panose="05000000000000000000" pitchFamily="2" charset="2"/>
              <a:buChar char="Ø"/>
            </a:pPr>
            <a:endParaRPr lang="tr-TR" dirty="0" smtClean="0">
              <a:solidFill>
                <a:schemeClr val="tx1"/>
              </a:solidFill>
            </a:endParaRPr>
          </a:p>
          <a:p>
            <a:pPr marL="342900" indent="-342900" algn="just">
              <a:buFont typeface="Wingdings" panose="05000000000000000000" pitchFamily="2" charset="2"/>
              <a:buChar char="Ø"/>
            </a:pPr>
            <a:endParaRPr lang="tr-TR" dirty="0" smtClean="0">
              <a:solidFill>
                <a:schemeClr val="tx1"/>
              </a:solidFill>
            </a:endParaRPr>
          </a:p>
          <a:p>
            <a:pPr marL="342900" indent="-342900" algn="just">
              <a:buFont typeface="Wingdings" panose="05000000000000000000" pitchFamily="2" charset="2"/>
              <a:buChar char="Ø"/>
            </a:pPr>
            <a:endParaRPr lang="tr-TR" dirty="0" smtClean="0">
              <a:solidFill>
                <a:schemeClr val="tx1"/>
              </a:solidFill>
            </a:endParaRPr>
          </a:p>
          <a:p>
            <a:pPr marL="342900" indent="-342900" algn="just">
              <a:buFont typeface="Wingdings" panose="05000000000000000000" pitchFamily="2" charset="2"/>
              <a:buChar char="Ø"/>
            </a:pPr>
            <a:endParaRPr lang="tr-TR" dirty="0">
              <a:solidFill>
                <a:schemeClr val="tx1"/>
              </a:solidFill>
            </a:endParaRPr>
          </a:p>
        </p:txBody>
      </p:sp>
    </p:spTree>
    <p:extLst>
      <p:ext uri="{BB962C8B-B14F-4D97-AF65-F5344CB8AC3E}">
        <p14:creationId xmlns:p14="http://schemas.microsoft.com/office/powerpoint/2010/main" val="14221582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4211" y="685800"/>
            <a:ext cx="11341533" cy="768927"/>
          </a:xfrm>
        </p:spPr>
        <p:txBody>
          <a:bodyPr>
            <a:normAutofit/>
          </a:bodyPr>
          <a:lstStyle/>
          <a:p>
            <a:r>
              <a:rPr lang="tr-TR" sz="4000" dirty="0" smtClean="0"/>
              <a:t>Bireye </a:t>
            </a:r>
            <a:r>
              <a:rPr lang="tr-TR" sz="4000" dirty="0" smtClean="0"/>
              <a:t>Saygıyı iletme</a:t>
            </a:r>
            <a:endParaRPr lang="tr-TR" sz="4000" dirty="0"/>
          </a:p>
        </p:txBody>
      </p:sp>
      <p:sp>
        <p:nvSpPr>
          <p:cNvPr id="3" name="Alt Başlık 2"/>
          <p:cNvSpPr>
            <a:spLocks noGrp="1"/>
          </p:cNvSpPr>
          <p:nvPr>
            <p:ph type="subTitle" idx="1"/>
          </p:nvPr>
        </p:nvSpPr>
        <p:spPr>
          <a:xfrm>
            <a:off x="290946" y="1731818"/>
            <a:ext cx="11734798" cy="4405745"/>
          </a:xfrm>
        </p:spPr>
        <p:txBody>
          <a:bodyPr>
            <a:normAutofit lnSpcReduction="10000"/>
          </a:bodyPr>
          <a:lstStyle/>
          <a:p>
            <a:pPr marL="342900" indent="-342900" algn="just">
              <a:buFont typeface="Wingdings" panose="05000000000000000000" pitchFamily="2" charset="2"/>
              <a:buChar char="Ø"/>
            </a:pPr>
            <a:r>
              <a:rPr lang="tr-TR" dirty="0" smtClean="0">
                <a:solidFill>
                  <a:schemeClr val="tx1"/>
                </a:solidFill>
              </a:rPr>
              <a:t>Birey olarak mı, vaka olarak mı görüyorsunuz?</a:t>
            </a:r>
          </a:p>
          <a:p>
            <a:pPr marL="342900" indent="-342900" algn="just">
              <a:buFont typeface="Wingdings" panose="05000000000000000000" pitchFamily="2" charset="2"/>
              <a:buChar char="Ø"/>
            </a:pPr>
            <a:r>
              <a:rPr lang="tr-TR" dirty="0" smtClean="0">
                <a:solidFill>
                  <a:schemeClr val="tx1"/>
                </a:solidFill>
              </a:rPr>
              <a:t>İletişim kurma çabasından vazgeçmeme, otonomiyi de gözetme,</a:t>
            </a:r>
          </a:p>
          <a:p>
            <a:pPr marL="342900" indent="-342900" algn="just">
              <a:buFont typeface="Wingdings" panose="05000000000000000000" pitchFamily="2" charset="2"/>
              <a:buChar char="Ø"/>
            </a:pPr>
            <a:r>
              <a:rPr lang="tr-TR" dirty="0" smtClean="0">
                <a:solidFill>
                  <a:schemeClr val="tx1"/>
                </a:solidFill>
              </a:rPr>
              <a:t>Yargılamama,</a:t>
            </a:r>
          </a:p>
          <a:p>
            <a:pPr marL="342900" indent="-342900" algn="just">
              <a:buFont typeface="Wingdings" panose="05000000000000000000" pitchFamily="2" charset="2"/>
              <a:buChar char="Ø"/>
            </a:pPr>
            <a:r>
              <a:rPr lang="tr-TR" dirty="0" smtClean="0">
                <a:solidFill>
                  <a:schemeClr val="tx1"/>
                </a:solidFill>
              </a:rPr>
              <a:t>İletişimde empatiyi ne kadar kullanabilmektedir?</a:t>
            </a:r>
          </a:p>
          <a:p>
            <a:pPr marL="342900" indent="-342900" algn="just">
              <a:buFont typeface="Wingdings" panose="05000000000000000000" pitchFamily="2" charset="2"/>
              <a:buChar char="Ø"/>
            </a:pPr>
            <a:r>
              <a:rPr lang="tr-TR" dirty="0" smtClean="0">
                <a:solidFill>
                  <a:schemeClr val="tx1"/>
                </a:solidFill>
              </a:rPr>
              <a:t>Sadece sorunu anlama değil,  çözüm yolları ve destek kaynakları ile ilgili geribildirim  verme,</a:t>
            </a:r>
          </a:p>
          <a:p>
            <a:pPr marL="342900" indent="-342900" algn="just">
              <a:buFont typeface="Wingdings" panose="05000000000000000000" pitchFamily="2" charset="2"/>
              <a:buChar char="Ø"/>
            </a:pPr>
            <a:r>
              <a:rPr lang="tr-TR" dirty="0" smtClean="0">
                <a:solidFill>
                  <a:schemeClr val="tx1"/>
                </a:solidFill>
              </a:rPr>
              <a:t>Yakın, samimi, içten midir?</a:t>
            </a:r>
          </a:p>
          <a:p>
            <a:pPr marL="342900" indent="-342900" algn="just">
              <a:buFont typeface="Wingdings" panose="05000000000000000000" pitchFamily="2" charset="2"/>
              <a:buChar char="Ø"/>
            </a:pPr>
            <a:r>
              <a:rPr lang="tr-TR" dirty="0" smtClean="0">
                <a:solidFill>
                  <a:schemeClr val="tx1"/>
                </a:solidFill>
              </a:rPr>
              <a:t>Etkin dinleme,</a:t>
            </a:r>
          </a:p>
          <a:p>
            <a:pPr marL="342900" indent="-342900" algn="just">
              <a:buFont typeface="Wingdings" panose="05000000000000000000" pitchFamily="2" charset="2"/>
              <a:buChar char="Ø"/>
            </a:pPr>
            <a:r>
              <a:rPr lang="tr-TR" dirty="0" smtClean="0">
                <a:solidFill>
                  <a:schemeClr val="tx1"/>
                </a:solidFill>
              </a:rPr>
              <a:t>Zarar verici, suçlayıcı ifadelerden kaçınma,</a:t>
            </a:r>
          </a:p>
          <a:p>
            <a:pPr marL="342900" indent="-342900" algn="just">
              <a:buFont typeface="Wingdings" panose="05000000000000000000" pitchFamily="2" charset="2"/>
              <a:buChar char="Ø"/>
            </a:pPr>
            <a:r>
              <a:rPr lang="tr-TR" dirty="0" smtClean="0">
                <a:solidFill>
                  <a:schemeClr val="tx1"/>
                </a:solidFill>
              </a:rPr>
              <a:t>Karşıdaki insanın iyi yönlerini vurgulama, geribildirim verme.</a:t>
            </a:r>
          </a:p>
          <a:p>
            <a:pPr marL="342900" indent="-342900" algn="just">
              <a:buFont typeface="Wingdings" panose="05000000000000000000" pitchFamily="2" charset="2"/>
              <a:buChar char="Ø"/>
            </a:pPr>
            <a:endParaRPr lang="tr-TR" dirty="0" smtClean="0">
              <a:solidFill>
                <a:schemeClr val="tx1"/>
              </a:solidFill>
            </a:endParaRPr>
          </a:p>
          <a:p>
            <a:pPr algn="just"/>
            <a:endParaRPr lang="tr-TR" dirty="0" smtClean="0">
              <a:solidFill>
                <a:schemeClr val="tx1"/>
              </a:solidFill>
            </a:endParaRPr>
          </a:p>
          <a:p>
            <a:pPr marL="342900" indent="-342900" algn="just">
              <a:buFont typeface="Wingdings" panose="05000000000000000000" pitchFamily="2" charset="2"/>
              <a:buChar char="Ø"/>
            </a:pPr>
            <a:endParaRPr lang="tr-TR" dirty="0">
              <a:solidFill>
                <a:schemeClr val="tx1"/>
              </a:solidFill>
            </a:endParaRPr>
          </a:p>
        </p:txBody>
      </p:sp>
    </p:spTree>
    <p:extLst>
      <p:ext uri="{BB962C8B-B14F-4D97-AF65-F5344CB8AC3E}">
        <p14:creationId xmlns:p14="http://schemas.microsoft.com/office/powerpoint/2010/main" val="879781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51703" y="152401"/>
            <a:ext cx="11535499" cy="1330036"/>
          </a:xfrm>
        </p:spPr>
        <p:txBody>
          <a:bodyPr>
            <a:normAutofit/>
          </a:bodyPr>
          <a:lstStyle/>
          <a:p>
            <a:pPr algn="ctr"/>
            <a:r>
              <a:rPr lang="tr-TR" sz="4000" dirty="0" smtClean="0"/>
              <a:t>Empatinin iletilmesi</a:t>
            </a:r>
            <a:endParaRPr lang="tr-TR" sz="4000" dirty="0"/>
          </a:p>
        </p:txBody>
      </p:sp>
      <p:pic>
        <p:nvPicPr>
          <p:cNvPr id="6" name="Resim 5"/>
          <p:cNvPicPr>
            <a:picLocks noChangeAspect="1"/>
          </p:cNvPicPr>
          <p:nvPr/>
        </p:nvPicPr>
        <p:blipFill>
          <a:blip r:embed="rId2"/>
          <a:stretch>
            <a:fillRect/>
          </a:stretch>
        </p:blipFill>
        <p:spPr>
          <a:xfrm>
            <a:off x="3075709" y="1776137"/>
            <a:ext cx="5881111" cy="4771022"/>
          </a:xfrm>
          <a:prstGeom prst="rect">
            <a:avLst/>
          </a:prstGeom>
        </p:spPr>
      </p:pic>
    </p:spTree>
    <p:extLst>
      <p:ext uri="{BB962C8B-B14F-4D97-AF65-F5344CB8AC3E}">
        <p14:creationId xmlns:p14="http://schemas.microsoft.com/office/powerpoint/2010/main" val="4038571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smtClean="0"/>
              <a:t>Empatinin iletilmesi</a:t>
            </a:r>
            <a:endParaRPr lang="tr-TR" sz="4000" dirty="0"/>
          </a:p>
        </p:txBody>
      </p:sp>
      <p:sp>
        <p:nvSpPr>
          <p:cNvPr id="3" name="2 Alt Başlık"/>
          <p:cNvSpPr>
            <a:spLocks noGrp="1"/>
          </p:cNvSpPr>
          <p:nvPr>
            <p:ph type="subTitle" idx="1"/>
          </p:nvPr>
        </p:nvSpPr>
        <p:spPr>
          <a:xfrm>
            <a:off x="180109" y="2167467"/>
            <a:ext cx="11748655" cy="3956242"/>
          </a:xfrm>
        </p:spPr>
        <p:txBody>
          <a:bodyPr>
            <a:normAutofit/>
          </a:bodyPr>
          <a:lstStyle/>
          <a:p>
            <a:r>
              <a:rPr lang="tr-TR" dirty="0" smtClean="0">
                <a:solidFill>
                  <a:schemeClr val="tx1"/>
                </a:solidFill>
              </a:rPr>
              <a:t>Ahmet bey benimle uğraşıyor. Daha başından beri anlaşamadık. Diğer çocuklardan farklı bir şey yapmıyorum, ama ne zaman bir olay olsa  hemen beni suçluyor. Benim yakamı bırakmasını çok istiyorum.</a:t>
            </a:r>
          </a:p>
          <a:p>
            <a:pPr marL="342900" indent="-342900">
              <a:buFont typeface="Wingdings" panose="05000000000000000000" pitchFamily="2" charset="2"/>
              <a:buChar char="Ø"/>
            </a:pPr>
            <a:r>
              <a:rPr lang="tr-TR" dirty="0" smtClean="0">
                <a:solidFill>
                  <a:schemeClr val="tx1"/>
                </a:solidFill>
              </a:rPr>
              <a:t>Onun dersinde uslu durman gerekiyor. Neden böyle saçma sapan şeyler yapıyorsun?</a:t>
            </a:r>
          </a:p>
          <a:p>
            <a:pPr marL="342900" indent="-342900">
              <a:buFont typeface="Wingdings" panose="05000000000000000000" pitchFamily="2" charset="2"/>
              <a:buChar char="Ø"/>
            </a:pPr>
            <a:r>
              <a:rPr lang="tr-TR" dirty="0" smtClean="0">
                <a:solidFill>
                  <a:schemeClr val="tx1"/>
                </a:solidFill>
              </a:rPr>
              <a:t>Onun sana karşı haksızlık ettiğini düşünüyorsun ve bunalmışsın.</a:t>
            </a:r>
          </a:p>
          <a:p>
            <a:pPr marL="342900" indent="-342900">
              <a:buFont typeface="Wingdings" panose="05000000000000000000" pitchFamily="2" charset="2"/>
              <a:buChar char="Ø"/>
            </a:pPr>
            <a:r>
              <a:rPr lang="tr-TR" dirty="0" smtClean="0">
                <a:solidFill>
                  <a:schemeClr val="tx1"/>
                </a:solidFill>
              </a:rPr>
              <a:t>Daha önce de başını belaya sokmuştun. Bana doğruyu söylediğinden emin misin?</a:t>
            </a:r>
          </a:p>
          <a:p>
            <a:pPr marL="342900" indent="-342900">
              <a:buFont typeface="Wingdings" panose="05000000000000000000" pitchFamily="2" charset="2"/>
              <a:buChar char="Ø"/>
            </a:pPr>
            <a:r>
              <a:rPr lang="tr-TR" dirty="0" smtClean="0">
                <a:solidFill>
                  <a:schemeClr val="tx1"/>
                </a:solidFill>
              </a:rPr>
              <a:t>Eğer aklı başında davranırsan bu durumu düzeltebiliriz. Sonuçta hepimiz aklı başında insanlarız. Bu arda evdekiler nasıllar?</a:t>
            </a:r>
          </a:p>
          <a:p>
            <a:pPr marL="342900" indent="-342900">
              <a:buFont typeface="Wingdings" panose="05000000000000000000" pitchFamily="2" charset="2"/>
              <a:buChar char="Ø"/>
            </a:pP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9606121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smtClean="0"/>
              <a:t>Empatinin iletilmesi</a:t>
            </a:r>
            <a:endParaRPr lang="tr-TR" sz="4000" dirty="0"/>
          </a:p>
        </p:txBody>
      </p:sp>
      <p:sp>
        <p:nvSpPr>
          <p:cNvPr id="3" name="2 Alt Başlık"/>
          <p:cNvSpPr>
            <a:spLocks noGrp="1"/>
          </p:cNvSpPr>
          <p:nvPr>
            <p:ph type="subTitle" idx="1"/>
          </p:nvPr>
        </p:nvSpPr>
        <p:spPr>
          <a:xfrm>
            <a:off x="180109" y="1724121"/>
            <a:ext cx="11748655" cy="4399588"/>
          </a:xfrm>
        </p:spPr>
        <p:txBody>
          <a:bodyPr>
            <a:normAutofit/>
          </a:bodyPr>
          <a:lstStyle/>
          <a:p>
            <a:r>
              <a:rPr lang="tr-TR" sz="1800" dirty="0" smtClean="0">
                <a:solidFill>
                  <a:schemeClr val="tx1"/>
                </a:solidFill>
              </a:rPr>
              <a:t>Ahmet bey benimle uğraşıyor. Daha başından beri anlaşamadık. Diğer çocuklardan farklı bir şey yapmıyorum, ama ne zaman bir olay olsa  hemen beni suçluyor. Benim yakamı bırakmasını çok istiyorum.</a:t>
            </a:r>
          </a:p>
          <a:p>
            <a:pPr marL="342900" indent="-342900">
              <a:buFont typeface="Wingdings" panose="05000000000000000000" pitchFamily="2" charset="2"/>
              <a:buChar char="Ø"/>
            </a:pPr>
            <a:r>
              <a:rPr lang="tr-TR" sz="1800" dirty="0" smtClean="0">
                <a:solidFill>
                  <a:schemeClr val="tx1"/>
                </a:solidFill>
              </a:rPr>
              <a:t>Onun dersinde uslu durman gerekiyor. Neden böyle saçma sapan şeyler yapıyorsun?</a:t>
            </a:r>
          </a:p>
          <a:p>
            <a:r>
              <a:rPr lang="tr-TR" sz="1800" dirty="0" smtClean="0">
                <a:solidFill>
                  <a:schemeClr val="tx1"/>
                </a:solidFill>
              </a:rPr>
              <a:t>-gereksiz öneri-</a:t>
            </a:r>
          </a:p>
          <a:p>
            <a:pPr marL="342900" indent="-342900">
              <a:buFont typeface="Wingdings" panose="05000000000000000000" pitchFamily="2" charset="2"/>
              <a:buChar char="Ø"/>
            </a:pPr>
            <a:r>
              <a:rPr lang="tr-TR" sz="1800" dirty="0" smtClean="0">
                <a:solidFill>
                  <a:schemeClr val="tx1"/>
                </a:solidFill>
              </a:rPr>
              <a:t>Onun sana karşı haksızlık ettiğini düşünüyorsun ve bunalmışsın.</a:t>
            </a:r>
          </a:p>
          <a:p>
            <a:r>
              <a:rPr lang="tr-TR" sz="1800" dirty="0" smtClean="0">
                <a:solidFill>
                  <a:schemeClr val="tx1"/>
                </a:solidFill>
              </a:rPr>
              <a:t>- uygun- </a:t>
            </a:r>
          </a:p>
          <a:p>
            <a:pPr marL="342900" indent="-342900">
              <a:buFont typeface="Wingdings" panose="05000000000000000000" pitchFamily="2" charset="2"/>
              <a:buChar char="Ø"/>
            </a:pPr>
            <a:r>
              <a:rPr lang="tr-TR" sz="1800" dirty="0" smtClean="0">
                <a:solidFill>
                  <a:schemeClr val="tx1"/>
                </a:solidFill>
              </a:rPr>
              <a:t>Daha önce de başını belaya sokmuştun. Bana doğruyu söylediğinden emin misin?</a:t>
            </a:r>
          </a:p>
          <a:p>
            <a:r>
              <a:rPr lang="tr-TR" sz="1800" dirty="0" smtClean="0">
                <a:solidFill>
                  <a:schemeClr val="tx1"/>
                </a:solidFill>
              </a:rPr>
              <a:t>-yargılayıcı, suçlayıcı-</a:t>
            </a:r>
          </a:p>
          <a:p>
            <a:pPr marL="342900" indent="-342900">
              <a:buFont typeface="Wingdings" panose="05000000000000000000" pitchFamily="2" charset="2"/>
              <a:buChar char="Ø"/>
            </a:pPr>
            <a:r>
              <a:rPr lang="tr-TR" sz="1800" dirty="0" smtClean="0">
                <a:solidFill>
                  <a:schemeClr val="tx1"/>
                </a:solidFill>
              </a:rPr>
              <a:t>Eğer aklı başında davranırsan bu durumu düzeltebiliriz. Sonuçta hepimiz aklı başında insanlarız. Bu arda evdekiler nasıllar?</a:t>
            </a:r>
          </a:p>
          <a:p>
            <a:r>
              <a:rPr lang="tr-TR" sz="1800" dirty="0" smtClean="0">
                <a:solidFill>
                  <a:schemeClr val="tx1"/>
                </a:solidFill>
              </a:rPr>
              <a:t>-Durumu idare edici, yersiz, işe yaramayan sıcaklıkta-</a:t>
            </a:r>
          </a:p>
          <a:p>
            <a:pPr marL="342900" indent="-342900">
              <a:buFont typeface="Wingdings" panose="05000000000000000000" pitchFamily="2" charset="2"/>
              <a:buChar char="Ø"/>
            </a:pPr>
            <a:endParaRPr lang="tr-TR" sz="1800" dirty="0">
              <a:solidFill>
                <a:schemeClr val="tx1"/>
              </a:solidFill>
            </a:endParaRPr>
          </a:p>
          <a:p>
            <a:endParaRPr lang="tr-TR" sz="1800" dirty="0">
              <a:solidFill>
                <a:schemeClr val="tx1"/>
              </a:solidFill>
            </a:endParaRPr>
          </a:p>
        </p:txBody>
      </p:sp>
    </p:spTree>
    <p:extLst>
      <p:ext uri="{BB962C8B-B14F-4D97-AF65-F5344CB8AC3E}">
        <p14:creationId xmlns:p14="http://schemas.microsoft.com/office/powerpoint/2010/main" val="1900403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smtClean="0"/>
              <a:t>Empatinin iletilmesi</a:t>
            </a:r>
            <a:endParaRPr lang="tr-TR" sz="4000" dirty="0"/>
          </a:p>
        </p:txBody>
      </p:sp>
      <p:sp>
        <p:nvSpPr>
          <p:cNvPr id="3" name="2 Alt Başlık"/>
          <p:cNvSpPr>
            <a:spLocks noGrp="1"/>
          </p:cNvSpPr>
          <p:nvPr>
            <p:ph type="subTitle" idx="1"/>
          </p:nvPr>
        </p:nvSpPr>
        <p:spPr>
          <a:xfrm>
            <a:off x="180109" y="2167467"/>
            <a:ext cx="11748655" cy="3956242"/>
          </a:xfrm>
        </p:spPr>
        <p:txBody>
          <a:bodyPr>
            <a:normAutofit lnSpcReduction="10000"/>
          </a:bodyPr>
          <a:lstStyle/>
          <a:p>
            <a:pPr marL="342900" indent="-342900">
              <a:buFont typeface="Wingdings" panose="05000000000000000000" pitchFamily="2" charset="2"/>
              <a:buChar char="Ø"/>
            </a:pPr>
            <a:endParaRPr lang="tr-TR" dirty="0">
              <a:solidFill>
                <a:schemeClr val="tx1"/>
              </a:solidFill>
            </a:endParaRPr>
          </a:p>
          <a:p>
            <a:r>
              <a:rPr lang="tr-TR" dirty="0" smtClean="0">
                <a:solidFill>
                  <a:schemeClr val="tx1"/>
                </a:solidFill>
              </a:rPr>
              <a:t>«Kocamı boşayamayacağımı sanıyorum. Annem babam bu işe çok kızacaklar. Onlar da ondan hoşlanmıyorlar ama onlara göre bir kere evlendin mi artık tamam. Onlara göre boşanmış olmak ahlaksızlık. Bence hiç de öyle değil ama, gel bunu onlara anlat.</a:t>
            </a:r>
          </a:p>
          <a:p>
            <a:pPr marL="342900" indent="-342900">
              <a:buFont typeface="Wingdings" panose="05000000000000000000" pitchFamily="2" charset="2"/>
              <a:buChar char="Ø"/>
            </a:pPr>
            <a:r>
              <a:rPr lang="tr-TR" dirty="0" smtClean="0">
                <a:solidFill>
                  <a:schemeClr val="tx1"/>
                </a:solidFill>
              </a:rPr>
              <a:t>Kocanızda öyle mi düşünüyor?</a:t>
            </a:r>
          </a:p>
          <a:p>
            <a:pPr marL="342900" indent="-342900">
              <a:buFont typeface="Wingdings" panose="05000000000000000000" pitchFamily="2" charset="2"/>
              <a:buChar char="Ø"/>
            </a:pPr>
            <a:r>
              <a:rPr lang="tr-TR" dirty="0" smtClean="0">
                <a:solidFill>
                  <a:schemeClr val="tx1"/>
                </a:solidFill>
              </a:rPr>
              <a:t>Gerçeği haykırmak zamanı geldi, kocanızla yaşayacak sizsiniz onlar değil !</a:t>
            </a:r>
          </a:p>
          <a:p>
            <a:pPr marL="342900" indent="-342900">
              <a:buFont typeface="Wingdings" panose="05000000000000000000" pitchFamily="2" charset="2"/>
              <a:buChar char="Ø"/>
            </a:pPr>
            <a:r>
              <a:rPr lang="tr-TR" dirty="0" smtClean="0">
                <a:solidFill>
                  <a:schemeClr val="tx1"/>
                </a:solidFill>
              </a:rPr>
              <a:t>Kendinizi köşeye sıkışmış hissediyorsunuz. Kocanızdan boşanırsanız ailenizin bunu hazmedemeyeceğini düşünüyorsunuz.</a:t>
            </a:r>
          </a:p>
          <a:p>
            <a:pPr marL="342900" indent="-342900">
              <a:buFont typeface="Wingdings" panose="05000000000000000000" pitchFamily="2" charset="2"/>
              <a:buChar char="Ø"/>
            </a:pPr>
            <a:r>
              <a:rPr lang="tr-TR" dirty="0" smtClean="0">
                <a:solidFill>
                  <a:schemeClr val="tx1"/>
                </a:solidFill>
              </a:rPr>
              <a:t>Bende boşandım. Bizimkilerde ilk başta kabullenmekte zorlandılar ama zamanla durumu kabullendiler.</a:t>
            </a:r>
          </a:p>
          <a:p>
            <a:endParaRPr lang="tr-TR" dirty="0">
              <a:solidFill>
                <a:schemeClr val="tx1"/>
              </a:solidFill>
            </a:endParaRPr>
          </a:p>
        </p:txBody>
      </p:sp>
    </p:spTree>
    <p:extLst>
      <p:ext uri="{BB962C8B-B14F-4D97-AF65-F5344CB8AC3E}">
        <p14:creationId xmlns:p14="http://schemas.microsoft.com/office/powerpoint/2010/main" val="18743646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smtClean="0"/>
              <a:t>Empatinin iletilmesi</a:t>
            </a:r>
            <a:endParaRPr lang="tr-TR" sz="4000" dirty="0"/>
          </a:p>
        </p:txBody>
      </p:sp>
      <p:sp>
        <p:nvSpPr>
          <p:cNvPr id="3" name="2 Alt Başlık"/>
          <p:cNvSpPr>
            <a:spLocks noGrp="1"/>
          </p:cNvSpPr>
          <p:nvPr>
            <p:ph type="subTitle" idx="1"/>
          </p:nvPr>
        </p:nvSpPr>
        <p:spPr>
          <a:xfrm>
            <a:off x="180109" y="1551708"/>
            <a:ext cx="11748655" cy="3976255"/>
          </a:xfrm>
        </p:spPr>
        <p:txBody>
          <a:bodyPr>
            <a:normAutofit fontScale="77500" lnSpcReduction="20000"/>
          </a:bodyPr>
          <a:lstStyle/>
          <a:p>
            <a:r>
              <a:rPr lang="tr-TR" dirty="0" smtClean="0">
                <a:solidFill>
                  <a:schemeClr val="tx1"/>
                </a:solidFill>
              </a:rPr>
              <a:t>«Kocamı boşayamayacağımı sanıyorum. Annem babam bu işe çok kızacaklar. Onlar da ondan hoşlanmıyorlar ama onlara göre bir kere evlendin mi artık tamam. Onlara göre boşanmış olmak ahlaksızlık. Bence hiç de öyle değil ama, gel bunu onlara anlat.</a:t>
            </a:r>
          </a:p>
          <a:p>
            <a:pPr marL="342900" indent="-342900">
              <a:buFont typeface="Wingdings" panose="05000000000000000000" pitchFamily="2" charset="2"/>
              <a:buChar char="Ø"/>
            </a:pPr>
            <a:r>
              <a:rPr lang="tr-TR" dirty="0" smtClean="0">
                <a:solidFill>
                  <a:schemeClr val="tx1"/>
                </a:solidFill>
              </a:rPr>
              <a:t>Kocanızda öyle mi düşünüyor?</a:t>
            </a:r>
          </a:p>
          <a:p>
            <a:pPr marL="342900" indent="-342900">
              <a:buFont typeface="Wingdings" panose="05000000000000000000" pitchFamily="2" charset="2"/>
              <a:buChar char="Ø"/>
            </a:pPr>
            <a:r>
              <a:rPr lang="tr-TR" dirty="0" smtClean="0">
                <a:solidFill>
                  <a:schemeClr val="tx1"/>
                </a:solidFill>
              </a:rPr>
              <a:t>-konudan sapma-</a:t>
            </a:r>
          </a:p>
          <a:p>
            <a:pPr marL="342900" indent="-342900">
              <a:buFont typeface="Wingdings" panose="05000000000000000000" pitchFamily="2" charset="2"/>
              <a:buChar char="Ø"/>
            </a:pPr>
            <a:r>
              <a:rPr lang="tr-TR" dirty="0" smtClean="0">
                <a:solidFill>
                  <a:schemeClr val="tx1"/>
                </a:solidFill>
              </a:rPr>
              <a:t>Gerçeği haykırmak zamanı geldi, kocanızla yaşayacak sizsiniz onlar değil !</a:t>
            </a:r>
          </a:p>
          <a:p>
            <a:pPr marL="342900" indent="-342900">
              <a:buFont typeface="Wingdings" panose="05000000000000000000" pitchFamily="2" charset="2"/>
              <a:buChar char="Ø"/>
            </a:pPr>
            <a:r>
              <a:rPr lang="tr-TR" dirty="0" smtClean="0">
                <a:solidFill>
                  <a:schemeClr val="tx1"/>
                </a:solidFill>
              </a:rPr>
              <a:t>-gereksiz öneri-</a:t>
            </a:r>
          </a:p>
          <a:p>
            <a:pPr marL="342900" indent="-342900">
              <a:buFont typeface="Wingdings" panose="05000000000000000000" pitchFamily="2" charset="2"/>
              <a:buChar char="Ø"/>
            </a:pPr>
            <a:r>
              <a:rPr lang="tr-TR" dirty="0" smtClean="0">
                <a:solidFill>
                  <a:schemeClr val="tx1"/>
                </a:solidFill>
              </a:rPr>
              <a:t>Kendinizi köşeye sıkışmış hissediyorsunuz. Kocanızdan boşanırsanız ailenizin bunu hazmedemeyeceğini düşünüyorsunuz.</a:t>
            </a:r>
          </a:p>
          <a:p>
            <a:pPr marL="342900" indent="-342900">
              <a:buFont typeface="Wingdings" panose="05000000000000000000" pitchFamily="2" charset="2"/>
              <a:buChar char="Ø"/>
            </a:pPr>
            <a:r>
              <a:rPr lang="tr-TR" dirty="0" smtClean="0">
                <a:solidFill>
                  <a:schemeClr val="tx1"/>
                </a:solidFill>
              </a:rPr>
              <a:t>-uygun-</a:t>
            </a:r>
          </a:p>
          <a:p>
            <a:pPr marL="342900" indent="-342900">
              <a:buFont typeface="Wingdings" panose="05000000000000000000" pitchFamily="2" charset="2"/>
              <a:buChar char="Ø"/>
            </a:pPr>
            <a:r>
              <a:rPr lang="tr-TR" dirty="0" smtClean="0">
                <a:solidFill>
                  <a:schemeClr val="tx1"/>
                </a:solidFill>
              </a:rPr>
              <a:t>Bende boşandım. Bizimkilerde ilk başta kabullenmekte zorlandılar ama zamanla durumu kabullendiler.</a:t>
            </a:r>
          </a:p>
          <a:p>
            <a:pPr marL="342900" indent="-342900">
              <a:buFont typeface="Wingdings" panose="05000000000000000000" pitchFamily="2" charset="2"/>
              <a:buChar char="Ø"/>
            </a:pPr>
            <a:r>
              <a:rPr lang="tr-TR" dirty="0" smtClean="0">
                <a:solidFill>
                  <a:schemeClr val="tx1"/>
                </a:solidFill>
              </a:rPr>
              <a:t>- durumu idare edici, işe yaramayan sıcaklıkta- </a:t>
            </a:r>
          </a:p>
          <a:p>
            <a:endParaRPr lang="tr-TR" dirty="0">
              <a:solidFill>
                <a:schemeClr val="tx1"/>
              </a:solidFill>
            </a:endParaRPr>
          </a:p>
        </p:txBody>
      </p:sp>
    </p:spTree>
    <p:extLst>
      <p:ext uri="{BB962C8B-B14F-4D97-AF65-F5344CB8AC3E}">
        <p14:creationId xmlns:p14="http://schemas.microsoft.com/office/powerpoint/2010/main" val="33741724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48000" y="2202872"/>
            <a:ext cx="5195455" cy="1330036"/>
          </a:xfrm>
        </p:spPr>
        <p:txBody>
          <a:bodyPr>
            <a:noAutofit/>
          </a:bodyPr>
          <a:lstStyle/>
          <a:p>
            <a:pPr algn="ctr"/>
            <a:r>
              <a:rPr lang="tr-TR" sz="5400" b="1" i="1" dirty="0" smtClean="0">
                <a:solidFill>
                  <a:srgbClr val="FFFF00"/>
                </a:solidFill>
                <a:effectLst>
                  <a:outerShdw blurRad="38100" dist="38100" dir="2700000" algn="tl">
                    <a:srgbClr val="000000">
                      <a:alpha val="43137"/>
                    </a:srgbClr>
                  </a:outerShdw>
                </a:effectLst>
              </a:rPr>
              <a:t>TEŞEKKÜRLER</a:t>
            </a:r>
            <a:endParaRPr lang="tr-TR" sz="5400" b="1" i="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243901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lstStyle/>
          <a:p>
            <a:r>
              <a:rPr lang="tr-TR" dirty="0" smtClean="0">
                <a:solidFill>
                  <a:schemeClr val="tx1"/>
                </a:solidFill>
              </a:rPr>
              <a:t>Ayşe ile Meral geçen akşamki davete çok şık olarak, kavalyeleriyle birlikte geldiler. Bense orada kendi kendime ve alelade pantolonumlaydım.</a:t>
            </a:r>
          </a:p>
          <a:p>
            <a:r>
              <a:rPr lang="tr-TR" dirty="0" smtClean="0">
                <a:solidFill>
                  <a:schemeClr val="tx1"/>
                </a:solidFill>
              </a:rPr>
              <a:t>……………hissetin.</a:t>
            </a:r>
          </a:p>
          <a:p>
            <a:r>
              <a:rPr lang="tr-TR" dirty="0" smtClean="0">
                <a:solidFill>
                  <a:schemeClr val="tx1"/>
                </a:solidFill>
              </a:rPr>
              <a:t>Çünkü?...........</a:t>
            </a:r>
            <a:endParaRPr lang="tr-TR" dirty="0">
              <a:solidFill>
                <a:schemeClr val="tx1"/>
              </a:solidFill>
            </a:endParaRPr>
          </a:p>
          <a:p>
            <a:endParaRPr lang="tr-TR" dirty="0"/>
          </a:p>
        </p:txBody>
      </p:sp>
    </p:spTree>
    <p:extLst>
      <p:ext uri="{BB962C8B-B14F-4D97-AF65-F5344CB8AC3E}">
        <p14:creationId xmlns:p14="http://schemas.microsoft.com/office/powerpoint/2010/main" val="2853898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lstStyle/>
          <a:p>
            <a:r>
              <a:rPr lang="tr-TR" dirty="0" smtClean="0">
                <a:solidFill>
                  <a:schemeClr val="tx1"/>
                </a:solidFill>
              </a:rPr>
              <a:t>Ayşe ile Meral geçen akşamki davete çok şık olarak, kavalyeleriyle birlikte geldiler. Bense orada kendi kendime ve alelade pantolonumlaydım.</a:t>
            </a:r>
          </a:p>
          <a:p>
            <a:r>
              <a:rPr lang="tr-TR" dirty="0" smtClean="0">
                <a:solidFill>
                  <a:schemeClr val="tx1"/>
                </a:solidFill>
              </a:rPr>
              <a:t>Tedirgin, ……………hissetin. Oraya uygun olmadığını düşündün…</a:t>
            </a:r>
          </a:p>
          <a:p>
            <a:r>
              <a:rPr lang="tr-TR" dirty="0" smtClean="0">
                <a:solidFill>
                  <a:schemeClr val="tx1"/>
                </a:solidFill>
              </a:rPr>
              <a:t>Çünkü? Kıyafetin </a:t>
            </a:r>
            <a:r>
              <a:rPr lang="tr-TR" dirty="0" err="1" smtClean="0">
                <a:solidFill>
                  <a:schemeClr val="tx1"/>
                </a:solidFill>
              </a:rPr>
              <a:t>uygundeğildi</a:t>
            </a:r>
            <a:r>
              <a:rPr lang="tr-TR" dirty="0" smtClean="0">
                <a:solidFill>
                  <a:schemeClr val="tx1"/>
                </a:solidFill>
              </a:rPr>
              <a:t>, kavalyen yoktu............</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2841433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lstStyle/>
          <a:p>
            <a:r>
              <a:rPr lang="tr-TR" dirty="0" smtClean="0">
                <a:solidFill>
                  <a:schemeClr val="tx1"/>
                </a:solidFill>
              </a:rPr>
              <a:t>Karım geçen sene öldü, en küçük oğlum ise bu yıl uzakta bir üniversiteyi kazandı. Diğer çocuklarım ise evli. Ben de şimdi emekliye ayrılıyorum, vaktimin büyük kısmını bana bana çok büyük gelen koca bir evde dolanarak geçiriyorum. </a:t>
            </a:r>
            <a:r>
              <a:rPr lang="tr-TR" dirty="0" smtClean="0">
                <a:solidFill>
                  <a:schemeClr val="tx1"/>
                </a:solidFill>
              </a:rPr>
              <a:t>……………hissetin.</a:t>
            </a:r>
          </a:p>
          <a:p>
            <a:r>
              <a:rPr lang="tr-TR" dirty="0" smtClean="0">
                <a:solidFill>
                  <a:schemeClr val="tx1"/>
                </a:solidFill>
              </a:rPr>
              <a:t>Çünkü?...........</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2263644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lstStyle/>
          <a:p>
            <a:r>
              <a:rPr lang="tr-TR" dirty="0" smtClean="0">
                <a:solidFill>
                  <a:schemeClr val="tx1"/>
                </a:solidFill>
              </a:rPr>
              <a:t>Karım geçen sene öldü, en küçük oğlum ise bu yıl uzakta bir üniversiteyi kazandı. Diğer çocuklarım ise evli. Ben de şimdi emekliye ayrılıyorum, vaktimin büyük kısmını bana bana çok büyük gelen koca bir evde dolanarak geçiriyorum. </a:t>
            </a:r>
          </a:p>
          <a:p>
            <a:r>
              <a:rPr lang="tr-TR" dirty="0" smtClean="0">
                <a:solidFill>
                  <a:schemeClr val="tx1"/>
                </a:solidFill>
              </a:rPr>
              <a:t>Yalnız, sıkılmış</a:t>
            </a:r>
            <a:r>
              <a:rPr lang="tr-TR" dirty="0" smtClean="0">
                <a:solidFill>
                  <a:schemeClr val="tx1"/>
                </a:solidFill>
              </a:rPr>
              <a:t>……………hissetin.</a:t>
            </a:r>
          </a:p>
          <a:p>
            <a:r>
              <a:rPr lang="tr-TR" dirty="0" smtClean="0">
                <a:solidFill>
                  <a:schemeClr val="tx1"/>
                </a:solidFill>
              </a:rPr>
              <a:t>Çünkü? Karını kaybetmişsin, çocukların uzakta,...........</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1442111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lstStyle/>
          <a:p>
            <a:r>
              <a:rPr lang="tr-TR" dirty="0" smtClean="0">
                <a:solidFill>
                  <a:schemeClr val="tx1"/>
                </a:solidFill>
              </a:rPr>
              <a:t>Onu pek anlamıyorum. Onun gerçekten bana önem mi verdiği bilemiyorum.  yoksa faydalanmaya mı çalıştığını</a:t>
            </a:r>
          </a:p>
          <a:p>
            <a:r>
              <a:rPr lang="tr-TR" dirty="0" smtClean="0">
                <a:solidFill>
                  <a:schemeClr val="tx1"/>
                </a:solidFill>
              </a:rPr>
              <a:t>……………hissetin.</a:t>
            </a:r>
          </a:p>
          <a:p>
            <a:r>
              <a:rPr lang="tr-TR" dirty="0" smtClean="0">
                <a:solidFill>
                  <a:schemeClr val="tx1"/>
                </a:solidFill>
              </a:rPr>
              <a:t>Çünkü?...........</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2453575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lstStyle/>
          <a:p>
            <a:r>
              <a:rPr lang="tr-TR" dirty="0" smtClean="0">
                <a:solidFill>
                  <a:schemeClr val="tx1"/>
                </a:solidFill>
              </a:rPr>
              <a:t>Onu pek anlamıyorum. Onun gerçekten bana önem mi verdiği bilemiyorum.  yoksa faydalanmaya mı çalıştığını bilemiyorum. </a:t>
            </a:r>
          </a:p>
          <a:p>
            <a:r>
              <a:rPr lang="tr-TR" dirty="0" smtClean="0">
                <a:solidFill>
                  <a:schemeClr val="tx1"/>
                </a:solidFill>
              </a:rPr>
              <a:t>Emin olamıyorsun, karmaşık……………hissetin, </a:t>
            </a:r>
            <a:r>
              <a:rPr lang="tr-TR" dirty="0">
                <a:solidFill>
                  <a:schemeClr val="tx1"/>
                </a:solidFill>
              </a:rPr>
              <a:t>Dikkatli olman gerektiğini </a:t>
            </a:r>
            <a:r>
              <a:rPr lang="tr-TR" dirty="0" smtClean="0">
                <a:solidFill>
                  <a:schemeClr val="tx1"/>
                </a:solidFill>
              </a:rPr>
              <a:t>düşünüyorsun.</a:t>
            </a:r>
          </a:p>
          <a:p>
            <a:r>
              <a:rPr lang="tr-TR" dirty="0" smtClean="0">
                <a:solidFill>
                  <a:schemeClr val="tx1"/>
                </a:solidFill>
              </a:rPr>
              <a:t>Çünkü? Sana karşı dürüst olduğundan emin değilsin.</a:t>
            </a:r>
          </a:p>
          <a:p>
            <a:r>
              <a:rPr lang="tr-TR" dirty="0" smtClean="0">
                <a:solidFill>
                  <a:schemeClr val="tx1"/>
                </a:solidFill>
              </a:rPr>
              <a:t>Kafanı karıştıran bir şeyler var.</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3524465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normAutofit/>
          </a:bodyPr>
          <a:lstStyle/>
          <a:p>
            <a:r>
              <a:rPr lang="tr-TR" dirty="0" smtClean="0">
                <a:solidFill>
                  <a:schemeClr val="tx1"/>
                </a:solidFill>
              </a:rPr>
              <a:t>Bunu burada konuşabileceğimi sanmıyorum. Benimle erkek arkadaşım arasında neler olup bittiği oldukça özel bir konu .  Siz de bir yabancısınız, böyle özel şeylerimi yabancılara anlatmam.</a:t>
            </a:r>
          </a:p>
          <a:p>
            <a:r>
              <a:rPr lang="tr-TR" dirty="0" smtClean="0">
                <a:solidFill>
                  <a:schemeClr val="tx1"/>
                </a:solidFill>
              </a:rPr>
              <a:t>……………hissetin.</a:t>
            </a:r>
          </a:p>
          <a:p>
            <a:r>
              <a:rPr lang="tr-TR" dirty="0" smtClean="0">
                <a:solidFill>
                  <a:schemeClr val="tx1"/>
                </a:solidFill>
              </a:rPr>
              <a:t>Çünkü?...</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20193597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3265" y="221673"/>
            <a:ext cx="11535499" cy="1330036"/>
          </a:xfrm>
        </p:spPr>
        <p:txBody>
          <a:bodyPr>
            <a:normAutofit/>
          </a:bodyPr>
          <a:lstStyle/>
          <a:p>
            <a:pPr algn="l"/>
            <a:r>
              <a:rPr lang="tr-TR" sz="4000" dirty="0"/>
              <a:t>2. </a:t>
            </a:r>
            <a:r>
              <a:rPr lang="tr-TR" sz="4000" dirty="0" smtClean="0"/>
              <a:t>Duyguların ve </a:t>
            </a:r>
            <a:r>
              <a:rPr lang="tr-TR" sz="4000" dirty="0"/>
              <a:t>İçeriğin Ayırt </a:t>
            </a:r>
            <a:r>
              <a:rPr lang="tr-TR" sz="4000" dirty="0" smtClean="0"/>
              <a:t>Edilmesi devam…</a:t>
            </a:r>
            <a:endParaRPr lang="tr-TR" sz="4000" dirty="0"/>
          </a:p>
        </p:txBody>
      </p:sp>
      <p:sp>
        <p:nvSpPr>
          <p:cNvPr id="3" name="2 Alt Başlık"/>
          <p:cNvSpPr>
            <a:spLocks noGrp="1"/>
          </p:cNvSpPr>
          <p:nvPr>
            <p:ph type="subTitle" idx="1"/>
          </p:nvPr>
        </p:nvSpPr>
        <p:spPr>
          <a:xfrm>
            <a:off x="864320" y="2167467"/>
            <a:ext cx="10870479" cy="2737042"/>
          </a:xfrm>
        </p:spPr>
        <p:txBody>
          <a:bodyPr>
            <a:normAutofit/>
          </a:bodyPr>
          <a:lstStyle/>
          <a:p>
            <a:r>
              <a:rPr lang="tr-TR" dirty="0" smtClean="0">
                <a:solidFill>
                  <a:schemeClr val="tx1"/>
                </a:solidFill>
              </a:rPr>
              <a:t>Bunu burada konuşabileceğimi sanmıyorum. Benimle erkek arkadaşım arasında neler olup bittiği oldukça özel bir konu .  Siz de bir yabancısınız, böyle özel şeylerimi yabancılara anlatmam.</a:t>
            </a:r>
          </a:p>
          <a:p>
            <a:r>
              <a:rPr lang="tr-TR" dirty="0" smtClean="0">
                <a:solidFill>
                  <a:schemeClr val="tx1"/>
                </a:solidFill>
              </a:rPr>
              <a:t>Çekiniyorsun,……………hissetin.</a:t>
            </a:r>
          </a:p>
          <a:p>
            <a:r>
              <a:rPr lang="tr-TR" dirty="0" smtClean="0">
                <a:solidFill>
                  <a:schemeClr val="tx1"/>
                </a:solidFill>
              </a:rPr>
              <a:t>Çünkü? bir yabancıya güvenmiyorsun...</a:t>
            </a: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1196785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437</TotalTime>
  <Words>959</Words>
  <Application>Microsoft Office PowerPoint</Application>
  <PresentationFormat>Geniş ekran</PresentationFormat>
  <Paragraphs>97</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Century Gothic</vt:lpstr>
      <vt:lpstr>Wingdings</vt:lpstr>
      <vt:lpstr>Wingdings 3</vt:lpstr>
      <vt:lpstr>Dilim</vt:lpstr>
      <vt:lpstr>EMPATİ DEVAMI…</vt:lpstr>
      <vt:lpstr>2. Duyguların ve İçeriğin Ayırt Edilmesi devam…</vt:lpstr>
      <vt:lpstr>2. Duyguların ve İçeriğin Ayırt Edilmesi devam…</vt:lpstr>
      <vt:lpstr>2. Duyguların ve İçeriğin Ayırt Edilmesi devam…</vt:lpstr>
      <vt:lpstr>2. Duyguların ve İçeriğin Ayırt Edilmesi devam…</vt:lpstr>
      <vt:lpstr>2. Duyguların ve İçeriğin Ayırt Edilmesi devam…</vt:lpstr>
      <vt:lpstr>2. Duyguların ve İçeriğin Ayırt Edilmesi devam…</vt:lpstr>
      <vt:lpstr>2. Duyguların ve İçeriğin Ayırt Edilmesi devam…</vt:lpstr>
      <vt:lpstr>2. Duyguların ve İçeriğin Ayırt Edilmesi devam…</vt:lpstr>
      <vt:lpstr>Empatinin günlük yaşama uygulanması</vt:lpstr>
      <vt:lpstr>Empatinin günlük yaşama uygulanması</vt:lpstr>
      <vt:lpstr>Bireye Saygıyı iletme</vt:lpstr>
      <vt:lpstr>Empatinin iletilmesi</vt:lpstr>
      <vt:lpstr>Empatinin iletilmesi</vt:lpstr>
      <vt:lpstr>Empatinin iletilmesi</vt:lpstr>
      <vt:lpstr>Empatinin iletilmesi</vt:lpstr>
      <vt:lpstr>Empatinin iletilmesi</vt:lpstr>
      <vt:lpstr>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EMPATİ DEVAMI…</dc:title>
  <dc:creator>ayşegül</dc:creator>
  <cp:lastModifiedBy>ayşegül</cp:lastModifiedBy>
  <cp:revision>50</cp:revision>
  <dcterms:created xsi:type="dcterms:W3CDTF">2020-12-02T07:48:38Z</dcterms:created>
  <dcterms:modified xsi:type="dcterms:W3CDTF">2020-12-09T19:54:19Z</dcterms:modified>
</cp:coreProperties>
</file>