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8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109" d="100"/>
          <a:sy n="109" d="100"/>
        </p:scale>
        <p:origin x="53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html/html_form_input_types.asp" TargetMode="External"/><Relationship Id="rId2" Type="http://schemas.openxmlformats.org/officeDocument/2006/relationships/hyperlink" Target="https://www.w3schools.com/html/html_form_elements.as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3schools.com/html/html_form_attributes.asp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Formlar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Nbp105 web tasarım temelleri</a:t>
            </a:r>
          </a:p>
          <a:p>
            <a:r>
              <a:rPr lang="tr-TR" dirty="0" err="1"/>
              <a:t>Öğr</a:t>
            </a:r>
            <a:r>
              <a:rPr lang="tr-TR" dirty="0"/>
              <a:t>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en-US" dirty="0" smtClean="0"/>
              <a:t>HTML5 </a:t>
            </a:r>
            <a:r>
              <a:rPr lang="en-US" dirty="0"/>
              <a:t>Tutorial.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tr-TR" dirty="0" smtClean="0"/>
              <a:t>Erişim Tarihi 14 Kasım</a:t>
            </a:r>
            <a:r>
              <a:rPr lang="en-US" dirty="0" smtClean="0"/>
              <a:t> </a:t>
            </a:r>
            <a:r>
              <a:rPr lang="en-US" dirty="0"/>
              <a:t>2017,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www.w3schools.com/html/html_form_elements.asp</a:t>
            </a:r>
            <a:r>
              <a:rPr lang="tr-TR" dirty="0" smtClean="0"/>
              <a:t> </a:t>
            </a:r>
            <a:r>
              <a:rPr lang="tr-TR" dirty="0" smtClean="0"/>
              <a:t> </a:t>
            </a:r>
            <a:endParaRPr lang="tr-TR" dirty="0" smtClean="0"/>
          </a:p>
          <a:p>
            <a:r>
              <a:rPr lang="tr-TR" dirty="0" smtClean="0"/>
              <a:t>[2] </a:t>
            </a:r>
            <a:r>
              <a:rPr lang="en-US" dirty="0"/>
              <a:t>HTML5 Tutorial.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tr-TR" dirty="0"/>
              <a:t>Erişim Tarihi 14 Kasım</a:t>
            </a:r>
            <a:r>
              <a:rPr lang="en-US" dirty="0"/>
              <a:t> 2017, </a:t>
            </a:r>
            <a:r>
              <a:rPr lang="tr-TR" dirty="0">
                <a:hlinkClick r:id="rId3"/>
              </a:rPr>
              <a:t>https://</a:t>
            </a:r>
            <a:r>
              <a:rPr lang="tr-TR" dirty="0" smtClean="0">
                <a:hlinkClick r:id="rId3"/>
              </a:rPr>
              <a:t>www.w3schools.com/html/html_form_input_types.asp</a:t>
            </a:r>
            <a:endParaRPr lang="tr-TR" dirty="0" smtClean="0"/>
          </a:p>
          <a:p>
            <a:r>
              <a:rPr lang="tr-TR" dirty="0" smtClean="0"/>
              <a:t>[3] </a:t>
            </a:r>
            <a:r>
              <a:rPr lang="en-US" dirty="0"/>
              <a:t>HTML5 Tutorial.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tr-TR" dirty="0"/>
              <a:t>Erişim Tarihi 14 Kasım</a:t>
            </a:r>
            <a:r>
              <a:rPr lang="en-US" dirty="0"/>
              <a:t> 2017, </a:t>
            </a:r>
            <a:r>
              <a:rPr lang="tr-TR" dirty="0">
                <a:hlinkClick r:id="rId4"/>
              </a:rPr>
              <a:t>https://</a:t>
            </a:r>
            <a:r>
              <a:rPr lang="tr-TR" dirty="0" smtClean="0">
                <a:hlinkClick r:id="rId4"/>
              </a:rPr>
              <a:t>www.w3schools.com/html/html_form_attributes.asp</a:t>
            </a:r>
            <a:r>
              <a:rPr lang="tr-TR" dirty="0" smtClean="0"/>
              <a:t> 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9239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Formlar [1]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&lt;input name="</a:t>
            </a:r>
            <a:r>
              <a:rPr lang="en-US" dirty="0" err="1"/>
              <a:t>firstname</a:t>
            </a:r>
            <a:r>
              <a:rPr lang="en-US" dirty="0"/>
              <a:t>" type="text</a:t>
            </a:r>
            <a:r>
              <a:rPr lang="en-US" dirty="0" smtClean="0"/>
              <a:t>"&gt;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&lt;</a:t>
            </a:r>
            <a:r>
              <a:rPr lang="tr-TR" dirty="0" err="1"/>
              <a:t>select</a:t>
            </a:r>
            <a:r>
              <a:rPr lang="tr-TR" dirty="0"/>
              <a:t> name="</a:t>
            </a:r>
            <a:r>
              <a:rPr lang="tr-TR" dirty="0" err="1"/>
              <a:t>cars</a:t>
            </a:r>
            <a:r>
              <a:rPr lang="tr-TR" dirty="0"/>
              <a:t>" size="3"&gt;</a:t>
            </a:r>
          </a:p>
          <a:p>
            <a:r>
              <a:rPr lang="tr-TR" dirty="0"/>
              <a:t>  &lt;</a:t>
            </a:r>
            <a:r>
              <a:rPr lang="tr-TR" dirty="0" err="1"/>
              <a:t>option</a:t>
            </a:r>
            <a:r>
              <a:rPr lang="tr-TR" dirty="0"/>
              <a:t> </a:t>
            </a:r>
            <a:r>
              <a:rPr lang="tr-TR" dirty="0" err="1"/>
              <a:t>value</a:t>
            </a:r>
            <a:r>
              <a:rPr lang="tr-TR" dirty="0"/>
              <a:t>="</a:t>
            </a:r>
            <a:r>
              <a:rPr lang="tr-TR" dirty="0" err="1"/>
              <a:t>volvo</a:t>
            </a:r>
            <a:r>
              <a:rPr lang="tr-TR" dirty="0"/>
              <a:t>"&gt;Volvo&lt;/</a:t>
            </a:r>
            <a:r>
              <a:rPr lang="tr-TR" dirty="0" err="1"/>
              <a:t>option</a:t>
            </a:r>
            <a:r>
              <a:rPr lang="tr-TR" dirty="0"/>
              <a:t>&gt;</a:t>
            </a:r>
          </a:p>
          <a:p>
            <a:r>
              <a:rPr lang="tr-TR" dirty="0"/>
              <a:t>  &lt;</a:t>
            </a:r>
            <a:r>
              <a:rPr lang="tr-TR" dirty="0" err="1"/>
              <a:t>option</a:t>
            </a:r>
            <a:r>
              <a:rPr lang="tr-TR" dirty="0"/>
              <a:t> </a:t>
            </a:r>
            <a:r>
              <a:rPr lang="tr-TR" dirty="0" err="1"/>
              <a:t>value</a:t>
            </a:r>
            <a:r>
              <a:rPr lang="tr-TR" dirty="0"/>
              <a:t>="</a:t>
            </a:r>
            <a:r>
              <a:rPr lang="tr-TR" dirty="0" err="1"/>
              <a:t>saab</a:t>
            </a:r>
            <a:r>
              <a:rPr lang="tr-TR" dirty="0"/>
              <a:t>"&gt;Saab&lt;/</a:t>
            </a:r>
            <a:r>
              <a:rPr lang="tr-TR" dirty="0" err="1"/>
              <a:t>option</a:t>
            </a:r>
            <a:r>
              <a:rPr lang="tr-TR" dirty="0"/>
              <a:t>&gt;</a:t>
            </a:r>
          </a:p>
          <a:p>
            <a:r>
              <a:rPr lang="tr-TR" dirty="0"/>
              <a:t>  &lt;</a:t>
            </a:r>
            <a:r>
              <a:rPr lang="tr-TR" dirty="0" err="1"/>
              <a:t>option</a:t>
            </a:r>
            <a:r>
              <a:rPr lang="tr-TR" dirty="0"/>
              <a:t> </a:t>
            </a:r>
            <a:r>
              <a:rPr lang="tr-TR" dirty="0" err="1"/>
              <a:t>value</a:t>
            </a:r>
            <a:r>
              <a:rPr lang="tr-TR" dirty="0"/>
              <a:t>="</a:t>
            </a:r>
            <a:r>
              <a:rPr lang="tr-TR" dirty="0" err="1"/>
              <a:t>fiat</a:t>
            </a:r>
            <a:r>
              <a:rPr lang="tr-TR" dirty="0"/>
              <a:t>"&gt;Fiat&lt;/</a:t>
            </a:r>
            <a:r>
              <a:rPr lang="tr-TR" dirty="0" err="1"/>
              <a:t>option</a:t>
            </a:r>
            <a:r>
              <a:rPr lang="tr-TR" dirty="0"/>
              <a:t>&gt;</a:t>
            </a:r>
          </a:p>
          <a:p>
            <a:r>
              <a:rPr lang="tr-TR" dirty="0"/>
              <a:t>  &lt;</a:t>
            </a:r>
            <a:r>
              <a:rPr lang="tr-TR" dirty="0" err="1"/>
              <a:t>option</a:t>
            </a:r>
            <a:r>
              <a:rPr lang="tr-TR" dirty="0"/>
              <a:t> </a:t>
            </a:r>
            <a:r>
              <a:rPr lang="tr-TR" dirty="0" err="1"/>
              <a:t>value</a:t>
            </a:r>
            <a:r>
              <a:rPr lang="tr-TR" dirty="0"/>
              <a:t>="</a:t>
            </a:r>
            <a:r>
              <a:rPr lang="tr-TR" dirty="0" err="1"/>
              <a:t>audi</a:t>
            </a:r>
            <a:r>
              <a:rPr lang="tr-TR" dirty="0"/>
              <a:t>"&gt;Audi&lt;/</a:t>
            </a:r>
            <a:r>
              <a:rPr lang="tr-TR" dirty="0" err="1"/>
              <a:t>option</a:t>
            </a:r>
            <a:r>
              <a:rPr lang="tr-TR" dirty="0"/>
              <a:t>&gt;</a:t>
            </a:r>
          </a:p>
          <a:p>
            <a:r>
              <a:rPr lang="tr-TR" dirty="0"/>
              <a:t>&lt;/</a:t>
            </a:r>
            <a:r>
              <a:rPr lang="tr-TR" dirty="0" err="1"/>
              <a:t>select</a:t>
            </a:r>
            <a:r>
              <a:rPr lang="tr-TR" dirty="0"/>
              <a:t>&gt;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Formlar [1]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&lt;</a:t>
            </a:r>
            <a:r>
              <a:rPr lang="en-US" dirty="0" err="1"/>
              <a:t>textarea</a:t>
            </a:r>
            <a:r>
              <a:rPr lang="en-US" dirty="0"/>
              <a:t> name="message" style="width:200px; height:600px"&gt;</a:t>
            </a:r>
          </a:p>
          <a:p>
            <a:r>
              <a:rPr lang="tr-TR" dirty="0" smtClean="0"/>
              <a:t>Ürün hakkında yorumlarınızı buraya yazınız</a:t>
            </a:r>
            <a:endParaRPr lang="en-US" dirty="0"/>
          </a:p>
          <a:p>
            <a:r>
              <a:rPr lang="en-US" dirty="0"/>
              <a:t>&lt;/</a:t>
            </a:r>
            <a:r>
              <a:rPr lang="en-US" dirty="0" err="1"/>
              <a:t>textarea</a:t>
            </a:r>
            <a:r>
              <a:rPr lang="en-US" dirty="0" smtClean="0"/>
              <a:t>&gt;</a:t>
            </a:r>
            <a:endParaRPr lang="tr-TR" dirty="0" smtClean="0"/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/>
              <a:t>&lt;button type="button" </a:t>
            </a:r>
            <a:r>
              <a:rPr lang="en-US" dirty="0" err="1"/>
              <a:t>onclick</a:t>
            </a:r>
            <a:r>
              <a:rPr lang="en-US" dirty="0"/>
              <a:t>="alert</a:t>
            </a:r>
            <a:r>
              <a:rPr lang="en-US" dirty="0" smtClean="0"/>
              <a:t>(‘</a:t>
            </a:r>
            <a:r>
              <a:rPr lang="tr-TR" dirty="0" smtClean="0"/>
              <a:t>Merhaba</a:t>
            </a:r>
            <a:r>
              <a:rPr lang="en-US" dirty="0" smtClean="0"/>
              <a:t>!')"&gt;</a:t>
            </a:r>
            <a:r>
              <a:rPr lang="tr-TR" dirty="0" smtClean="0"/>
              <a:t>Buraya Tıkla</a:t>
            </a:r>
            <a:r>
              <a:rPr lang="en-US" dirty="0" smtClean="0"/>
              <a:t>!&lt;/</a:t>
            </a:r>
            <a:r>
              <a:rPr lang="en-US" dirty="0"/>
              <a:t>button&gt;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28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Formlar [2]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HTML5 Input </a:t>
            </a:r>
            <a:r>
              <a:rPr lang="tr-TR" dirty="0" smtClean="0"/>
              <a:t>Türleri</a:t>
            </a:r>
            <a:r>
              <a:rPr lang="en-US" dirty="0" smtClean="0"/>
              <a:t>: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color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date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err="1"/>
              <a:t>datetime</a:t>
            </a:r>
            <a:r>
              <a:rPr lang="en-US" dirty="0"/>
              <a:t>-local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email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month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number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range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search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err="1"/>
              <a:t>tel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time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err="1"/>
              <a:t>url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week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712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Formlar [2]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4230349"/>
              </p:ext>
            </p:extLst>
          </p:nvPr>
        </p:nvGraphicFramePr>
        <p:xfrm>
          <a:off x="1096963" y="1846263"/>
          <a:ext cx="100584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/>
                <a:gridCol w="5029200"/>
              </a:tblGrid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dirty="0" smtClean="0">
                          <a:effectLst/>
                        </a:rPr>
                        <a:t>Nitelik</a:t>
                      </a:r>
                      <a:endParaRPr lang="tr-TR" sz="1400" dirty="0">
                        <a:effectLst/>
                      </a:endParaRPr>
                    </a:p>
                  </a:txBody>
                  <a:tcPr marL="1524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dirty="0" smtClean="0">
                          <a:effectLst/>
                        </a:rPr>
                        <a:t>Tanım</a:t>
                      </a:r>
                      <a:endParaRPr lang="tr-TR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dirty="0" err="1">
                          <a:effectLst/>
                        </a:rPr>
                        <a:t>disabled</a:t>
                      </a:r>
                      <a:endParaRPr lang="tr-TR" sz="1400" dirty="0">
                        <a:effectLst/>
                      </a:endParaRPr>
                    </a:p>
                  </a:txBody>
                  <a:tcPr marL="1524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 smtClean="0">
                          <a:effectLst/>
                        </a:rPr>
                        <a:t>Bir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giriş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alanının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devre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dışı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bırakılacağını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belirtir</a:t>
                      </a:r>
                      <a:r>
                        <a:rPr lang="en-US" sz="1400" dirty="0" smtClean="0">
                          <a:effectLst/>
                        </a:rPr>
                        <a:t>.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dirty="0" err="1">
                          <a:effectLst/>
                        </a:rPr>
                        <a:t>max</a:t>
                      </a:r>
                      <a:endParaRPr lang="tr-TR" sz="1400" dirty="0">
                        <a:effectLst/>
                      </a:endParaRPr>
                    </a:p>
                  </a:txBody>
                  <a:tcPr marL="1524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 smtClean="0">
                          <a:effectLst/>
                        </a:rPr>
                        <a:t>Bir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girdi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alanı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için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maksimum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değeri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belirtir</a:t>
                      </a:r>
                      <a:r>
                        <a:rPr lang="en-US" sz="1400" dirty="0" smtClean="0">
                          <a:effectLst/>
                        </a:rPr>
                        <a:t>.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dirty="0" err="1">
                          <a:effectLst/>
                        </a:rPr>
                        <a:t>maxlength</a:t>
                      </a:r>
                      <a:endParaRPr lang="tr-TR" sz="1400" dirty="0">
                        <a:effectLst/>
                      </a:endParaRPr>
                    </a:p>
                  </a:txBody>
                  <a:tcPr marL="1524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 smtClean="0">
                          <a:effectLst/>
                        </a:rPr>
                        <a:t>Bir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girdi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alanı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için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maksimum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karakter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sayısını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belirtir</a:t>
                      </a:r>
                      <a:r>
                        <a:rPr lang="en-US" sz="1400" dirty="0" smtClean="0">
                          <a:effectLst/>
                        </a:rPr>
                        <a:t>.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dirty="0" err="1">
                          <a:effectLst/>
                        </a:rPr>
                        <a:t>min</a:t>
                      </a:r>
                      <a:endParaRPr lang="tr-TR" sz="1400" dirty="0">
                        <a:effectLst/>
                      </a:endParaRPr>
                    </a:p>
                  </a:txBody>
                  <a:tcPr marL="1524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 smtClean="0">
                          <a:effectLst/>
                        </a:rPr>
                        <a:t>Bir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girdi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alanı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için</a:t>
                      </a:r>
                      <a:r>
                        <a:rPr lang="en-US" sz="1400" dirty="0" smtClean="0">
                          <a:effectLst/>
                        </a:rPr>
                        <a:t> minimum </a:t>
                      </a:r>
                      <a:r>
                        <a:rPr lang="en-US" sz="1400" dirty="0" err="1" smtClean="0">
                          <a:effectLst/>
                        </a:rPr>
                        <a:t>değeri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belirtir</a:t>
                      </a:r>
                      <a:r>
                        <a:rPr lang="tr-TR" sz="1400" dirty="0" smtClean="0">
                          <a:effectLst/>
                        </a:rPr>
                        <a:t>.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dirty="0" err="1">
                          <a:effectLst/>
                        </a:rPr>
                        <a:t>pattern</a:t>
                      </a:r>
                      <a:endParaRPr lang="tr-TR" sz="1400" dirty="0">
                        <a:effectLst/>
                      </a:endParaRPr>
                    </a:p>
                  </a:txBody>
                  <a:tcPr marL="1524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 smtClean="0">
                          <a:effectLst/>
                        </a:rPr>
                        <a:t>Giriş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değerini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kontrol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etmek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için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düzenli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bir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ifade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belirtir</a:t>
                      </a:r>
                      <a:r>
                        <a:rPr lang="en-US" sz="1400" dirty="0" smtClean="0">
                          <a:effectLst/>
                        </a:rPr>
                        <a:t>.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dirty="0" err="1">
                          <a:effectLst/>
                        </a:rPr>
                        <a:t>readonly</a:t>
                      </a:r>
                      <a:endParaRPr lang="tr-TR" sz="1400" dirty="0">
                        <a:effectLst/>
                      </a:endParaRPr>
                    </a:p>
                  </a:txBody>
                  <a:tcPr marL="1524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 smtClean="0">
                          <a:effectLst/>
                        </a:rPr>
                        <a:t>Bir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girdi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alanının</a:t>
                      </a:r>
                      <a:r>
                        <a:rPr lang="en-US" sz="1400" dirty="0" smtClean="0">
                          <a:effectLst/>
                        </a:rPr>
                        <a:t> salt </a:t>
                      </a:r>
                      <a:r>
                        <a:rPr lang="en-US" sz="1400" dirty="0" err="1" smtClean="0">
                          <a:effectLst/>
                        </a:rPr>
                        <a:t>okunur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olduğunu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belirtir</a:t>
                      </a:r>
                      <a:r>
                        <a:rPr lang="en-US" sz="1400" dirty="0" smtClean="0">
                          <a:effectLst/>
                        </a:rPr>
                        <a:t> (</a:t>
                      </a:r>
                      <a:r>
                        <a:rPr lang="en-US" sz="1400" dirty="0" err="1" smtClean="0">
                          <a:effectLst/>
                        </a:rPr>
                        <a:t>değiştirilemez</a:t>
                      </a:r>
                      <a:r>
                        <a:rPr lang="en-US" sz="1400" dirty="0" smtClean="0">
                          <a:effectLst/>
                        </a:rPr>
                        <a:t>)</a:t>
                      </a:r>
                      <a:r>
                        <a:rPr lang="tr-TR" sz="1400" dirty="0" smtClean="0">
                          <a:effectLst/>
                        </a:rPr>
                        <a:t>.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dirty="0" err="1">
                          <a:effectLst/>
                        </a:rPr>
                        <a:t>required</a:t>
                      </a:r>
                      <a:endParaRPr lang="tr-TR" sz="1400" dirty="0">
                        <a:effectLst/>
                      </a:endParaRPr>
                    </a:p>
                  </a:txBody>
                  <a:tcPr marL="1524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 smtClean="0">
                          <a:effectLst/>
                        </a:rPr>
                        <a:t>Bir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giriş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alanının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gerekli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olduğunu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belirtir</a:t>
                      </a:r>
                      <a:r>
                        <a:rPr lang="en-US" sz="1400" dirty="0" smtClean="0">
                          <a:effectLst/>
                        </a:rPr>
                        <a:t> (</a:t>
                      </a:r>
                      <a:r>
                        <a:rPr lang="en-US" sz="1400" dirty="0" err="1" smtClean="0">
                          <a:effectLst/>
                        </a:rPr>
                        <a:t>doldurulması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gerekir</a:t>
                      </a:r>
                      <a:r>
                        <a:rPr lang="en-US" sz="1400" dirty="0" smtClean="0">
                          <a:effectLst/>
                        </a:rPr>
                        <a:t>)</a:t>
                      </a:r>
                      <a:r>
                        <a:rPr lang="tr-TR" sz="1400" dirty="0" smtClean="0">
                          <a:effectLst/>
                        </a:rPr>
                        <a:t>.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dirty="0">
                          <a:effectLst/>
                        </a:rPr>
                        <a:t>size</a:t>
                      </a:r>
                    </a:p>
                  </a:txBody>
                  <a:tcPr marL="1524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 smtClean="0">
                          <a:effectLst/>
                        </a:rPr>
                        <a:t>Bir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girdi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alanının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genişliğini</a:t>
                      </a:r>
                      <a:r>
                        <a:rPr lang="en-US" sz="1400" dirty="0" smtClean="0">
                          <a:effectLst/>
                        </a:rPr>
                        <a:t> (</a:t>
                      </a:r>
                      <a:r>
                        <a:rPr lang="en-US" sz="1400" dirty="0" err="1" smtClean="0">
                          <a:effectLst/>
                        </a:rPr>
                        <a:t>karakter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olarak</a:t>
                      </a:r>
                      <a:r>
                        <a:rPr lang="en-US" sz="1400" dirty="0" smtClean="0">
                          <a:effectLst/>
                        </a:rPr>
                        <a:t>) </a:t>
                      </a:r>
                      <a:r>
                        <a:rPr lang="en-US" sz="1400" dirty="0" err="1" smtClean="0">
                          <a:effectLst/>
                        </a:rPr>
                        <a:t>belirtir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dirty="0">
                          <a:effectLst/>
                        </a:rPr>
                        <a:t>step</a:t>
                      </a:r>
                    </a:p>
                  </a:txBody>
                  <a:tcPr marL="1524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 smtClean="0">
                          <a:effectLst/>
                        </a:rPr>
                        <a:t>Bir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girdi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alanı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için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yasal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sayı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aralıklarını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belirtir</a:t>
                      </a:r>
                      <a:r>
                        <a:rPr lang="en-US" sz="1400" dirty="0" smtClean="0">
                          <a:effectLst/>
                        </a:rPr>
                        <a:t>.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dirty="0" err="1">
                          <a:effectLst/>
                        </a:rPr>
                        <a:t>value</a:t>
                      </a:r>
                      <a:endParaRPr lang="tr-TR" sz="1400" dirty="0">
                        <a:effectLst/>
                      </a:endParaRPr>
                    </a:p>
                  </a:txBody>
                  <a:tcPr marL="1524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noProof="0" dirty="0" smtClean="0">
                          <a:effectLst/>
                        </a:rPr>
                        <a:t>Bir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girdi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alanının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varsayılan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değerini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belirtir</a:t>
                      </a:r>
                      <a:r>
                        <a:rPr lang="en-US" sz="1400" dirty="0" smtClean="0">
                          <a:effectLst/>
                        </a:rPr>
                        <a:t>.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2555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Formlar [3]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form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action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="/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action_page.php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id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="form1"&gt;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Ad: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input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type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text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name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fname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"&gt;&lt;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br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input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type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submit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value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Submit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/form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Soyad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input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type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text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name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lname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form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="form1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"&gt;</a:t>
            </a:r>
          </a:p>
          <a:p>
            <a:endParaRPr lang="tr-TR" dirty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r>
              <a:rPr lang="tr-TR" u="sng" dirty="0">
                <a:solidFill>
                  <a:srgbClr val="0000CD"/>
                </a:solidFill>
                <a:latin typeface="Consolas" panose="020B0609020204030204" pitchFamily="49" charset="0"/>
              </a:rPr>
              <a:t>NOT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: 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"</a:t>
            </a:r>
            <a:r>
              <a:rPr lang="tr-TR" dirty="0" err="1" smtClean="0">
                <a:solidFill>
                  <a:srgbClr val="0000CD"/>
                </a:solidFill>
                <a:latin typeface="Consolas" panose="020B0609020204030204" pitchFamily="49" charset="0"/>
              </a:rPr>
              <a:t>Soyad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" 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alanı, form öğesinin dışında ancak yine de formun bir 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parçasıdır.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977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Formlar [3]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form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action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="/etkilenen_sayfa1.php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Ad: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input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type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text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name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fname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"&gt;&lt;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br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tr-TR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Soyad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input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type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text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name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lname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"&gt;&lt;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br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input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type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submit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value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="Gönder"&gt;&lt;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br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input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type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submit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formaction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="/etkilenen_sayfa2.php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 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value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="Başka Sayfaya Gönder"&gt;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/form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9868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Formlar [3]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form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action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="/action_page_binary.asp"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method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="post"&gt;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Ad: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input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type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text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name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fname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"&gt;&lt;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br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input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type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submit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value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="Gönder"&gt;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input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type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submit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formenctype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multipart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/form-data"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 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value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Submit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 as 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Multipart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/form-data"&gt;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/form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</a:p>
          <a:p>
            <a:endParaRPr lang="tr-TR" dirty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r>
              <a:rPr lang="tr-TR" u="sng" dirty="0" smtClean="0">
                <a:solidFill>
                  <a:srgbClr val="0000CD"/>
                </a:solidFill>
                <a:latin typeface="Consolas" panose="020B0609020204030204" pitchFamily="49" charset="0"/>
              </a:rPr>
              <a:t>NOT1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: 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Formenctype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 özniteliği, gönderildiğinde form verisinin nasıl kodlanacağını belirtir (yalnızca 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method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 = "post" olan formlar için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).</a:t>
            </a:r>
            <a:endParaRPr lang="tr-TR" dirty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r>
              <a:rPr lang="tr-TR" u="sng" dirty="0" smtClean="0">
                <a:solidFill>
                  <a:srgbClr val="0000CD"/>
                </a:solidFill>
                <a:latin typeface="Consolas" panose="020B0609020204030204" pitchFamily="49" charset="0"/>
              </a:rPr>
              <a:t>NOT2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: </a:t>
            </a:r>
            <a:r>
              <a:rPr lang="tr-TR" dirty="0" err="1" smtClean="0">
                <a:solidFill>
                  <a:srgbClr val="0000CD"/>
                </a:solidFill>
                <a:latin typeface="Consolas" panose="020B0609020204030204" pitchFamily="49" charset="0"/>
              </a:rPr>
              <a:t>Formenctype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özniteliği, 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type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 = 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submit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 ve 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type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 = 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image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 ile kullanılır.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5404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Formlar [3]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form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action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="/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action_page.php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E-Posta: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input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type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email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name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userid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"&gt;&lt;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br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input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type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submit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value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="Gönder"&gt;&lt;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br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input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type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submit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formnovalidate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value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 smtClean="0">
                <a:solidFill>
                  <a:srgbClr val="0000CD"/>
                </a:solidFill>
                <a:latin typeface="Consolas" panose="020B0609020204030204" pitchFamily="49" charset="0"/>
              </a:rPr>
              <a:t>Doğrulamasız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 Gönder"&gt;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/form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endParaRPr lang="tr-TR" dirty="0">
              <a:solidFill>
                <a:srgbClr val="0000CD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608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99</TotalTime>
  <Words>330</Words>
  <Application>Microsoft Office PowerPoint</Application>
  <PresentationFormat>Geniş ekran</PresentationFormat>
  <Paragraphs>75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Calibri</vt:lpstr>
      <vt:lpstr>Consolas</vt:lpstr>
      <vt:lpstr>Times New Roman</vt:lpstr>
      <vt:lpstr>Geçmişe bakış</vt:lpstr>
      <vt:lpstr>Formlar</vt:lpstr>
      <vt:lpstr>Formlar [1]</vt:lpstr>
      <vt:lpstr>Formlar [1]</vt:lpstr>
      <vt:lpstr>Formlar [2]</vt:lpstr>
      <vt:lpstr>Formlar [2]</vt:lpstr>
      <vt:lpstr>Formlar [3]</vt:lpstr>
      <vt:lpstr>Formlar [3]</vt:lpstr>
      <vt:lpstr>Formlar [3]</vt:lpstr>
      <vt:lpstr>Formlar [3]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</cp:lastModifiedBy>
  <cp:revision>21</cp:revision>
  <dcterms:created xsi:type="dcterms:W3CDTF">2017-11-14T11:12:27Z</dcterms:created>
  <dcterms:modified xsi:type="dcterms:W3CDTF">2017-11-14T22:03:35Z</dcterms:modified>
</cp:coreProperties>
</file>