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6" r:id="rId5"/>
    <p:sldId id="258" r:id="rId6"/>
    <p:sldId id="268" r:id="rId7"/>
    <p:sldId id="260" r:id="rId8"/>
    <p:sldId id="269" r:id="rId9"/>
    <p:sldId id="270" r:id="rId10"/>
    <p:sldId id="259" r:id="rId11"/>
    <p:sldId id="261" r:id="rId12"/>
    <p:sldId id="26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95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22.03.2021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Baş - Boyun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Stereotaktik</a:t>
            </a:r>
            <a:r>
              <a:rPr lang="tr-TR" dirty="0"/>
              <a:t> </a:t>
            </a:r>
            <a:r>
              <a:rPr lang="tr-TR" dirty="0" err="1"/>
              <a:t>radyocerrahi</a:t>
            </a:r>
            <a:r>
              <a:rPr lang="tr-TR" dirty="0"/>
              <a:t> (SRC)</a:t>
            </a:r>
          </a:p>
          <a:p>
            <a:r>
              <a:rPr lang="tr-TR" dirty="0" err="1"/>
              <a:t>Stereotaktik</a:t>
            </a:r>
            <a:r>
              <a:rPr lang="tr-TR" dirty="0"/>
              <a:t> beden radyoterapisi (SBRT)</a:t>
            </a:r>
          </a:p>
          <a:p>
            <a:r>
              <a:rPr lang="tr-TR" dirty="0"/>
              <a:t> </a:t>
            </a:r>
            <a:r>
              <a:rPr lang="tr-TR" dirty="0" err="1"/>
              <a:t>İntraoperatif</a:t>
            </a:r>
            <a:r>
              <a:rPr lang="tr-TR" dirty="0"/>
              <a:t> radyoterapi (İORT</a:t>
            </a:r>
          </a:p>
          <a:p>
            <a:r>
              <a:rPr lang="tr-TR" dirty="0"/>
              <a:t>Parçacık tedavisi</a:t>
            </a:r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Yoğunluk ayarlı ve </a:t>
            </a:r>
            <a:r>
              <a:rPr lang="tr-TR" dirty="0" err="1"/>
              <a:t>steroraktik</a:t>
            </a:r>
            <a:r>
              <a:rPr lang="tr-TR" dirty="0"/>
              <a:t>  radyoterapide çevre organlar daha iyi korunmaktadır. </a:t>
            </a:r>
          </a:p>
          <a:p>
            <a:r>
              <a:rPr lang="tr-TR" dirty="0"/>
              <a:t>Ancak tümör hedef volüm çevresinde hızlı doz düşüşü ve kritik yapıların yakınlığı nedeniyle hasta set </a:t>
            </a:r>
            <a:r>
              <a:rPr lang="tr-TR" dirty="0" err="1"/>
              <a:t>up’larında</a:t>
            </a:r>
            <a:r>
              <a:rPr lang="tr-TR" dirty="0"/>
              <a:t> çok dikkatli olunması gerekmektedir. </a:t>
            </a:r>
          </a:p>
          <a:p>
            <a:r>
              <a:rPr lang="tr-TR" dirty="0"/>
              <a:t>Bu nedenle günlük hasta set </a:t>
            </a:r>
            <a:r>
              <a:rPr lang="tr-TR" dirty="0" err="1"/>
              <a:t>up’larının</a:t>
            </a:r>
            <a:r>
              <a:rPr lang="tr-TR" dirty="0"/>
              <a:t> doğruluğu mutlaka milimetrik hassasiyetle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13492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Hastalara 5-7 hafta arası toplam 50-70 </a:t>
            </a:r>
            <a:r>
              <a:rPr lang="tr-TR" dirty="0" err="1"/>
              <a:t>Gy</a:t>
            </a:r>
            <a:r>
              <a:rPr lang="tr-TR" dirty="0"/>
              <a:t> radyoterapi uygulanmaktadır.</a:t>
            </a:r>
          </a:p>
          <a:p>
            <a:endParaRPr lang="tr-TR" dirty="0"/>
          </a:p>
          <a:p>
            <a:r>
              <a:rPr lang="tr-TR" dirty="0"/>
              <a:t>Hastaların tedavi sırasında kilo değişiklikleri veya tümörlerinde küçülmeler nedeniyle organ ve tümör </a:t>
            </a:r>
            <a:r>
              <a:rPr lang="tr-TR" dirty="0" err="1"/>
              <a:t>kontürleri</a:t>
            </a:r>
            <a:r>
              <a:rPr lang="tr-TR" dirty="0"/>
              <a:t> yakından izlenmelidir.</a:t>
            </a:r>
          </a:p>
          <a:p>
            <a:endParaRPr lang="tr-TR" dirty="0"/>
          </a:p>
          <a:p>
            <a:r>
              <a:rPr lang="tr-TR" dirty="0"/>
              <a:t>Haftalık doktor kontrolüne yönlendirilmelidir.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 ve boyun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Ağız boşluğunu; dudaklar, yanakların iç kısmı, diş eti, damak, dil, ağız tabanı</a:t>
            </a:r>
          </a:p>
          <a:p>
            <a:r>
              <a:rPr lang="tr-TR" dirty="0"/>
              <a:t>Burun delikleri derisi ve burun döşemesini</a:t>
            </a:r>
          </a:p>
          <a:p>
            <a:r>
              <a:rPr lang="tr-TR" dirty="0"/>
              <a:t>Boğazın en üst kısmında görülen </a:t>
            </a:r>
            <a:r>
              <a:rPr lang="tr-TR" dirty="0" err="1"/>
              <a:t>nazofarinks</a:t>
            </a:r>
            <a:r>
              <a:rPr lang="tr-TR" dirty="0"/>
              <a:t> kanserlerini</a:t>
            </a:r>
          </a:p>
          <a:p>
            <a:r>
              <a:rPr lang="tr-TR" dirty="0"/>
              <a:t>Sinüs olarak adlandırılan ve yüz kemikleri içinde burun çevresinde yer alan hava boşlukları içinde gelişen </a:t>
            </a:r>
            <a:r>
              <a:rPr lang="tr-TR" dirty="0" err="1"/>
              <a:t>paranazal</a:t>
            </a:r>
            <a:r>
              <a:rPr lang="tr-TR" dirty="0"/>
              <a:t> sinüs </a:t>
            </a:r>
            <a:r>
              <a:rPr lang="tr-TR" dirty="0" err="1"/>
              <a:t>kanserlerinİ</a:t>
            </a:r>
            <a:endParaRPr lang="tr-TR" dirty="0"/>
          </a:p>
          <a:p>
            <a:r>
              <a:rPr lang="tr-TR" dirty="0"/>
              <a:t>Burnun gerisini boğaza bağlayan alanda </a:t>
            </a:r>
            <a:r>
              <a:rPr lang="tr-TR" dirty="0" err="1"/>
              <a:t>orofarinks</a:t>
            </a:r>
            <a:r>
              <a:rPr lang="tr-TR" dirty="0"/>
              <a:t> kanserlerini</a:t>
            </a:r>
          </a:p>
          <a:p>
            <a:r>
              <a:rPr lang="tr-TR" dirty="0"/>
              <a:t> Boğazın biraz daha alt kesiminde </a:t>
            </a:r>
            <a:r>
              <a:rPr lang="tr-TR" dirty="0" err="1"/>
              <a:t>hipofarinks</a:t>
            </a:r>
            <a:r>
              <a:rPr lang="tr-TR" dirty="0"/>
              <a:t> kanserlerini ve onun da altındaki alanda </a:t>
            </a:r>
            <a:r>
              <a:rPr lang="tr-TR" dirty="0" err="1"/>
              <a:t>larinks</a:t>
            </a:r>
            <a:r>
              <a:rPr lang="tr-TR" dirty="0"/>
              <a:t> kanserlerini</a:t>
            </a:r>
          </a:p>
          <a:p>
            <a:r>
              <a:rPr lang="tr-TR" dirty="0"/>
              <a:t>Kulak kepçesi ve dış kulak yolu kanserlerini, </a:t>
            </a:r>
          </a:p>
          <a:p>
            <a:r>
              <a:rPr lang="tr-TR" dirty="0" err="1"/>
              <a:t>Tükrük</a:t>
            </a:r>
            <a:r>
              <a:rPr lang="tr-TR" dirty="0"/>
              <a:t> bezleri kanserlerini kapsar.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1ED5C0-D797-4424-8B82-FC52CB17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Risk Faktörleri</a:t>
            </a:r>
            <a:br>
              <a:rPr lang="tr-TR" dirty="0"/>
            </a:b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4D3248-967C-4933-8C92-57A10450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Alkol ve tütün kullanımı(tütün çiğnenmesi veya sigara içme gibi)  </a:t>
            </a:r>
          </a:p>
          <a:p>
            <a:r>
              <a:rPr lang="tr-TR" dirty="0"/>
              <a:t>Cinsel yolla bulaşan HPV (Human </a:t>
            </a:r>
            <a:r>
              <a:rPr lang="tr-TR" dirty="0" err="1"/>
              <a:t>Papilloma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) olup, bu virüs özellikle </a:t>
            </a:r>
            <a:r>
              <a:rPr lang="tr-TR" dirty="0" err="1"/>
              <a:t>orofarinks</a:t>
            </a:r>
            <a:r>
              <a:rPr lang="tr-TR" dirty="0"/>
              <a:t> kanserine yol açmaktadır. </a:t>
            </a:r>
          </a:p>
          <a:p>
            <a:r>
              <a:rPr lang="tr-TR" dirty="0"/>
              <a:t>Ağız hijyeninin bozuk olması</a:t>
            </a:r>
          </a:p>
          <a:p>
            <a:r>
              <a:rPr lang="tr-TR" dirty="0"/>
              <a:t>Radyasyon </a:t>
            </a:r>
            <a:r>
              <a:rPr lang="tr-TR" dirty="0" err="1"/>
              <a:t>maruziyeti</a:t>
            </a:r>
            <a:endParaRPr lang="tr-TR" dirty="0"/>
          </a:p>
          <a:p>
            <a:r>
              <a:rPr lang="tr-TR" dirty="0"/>
              <a:t>EBV(</a:t>
            </a:r>
            <a:r>
              <a:rPr lang="tr-TR" dirty="0" err="1"/>
              <a:t>Ebstein</a:t>
            </a:r>
            <a:r>
              <a:rPr lang="tr-TR" dirty="0"/>
              <a:t> </a:t>
            </a:r>
            <a:r>
              <a:rPr lang="tr-TR" dirty="0" err="1"/>
              <a:t>Barr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) enfeksiyonları sayılabilir.</a:t>
            </a:r>
          </a:p>
        </p:txBody>
      </p:sp>
    </p:spTree>
    <p:extLst>
      <p:ext uri="{BB962C8B-B14F-4D97-AF65-F5344CB8AC3E}">
        <p14:creationId xmlns:p14="http://schemas.microsoft.com/office/powerpoint/2010/main" val="36556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Belirtileri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 ve boyunun herhangi bir kesiminde şişlik </a:t>
            </a:r>
          </a:p>
          <a:p>
            <a:r>
              <a:rPr lang="tr-TR" dirty="0"/>
              <a:t>Ağız içinde, dilde veya dudakta iyileşmeyen yaralar,</a:t>
            </a:r>
          </a:p>
          <a:p>
            <a:r>
              <a:rPr lang="tr-TR" dirty="0"/>
              <a:t>Çiğnemede ve yutkunmada güçlük,</a:t>
            </a:r>
          </a:p>
          <a:p>
            <a:r>
              <a:rPr lang="tr-TR" dirty="0"/>
              <a:t>Devam eden ses kısıklığı veya seste değişiklik,</a:t>
            </a:r>
          </a:p>
          <a:p>
            <a:r>
              <a:rPr lang="tr-TR" dirty="0"/>
              <a:t>Nefes alma veya konuşma güçlüğü,</a:t>
            </a:r>
          </a:p>
          <a:p>
            <a:r>
              <a:rPr lang="tr-TR" dirty="0"/>
              <a:t>Devam eden kulak ağrıları, kulak çınlaması, veya işitme güçlüğü ve boyunda şişlik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2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r>
              <a:rPr lang="tr-TR" dirty="0"/>
              <a:t>Kemoterapidir. </a:t>
            </a:r>
          </a:p>
          <a:p>
            <a:endParaRPr lang="tr-TR" dirty="0"/>
          </a:p>
          <a:p>
            <a:r>
              <a:rPr lang="tr-TR" dirty="0"/>
              <a:t>Radyoterapi ve kemoterapinin beraber uygulanması organ koruma açısından bir avantajdır ve hastalarda yüksek kür şansına sahiptir.</a:t>
            </a:r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860"/>
            <a:ext cx="10515600" cy="5361140"/>
          </a:xfrm>
        </p:spPr>
        <p:txBody>
          <a:bodyPr>
            <a:normAutofit/>
          </a:bodyPr>
          <a:lstStyle/>
          <a:p>
            <a:r>
              <a:rPr lang="tr-TR" dirty="0"/>
              <a:t>Tedavi kararı verilen hastalara tedavi sırasında oluşabilecek baş hareketlerini kısıtlamak amacıyla kişiye özel </a:t>
            </a:r>
            <a:r>
              <a:rPr lang="tr-TR" dirty="0" err="1"/>
              <a:t>termoplastik</a:t>
            </a:r>
            <a:r>
              <a:rPr lang="tr-TR" dirty="0"/>
              <a:t> baş maskesi uygulanır. </a:t>
            </a:r>
          </a:p>
          <a:p>
            <a:r>
              <a:rPr lang="tr-TR" dirty="0"/>
              <a:t>Gerekli durumda dil basacağı, </a:t>
            </a:r>
            <a:r>
              <a:rPr lang="tr-TR" dirty="0" err="1"/>
              <a:t>bolus</a:t>
            </a:r>
            <a:r>
              <a:rPr lang="tr-TR" dirty="0"/>
              <a:t> gibi materyaller simülasyonda eklenebilir. </a:t>
            </a:r>
          </a:p>
          <a:p>
            <a:r>
              <a:rPr lang="tr-TR" dirty="0"/>
              <a:t>Hastanın tedavi sırasında alacağı en rahat pozisyon sağlanır,</a:t>
            </a:r>
          </a:p>
          <a:p>
            <a:r>
              <a:rPr lang="tr-TR" dirty="0"/>
              <a:t>Geçici </a:t>
            </a:r>
            <a:r>
              <a:rPr lang="tr-TR" dirty="0" err="1"/>
              <a:t>izo</a:t>
            </a:r>
            <a:r>
              <a:rPr lang="tr-TR" dirty="0"/>
              <a:t> merkeze karar verilir ve uygun lokalizasyon </a:t>
            </a:r>
            <a:r>
              <a:rPr lang="tr-TR" dirty="0" err="1"/>
              <a:t>markerları</a:t>
            </a:r>
            <a:r>
              <a:rPr lang="tr-TR" dirty="0"/>
              <a:t> hasta cildine yerleştirilir. </a:t>
            </a:r>
          </a:p>
          <a:p>
            <a:r>
              <a:rPr lang="tr-TR" dirty="0"/>
              <a:t>BT çekiminde marker olarak kalp </a:t>
            </a:r>
            <a:r>
              <a:rPr lang="tr-TR" dirty="0" err="1"/>
              <a:t>kateteri</a:t>
            </a:r>
            <a:r>
              <a:rPr lang="tr-TR" dirty="0"/>
              <a:t> veya yüksek yoğunluklu ince </a:t>
            </a:r>
            <a:r>
              <a:rPr lang="tr-TR" dirty="0" err="1"/>
              <a:t>opak</a:t>
            </a:r>
            <a:r>
              <a:rPr lang="tr-TR" dirty="0"/>
              <a:t> tel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Simülasyon sırasında tümörün yerleştiği bölgenin ve çevresindeki normal dokuların detaylı olarak görüntüleri alınır. </a:t>
            </a:r>
          </a:p>
          <a:p>
            <a:r>
              <a:rPr lang="tr-TR" dirty="0"/>
              <a:t>Bu görüntüleme için bilgisayarlı tomografi (BT), manyetik rezonans görüntüleme (MRG) ya da pozitron emisyon tomografi/bilgisayarlı tomografi (PET/BT) kullanılabilmektedir. </a:t>
            </a:r>
          </a:p>
          <a:p>
            <a:r>
              <a:rPr lang="tr-TR" dirty="0"/>
              <a:t>BT-simülatör cihazında tedavi pozisyonunda tümör lokalizasyonuna ait bölgenin seri bilgisayarlı tomografi kesitleri alınır. </a:t>
            </a:r>
          </a:p>
          <a:p>
            <a:r>
              <a:rPr lang="tr-TR" dirty="0"/>
              <a:t>Elde edilen bu görüntüler tedavi planlama sistemine aktarılır. </a:t>
            </a:r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16848" y="4149725"/>
            <a:ext cx="3170352" cy="1958975"/>
          </a:xfrm>
        </p:spPr>
        <p:txBody>
          <a:bodyPr/>
          <a:lstStyle/>
          <a:p>
            <a:r>
              <a:rPr lang="tr-TR" dirty="0" smtClean="0"/>
              <a:t>Baş Maskesi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1" y="154767"/>
            <a:ext cx="2294000" cy="30586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8" y="560157"/>
            <a:ext cx="3014749" cy="22610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381116"/>
            <a:ext cx="2158885" cy="2878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48" y="301828"/>
            <a:ext cx="2450869" cy="3267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19" y="3569653"/>
            <a:ext cx="2298782" cy="3065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725" y="3529521"/>
            <a:ext cx="4193741" cy="31453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7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9000" y="2611835"/>
            <a:ext cx="10515600" cy="1325563"/>
          </a:xfrm>
        </p:spPr>
        <p:txBody>
          <a:bodyPr/>
          <a:lstStyle/>
          <a:p>
            <a:r>
              <a:rPr lang="tr-TR" dirty="0" smtClean="0"/>
              <a:t>Baş-Omuz Maskesi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44" y="733425"/>
            <a:ext cx="3505200" cy="1971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412" y="746125"/>
            <a:ext cx="3529188" cy="1985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600" y="733426"/>
            <a:ext cx="3594100" cy="2021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44" y="3844925"/>
            <a:ext cx="3595513" cy="20224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12" y="3857625"/>
            <a:ext cx="3643488" cy="2049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00" y="3806825"/>
            <a:ext cx="3784600" cy="2128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025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472</Words>
  <Application>Microsoft Office PowerPoint</Application>
  <PresentationFormat>Geniş ekran</PresentationFormat>
  <Paragraphs>60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Baş - Boyun Tümörlerine Radyoterapi Yaklaşımları ve Uygulamaları </vt:lpstr>
      <vt:lpstr>Baş ve boyun kanserleri</vt:lpstr>
      <vt:lpstr>Risk Faktörleri  </vt:lpstr>
      <vt:lpstr>Belirtileri</vt:lpstr>
      <vt:lpstr>Tedavi Seçenekleri</vt:lpstr>
      <vt:lpstr>Simülasyon </vt:lpstr>
      <vt:lpstr>Simülasyon</vt:lpstr>
      <vt:lpstr>Baş Maskesi</vt:lpstr>
      <vt:lpstr>Baş-Omuz Maskesi</vt:lpstr>
      <vt:lpstr>Radyoterapi uygulamaları</vt:lpstr>
      <vt:lpstr>Radyoterapi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13</cp:revision>
  <dcterms:created xsi:type="dcterms:W3CDTF">2019-02-24T09:33:56Z</dcterms:created>
  <dcterms:modified xsi:type="dcterms:W3CDTF">2021-03-22T07:50:14Z</dcterms:modified>
</cp:coreProperties>
</file>