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54"/>
  </p:notesMasterIdLst>
  <p:sldIdLst>
    <p:sldId id="256" r:id="rId2"/>
    <p:sldId id="257" r:id="rId3"/>
    <p:sldId id="310" r:id="rId4"/>
    <p:sldId id="305" r:id="rId5"/>
    <p:sldId id="311" r:id="rId6"/>
    <p:sldId id="308" r:id="rId7"/>
    <p:sldId id="260" r:id="rId8"/>
    <p:sldId id="307"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ibwD+2HZHwRhq7noNAAT2hMomCT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1" initials="h" lastIdx="1" clrIdx="0">
    <p:extLst>
      <p:ext uri="{19B8F6BF-5375-455C-9EA6-DF929625EA0E}">
        <p15:presenceInfo xmlns:p15="http://schemas.microsoft.com/office/powerpoint/2012/main" userId="h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2D654C-0261-418D-9F49-DBE2298CA670}">
  <a:tblStyle styleId="{E22D654C-0261-418D-9F49-DBE2298CA670}" styleName="Table_0">
    <a:wholeTbl>
      <a:tcTxStyle b="off" i="off">
        <a:font>
          <a:latin typeface="Verdana"/>
          <a:ea typeface="Verdana"/>
          <a:cs typeface="Verdana"/>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6"/>
          </a:solidFill>
        </a:fill>
      </a:tcStyle>
    </a:wholeTbl>
    <a:band1H>
      <a:tcTxStyle/>
      <a:tcStyle>
        <a:tcBdr/>
        <a:fill>
          <a:solidFill>
            <a:srgbClr val="F9D7CA"/>
          </a:solidFill>
        </a:fill>
      </a:tcStyle>
    </a:band1H>
    <a:band2H>
      <a:tcTxStyle/>
      <a:tcStyle>
        <a:tcBdr/>
      </a:tcStyle>
    </a:band2H>
    <a:band1V>
      <a:tcTxStyle/>
      <a:tcStyle>
        <a:tcBdr/>
        <a:fill>
          <a:solidFill>
            <a:srgbClr val="F9D7CA"/>
          </a:solidFill>
        </a:fill>
      </a:tcStyle>
    </a:band1V>
    <a:band2V>
      <a:tcTxStyle/>
      <a:tcStyle>
        <a:tcBdr/>
      </a:tcStyle>
    </a:band2V>
    <a:lastCol>
      <a:tcTxStyle b="on" i="off">
        <a:font>
          <a:latin typeface="Verdana"/>
          <a:ea typeface="Verdana"/>
          <a:cs typeface="Verdana"/>
        </a:font>
        <a:schemeClr val="lt1"/>
      </a:tcTxStyle>
      <a:tcStyle>
        <a:tcBdr/>
        <a:fill>
          <a:solidFill>
            <a:schemeClr val="accent1"/>
          </a:solidFill>
        </a:fill>
      </a:tcStyle>
    </a:lastCol>
    <a:firstCol>
      <a:tcTxStyle b="on" i="off">
        <a:font>
          <a:latin typeface="Verdana"/>
          <a:ea typeface="Verdana"/>
          <a:cs typeface="Verdana"/>
        </a:font>
        <a:schemeClr val="lt1"/>
      </a:tcTxStyle>
      <a:tcStyle>
        <a:tcBdr/>
        <a:fill>
          <a:solidFill>
            <a:schemeClr val="accent1"/>
          </a:solidFill>
        </a:fill>
      </a:tcStyle>
    </a:firstCol>
    <a:lastRow>
      <a:tcTxStyle b="on" i="off">
        <a:font>
          <a:latin typeface="Verdana"/>
          <a:ea typeface="Verdana"/>
          <a:cs typeface="Verdana"/>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Verdana"/>
          <a:ea typeface="Verdana"/>
          <a:cs typeface="Verdana"/>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7" d="100"/>
          <a:sy n="67" d="100"/>
        </p:scale>
        <p:origin x="126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4T11:53:12.671"/>
    </inkml:context>
    <inkml:brush xml:id="br0">
      <inkml:brushProperty name="width" value="0.05" units="cm"/>
      <inkml:brushProperty name="height" value="0.05" units="cm"/>
      <inkml:brushProperty name="color" value="#E71224"/>
    </inkml:brush>
  </inkml:definitions>
  <inkml:trace contextRef="#ctx0" brushRef="#br0">198 1194 24575,'-18'1'0,"12"-2"0,0-1 0,1 1 0,-1-1 0,0 0 0,1 0 0,-1-1 0,1 0 0,0 1 0,-1-2 0,2 1 0,-1-1 0,0 0 0,1 0 0,-7-6 0,-7-11 0,-28-40 0,40 54 0,3 2 0,0 0 0,0 1 0,0-1 0,1 0 0,0-1 0,0 1 0,0 0 0,1-1 0,0 1 0,0-1 0,0 1 0,0-1 0,1-8 0,1 6 0,0 0 0,0 0 0,1 0 0,0 0 0,1 0 0,0 0 0,0 0 0,6-9 0,5-5 0,1 0 0,1 1 0,1 1 0,33-32 0,6 0 0,3 3 0,110-71 0,-67 59 0,114-50 0,-71 49 0,3 6 0,168-41 0,320-25 0,-490 106 0,0 6 0,1 7 0,-1 6 0,0 7 0,0 5 0,-1 8 0,225 63 0,-295-61 0,-1 3 0,90 49 0,128 94 0,-252-144 0,-1 2 0,-2 1 0,61 65 0,-53-43 0,-2 1 0,39 65 0,-51-69 0,-1 1 0,-3 1 0,-2 2 0,-3 0 0,25 90 0,-39-115 0,-3-10 0,-1-1 0,3 28 0,-7-39 0,0 1 0,0-1 0,0 1 0,-1-1 0,0 0 0,0 1 0,-1-1 0,0 0 0,0 1 0,-5 9 0,-3 3 0,0 0 0,-2 0 0,0-1 0,-1-1 0,-1 0 0,-1-1 0,0 0 0,-1-1 0,-19 14 0,-12 4 0,-1-3 0,-98 47 0,-114 29 0,196-81 0,-175 63 0,-285 65 0,367-119 0,-2-6 0,-316 12 0,266-38 0,-362-45 0,228-23 0,288 51 0,1-2 0,1-3 0,1-2 0,-57-32 0,-167-126 0,93 57 0,-38-28 0,203 137 0,10 7 0,0 1 0,-17-10 0,16 13 226,9 3-269,-1 0 0,1 0 0,-1-1 0,1 1 0,0 0 0,-1 0 0,1 0 0,-1-1 0,1 1 0,0 0 0,-1 0 0,1-1 0,0 1 0,-1 0 0,1-1 0,0 1 0,0 0 0,-1-1 0,1 1 0,0 0 0,0-1 0,0 1 0,-1-1 0,1 1 0,0 0 0,0-1 0,0 1 0,0-1 0,0 1 0,0-1 0,0 1 0,0 0 0,0-1 0,0 1 0,0-1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4T11:54:04.3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 1,'0'0,"-1"9,0 3,0 0,0 0,1 0,0 0,1 0,1 0,0 0,0-1,1 1,1-1,0 1,1-1,0 0,12 19,-3-11,1-1,0-1,1-1,1 0,1-1,0 0,1-2,1 0,0-1,0-1,1-1,25 8,4-1,0-2,1-3,0-2,69 5,-82-13,1-1,-1-3,0 0,50-12,-30 1,-1-2,59-25,46-33,-161 73,0-1,-1 1,1 0,0-1,0 1,0 0,-1 0,1 0,0 0,0-1,0 1,0 0,0 1,-1-1,1 0,0 0,0 0,0 0,-1 1,1-1,0 0,0 1,0-1,-1 1,1-1,0 1,-1-1,1 1,0-1,0 2,-1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4T11:54:05.94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1224 437,'0'0,"-2"-1,-30-18,0 1,-2 1,-69-23,29 12,72 27,-75-30,-111-62,160 77,-1 0,0 2,-1 1,0 1,-1 2,0 1,-1 2,0 1,0 1,-51-1,-57 11,-12-1,258-9,-26-1,83-1,482-9,-441 22,-159-2,0 1,65 18,-107-23,-2 1,1-1,-1 0,1 0,-1 1,0-1,1 1,-1-1,1 1,-1 0,0-1,0 1,1 0,-1 0,0 0,0 0,0 0,1 2,-22 5,-37 6,-1-3,-93 8,-119-16,181-9,1-4,0-4,1-4,-143-48,196 54,10 3,-1 1,-29-6,73 34,-4-5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04T11:54:10.7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0,'21'10,"35"9,0-2,1-2,98 12,177-3,-201-18,82 9,121 5,99 8,-42-1,267-29,-1-26,-480 9,-61 6,-109 12,3 0,-1 0,0 0,0 1,0 0,0 1,10 2,-15-1,0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04T11:54:48.989"/>
    </inkml:context>
    <inkml:brush xml:id="br0">
      <inkml:brushProperty name="width" value="0.05" units="cm"/>
      <inkml:brushProperty name="height" value="0.05" units="cm"/>
      <inkml:brushProperty name="color" value="#E71224"/>
    </inkml:brush>
  </inkml:definitions>
  <inkml:trace contextRef="#ctx0" brushRef="#br0">1559 147 24575,'-9'-17'0,"7"14"0,0 0 0,0 0 0,-1 0 0,1 0 0,0 0 0,-1 1 0,0 0 0,0-1 0,0 1 0,0 0 0,0 0 0,0 1 0,0-1 0,0 0 0,-1 1 0,1 0 0,-1 0 0,1 0 0,-1 0 0,1 1 0,-5-1 0,-6 1 0,0 0 0,-1 1 0,1 1 0,-16 3 0,6 0 0,-410 87 0,370-73 0,0 2 0,-111 56 0,-106 85 0,249-142 0,1 1 0,1 2 0,1 2 0,1 0 0,1 2 0,2 1 0,-41 56 0,55-66 0,0 0 0,1 0 0,1 1 0,1 1 0,0-1 0,2 1 0,0 0 0,1 1 0,2-1 0,0 1 0,1 0 0,0 0 0,2 0 0,1 0 0,5 34 0,0-28 0,0 1 0,2-1 0,2 0 0,0-1 0,1 0 0,2-1 0,23 35 0,-16-32 0,1-1 0,1 0 0,2-2 0,0-1 0,46 34 0,-29-29 0,1-2 0,2-2 0,0-2 0,2-2 0,0-1 0,1-3 0,1-2 0,82 15 0,-38-17 0,189 4 0,94-35 0,-223 6 0,527-59 0,-243-6 0,202-30 0,-175 69 0,-122 13 0,554-79 0,-644 53 0,-215 40 0,-1 0 0,0-3 0,-1 0 0,60-37 0,-87 46 0,0 0 0,0 0 0,-1-1 0,0 1 0,0-2 0,0 1 0,0 0 0,-1-1 0,0 0 0,-1 0 0,7-15 0,-8 16 0,-1 0 0,-1 0 0,1 0 0,-1 0 0,0 0 0,-1 0 0,1-1 0,-1 1 0,0 0 0,-1-1 0,1 1 0,-1 0 0,-1 0 0,1 0 0,-1 0 0,-4-10 0,-3-1 0,0 0 0,-1 0 0,-1 1 0,0 0 0,-2 1 0,1 0 0,-22-18 0,-111-84 0,125 102 0,-101-70 0,-4 4 0,-3 7 0,-4 4 0,-201-74 0,236 111 0,-180-36 0,-107 12 0,-347 7 0,-4 48 0,395 16 0,236-4 0,-137 33 0,-11 24-1365,4 9-5461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41833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ewworldencyclopedia.org/entry/United_States" TargetMode="External"/><Relationship Id="rId7" Type="http://schemas.openxmlformats.org/officeDocument/2006/relationships/hyperlink" Target="https://www.newworldencyclopedia.org/entry/Information_scienc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newworldencyclopedia.org/entry/Library" TargetMode="External"/><Relationship Id="rId5" Type="http://schemas.openxmlformats.org/officeDocument/2006/relationships/hyperlink" Target="https://www.newworldencyclopedia.org/entry/Archives" TargetMode="External"/><Relationship Id="rId4" Type="http://schemas.openxmlformats.org/officeDocument/2006/relationships/hyperlink" Target="https://www.newworldencyclopedia.org/entry/OCLC"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96" name="Google Shape;9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a:t>
            </a:fld>
            <a:endParaRPr/>
          </a:p>
        </p:txBody>
      </p:sp>
    </p:spTree>
    <p:extLst>
      <p:ext uri="{BB962C8B-B14F-4D97-AF65-F5344CB8AC3E}">
        <p14:creationId xmlns:p14="http://schemas.microsoft.com/office/powerpoint/2010/main" val="3606927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90" name="Google Shape;190;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12</a:t>
            </a:fld>
            <a:endParaRPr/>
          </a:p>
        </p:txBody>
      </p:sp>
    </p:spTree>
    <p:extLst>
      <p:ext uri="{BB962C8B-B14F-4D97-AF65-F5344CB8AC3E}">
        <p14:creationId xmlns:p14="http://schemas.microsoft.com/office/powerpoint/2010/main" val="1126625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00" name="Google Shape;200;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13</a:t>
            </a:fld>
            <a:endParaRPr/>
          </a:p>
        </p:txBody>
      </p:sp>
    </p:spTree>
    <p:extLst>
      <p:ext uri="{BB962C8B-B14F-4D97-AF65-F5344CB8AC3E}">
        <p14:creationId xmlns:p14="http://schemas.microsoft.com/office/powerpoint/2010/main" val="2510772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08" name="Google Shape;208;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14</a:t>
            </a:fld>
            <a:endParaRPr/>
          </a:p>
        </p:txBody>
      </p:sp>
    </p:spTree>
    <p:extLst>
      <p:ext uri="{BB962C8B-B14F-4D97-AF65-F5344CB8AC3E}">
        <p14:creationId xmlns:p14="http://schemas.microsoft.com/office/powerpoint/2010/main" val="2155377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17" name="Google Shape;21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15</a:t>
            </a:fld>
            <a:endParaRPr/>
          </a:p>
        </p:txBody>
      </p:sp>
    </p:spTree>
    <p:extLst>
      <p:ext uri="{BB962C8B-B14F-4D97-AF65-F5344CB8AC3E}">
        <p14:creationId xmlns:p14="http://schemas.microsoft.com/office/powerpoint/2010/main" val="1675840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25" name="Google Shape;22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16</a:t>
            </a:fld>
            <a:endParaRPr/>
          </a:p>
        </p:txBody>
      </p:sp>
    </p:spTree>
    <p:extLst>
      <p:ext uri="{BB962C8B-B14F-4D97-AF65-F5344CB8AC3E}">
        <p14:creationId xmlns:p14="http://schemas.microsoft.com/office/powerpoint/2010/main" val="172348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32" name="Google Shape;232;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17</a:t>
            </a:fld>
            <a:endParaRPr/>
          </a:p>
        </p:txBody>
      </p:sp>
    </p:spTree>
    <p:extLst>
      <p:ext uri="{BB962C8B-B14F-4D97-AF65-F5344CB8AC3E}">
        <p14:creationId xmlns:p14="http://schemas.microsoft.com/office/powerpoint/2010/main" val="1751839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18</a:t>
            </a:fld>
            <a:endParaRPr/>
          </a:p>
        </p:txBody>
      </p:sp>
    </p:spTree>
    <p:extLst>
      <p:ext uri="{BB962C8B-B14F-4D97-AF65-F5344CB8AC3E}">
        <p14:creationId xmlns:p14="http://schemas.microsoft.com/office/powerpoint/2010/main" val="3707817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9" name="Google Shape;24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19</a:t>
            </a:fld>
            <a:endParaRPr/>
          </a:p>
        </p:txBody>
      </p:sp>
    </p:spTree>
    <p:extLst>
      <p:ext uri="{BB962C8B-B14F-4D97-AF65-F5344CB8AC3E}">
        <p14:creationId xmlns:p14="http://schemas.microsoft.com/office/powerpoint/2010/main" val="601004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tr-TR"/>
              <a:t>(HTML içinde RDF tanımlanır)</a:t>
            </a:r>
            <a:endParaRPr/>
          </a:p>
        </p:txBody>
      </p:sp>
      <p:sp>
        <p:nvSpPr>
          <p:cNvPr id="257" name="Google Shape;25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20</a:t>
            </a:fld>
            <a:endParaRPr/>
          </a:p>
        </p:txBody>
      </p:sp>
    </p:spTree>
    <p:extLst>
      <p:ext uri="{BB962C8B-B14F-4D97-AF65-F5344CB8AC3E}">
        <p14:creationId xmlns:p14="http://schemas.microsoft.com/office/powerpoint/2010/main" val="4040589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65" name="Google Shape;265;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21</a:t>
            </a:fld>
            <a:endParaRPr/>
          </a:p>
        </p:txBody>
      </p:sp>
    </p:spTree>
    <p:extLst>
      <p:ext uri="{BB962C8B-B14F-4D97-AF65-F5344CB8AC3E}">
        <p14:creationId xmlns:p14="http://schemas.microsoft.com/office/powerpoint/2010/main" val="1765730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tr-TR" sz="1200" b="0" i="0" u="none" strike="noStrike" cap="none" dirty="0">
                <a:solidFill>
                  <a:schemeClr val="dk1"/>
                </a:solidFill>
                <a:effectLst/>
                <a:latin typeface="Calibri"/>
                <a:ea typeface="Calibri"/>
                <a:cs typeface="Calibri"/>
                <a:sym typeface="Calibri"/>
              </a:rPr>
              <a:t>Dublin" terimi, Dublin, Ohio, </a:t>
            </a:r>
            <a:r>
              <a:rPr lang="tr-TR" sz="1200" b="0" i="0" u="none" strike="noStrike" cap="none" dirty="0">
                <a:solidFill>
                  <a:schemeClr val="dk1"/>
                </a:solidFill>
                <a:effectLst/>
                <a:latin typeface="Calibri"/>
                <a:ea typeface="Calibri"/>
                <a:cs typeface="Calibri"/>
                <a:sym typeface="Calibri"/>
                <a:hlinkClick r:id="rId3" tooltip="Amerika Birleşik Devletleri"/>
              </a:rPr>
              <a:t>ABD'den</a:t>
            </a:r>
            <a:r>
              <a:rPr lang="tr-TR" sz="1200" b="0" i="0" u="none" strike="noStrike" cap="none" dirty="0">
                <a:solidFill>
                  <a:schemeClr val="dk1"/>
                </a:solidFill>
                <a:effectLst/>
                <a:latin typeface="Calibri"/>
                <a:ea typeface="Calibri"/>
                <a:cs typeface="Calibri"/>
                <a:sym typeface="Calibri"/>
              </a:rPr>
              <a:t> geldi ve "çekirdek" genişleme olasılığını ifade ediyor. 1995'te Dublin'deki bir kütüphane konsorsiyumu olan </a:t>
            </a:r>
            <a:r>
              <a:rPr lang="tr-TR" sz="1200" b="0" i="0" u="none" strike="noStrike" cap="none" dirty="0">
                <a:solidFill>
                  <a:schemeClr val="dk1"/>
                </a:solidFill>
                <a:effectLst/>
                <a:latin typeface="Calibri"/>
                <a:ea typeface="Calibri"/>
                <a:cs typeface="Calibri"/>
                <a:sym typeface="Calibri"/>
                <a:hlinkClick r:id="rId4" tooltip="OCLC"/>
              </a:rPr>
              <a:t>OCLC</a:t>
            </a:r>
            <a:r>
              <a:rPr lang="tr-TR" sz="1200" b="0" i="0" u="none" strike="noStrike" cap="none" dirty="0">
                <a:solidFill>
                  <a:schemeClr val="dk1"/>
                </a:solidFill>
                <a:effectLst/>
                <a:latin typeface="Calibri"/>
                <a:ea typeface="Calibri"/>
                <a:cs typeface="Calibri"/>
                <a:sym typeface="Calibri"/>
              </a:rPr>
              <a:t> , meta veri açıklamaları için standartlar belirlemek üzere davetkar bir çalıştaya ev sahipliği yaptı. Müzeler, </a:t>
            </a:r>
            <a:r>
              <a:rPr lang="tr-TR" sz="1200" b="0" i="0" u="none" strike="noStrike" cap="none" dirty="0">
                <a:solidFill>
                  <a:schemeClr val="dk1"/>
                </a:solidFill>
                <a:effectLst/>
                <a:latin typeface="Calibri"/>
                <a:ea typeface="Calibri"/>
                <a:cs typeface="Calibri"/>
                <a:sym typeface="Calibri"/>
                <a:hlinkClick r:id="rId5" tooltip="Arşivler"/>
              </a:rPr>
              <a:t>arşivler</a:t>
            </a:r>
            <a:r>
              <a:rPr lang="tr-TR" sz="1200" b="0" i="0" u="none" strike="noStrike" cap="none" dirty="0">
                <a:solidFill>
                  <a:schemeClr val="dk1"/>
                </a:solidFill>
                <a:effectLst/>
                <a:latin typeface="Calibri"/>
                <a:ea typeface="Calibri"/>
                <a:cs typeface="Calibri"/>
                <a:sym typeface="Calibri"/>
              </a:rPr>
              <a:t> ve </a:t>
            </a:r>
            <a:r>
              <a:rPr lang="tr-TR" sz="1200" b="0" i="0" u="none" strike="noStrike" cap="none" dirty="0">
                <a:solidFill>
                  <a:schemeClr val="dk1"/>
                </a:solidFill>
                <a:effectLst/>
                <a:latin typeface="Calibri"/>
                <a:ea typeface="Calibri"/>
                <a:cs typeface="Calibri"/>
                <a:sym typeface="Calibri"/>
                <a:hlinkClick r:id="rId6" tooltip="Kütüphane"/>
              </a:rPr>
              <a:t>kütüphane</a:t>
            </a:r>
            <a:r>
              <a:rPr lang="tr-TR" sz="1200" b="0" i="0" u="none" strike="noStrike" cap="none" dirty="0">
                <a:solidFill>
                  <a:schemeClr val="dk1"/>
                </a:solidFill>
                <a:effectLst/>
                <a:latin typeface="Calibri"/>
                <a:ea typeface="Calibri"/>
                <a:cs typeface="Calibri"/>
                <a:sym typeface="Calibri"/>
              </a:rPr>
              <a:t> ve </a:t>
            </a:r>
            <a:r>
              <a:rPr lang="tr-TR" sz="1200" b="0" i="0" u="none" strike="noStrike" cap="none" dirty="0">
                <a:solidFill>
                  <a:schemeClr val="dk1"/>
                </a:solidFill>
                <a:effectLst/>
                <a:latin typeface="Calibri"/>
                <a:ea typeface="Calibri"/>
                <a:cs typeface="Calibri"/>
                <a:sym typeface="Calibri"/>
                <a:hlinkClick r:id="rId7" tooltip="Bilgi Bilimi"/>
              </a:rPr>
              <a:t>bilgi bilimi</a:t>
            </a:r>
            <a:r>
              <a:rPr lang="tr-TR" sz="1200" b="0" i="0" u="none" strike="noStrike" cap="none" dirty="0">
                <a:solidFill>
                  <a:schemeClr val="dk1"/>
                </a:solidFill>
                <a:effectLst/>
                <a:latin typeface="Calibri"/>
                <a:ea typeface="Calibri"/>
                <a:cs typeface="Calibri"/>
                <a:sym typeface="Calibri"/>
              </a:rPr>
              <a:t> ve bilgi teknolojisi alanlarından ve diğerlerinden disiplinlerarası profesyonellerden oluşan bir grupla işbirliği içinde , temel bir bilgi tanımlama meta veri seti oluştururlar. Dublin Çekirdek Meta Veri Girişimi (DCMI) ayrıca internette küresel bir bilgi uygulaması için standart belirleme çabalarını geliştirmek için kuruldu</a:t>
            </a:r>
            <a:r>
              <a:rPr lang="tr-TR" sz="1200" b="1" i="0" u="none" strike="noStrike" cap="none" dirty="0">
                <a:solidFill>
                  <a:schemeClr val="dk1"/>
                </a:solidFill>
                <a:effectLst/>
                <a:latin typeface="Calibri"/>
                <a:ea typeface="Calibri"/>
                <a:cs typeface="Calibri"/>
                <a:sym typeface="Calibri"/>
              </a:rPr>
              <a:t>. https://dublincore.org/</a:t>
            </a:r>
            <a:endParaRPr b="1" dirty="0"/>
          </a:p>
        </p:txBody>
      </p:sp>
      <p:sp>
        <p:nvSpPr>
          <p:cNvPr id="103" name="Google Shape;10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a:t>
            </a:fld>
            <a:endParaRPr/>
          </a:p>
        </p:txBody>
      </p:sp>
    </p:spTree>
    <p:extLst>
      <p:ext uri="{BB962C8B-B14F-4D97-AF65-F5344CB8AC3E}">
        <p14:creationId xmlns:p14="http://schemas.microsoft.com/office/powerpoint/2010/main" val="1702053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73" name="Google Shape;273;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22</a:t>
            </a:fld>
            <a:endParaRPr/>
          </a:p>
        </p:txBody>
      </p:sp>
    </p:spTree>
    <p:extLst>
      <p:ext uri="{BB962C8B-B14F-4D97-AF65-F5344CB8AC3E}">
        <p14:creationId xmlns:p14="http://schemas.microsoft.com/office/powerpoint/2010/main" val="1239990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1" name="Google Shape;28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23</a:t>
            </a:fld>
            <a:endParaRPr/>
          </a:p>
        </p:txBody>
      </p:sp>
    </p:spTree>
    <p:extLst>
      <p:ext uri="{BB962C8B-B14F-4D97-AF65-F5344CB8AC3E}">
        <p14:creationId xmlns:p14="http://schemas.microsoft.com/office/powerpoint/2010/main" val="3660394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9" name="Google Shape;28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24</a:t>
            </a:fld>
            <a:endParaRPr/>
          </a:p>
        </p:txBody>
      </p:sp>
    </p:spTree>
    <p:extLst>
      <p:ext uri="{BB962C8B-B14F-4D97-AF65-F5344CB8AC3E}">
        <p14:creationId xmlns:p14="http://schemas.microsoft.com/office/powerpoint/2010/main" val="1775890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96" name="Google Shape;29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25</a:t>
            </a:fld>
            <a:endParaRPr/>
          </a:p>
        </p:txBody>
      </p:sp>
    </p:spTree>
    <p:extLst>
      <p:ext uri="{BB962C8B-B14F-4D97-AF65-F5344CB8AC3E}">
        <p14:creationId xmlns:p14="http://schemas.microsoft.com/office/powerpoint/2010/main" val="736031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04" name="Google Shape;304;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26</a:t>
            </a:fld>
            <a:endParaRPr/>
          </a:p>
        </p:txBody>
      </p:sp>
    </p:spTree>
    <p:extLst>
      <p:ext uri="{BB962C8B-B14F-4D97-AF65-F5344CB8AC3E}">
        <p14:creationId xmlns:p14="http://schemas.microsoft.com/office/powerpoint/2010/main" val="3572252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11" name="Google Shape;311;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27</a:t>
            </a:fld>
            <a:endParaRPr/>
          </a:p>
        </p:txBody>
      </p:sp>
    </p:spTree>
    <p:extLst>
      <p:ext uri="{BB962C8B-B14F-4D97-AF65-F5344CB8AC3E}">
        <p14:creationId xmlns:p14="http://schemas.microsoft.com/office/powerpoint/2010/main" val="2677833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19" name="Google Shape;319;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28</a:t>
            </a:fld>
            <a:endParaRPr/>
          </a:p>
        </p:txBody>
      </p:sp>
    </p:spTree>
    <p:extLst>
      <p:ext uri="{BB962C8B-B14F-4D97-AF65-F5344CB8AC3E}">
        <p14:creationId xmlns:p14="http://schemas.microsoft.com/office/powerpoint/2010/main" val="3099505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26" name="Google Shape;326;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29</a:t>
            </a:fld>
            <a:endParaRPr/>
          </a:p>
        </p:txBody>
      </p:sp>
    </p:spTree>
    <p:extLst>
      <p:ext uri="{BB962C8B-B14F-4D97-AF65-F5344CB8AC3E}">
        <p14:creationId xmlns:p14="http://schemas.microsoft.com/office/powerpoint/2010/main" val="1297864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34" name="Google Shape;334;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30</a:t>
            </a:fld>
            <a:endParaRPr/>
          </a:p>
        </p:txBody>
      </p:sp>
    </p:spTree>
    <p:extLst>
      <p:ext uri="{BB962C8B-B14F-4D97-AF65-F5344CB8AC3E}">
        <p14:creationId xmlns:p14="http://schemas.microsoft.com/office/powerpoint/2010/main" val="2112822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41" name="Google Shape;341;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31</a:t>
            </a:fld>
            <a:endParaRPr/>
          </a:p>
        </p:txBody>
      </p:sp>
    </p:spTree>
    <p:extLst>
      <p:ext uri="{BB962C8B-B14F-4D97-AF65-F5344CB8AC3E}">
        <p14:creationId xmlns:p14="http://schemas.microsoft.com/office/powerpoint/2010/main" val="3190562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effectLst/>
              </a:rPr>
              <a:t>Dublin Çekirdek Meta Veri Çalıştayı Serisi, 1995 yılında bir kütüphanecileri bir araya getiren davetli atölye çalışması, dijital kütüphane araştırmacıları, içerik uzmanları ve metin biçimlendirme uzmanları elektronik kaynaklar için daha iyi keşif standartlarını teşvik edin. Dublin Core, 15 öğeli bir tanımlayıcılar kümesidir. disiplinlerarası ve uluslararası fikir birliği içinde bu çaba bina. Bu, bir dizi Bilgilendirici RFC'nin ilkidir Dublin Çekirdeğini açıklayan. Amacı, Dublin'i tanıtmaktır. Çekirdek ve her birinin semantiği üzerinde ulaşılan fikir birliğini tanımlamak 15 element.</a:t>
            </a:r>
            <a:endParaRPr lang="tr-TR"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tr-TR" sz="1200" b="0" i="0" u="none" strike="noStrike" cap="none" smtClean="0">
                <a:solidFill>
                  <a:schemeClr val="dk1"/>
                </a:solidFill>
                <a:latin typeface="Calibri"/>
                <a:ea typeface="Calibri"/>
                <a:cs typeface="Calibri"/>
                <a:sym typeface="Calibri"/>
              </a:rPr>
              <a:t>4</a:t>
            </a:fld>
            <a:endParaRPr lang="tr-T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502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49" name="Google Shape;349;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32</a:t>
            </a:fld>
            <a:endParaRPr/>
          </a:p>
        </p:txBody>
      </p:sp>
    </p:spTree>
    <p:extLst>
      <p:ext uri="{BB962C8B-B14F-4D97-AF65-F5344CB8AC3E}">
        <p14:creationId xmlns:p14="http://schemas.microsoft.com/office/powerpoint/2010/main" val="1078603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56" name="Google Shape;356;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33</a:t>
            </a:fld>
            <a:endParaRPr/>
          </a:p>
        </p:txBody>
      </p:sp>
    </p:spTree>
    <p:extLst>
      <p:ext uri="{BB962C8B-B14F-4D97-AF65-F5344CB8AC3E}">
        <p14:creationId xmlns:p14="http://schemas.microsoft.com/office/powerpoint/2010/main" val="8626356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64" name="Google Shape;364;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34</a:t>
            </a:fld>
            <a:endParaRPr/>
          </a:p>
        </p:txBody>
      </p:sp>
    </p:spTree>
    <p:extLst>
      <p:ext uri="{BB962C8B-B14F-4D97-AF65-F5344CB8AC3E}">
        <p14:creationId xmlns:p14="http://schemas.microsoft.com/office/powerpoint/2010/main" val="1899559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71" name="Google Shape;371;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35</a:t>
            </a:fld>
            <a:endParaRPr/>
          </a:p>
        </p:txBody>
      </p:sp>
    </p:spTree>
    <p:extLst>
      <p:ext uri="{BB962C8B-B14F-4D97-AF65-F5344CB8AC3E}">
        <p14:creationId xmlns:p14="http://schemas.microsoft.com/office/powerpoint/2010/main" val="1881731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79" name="Google Shape;379;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36</a:t>
            </a:fld>
            <a:endParaRPr/>
          </a:p>
        </p:txBody>
      </p:sp>
    </p:spTree>
    <p:extLst>
      <p:ext uri="{BB962C8B-B14F-4D97-AF65-F5344CB8AC3E}">
        <p14:creationId xmlns:p14="http://schemas.microsoft.com/office/powerpoint/2010/main" val="2073655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86" name="Google Shape;386;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37</a:t>
            </a:fld>
            <a:endParaRPr/>
          </a:p>
        </p:txBody>
      </p:sp>
    </p:spTree>
    <p:extLst>
      <p:ext uri="{BB962C8B-B14F-4D97-AF65-F5344CB8AC3E}">
        <p14:creationId xmlns:p14="http://schemas.microsoft.com/office/powerpoint/2010/main" val="15625600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94" name="Google Shape;394;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38</a:t>
            </a:fld>
            <a:endParaRPr/>
          </a:p>
        </p:txBody>
      </p:sp>
    </p:spTree>
    <p:extLst>
      <p:ext uri="{BB962C8B-B14F-4D97-AF65-F5344CB8AC3E}">
        <p14:creationId xmlns:p14="http://schemas.microsoft.com/office/powerpoint/2010/main" val="1917308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01" name="Google Shape;401;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39</a:t>
            </a:fld>
            <a:endParaRPr/>
          </a:p>
        </p:txBody>
      </p:sp>
    </p:spTree>
    <p:extLst>
      <p:ext uri="{BB962C8B-B14F-4D97-AF65-F5344CB8AC3E}">
        <p14:creationId xmlns:p14="http://schemas.microsoft.com/office/powerpoint/2010/main" val="686531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09" name="Google Shape;409;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40</a:t>
            </a:fld>
            <a:endParaRPr/>
          </a:p>
        </p:txBody>
      </p:sp>
    </p:spTree>
    <p:extLst>
      <p:ext uri="{BB962C8B-B14F-4D97-AF65-F5344CB8AC3E}">
        <p14:creationId xmlns:p14="http://schemas.microsoft.com/office/powerpoint/2010/main" val="16784359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16" name="Google Shape;416;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41</a:t>
            </a:fld>
            <a:endParaRPr/>
          </a:p>
        </p:txBody>
      </p:sp>
    </p:spTree>
    <p:extLst>
      <p:ext uri="{BB962C8B-B14F-4D97-AF65-F5344CB8AC3E}">
        <p14:creationId xmlns:p14="http://schemas.microsoft.com/office/powerpoint/2010/main" val="878274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c03c4ee069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c03c4ee069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tr-TR" dirty="0"/>
              <a:t>IETF</a:t>
            </a:r>
            <a:r>
              <a:rPr lang="tr-TR" baseline="0" dirty="0"/>
              <a:t> </a:t>
            </a:r>
            <a:r>
              <a:rPr lang="tr-TR" dirty="0"/>
              <a:t>RFC 5013 ,ISO 15836,ANSI/NISO Z39.85 standrtlarıyla kabaul görüp yaygınlaştırılmıştır. </a:t>
            </a:r>
            <a:endParaRPr dirty="0"/>
          </a:p>
        </p:txBody>
      </p:sp>
      <p:sp>
        <p:nvSpPr>
          <p:cNvPr id="119" name="Google Shape;119;gc03c4ee069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6</a:t>
            </a:fld>
            <a:endParaRPr/>
          </a:p>
        </p:txBody>
      </p:sp>
    </p:spTree>
    <p:extLst>
      <p:ext uri="{BB962C8B-B14F-4D97-AF65-F5344CB8AC3E}">
        <p14:creationId xmlns:p14="http://schemas.microsoft.com/office/powerpoint/2010/main" val="12796342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23" name="Google Shape;423;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42</a:t>
            </a:fld>
            <a:endParaRPr/>
          </a:p>
        </p:txBody>
      </p:sp>
    </p:spTree>
    <p:extLst>
      <p:ext uri="{BB962C8B-B14F-4D97-AF65-F5344CB8AC3E}">
        <p14:creationId xmlns:p14="http://schemas.microsoft.com/office/powerpoint/2010/main" val="17777328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30" name="Google Shape;430;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43</a:t>
            </a:fld>
            <a:endParaRPr/>
          </a:p>
        </p:txBody>
      </p:sp>
    </p:spTree>
    <p:extLst>
      <p:ext uri="{BB962C8B-B14F-4D97-AF65-F5344CB8AC3E}">
        <p14:creationId xmlns:p14="http://schemas.microsoft.com/office/powerpoint/2010/main" val="12206202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38" name="Google Shape;438;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44</a:t>
            </a:fld>
            <a:endParaRPr/>
          </a:p>
        </p:txBody>
      </p:sp>
    </p:spTree>
    <p:extLst>
      <p:ext uri="{BB962C8B-B14F-4D97-AF65-F5344CB8AC3E}">
        <p14:creationId xmlns:p14="http://schemas.microsoft.com/office/powerpoint/2010/main" val="158103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45" name="Google Shape;445;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45</a:t>
            </a:fld>
            <a:endParaRPr/>
          </a:p>
        </p:txBody>
      </p:sp>
    </p:spTree>
    <p:extLst>
      <p:ext uri="{BB962C8B-B14F-4D97-AF65-F5344CB8AC3E}">
        <p14:creationId xmlns:p14="http://schemas.microsoft.com/office/powerpoint/2010/main" val="30088215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53" name="Google Shape;453;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46</a:t>
            </a:fld>
            <a:endParaRPr/>
          </a:p>
        </p:txBody>
      </p:sp>
    </p:spTree>
    <p:extLst>
      <p:ext uri="{BB962C8B-B14F-4D97-AF65-F5344CB8AC3E}">
        <p14:creationId xmlns:p14="http://schemas.microsoft.com/office/powerpoint/2010/main" val="33654648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1" name="Google Shape;461;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47</a:t>
            </a:fld>
            <a:endParaRPr/>
          </a:p>
        </p:txBody>
      </p:sp>
    </p:spTree>
    <p:extLst>
      <p:ext uri="{BB962C8B-B14F-4D97-AF65-F5344CB8AC3E}">
        <p14:creationId xmlns:p14="http://schemas.microsoft.com/office/powerpoint/2010/main" val="9083315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9" name="Google Shape;469;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48</a:t>
            </a:fld>
            <a:endParaRPr/>
          </a:p>
        </p:txBody>
      </p:sp>
    </p:spTree>
    <p:extLst>
      <p:ext uri="{BB962C8B-B14F-4D97-AF65-F5344CB8AC3E}">
        <p14:creationId xmlns:p14="http://schemas.microsoft.com/office/powerpoint/2010/main" val="42306882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77" name="Google Shape;477;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49</a:t>
            </a:fld>
            <a:endParaRPr/>
          </a:p>
        </p:txBody>
      </p:sp>
    </p:spTree>
    <p:extLst>
      <p:ext uri="{BB962C8B-B14F-4D97-AF65-F5344CB8AC3E}">
        <p14:creationId xmlns:p14="http://schemas.microsoft.com/office/powerpoint/2010/main" val="5205304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85" name="Google Shape;485;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50</a:t>
            </a:fld>
            <a:endParaRPr/>
          </a:p>
        </p:txBody>
      </p:sp>
    </p:spTree>
    <p:extLst>
      <p:ext uri="{BB962C8B-B14F-4D97-AF65-F5344CB8AC3E}">
        <p14:creationId xmlns:p14="http://schemas.microsoft.com/office/powerpoint/2010/main" val="8672159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92" name="Google Shape;492;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51</a:t>
            </a:fld>
            <a:endParaRPr/>
          </a:p>
        </p:txBody>
      </p:sp>
    </p:spTree>
    <p:extLst>
      <p:ext uri="{BB962C8B-B14F-4D97-AF65-F5344CB8AC3E}">
        <p14:creationId xmlns:p14="http://schemas.microsoft.com/office/powerpoint/2010/main" val="149177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tr-TR" dirty="0"/>
              <a:t>Network</a:t>
            </a:r>
            <a:r>
              <a:rPr lang="tr-TR" baseline="0" dirty="0"/>
              <a:t> (Ağ) kaynaklarını keşfetme, tanımlama…. Sözlü tarih , </a:t>
            </a:r>
            <a:endParaRPr dirty="0"/>
          </a:p>
        </p:txBody>
      </p:sp>
      <p:sp>
        <p:nvSpPr>
          <p:cNvPr id="134" name="Google Shape;13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7</a:t>
            </a:fld>
            <a:endParaRPr/>
          </a:p>
        </p:txBody>
      </p:sp>
    </p:spTree>
    <p:extLst>
      <p:ext uri="{BB962C8B-B14F-4D97-AF65-F5344CB8AC3E}">
        <p14:creationId xmlns:p14="http://schemas.microsoft.com/office/powerpoint/2010/main" val="1318641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99" name="Google Shape;499;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52</a:t>
            </a:fld>
            <a:endParaRPr/>
          </a:p>
        </p:txBody>
      </p:sp>
    </p:spTree>
    <p:extLst>
      <p:ext uri="{BB962C8B-B14F-4D97-AF65-F5344CB8AC3E}">
        <p14:creationId xmlns:p14="http://schemas.microsoft.com/office/powerpoint/2010/main" val="2255628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c03c4ee069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c03c4ee069_0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tr-TR" dirty="0"/>
              <a:t>IETF</a:t>
            </a:r>
            <a:r>
              <a:rPr lang="tr-TR" baseline="0" dirty="0"/>
              <a:t> </a:t>
            </a:r>
            <a:r>
              <a:rPr lang="tr-TR" dirty="0"/>
              <a:t>RFC 5013 ,ISO 15836,ANSI/NISO Z39.85 standrtlarıyla kabaul görüp yaygınlaştırılmıştır.  Ticari marka ve hizmet markası </a:t>
            </a:r>
            <a:endParaRPr dirty="0"/>
          </a:p>
        </p:txBody>
      </p:sp>
      <p:sp>
        <p:nvSpPr>
          <p:cNvPr id="119" name="Google Shape;119;gc03c4ee069_0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8</a:t>
            </a:fld>
            <a:endParaRPr/>
          </a:p>
        </p:txBody>
      </p:sp>
    </p:spTree>
    <p:extLst>
      <p:ext uri="{BB962C8B-B14F-4D97-AF65-F5344CB8AC3E}">
        <p14:creationId xmlns:p14="http://schemas.microsoft.com/office/powerpoint/2010/main" val="2657337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43" name="Google Shape;14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9</a:t>
            </a:fld>
            <a:endParaRPr/>
          </a:p>
        </p:txBody>
      </p:sp>
    </p:spTree>
    <p:extLst>
      <p:ext uri="{BB962C8B-B14F-4D97-AF65-F5344CB8AC3E}">
        <p14:creationId xmlns:p14="http://schemas.microsoft.com/office/powerpoint/2010/main" val="3873252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2" name="Google Shape;162;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10</a:t>
            </a:fld>
            <a:endParaRPr/>
          </a:p>
        </p:txBody>
      </p:sp>
    </p:spTree>
    <p:extLst>
      <p:ext uri="{BB962C8B-B14F-4D97-AF65-F5344CB8AC3E}">
        <p14:creationId xmlns:p14="http://schemas.microsoft.com/office/powerpoint/2010/main" val="1122315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81" name="Google Shape;18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11</a:t>
            </a:fld>
            <a:endParaRPr/>
          </a:p>
        </p:txBody>
      </p:sp>
    </p:spTree>
    <p:extLst>
      <p:ext uri="{BB962C8B-B14F-4D97-AF65-F5344CB8AC3E}">
        <p14:creationId xmlns:p14="http://schemas.microsoft.com/office/powerpoint/2010/main" val="481799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aşlık Slaydı" type="title">
  <p:cSld name="TITLE">
    <p:spTree>
      <p:nvGrpSpPr>
        <p:cNvPr id="1" name="Shape 17"/>
        <p:cNvGrpSpPr/>
        <p:nvPr/>
      </p:nvGrpSpPr>
      <p:grpSpPr>
        <a:xfrm>
          <a:off x="0" y="0"/>
          <a:ext cx="0" cy="0"/>
          <a:chOff x="0" y="0"/>
          <a:chExt cx="0" cy="0"/>
        </a:xfrm>
      </p:grpSpPr>
      <p:sp>
        <p:nvSpPr>
          <p:cNvPr id="18" name="Google Shape;18;p49"/>
          <p:cNvSpPr/>
          <p:nvPr/>
        </p:nvSpPr>
        <p:spPr>
          <a:xfrm>
            <a:off x="304800" y="329184"/>
            <a:ext cx="8532055" cy="6196819"/>
          </a:xfrm>
          <a:prstGeom prst="roundRect">
            <a:avLst>
              <a:gd name="adj" fmla="val 2081"/>
            </a:avLst>
          </a:prstGeom>
          <a:gradFill>
            <a:gsLst>
              <a:gs pos="0">
                <a:srgbClr val="FFFFFF"/>
              </a:gs>
              <a:gs pos="98000">
                <a:srgbClr val="FFFFFF"/>
              </a:gs>
              <a:gs pos="99055">
                <a:srgbClr val="F6F6F6"/>
              </a:gs>
              <a:gs pos="100000">
                <a:srgbClr val="D8D8D8"/>
              </a:gs>
            </a:gsLst>
            <a:lin ang="5400000" scaled="0"/>
          </a:gradFill>
          <a:ln w="9525" cap="rnd" cmpd="sng">
            <a:solidFill>
              <a:srgbClr val="A2A0A0"/>
            </a:solidFill>
            <a:prstDash val="solid"/>
            <a:round/>
            <a:headEnd type="none" w="sm" len="sm"/>
            <a:tailEnd type="none" w="sm" len="sm"/>
          </a:ln>
          <a:effectLst>
            <a:outerShdw blurRad="76200" dist="50800" dir="54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9" name="Google Shape;19;p49"/>
          <p:cNvSpPr/>
          <p:nvPr/>
        </p:nvSpPr>
        <p:spPr>
          <a:xfrm>
            <a:off x="418596" y="434162"/>
            <a:ext cx="8306809" cy="3108960"/>
          </a:xfrm>
          <a:prstGeom prst="roundRect">
            <a:avLst>
              <a:gd name="adj" fmla="val 4578"/>
            </a:avLst>
          </a:prstGeom>
          <a:gradFill>
            <a:gsLst>
              <a:gs pos="0">
                <a:schemeClr val="lt1"/>
              </a:gs>
              <a:gs pos="55000">
                <a:srgbClr val="DFDFDF"/>
              </a:gs>
              <a:gs pos="100000">
                <a:srgbClr val="9E9E9E"/>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20" name="Google Shape;20;p49"/>
          <p:cNvSpPr txBox="1">
            <a:spLocks noGrp="1"/>
          </p:cNvSpPr>
          <p:nvPr>
            <p:ph type="ctrTitle"/>
          </p:nvPr>
        </p:nvSpPr>
        <p:spPr>
          <a:xfrm>
            <a:off x="722376" y="1820206"/>
            <a:ext cx="7772400" cy="1828800"/>
          </a:xfrm>
          <a:prstGeom prst="rect">
            <a:avLst/>
          </a:prstGeom>
          <a:noFill/>
          <a:ln>
            <a:noFill/>
          </a:ln>
        </p:spPr>
        <p:txBody>
          <a:bodyPr spcFirstLastPara="1" wrap="square" lIns="45700" tIns="45700" rIns="45700" bIns="45700" anchor="b" anchorCtr="0">
            <a:normAutofit/>
          </a:bodyPr>
          <a:lstStyle>
            <a:lvl1pPr lvl="0" algn="r">
              <a:spcBef>
                <a:spcPts val="0"/>
              </a:spcBef>
              <a:spcAft>
                <a:spcPts val="0"/>
              </a:spcAft>
              <a:buClr>
                <a:srgbClr val="FF8C3C"/>
              </a:buClr>
              <a:buSzPts val="4500"/>
              <a:buFont typeface="Verdana"/>
              <a:buNone/>
              <a:defRPr sz="4500" b="1">
                <a:solidFill>
                  <a:srgbClr val="FF8C3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9"/>
          <p:cNvSpPr txBox="1">
            <a:spLocks noGrp="1"/>
          </p:cNvSpPr>
          <p:nvPr>
            <p:ph type="subTitle" idx="1"/>
          </p:nvPr>
        </p:nvSpPr>
        <p:spPr>
          <a:xfrm>
            <a:off x="722376" y="3685032"/>
            <a:ext cx="7772400" cy="914400"/>
          </a:xfrm>
          <a:prstGeom prst="rect">
            <a:avLst/>
          </a:prstGeom>
          <a:noFill/>
          <a:ln>
            <a:noFill/>
          </a:ln>
        </p:spPr>
        <p:txBody>
          <a:bodyPr spcFirstLastPara="1" wrap="square" lIns="182875" tIns="0" rIns="91425" bIns="45700" anchor="t" anchorCtr="0">
            <a:normAutofit/>
          </a:bodyPr>
          <a:lstStyle>
            <a:lvl1pPr lvl="0" algn="r">
              <a:spcBef>
                <a:spcPts val="0"/>
              </a:spcBef>
              <a:spcAft>
                <a:spcPts val="0"/>
              </a:spcAft>
              <a:buSzPts val="1600"/>
              <a:buNone/>
              <a:defRPr sz="2000">
                <a:solidFill>
                  <a:srgbClr val="78766F"/>
                </a:solidFill>
              </a:defRPr>
            </a:lvl1pPr>
            <a:lvl2pPr lvl="1" algn="ctr">
              <a:spcBef>
                <a:spcPts val="250"/>
              </a:spcBef>
              <a:spcAft>
                <a:spcPts val="0"/>
              </a:spcAft>
              <a:buSzPts val="1800"/>
              <a:buNone/>
              <a:defRPr/>
            </a:lvl2pPr>
            <a:lvl3pPr lvl="2" algn="ctr">
              <a:spcBef>
                <a:spcPts val="250"/>
              </a:spcBef>
              <a:spcAft>
                <a:spcPts val="0"/>
              </a:spcAft>
              <a:buSzPts val="1800"/>
              <a:buNone/>
              <a:defRPr/>
            </a:lvl3pPr>
            <a:lvl4pPr lvl="3" algn="ctr">
              <a:spcBef>
                <a:spcPts val="230"/>
              </a:spcBef>
              <a:spcAft>
                <a:spcPts val="0"/>
              </a:spcAft>
              <a:buSzPts val="2016"/>
              <a:buNone/>
              <a:defRPr/>
            </a:lvl4pPr>
            <a:lvl5pPr lvl="4" algn="ctr">
              <a:spcBef>
                <a:spcPts val="250"/>
              </a:spcBef>
              <a:spcAft>
                <a:spcPts val="0"/>
              </a:spcAft>
              <a:buSzPts val="1800"/>
              <a:buNone/>
              <a:defRPr/>
            </a:lvl5pPr>
            <a:lvl6pPr lvl="5" algn="ctr">
              <a:spcBef>
                <a:spcPts val="250"/>
              </a:spcBef>
              <a:spcAft>
                <a:spcPts val="0"/>
              </a:spcAft>
              <a:buSzPts val="1800"/>
              <a:buNone/>
              <a:defRPr/>
            </a:lvl6pPr>
            <a:lvl7pPr lvl="6" algn="ctr">
              <a:spcBef>
                <a:spcPts val="255"/>
              </a:spcBef>
              <a:spcAft>
                <a:spcPts val="0"/>
              </a:spcAft>
              <a:buSzPts val="1800"/>
              <a:buNone/>
              <a:defRPr/>
            </a:lvl7pPr>
            <a:lvl8pPr lvl="7" algn="ctr">
              <a:spcBef>
                <a:spcPts val="257"/>
              </a:spcBef>
              <a:spcAft>
                <a:spcPts val="0"/>
              </a:spcAft>
              <a:buSzPts val="1800"/>
              <a:buNone/>
              <a:defRPr/>
            </a:lvl8pPr>
            <a:lvl9pPr lvl="8" algn="ctr">
              <a:spcBef>
                <a:spcPts val="255"/>
              </a:spcBef>
              <a:spcAft>
                <a:spcPts val="0"/>
              </a:spcAft>
              <a:buSzPts val="1800"/>
              <a:buNone/>
              <a:defRPr/>
            </a:lvl9pPr>
          </a:lstStyle>
          <a:p>
            <a:endParaRPr/>
          </a:p>
        </p:txBody>
      </p:sp>
      <p:sp>
        <p:nvSpPr>
          <p:cNvPr id="22" name="Google Shape;22;p49"/>
          <p:cNvSpPr txBox="1">
            <a:spLocks noGrp="1"/>
          </p:cNvSpPr>
          <p:nvPr>
            <p:ph type="dt" idx="10"/>
          </p:nvPr>
        </p:nvSpPr>
        <p:spPr>
          <a:xfrm>
            <a:off x="3776328" y="6111875"/>
            <a:ext cx="22860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9"/>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9"/>
          <p:cNvSpPr txBox="1">
            <a:spLocks noGrp="1"/>
          </p:cNvSpPr>
          <p:nvPr>
            <p:ph type="sldNum" idx="12"/>
          </p:nvPr>
        </p:nvSpPr>
        <p:spPr>
          <a:xfrm>
            <a:off x="8348328" y="6111875"/>
            <a:ext cx="45720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87"/>
        <p:cNvGrpSpPr/>
        <p:nvPr/>
      </p:nvGrpSpPr>
      <p:grpSpPr>
        <a:xfrm>
          <a:off x="0" y="0"/>
          <a:ext cx="0" cy="0"/>
          <a:chOff x="0" y="0"/>
          <a:chExt cx="0" cy="0"/>
        </a:xfrm>
      </p:grpSpPr>
      <p:sp>
        <p:nvSpPr>
          <p:cNvPr id="88" name="Google Shape;88;p59"/>
          <p:cNvSpPr txBox="1">
            <a:spLocks noGrp="1"/>
          </p:cNvSpPr>
          <p:nvPr>
            <p:ph type="title"/>
          </p:nvPr>
        </p:nvSpPr>
        <p:spPr>
          <a:xfrm rot="5400000">
            <a:off x="4991100" y="2171704"/>
            <a:ext cx="5257799" cy="1981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8C3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59"/>
          <p:cNvSpPr txBox="1">
            <a:spLocks noGrp="1"/>
          </p:cNvSpPr>
          <p:nvPr>
            <p:ph type="body" idx="1"/>
          </p:nvPr>
        </p:nvSpPr>
        <p:spPr>
          <a:xfrm rot="5400000">
            <a:off x="876300" y="190503"/>
            <a:ext cx="5257801" cy="5943600"/>
          </a:xfrm>
          <a:prstGeom prst="rect">
            <a:avLst/>
          </a:prstGeom>
          <a:noFill/>
          <a:ln>
            <a:noFill/>
          </a:ln>
        </p:spPr>
        <p:txBody>
          <a:bodyPr spcFirstLastPara="1" wrap="square" lIns="182875" tIns="91425" rIns="91425" bIns="45700" anchor="t" anchorCtr="0">
            <a:normAutofit/>
          </a:bodyPr>
          <a:lstStyle>
            <a:lvl1pPr marL="457200" lvl="0" indent="-320040" algn="l">
              <a:spcBef>
                <a:spcPts val="250"/>
              </a:spcBef>
              <a:spcAft>
                <a:spcPts val="0"/>
              </a:spcAft>
              <a:buSzPts val="1440"/>
              <a:buChar char="⚫"/>
              <a:defRPr/>
            </a:lvl1pPr>
            <a:lvl2pPr marL="914400" lvl="1" indent="-342900" algn="l">
              <a:spcBef>
                <a:spcPts val="250"/>
              </a:spcBef>
              <a:spcAft>
                <a:spcPts val="0"/>
              </a:spcAft>
              <a:buSzPts val="1800"/>
              <a:buChar char="◦"/>
              <a:defRPr/>
            </a:lvl2pPr>
            <a:lvl3pPr marL="1371600" lvl="2" indent="-342900" algn="l">
              <a:spcBef>
                <a:spcPts val="250"/>
              </a:spcBef>
              <a:spcAft>
                <a:spcPts val="0"/>
              </a:spcAft>
              <a:buSzPts val="1800"/>
              <a:buChar char="●"/>
              <a:defRPr/>
            </a:lvl3pPr>
            <a:lvl4pPr marL="1828800" lvl="3" indent="-356616" algn="l">
              <a:spcBef>
                <a:spcPts val="230"/>
              </a:spcBef>
              <a:spcAft>
                <a:spcPts val="0"/>
              </a:spcAft>
              <a:buSzPts val="2016"/>
              <a:buChar char="◦"/>
              <a:defRPr/>
            </a:lvl4pPr>
            <a:lvl5pPr marL="2286000" lvl="4" indent="-342900" algn="l">
              <a:spcBef>
                <a:spcPts val="250"/>
              </a:spcBef>
              <a:spcAft>
                <a:spcPts val="0"/>
              </a:spcAft>
              <a:buSzPts val="1800"/>
              <a:buChar char="●"/>
              <a:defRPr/>
            </a:lvl5pPr>
            <a:lvl6pPr marL="2743200" lvl="5" indent="-342900" algn="l">
              <a:spcBef>
                <a:spcPts val="250"/>
              </a:spcBef>
              <a:spcAft>
                <a:spcPts val="0"/>
              </a:spcAft>
              <a:buSzPts val="1800"/>
              <a:buChar char="◦"/>
              <a:defRPr/>
            </a:lvl6pPr>
            <a:lvl7pPr marL="3200400" lvl="6" indent="-342900" algn="l">
              <a:spcBef>
                <a:spcPts val="255"/>
              </a:spcBef>
              <a:spcAft>
                <a:spcPts val="0"/>
              </a:spcAft>
              <a:buSzPts val="1800"/>
              <a:buChar char="●"/>
              <a:defRPr/>
            </a:lvl7pPr>
            <a:lvl8pPr marL="3657600" lvl="7" indent="-342900" algn="l">
              <a:spcBef>
                <a:spcPts val="257"/>
              </a:spcBef>
              <a:spcAft>
                <a:spcPts val="0"/>
              </a:spcAft>
              <a:buSzPts val="1800"/>
              <a:buChar char="◦"/>
              <a:defRPr/>
            </a:lvl8pPr>
            <a:lvl9pPr marL="4114800" lvl="8" indent="-342900" algn="l">
              <a:spcBef>
                <a:spcPts val="255"/>
              </a:spcBef>
              <a:spcAft>
                <a:spcPts val="0"/>
              </a:spcAft>
              <a:buSzPts val="1800"/>
              <a:buChar char="●"/>
              <a:defRPr/>
            </a:lvl9pPr>
          </a:lstStyle>
          <a:p>
            <a:endParaRPr/>
          </a:p>
        </p:txBody>
      </p:sp>
      <p:sp>
        <p:nvSpPr>
          <p:cNvPr id="90" name="Google Shape;90;p59"/>
          <p:cNvSpPr txBox="1">
            <a:spLocks noGrp="1"/>
          </p:cNvSpPr>
          <p:nvPr>
            <p:ph type="dt" idx="10"/>
          </p:nvPr>
        </p:nvSpPr>
        <p:spPr>
          <a:xfrm>
            <a:off x="3776328" y="6111875"/>
            <a:ext cx="22860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59"/>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59"/>
          <p:cNvSpPr txBox="1">
            <a:spLocks noGrp="1"/>
          </p:cNvSpPr>
          <p:nvPr>
            <p:ph type="sldNum" idx="12"/>
          </p:nvPr>
        </p:nvSpPr>
        <p:spPr>
          <a:xfrm>
            <a:off x="8348328" y="6111875"/>
            <a:ext cx="45720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5"/>
        <p:cNvGrpSpPr/>
        <p:nvPr/>
      </p:nvGrpSpPr>
      <p:grpSpPr>
        <a:xfrm>
          <a:off x="0" y="0"/>
          <a:ext cx="0" cy="0"/>
          <a:chOff x="0" y="0"/>
          <a:chExt cx="0" cy="0"/>
        </a:xfrm>
      </p:grpSpPr>
      <p:sp>
        <p:nvSpPr>
          <p:cNvPr id="26" name="Google Shape;26;p50"/>
          <p:cNvSpPr txBox="1">
            <a:spLocks noGrp="1"/>
          </p:cNvSpPr>
          <p:nvPr>
            <p:ph type="title"/>
          </p:nvPr>
        </p:nvSpPr>
        <p:spPr>
          <a:xfrm>
            <a:off x="502920" y="4983480"/>
            <a:ext cx="8183880" cy="10515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8C3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0"/>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a:bodyPr>
          <a:lstStyle>
            <a:lvl1pPr marL="457200" lvl="0" indent="-320040" algn="l">
              <a:spcBef>
                <a:spcPts val="250"/>
              </a:spcBef>
              <a:spcAft>
                <a:spcPts val="0"/>
              </a:spcAft>
              <a:buSzPts val="1440"/>
              <a:buChar char="⚫"/>
              <a:defRPr/>
            </a:lvl1pPr>
            <a:lvl2pPr marL="914400" lvl="1" indent="-342900" algn="l">
              <a:spcBef>
                <a:spcPts val="250"/>
              </a:spcBef>
              <a:spcAft>
                <a:spcPts val="0"/>
              </a:spcAft>
              <a:buSzPts val="1800"/>
              <a:buChar char="◦"/>
              <a:defRPr/>
            </a:lvl2pPr>
            <a:lvl3pPr marL="1371600" lvl="2" indent="-342900" algn="l">
              <a:spcBef>
                <a:spcPts val="250"/>
              </a:spcBef>
              <a:spcAft>
                <a:spcPts val="0"/>
              </a:spcAft>
              <a:buSzPts val="1800"/>
              <a:buChar char="●"/>
              <a:defRPr/>
            </a:lvl3pPr>
            <a:lvl4pPr marL="1828800" lvl="3" indent="-356616" algn="l">
              <a:spcBef>
                <a:spcPts val="230"/>
              </a:spcBef>
              <a:spcAft>
                <a:spcPts val="0"/>
              </a:spcAft>
              <a:buSzPts val="2016"/>
              <a:buChar char="◦"/>
              <a:defRPr/>
            </a:lvl4pPr>
            <a:lvl5pPr marL="2286000" lvl="4" indent="-342900" algn="l">
              <a:spcBef>
                <a:spcPts val="250"/>
              </a:spcBef>
              <a:spcAft>
                <a:spcPts val="0"/>
              </a:spcAft>
              <a:buSzPts val="1800"/>
              <a:buChar char="●"/>
              <a:defRPr/>
            </a:lvl5pPr>
            <a:lvl6pPr marL="2743200" lvl="5" indent="-342900" algn="l">
              <a:spcBef>
                <a:spcPts val="250"/>
              </a:spcBef>
              <a:spcAft>
                <a:spcPts val="0"/>
              </a:spcAft>
              <a:buSzPts val="1800"/>
              <a:buChar char="◦"/>
              <a:defRPr/>
            </a:lvl6pPr>
            <a:lvl7pPr marL="3200400" lvl="6" indent="-342900" algn="l">
              <a:spcBef>
                <a:spcPts val="255"/>
              </a:spcBef>
              <a:spcAft>
                <a:spcPts val="0"/>
              </a:spcAft>
              <a:buSzPts val="1800"/>
              <a:buChar char="●"/>
              <a:defRPr/>
            </a:lvl7pPr>
            <a:lvl8pPr marL="3657600" lvl="7" indent="-342900" algn="l">
              <a:spcBef>
                <a:spcPts val="257"/>
              </a:spcBef>
              <a:spcAft>
                <a:spcPts val="0"/>
              </a:spcAft>
              <a:buSzPts val="1800"/>
              <a:buChar char="◦"/>
              <a:defRPr/>
            </a:lvl8pPr>
            <a:lvl9pPr marL="4114800" lvl="8" indent="-342900" algn="l">
              <a:spcBef>
                <a:spcPts val="255"/>
              </a:spcBef>
              <a:spcAft>
                <a:spcPts val="0"/>
              </a:spcAft>
              <a:buSzPts val="1800"/>
              <a:buChar char="●"/>
              <a:defRPr/>
            </a:lvl9pPr>
          </a:lstStyle>
          <a:p>
            <a:endParaRPr/>
          </a:p>
        </p:txBody>
      </p:sp>
      <p:sp>
        <p:nvSpPr>
          <p:cNvPr id="28" name="Google Shape;28;p50"/>
          <p:cNvSpPr txBox="1">
            <a:spLocks noGrp="1"/>
          </p:cNvSpPr>
          <p:nvPr>
            <p:ph type="dt" idx="10"/>
          </p:nvPr>
        </p:nvSpPr>
        <p:spPr>
          <a:xfrm>
            <a:off x="3776328" y="6111875"/>
            <a:ext cx="22860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0"/>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0"/>
          <p:cNvSpPr txBox="1">
            <a:spLocks noGrp="1"/>
          </p:cNvSpPr>
          <p:nvPr>
            <p:ph type="sldNum" idx="12"/>
          </p:nvPr>
        </p:nvSpPr>
        <p:spPr>
          <a:xfrm>
            <a:off x="8348328" y="6111875"/>
            <a:ext cx="45720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31"/>
        <p:cNvGrpSpPr/>
        <p:nvPr/>
      </p:nvGrpSpPr>
      <p:grpSpPr>
        <a:xfrm>
          <a:off x="0" y="0"/>
          <a:ext cx="0" cy="0"/>
          <a:chOff x="0" y="0"/>
          <a:chExt cx="0" cy="0"/>
        </a:xfrm>
      </p:grpSpPr>
      <p:sp>
        <p:nvSpPr>
          <p:cNvPr id="32" name="Google Shape;32;p51"/>
          <p:cNvSpPr txBox="1">
            <a:spLocks noGrp="1"/>
          </p:cNvSpPr>
          <p:nvPr>
            <p:ph type="title"/>
          </p:nvPr>
        </p:nvSpPr>
        <p:spPr>
          <a:xfrm>
            <a:off x="502920" y="4985590"/>
            <a:ext cx="8183880" cy="10515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8C3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1"/>
          <p:cNvSpPr txBox="1">
            <a:spLocks noGrp="1"/>
          </p:cNvSpPr>
          <p:nvPr>
            <p:ph type="body" idx="1"/>
          </p:nvPr>
        </p:nvSpPr>
        <p:spPr>
          <a:xfrm>
            <a:off x="514352" y="530352"/>
            <a:ext cx="3931920" cy="4389120"/>
          </a:xfrm>
          <a:prstGeom prst="rect">
            <a:avLst/>
          </a:prstGeom>
          <a:noFill/>
          <a:ln>
            <a:noFill/>
          </a:ln>
        </p:spPr>
        <p:txBody>
          <a:bodyPr spcFirstLastPara="1" wrap="square" lIns="182875" tIns="91425" rIns="91425" bIns="45700" anchor="t" anchorCtr="0">
            <a:normAutofit/>
          </a:bodyPr>
          <a:lstStyle>
            <a:lvl1pPr marL="457200" lvl="0" indent="-360680" algn="l">
              <a:spcBef>
                <a:spcPts val="250"/>
              </a:spcBef>
              <a:spcAft>
                <a:spcPts val="0"/>
              </a:spcAft>
              <a:buSzPts val="2080"/>
              <a:buChar char="⚫"/>
              <a:defRPr sz="2600"/>
            </a:lvl1pPr>
            <a:lvl2pPr marL="914400" lvl="1" indent="-368300" algn="l">
              <a:spcBef>
                <a:spcPts val="250"/>
              </a:spcBef>
              <a:spcAft>
                <a:spcPts val="0"/>
              </a:spcAft>
              <a:buSzPts val="2200"/>
              <a:buChar char="◦"/>
              <a:defRPr sz="2200"/>
            </a:lvl2pPr>
            <a:lvl3pPr marL="1371600" lvl="2" indent="-355600" algn="l">
              <a:spcBef>
                <a:spcPts val="250"/>
              </a:spcBef>
              <a:spcAft>
                <a:spcPts val="0"/>
              </a:spcAft>
              <a:buSzPts val="2000"/>
              <a:buChar char="●"/>
              <a:defRPr sz="2000"/>
            </a:lvl3pPr>
            <a:lvl4pPr marL="1828800" lvl="3" indent="-356616" algn="l">
              <a:spcBef>
                <a:spcPts val="230"/>
              </a:spcBef>
              <a:spcAft>
                <a:spcPts val="0"/>
              </a:spcAft>
              <a:buSzPts val="2016"/>
              <a:buChar char="◦"/>
              <a:defRPr sz="1800"/>
            </a:lvl4pPr>
            <a:lvl5pPr marL="2286000" lvl="4" indent="-342900" algn="l">
              <a:spcBef>
                <a:spcPts val="250"/>
              </a:spcBef>
              <a:spcAft>
                <a:spcPts val="0"/>
              </a:spcAft>
              <a:buSzPts val="1800"/>
              <a:buChar char="●"/>
              <a:defRPr sz="1800"/>
            </a:lvl5pPr>
            <a:lvl6pPr marL="2743200" lvl="5" indent="-342900" algn="l">
              <a:spcBef>
                <a:spcPts val="250"/>
              </a:spcBef>
              <a:spcAft>
                <a:spcPts val="0"/>
              </a:spcAft>
              <a:buSzPts val="1800"/>
              <a:buChar char="◦"/>
              <a:defRPr/>
            </a:lvl6pPr>
            <a:lvl7pPr marL="3200400" lvl="6" indent="-342900" algn="l">
              <a:spcBef>
                <a:spcPts val="255"/>
              </a:spcBef>
              <a:spcAft>
                <a:spcPts val="0"/>
              </a:spcAft>
              <a:buSzPts val="1800"/>
              <a:buChar char="●"/>
              <a:defRPr/>
            </a:lvl7pPr>
            <a:lvl8pPr marL="3657600" lvl="7" indent="-342900" algn="l">
              <a:spcBef>
                <a:spcPts val="257"/>
              </a:spcBef>
              <a:spcAft>
                <a:spcPts val="0"/>
              </a:spcAft>
              <a:buSzPts val="1800"/>
              <a:buChar char="◦"/>
              <a:defRPr/>
            </a:lvl8pPr>
            <a:lvl9pPr marL="4114800" lvl="8" indent="-342900" algn="l">
              <a:spcBef>
                <a:spcPts val="255"/>
              </a:spcBef>
              <a:spcAft>
                <a:spcPts val="0"/>
              </a:spcAft>
              <a:buSzPts val="1800"/>
              <a:buChar char="●"/>
              <a:defRPr/>
            </a:lvl9pPr>
          </a:lstStyle>
          <a:p>
            <a:endParaRPr/>
          </a:p>
        </p:txBody>
      </p:sp>
      <p:sp>
        <p:nvSpPr>
          <p:cNvPr id="34" name="Google Shape;34;p51"/>
          <p:cNvSpPr txBox="1">
            <a:spLocks noGrp="1"/>
          </p:cNvSpPr>
          <p:nvPr>
            <p:ph type="body" idx="2"/>
          </p:nvPr>
        </p:nvSpPr>
        <p:spPr>
          <a:xfrm>
            <a:off x="4755360" y="530352"/>
            <a:ext cx="3931920" cy="4389120"/>
          </a:xfrm>
          <a:prstGeom prst="rect">
            <a:avLst/>
          </a:prstGeom>
          <a:noFill/>
          <a:ln>
            <a:noFill/>
          </a:ln>
        </p:spPr>
        <p:txBody>
          <a:bodyPr spcFirstLastPara="1" wrap="square" lIns="182875" tIns="91425" rIns="91425" bIns="45700" anchor="t" anchorCtr="0">
            <a:normAutofit/>
          </a:bodyPr>
          <a:lstStyle>
            <a:lvl1pPr marL="457200" lvl="0" indent="-360680" algn="l">
              <a:spcBef>
                <a:spcPts val="250"/>
              </a:spcBef>
              <a:spcAft>
                <a:spcPts val="0"/>
              </a:spcAft>
              <a:buSzPts val="2080"/>
              <a:buChar char="⚫"/>
              <a:defRPr sz="2600"/>
            </a:lvl1pPr>
            <a:lvl2pPr marL="914400" lvl="1" indent="-368300" algn="l">
              <a:spcBef>
                <a:spcPts val="250"/>
              </a:spcBef>
              <a:spcAft>
                <a:spcPts val="0"/>
              </a:spcAft>
              <a:buSzPts val="2200"/>
              <a:buChar char="◦"/>
              <a:defRPr sz="2200"/>
            </a:lvl2pPr>
            <a:lvl3pPr marL="1371600" lvl="2" indent="-355600" algn="l">
              <a:spcBef>
                <a:spcPts val="250"/>
              </a:spcBef>
              <a:spcAft>
                <a:spcPts val="0"/>
              </a:spcAft>
              <a:buSzPts val="2000"/>
              <a:buChar char="●"/>
              <a:defRPr sz="2000"/>
            </a:lvl3pPr>
            <a:lvl4pPr marL="1828800" lvl="3" indent="-356616" algn="l">
              <a:spcBef>
                <a:spcPts val="230"/>
              </a:spcBef>
              <a:spcAft>
                <a:spcPts val="0"/>
              </a:spcAft>
              <a:buSzPts val="2016"/>
              <a:buChar char="◦"/>
              <a:defRPr sz="1800"/>
            </a:lvl4pPr>
            <a:lvl5pPr marL="2286000" lvl="4" indent="-342900" algn="l">
              <a:spcBef>
                <a:spcPts val="250"/>
              </a:spcBef>
              <a:spcAft>
                <a:spcPts val="0"/>
              </a:spcAft>
              <a:buSzPts val="1800"/>
              <a:buChar char="●"/>
              <a:defRPr sz="1800"/>
            </a:lvl5pPr>
            <a:lvl6pPr marL="2743200" lvl="5" indent="-342900" algn="l">
              <a:spcBef>
                <a:spcPts val="250"/>
              </a:spcBef>
              <a:spcAft>
                <a:spcPts val="0"/>
              </a:spcAft>
              <a:buSzPts val="1800"/>
              <a:buChar char="◦"/>
              <a:defRPr/>
            </a:lvl6pPr>
            <a:lvl7pPr marL="3200400" lvl="6" indent="-342900" algn="l">
              <a:spcBef>
                <a:spcPts val="255"/>
              </a:spcBef>
              <a:spcAft>
                <a:spcPts val="0"/>
              </a:spcAft>
              <a:buSzPts val="1800"/>
              <a:buChar char="●"/>
              <a:defRPr/>
            </a:lvl7pPr>
            <a:lvl8pPr marL="3657600" lvl="7" indent="-342900" algn="l">
              <a:spcBef>
                <a:spcPts val="257"/>
              </a:spcBef>
              <a:spcAft>
                <a:spcPts val="0"/>
              </a:spcAft>
              <a:buSzPts val="1800"/>
              <a:buChar char="◦"/>
              <a:defRPr/>
            </a:lvl8pPr>
            <a:lvl9pPr marL="4114800" lvl="8" indent="-342900" algn="l">
              <a:spcBef>
                <a:spcPts val="255"/>
              </a:spcBef>
              <a:spcAft>
                <a:spcPts val="0"/>
              </a:spcAft>
              <a:buSzPts val="1800"/>
              <a:buChar char="●"/>
              <a:defRPr/>
            </a:lvl9pPr>
          </a:lstStyle>
          <a:p>
            <a:endParaRPr/>
          </a:p>
        </p:txBody>
      </p:sp>
      <p:sp>
        <p:nvSpPr>
          <p:cNvPr id="35" name="Google Shape;35;p51"/>
          <p:cNvSpPr txBox="1">
            <a:spLocks noGrp="1"/>
          </p:cNvSpPr>
          <p:nvPr>
            <p:ph type="dt" idx="10"/>
          </p:nvPr>
        </p:nvSpPr>
        <p:spPr>
          <a:xfrm>
            <a:off x="3776328" y="6111875"/>
            <a:ext cx="22860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1"/>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1"/>
          <p:cNvSpPr txBox="1">
            <a:spLocks noGrp="1"/>
          </p:cNvSpPr>
          <p:nvPr>
            <p:ph type="sldNum" idx="12"/>
          </p:nvPr>
        </p:nvSpPr>
        <p:spPr>
          <a:xfrm>
            <a:off x="8348328" y="6111875"/>
            <a:ext cx="45720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ölüm Üstbilgisi" type="secHead">
  <p:cSld name="SECTION_HEADER">
    <p:spTree>
      <p:nvGrpSpPr>
        <p:cNvPr id="1" name="Shape 38"/>
        <p:cNvGrpSpPr/>
        <p:nvPr/>
      </p:nvGrpSpPr>
      <p:grpSpPr>
        <a:xfrm>
          <a:off x="0" y="0"/>
          <a:ext cx="0" cy="0"/>
          <a:chOff x="0" y="0"/>
          <a:chExt cx="0" cy="0"/>
        </a:xfrm>
      </p:grpSpPr>
      <p:sp>
        <p:nvSpPr>
          <p:cNvPr id="39" name="Google Shape;39;p52"/>
          <p:cNvSpPr/>
          <p:nvPr/>
        </p:nvSpPr>
        <p:spPr>
          <a:xfrm>
            <a:off x="304800" y="329184"/>
            <a:ext cx="8532055" cy="6196819"/>
          </a:xfrm>
          <a:prstGeom prst="roundRect">
            <a:avLst>
              <a:gd name="adj" fmla="val 2081"/>
            </a:avLst>
          </a:prstGeom>
          <a:gradFill>
            <a:gsLst>
              <a:gs pos="0">
                <a:srgbClr val="FFFFFF"/>
              </a:gs>
              <a:gs pos="98000">
                <a:srgbClr val="FFFFFF"/>
              </a:gs>
              <a:gs pos="99055">
                <a:srgbClr val="F6F6F6"/>
              </a:gs>
              <a:gs pos="100000">
                <a:srgbClr val="D8D8D8"/>
              </a:gs>
            </a:gsLst>
            <a:lin ang="5400000" scaled="0"/>
          </a:gradFill>
          <a:ln w="9525" cap="rnd" cmpd="sng">
            <a:solidFill>
              <a:srgbClr val="A2A0A0"/>
            </a:solidFill>
            <a:prstDash val="solid"/>
            <a:round/>
            <a:headEnd type="none" w="sm" len="sm"/>
            <a:tailEnd type="none" w="sm" len="sm"/>
          </a:ln>
          <a:effectLst>
            <a:outerShdw blurRad="76200" dist="50800" dir="54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40" name="Google Shape;40;p52"/>
          <p:cNvSpPr/>
          <p:nvPr/>
        </p:nvSpPr>
        <p:spPr>
          <a:xfrm>
            <a:off x="418596" y="434162"/>
            <a:ext cx="8306809" cy="4341329"/>
          </a:xfrm>
          <a:prstGeom prst="roundRect">
            <a:avLst>
              <a:gd name="adj" fmla="val 2127"/>
            </a:avLst>
          </a:prstGeom>
          <a:gradFill>
            <a:gsLst>
              <a:gs pos="0">
                <a:schemeClr val="lt1"/>
              </a:gs>
              <a:gs pos="55000">
                <a:srgbClr val="DFDFDF"/>
              </a:gs>
              <a:gs pos="100000">
                <a:srgbClr val="9E9E9E"/>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41" name="Google Shape;41;p52"/>
          <p:cNvSpPr txBox="1">
            <a:spLocks noGrp="1"/>
          </p:cNvSpPr>
          <p:nvPr>
            <p:ph type="title"/>
          </p:nvPr>
        </p:nvSpPr>
        <p:spPr>
          <a:xfrm>
            <a:off x="468344" y="4928616"/>
            <a:ext cx="8183880" cy="676656"/>
          </a:xfrm>
          <a:prstGeom prst="rect">
            <a:avLst/>
          </a:prstGeom>
          <a:noFill/>
          <a:ln>
            <a:noFill/>
          </a:ln>
        </p:spPr>
        <p:txBody>
          <a:bodyPr spcFirstLastPara="1" wrap="square" lIns="91425" tIns="45700" rIns="91425" bIns="0" anchor="b" anchorCtr="0">
            <a:normAutofit/>
          </a:bodyPr>
          <a:lstStyle>
            <a:lvl1pPr lvl="0" algn="l">
              <a:spcBef>
                <a:spcPts val="0"/>
              </a:spcBef>
              <a:spcAft>
                <a:spcPts val="0"/>
              </a:spcAft>
              <a:buClr>
                <a:srgbClr val="78766F"/>
              </a:buClr>
              <a:buSzPts val="3600"/>
              <a:buFont typeface="Verdana"/>
              <a:buNone/>
              <a:defRPr sz="3600" b="0" cap="none">
                <a:solidFill>
                  <a:srgbClr val="78766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2"/>
          <p:cNvSpPr txBox="1">
            <a:spLocks noGrp="1"/>
          </p:cNvSpPr>
          <p:nvPr>
            <p:ph type="body" idx="1"/>
          </p:nvPr>
        </p:nvSpPr>
        <p:spPr>
          <a:xfrm>
            <a:off x="468344" y="5624484"/>
            <a:ext cx="8183880" cy="420624"/>
          </a:xfrm>
          <a:prstGeom prst="rect">
            <a:avLst/>
          </a:prstGeom>
          <a:noFill/>
          <a:ln>
            <a:noFill/>
          </a:ln>
        </p:spPr>
        <p:txBody>
          <a:bodyPr spcFirstLastPara="1" wrap="square" lIns="118850" tIns="0" rIns="91425" bIns="45700" anchor="t" anchorCtr="0">
            <a:normAutofit/>
          </a:bodyPr>
          <a:lstStyle>
            <a:lvl1pPr marL="457200" marR="36576" lvl="0" indent="-228600" algn="l">
              <a:spcBef>
                <a:spcPts val="0"/>
              </a:spcBef>
              <a:spcAft>
                <a:spcPts val="0"/>
              </a:spcAft>
              <a:buSzPts val="1440"/>
              <a:buNone/>
              <a:defRPr sz="1800" b="0">
                <a:solidFill>
                  <a:srgbClr val="B75C00"/>
                </a:solidFill>
              </a:defRPr>
            </a:lvl1pPr>
            <a:lvl2pPr marL="914400" lvl="1" indent="-228600" algn="l">
              <a:spcBef>
                <a:spcPts val="250"/>
              </a:spcBef>
              <a:spcAft>
                <a:spcPts val="0"/>
              </a:spcAft>
              <a:buSzPts val="1800"/>
              <a:buNone/>
              <a:defRPr sz="1800">
                <a:solidFill>
                  <a:srgbClr val="888888"/>
                </a:solidFill>
              </a:defRPr>
            </a:lvl2pPr>
            <a:lvl3pPr marL="1371600" lvl="2" indent="-228600" algn="l">
              <a:spcBef>
                <a:spcPts val="250"/>
              </a:spcBef>
              <a:spcAft>
                <a:spcPts val="0"/>
              </a:spcAft>
              <a:buSzPts val="1600"/>
              <a:buNone/>
              <a:defRPr sz="1600">
                <a:solidFill>
                  <a:srgbClr val="888888"/>
                </a:solidFill>
              </a:defRPr>
            </a:lvl3pPr>
            <a:lvl4pPr marL="1828800" lvl="3" indent="-228600" algn="l">
              <a:spcBef>
                <a:spcPts val="230"/>
              </a:spcBef>
              <a:spcAft>
                <a:spcPts val="0"/>
              </a:spcAft>
              <a:buSzPts val="1568"/>
              <a:buNone/>
              <a:defRPr sz="1400">
                <a:solidFill>
                  <a:srgbClr val="888888"/>
                </a:solidFill>
              </a:defRPr>
            </a:lvl4pPr>
            <a:lvl5pPr marL="2286000" lvl="4" indent="-228600" algn="l">
              <a:spcBef>
                <a:spcPts val="250"/>
              </a:spcBef>
              <a:spcAft>
                <a:spcPts val="0"/>
              </a:spcAft>
              <a:buSzPts val="1400"/>
              <a:buNone/>
              <a:defRPr sz="1400">
                <a:solidFill>
                  <a:srgbClr val="888888"/>
                </a:solidFill>
              </a:defRPr>
            </a:lvl5pPr>
            <a:lvl6pPr marL="2743200" lvl="5" indent="-342900" algn="l">
              <a:spcBef>
                <a:spcPts val="250"/>
              </a:spcBef>
              <a:spcAft>
                <a:spcPts val="0"/>
              </a:spcAft>
              <a:buSzPts val="1800"/>
              <a:buChar char="◦"/>
              <a:defRPr/>
            </a:lvl6pPr>
            <a:lvl7pPr marL="3200400" lvl="6" indent="-342900" algn="l">
              <a:spcBef>
                <a:spcPts val="255"/>
              </a:spcBef>
              <a:spcAft>
                <a:spcPts val="0"/>
              </a:spcAft>
              <a:buSzPts val="1800"/>
              <a:buChar char="●"/>
              <a:defRPr/>
            </a:lvl7pPr>
            <a:lvl8pPr marL="3657600" lvl="7" indent="-342900" algn="l">
              <a:spcBef>
                <a:spcPts val="257"/>
              </a:spcBef>
              <a:spcAft>
                <a:spcPts val="0"/>
              </a:spcAft>
              <a:buSzPts val="1800"/>
              <a:buChar char="◦"/>
              <a:defRPr/>
            </a:lvl8pPr>
            <a:lvl9pPr marL="4114800" lvl="8" indent="-342900" algn="l">
              <a:spcBef>
                <a:spcPts val="255"/>
              </a:spcBef>
              <a:spcAft>
                <a:spcPts val="0"/>
              </a:spcAft>
              <a:buSzPts val="1800"/>
              <a:buChar char="●"/>
              <a:defRPr/>
            </a:lvl9pPr>
          </a:lstStyle>
          <a:p>
            <a:endParaRPr/>
          </a:p>
        </p:txBody>
      </p:sp>
      <p:sp>
        <p:nvSpPr>
          <p:cNvPr id="43" name="Google Shape;43;p52"/>
          <p:cNvSpPr txBox="1">
            <a:spLocks noGrp="1"/>
          </p:cNvSpPr>
          <p:nvPr>
            <p:ph type="dt" idx="10"/>
          </p:nvPr>
        </p:nvSpPr>
        <p:spPr>
          <a:xfrm>
            <a:off x="3776328" y="6111875"/>
            <a:ext cx="22860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2"/>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2"/>
          <p:cNvSpPr txBox="1">
            <a:spLocks noGrp="1"/>
          </p:cNvSpPr>
          <p:nvPr>
            <p:ph type="sldNum" idx="12"/>
          </p:nvPr>
        </p:nvSpPr>
        <p:spPr>
          <a:xfrm>
            <a:off x="8348328" y="6111875"/>
            <a:ext cx="45720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6"/>
        <p:cNvGrpSpPr/>
        <p:nvPr/>
      </p:nvGrpSpPr>
      <p:grpSpPr>
        <a:xfrm>
          <a:off x="0" y="0"/>
          <a:ext cx="0" cy="0"/>
          <a:chOff x="0" y="0"/>
          <a:chExt cx="0" cy="0"/>
        </a:xfrm>
      </p:grpSpPr>
      <p:sp>
        <p:nvSpPr>
          <p:cNvPr id="47" name="Google Shape;47;p53"/>
          <p:cNvSpPr txBox="1">
            <a:spLocks noGrp="1"/>
          </p:cNvSpPr>
          <p:nvPr>
            <p:ph type="title"/>
          </p:nvPr>
        </p:nvSpPr>
        <p:spPr>
          <a:xfrm>
            <a:off x="502920" y="4983480"/>
            <a:ext cx="8183880" cy="10515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8C3C"/>
              </a:buClr>
              <a:buSzPts val="3600"/>
              <a:buFont typeface="Verdana"/>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53"/>
          <p:cNvSpPr txBox="1">
            <a:spLocks noGrp="1"/>
          </p:cNvSpPr>
          <p:nvPr>
            <p:ph type="body" idx="1"/>
          </p:nvPr>
        </p:nvSpPr>
        <p:spPr>
          <a:xfrm>
            <a:off x="607224" y="579438"/>
            <a:ext cx="3931920" cy="792162"/>
          </a:xfrm>
          <a:prstGeom prst="rect">
            <a:avLst/>
          </a:prstGeom>
          <a:noFill/>
          <a:ln>
            <a:noFill/>
          </a:ln>
        </p:spPr>
        <p:txBody>
          <a:bodyPr spcFirstLastPara="1" wrap="square" lIns="146300" tIns="91425" rIns="91425" bIns="45700" anchor="ctr" anchorCtr="0">
            <a:normAutofit/>
          </a:bodyPr>
          <a:lstStyle>
            <a:lvl1pPr marL="457200" lvl="0" indent="-228600" algn="l">
              <a:spcBef>
                <a:spcPts val="250"/>
              </a:spcBef>
              <a:spcAft>
                <a:spcPts val="0"/>
              </a:spcAft>
              <a:buSzPts val="1920"/>
              <a:buNone/>
              <a:defRPr sz="2400" b="1">
                <a:solidFill>
                  <a:schemeClr val="dk1"/>
                </a:solidFill>
              </a:defRPr>
            </a:lvl1pPr>
            <a:lvl2pPr marL="914400" lvl="1" indent="-228600" algn="l">
              <a:spcBef>
                <a:spcPts val="250"/>
              </a:spcBef>
              <a:spcAft>
                <a:spcPts val="0"/>
              </a:spcAft>
              <a:buSzPts val="2000"/>
              <a:buNone/>
              <a:defRPr sz="2000" b="1"/>
            </a:lvl2pPr>
            <a:lvl3pPr marL="1371600" lvl="2" indent="-228600" algn="l">
              <a:spcBef>
                <a:spcPts val="250"/>
              </a:spcBef>
              <a:spcAft>
                <a:spcPts val="0"/>
              </a:spcAft>
              <a:buSzPts val="1800"/>
              <a:buNone/>
              <a:defRPr sz="1800" b="1"/>
            </a:lvl3pPr>
            <a:lvl4pPr marL="1828800" lvl="3" indent="-228600" algn="l">
              <a:spcBef>
                <a:spcPts val="230"/>
              </a:spcBef>
              <a:spcAft>
                <a:spcPts val="0"/>
              </a:spcAft>
              <a:buSzPts val="1792"/>
              <a:buNone/>
              <a:defRPr sz="1600" b="1"/>
            </a:lvl4pPr>
            <a:lvl5pPr marL="2286000" lvl="4" indent="-228600" algn="l">
              <a:spcBef>
                <a:spcPts val="250"/>
              </a:spcBef>
              <a:spcAft>
                <a:spcPts val="0"/>
              </a:spcAft>
              <a:buSzPts val="1600"/>
              <a:buNone/>
              <a:defRPr sz="1600" b="1"/>
            </a:lvl5pPr>
            <a:lvl6pPr marL="2743200" lvl="5" indent="-342900" algn="l">
              <a:spcBef>
                <a:spcPts val="250"/>
              </a:spcBef>
              <a:spcAft>
                <a:spcPts val="0"/>
              </a:spcAft>
              <a:buSzPts val="1800"/>
              <a:buChar char="◦"/>
              <a:defRPr/>
            </a:lvl6pPr>
            <a:lvl7pPr marL="3200400" lvl="6" indent="-342900" algn="l">
              <a:spcBef>
                <a:spcPts val="255"/>
              </a:spcBef>
              <a:spcAft>
                <a:spcPts val="0"/>
              </a:spcAft>
              <a:buSzPts val="1800"/>
              <a:buChar char="●"/>
              <a:defRPr/>
            </a:lvl7pPr>
            <a:lvl8pPr marL="3657600" lvl="7" indent="-342900" algn="l">
              <a:spcBef>
                <a:spcPts val="257"/>
              </a:spcBef>
              <a:spcAft>
                <a:spcPts val="0"/>
              </a:spcAft>
              <a:buSzPts val="1800"/>
              <a:buChar char="◦"/>
              <a:defRPr/>
            </a:lvl8pPr>
            <a:lvl9pPr marL="4114800" lvl="8" indent="-342900" algn="l">
              <a:spcBef>
                <a:spcPts val="255"/>
              </a:spcBef>
              <a:spcAft>
                <a:spcPts val="0"/>
              </a:spcAft>
              <a:buSzPts val="1800"/>
              <a:buChar char="●"/>
              <a:defRPr/>
            </a:lvl9pPr>
          </a:lstStyle>
          <a:p>
            <a:endParaRPr/>
          </a:p>
        </p:txBody>
      </p:sp>
      <p:sp>
        <p:nvSpPr>
          <p:cNvPr id="49" name="Google Shape;49;p53"/>
          <p:cNvSpPr txBox="1">
            <a:spLocks noGrp="1"/>
          </p:cNvSpPr>
          <p:nvPr>
            <p:ph type="body" idx="2"/>
          </p:nvPr>
        </p:nvSpPr>
        <p:spPr>
          <a:xfrm>
            <a:off x="4652169" y="579438"/>
            <a:ext cx="3931920" cy="792162"/>
          </a:xfrm>
          <a:prstGeom prst="rect">
            <a:avLst/>
          </a:prstGeom>
          <a:noFill/>
          <a:ln>
            <a:noFill/>
          </a:ln>
        </p:spPr>
        <p:txBody>
          <a:bodyPr spcFirstLastPara="1" wrap="square" lIns="137150" tIns="91425" rIns="91425" bIns="45700" anchor="ctr" anchorCtr="0">
            <a:normAutofit/>
          </a:bodyPr>
          <a:lstStyle>
            <a:lvl1pPr marL="457200" lvl="0" indent="-228600" algn="l">
              <a:spcBef>
                <a:spcPts val="250"/>
              </a:spcBef>
              <a:spcAft>
                <a:spcPts val="0"/>
              </a:spcAft>
              <a:buSzPts val="1920"/>
              <a:buNone/>
              <a:defRPr sz="2400" b="1">
                <a:solidFill>
                  <a:schemeClr val="dk1"/>
                </a:solidFill>
              </a:defRPr>
            </a:lvl1pPr>
            <a:lvl2pPr marL="914400" lvl="1" indent="-228600" algn="l">
              <a:spcBef>
                <a:spcPts val="250"/>
              </a:spcBef>
              <a:spcAft>
                <a:spcPts val="0"/>
              </a:spcAft>
              <a:buSzPts val="2000"/>
              <a:buNone/>
              <a:defRPr sz="2000" b="1"/>
            </a:lvl2pPr>
            <a:lvl3pPr marL="1371600" lvl="2" indent="-228600" algn="l">
              <a:spcBef>
                <a:spcPts val="250"/>
              </a:spcBef>
              <a:spcAft>
                <a:spcPts val="0"/>
              </a:spcAft>
              <a:buSzPts val="1800"/>
              <a:buNone/>
              <a:defRPr sz="1800" b="1"/>
            </a:lvl3pPr>
            <a:lvl4pPr marL="1828800" lvl="3" indent="-228600" algn="l">
              <a:spcBef>
                <a:spcPts val="230"/>
              </a:spcBef>
              <a:spcAft>
                <a:spcPts val="0"/>
              </a:spcAft>
              <a:buSzPts val="1792"/>
              <a:buNone/>
              <a:defRPr sz="1600" b="1"/>
            </a:lvl4pPr>
            <a:lvl5pPr marL="2286000" lvl="4" indent="-228600" algn="l">
              <a:spcBef>
                <a:spcPts val="250"/>
              </a:spcBef>
              <a:spcAft>
                <a:spcPts val="0"/>
              </a:spcAft>
              <a:buSzPts val="1600"/>
              <a:buNone/>
              <a:defRPr sz="1600" b="1"/>
            </a:lvl5pPr>
            <a:lvl6pPr marL="2743200" lvl="5" indent="-342900" algn="l">
              <a:spcBef>
                <a:spcPts val="250"/>
              </a:spcBef>
              <a:spcAft>
                <a:spcPts val="0"/>
              </a:spcAft>
              <a:buSzPts val="1800"/>
              <a:buChar char="◦"/>
              <a:defRPr/>
            </a:lvl6pPr>
            <a:lvl7pPr marL="3200400" lvl="6" indent="-342900" algn="l">
              <a:spcBef>
                <a:spcPts val="255"/>
              </a:spcBef>
              <a:spcAft>
                <a:spcPts val="0"/>
              </a:spcAft>
              <a:buSzPts val="1800"/>
              <a:buChar char="●"/>
              <a:defRPr/>
            </a:lvl7pPr>
            <a:lvl8pPr marL="3657600" lvl="7" indent="-342900" algn="l">
              <a:spcBef>
                <a:spcPts val="257"/>
              </a:spcBef>
              <a:spcAft>
                <a:spcPts val="0"/>
              </a:spcAft>
              <a:buSzPts val="1800"/>
              <a:buChar char="◦"/>
              <a:defRPr/>
            </a:lvl8pPr>
            <a:lvl9pPr marL="4114800" lvl="8" indent="-342900" algn="l">
              <a:spcBef>
                <a:spcPts val="255"/>
              </a:spcBef>
              <a:spcAft>
                <a:spcPts val="0"/>
              </a:spcAft>
              <a:buSzPts val="1800"/>
              <a:buChar char="●"/>
              <a:defRPr/>
            </a:lvl9pPr>
          </a:lstStyle>
          <a:p>
            <a:endParaRPr/>
          </a:p>
        </p:txBody>
      </p:sp>
      <p:sp>
        <p:nvSpPr>
          <p:cNvPr id="50" name="Google Shape;50;p53"/>
          <p:cNvSpPr txBox="1">
            <a:spLocks noGrp="1"/>
          </p:cNvSpPr>
          <p:nvPr>
            <p:ph type="body" idx="3"/>
          </p:nvPr>
        </p:nvSpPr>
        <p:spPr>
          <a:xfrm>
            <a:off x="607224" y="1447800"/>
            <a:ext cx="3931920" cy="3489960"/>
          </a:xfrm>
          <a:prstGeom prst="rect">
            <a:avLst/>
          </a:prstGeom>
          <a:noFill/>
          <a:ln>
            <a:noFill/>
          </a:ln>
        </p:spPr>
        <p:txBody>
          <a:bodyPr spcFirstLastPara="1" wrap="square" lIns="182875" tIns="91425" rIns="91425" bIns="45700" anchor="t" anchorCtr="0">
            <a:normAutofit/>
          </a:bodyPr>
          <a:lstStyle>
            <a:lvl1pPr marL="457200" lvl="0" indent="-350520" algn="l">
              <a:spcBef>
                <a:spcPts val="250"/>
              </a:spcBef>
              <a:spcAft>
                <a:spcPts val="0"/>
              </a:spcAft>
              <a:buSzPts val="1920"/>
              <a:buChar char="⚫"/>
              <a:defRPr sz="2400"/>
            </a:lvl1pPr>
            <a:lvl2pPr marL="914400" lvl="1" indent="-355600" algn="l">
              <a:spcBef>
                <a:spcPts val="250"/>
              </a:spcBef>
              <a:spcAft>
                <a:spcPts val="0"/>
              </a:spcAft>
              <a:buSzPts val="2000"/>
              <a:buChar char="◦"/>
              <a:defRPr sz="2000"/>
            </a:lvl2pPr>
            <a:lvl3pPr marL="1371600" lvl="2" indent="-342900" algn="l">
              <a:spcBef>
                <a:spcPts val="250"/>
              </a:spcBef>
              <a:spcAft>
                <a:spcPts val="0"/>
              </a:spcAft>
              <a:buSzPts val="1800"/>
              <a:buChar char="●"/>
              <a:defRPr sz="1800"/>
            </a:lvl3pPr>
            <a:lvl4pPr marL="1828800" lvl="3" indent="-342392" algn="l">
              <a:spcBef>
                <a:spcPts val="230"/>
              </a:spcBef>
              <a:spcAft>
                <a:spcPts val="0"/>
              </a:spcAft>
              <a:buSzPts val="1792"/>
              <a:buChar char="◦"/>
              <a:defRPr sz="1600"/>
            </a:lvl4pPr>
            <a:lvl5pPr marL="2286000" lvl="4" indent="-330200" algn="l">
              <a:spcBef>
                <a:spcPts val="250"/>
              </a:spcBef>
              <a:spcAft>
                <a:spcPts val="0"/>
              </a:spcAft>
              <a:buSzPts val="1600"/>
              <a:buChar char="●"/>
              <a:defRPr sz="1600"/>
            </a:lvl5pPr>
            <a:lvl6pPr marL="2743200" lvl="5" indent="-342900" algn="l">
              <a:spcBef>
                <a:spcPts val="250"/>
              </a:spcBef>
              <a:spcAft>
                <a:spcPts val="0"/>
              </a:spcAft>
              <a:buSzPts val="1800"/>
              <a:buChar char="◦"/>
              <a:defRPr/>
            </a:lvl6pPr>
            <a:lvl7pPr marL="3200400" lvl="6" indent="-342900" algn="l">
              <a:spcBef>
                <a:spcPts val="255"/>
              </a:spcBef>
              <a:spcAft>
                <a:spcPts val="0"/>
              </a:spcAft>
              <a:buSzPts val="1800"/>
              <a:buChar char="●"/>
              <a:defRPr/>
            </a:lvl7pPr>
            <a:lvl8pPr marL="3657600" lvl="7" indent="-342900" algn="l">
              <a:spcBef>
                <a:spcPts val="257"/>
              </a:spcBef>
              <a:spcAft>
                <a:spcPts val="0"/>
              </a:spcAft>
              <a:buSzPts val="1800"/>
              <a:buChar char="◦"/>
              <a:defRPr/>
            </a:lvl8pPr>
            <a:lvl9pPr marL="4114800" lvl="8" indent="-342900" algn="l">
              <a:spcBef>
                <a:spcPts val="255"/>
              </a:spcBef>
              <a:spcAft>
                <a:spcPts val="0"/>
              </a:spcAft>
              <a:buSzPts val="1800"/>
              <a:buChar char="●"/>
              <a:defRPr/>
            </a:lvl9pPr>
          </a:lstStyle>
          <a:p>
            <a:endParaRPr/>
          </a:p>
        </p:txBody>
      </p:sp>
      <p:sp>
        <p:nvSpPr>
          <p:cNvPr id="51" name="Google Shape;51;p53"/>
          <p:cNvSpPr txBox="1">
            <a:spLocks noGrp="1"/>
          </p:cNvSpPr>
          <p:nvPr>
            <p:ph type="body" idx="4"/>
          </p:nvPr>
        </p:nvSpPr>
        <p:spPr>
          <a:xfrm>
            <a:off x="4652169" y="1447800"/>
            <a:ext cx="3931920" cy="3489960"/>
          </a:xfrm>
          <a:prstGeom prst="rect">
            <a:avLst/>
          </a:prstGeom>
          <a:noFill/>
          <a:ln>
            <a:noFill/>
          </a:ln>
        </p:spPr>
        <p:txBody>
          <a:bodyPr spcFirstLastPara="1" wrap="square" lIns="182875" tIns="91425" rIns="91425" bIns="45700" anchor="t" anchorCtr="0">
            <a:normAutofit/>
          </a:bodyPr>
          <a:lstStyle>
            <a:lvl1pPr marL="457200" lvl="0" indent="-350520" algn="l">
              <a:spcBef>
                <a:spcPts val="250"/>
              </a:spcBef>
              <a:spcAft>
                <a:spcPts val="0"/>
              </a:spcAft>
              <a:buSzPts val="1920"/>
              <a:buChar char="⚫"/>
              <a:defRPr sz="2400"/>
            </a:lvl1pPr>
            <a:lvl2pPr marL="914400" lvl="1" indent="-355600" algn="l">
              <a:spcBef>
                <a:spcPts val="250"/>
              </a:spcBef>
              <a:spcAft>
                <a:spcPts val="0"/>
              </a:spcAft>
              <a:buSzPts val="2000"/>
              <a:buChar char="◦"/>
              <a:defRPr sz="2000"/>
            </a:lvl2pPr>
            <a:lvl3pPr marL="1371600" lvl="2" indent="-342900" algn="l">
              <a:spcBef>
                <a:spcPts val="250"/>
              </a:spcBef>
              <a:spcAft>
                <a:spcPts val="0"/>
              </a:spcAft>
              <a:buSzPts val="1800"/>
              <a:buChar char="●"/>
              <a:defRPr sz="1800"/>
            </a:lvl3pPr>
            <a:lvl4pPr marL="1828800" lvl="3" indent="-342392" algn="l">
              <a:spcBef>
                <a:spcPts val="230"/>
              </a:spcBef>
              <a:spcAft>
                <a:spcPts val="0"/>
              </a:spcAft>
              <a:buSzPts val="1792"/>
              <a:buChar char="◦"/>
              <a:defRPr sz="1600"/>
            </a:lvl4pPr>
            <a:lvl5pPr marL="2286000" lvl="4" indent="-330200" algn="l">
              <a:spcBef>
                <a:spcPts val="250"/>
              </a:spcBef>
              <a:spcAft>
                <a:spcPts val="0"/>
              </a:spcAft>
              <a:buSzPts val="1600"/>
              <a:buChar char="●"/>
              <a:defRPr sz="1600"/>
            </a:lvl5pPr>
            <a:lvl6pPr marL="2743200" lvl="5" indent="-342900" algn="l">
              <a:spcBef>
                <a:spcPts val="250"/>
              </a:spcBef>
              <a:spcAft>
                <a:spcPts val="0"/>
              </a:spcAft>
              <a:buSzPts val="1800"/>
              <a:buChar char="◦"/>
              <a:defRPr/>
            </a:lvl6pPr>
            <a:lvl7pPr marL="3200400" lvl="6" indent="-342900" algn="l">
              <a:spcBef>
                <a:spcPts val="255"/>
              </a:spcBef>
              <a:spcAft>
                <a:spcPts val="0"/>
              </a:spcAft>
              <a:buSzPts val="1800"/>
              <a:buChar char="●"/>
              <a:defRPr/>
            </a:lvl7pPr>
            <a:lvl8pPr marL="3657600" lvl="7" indent="-342900" algn="l">
              <a:spcBef>
                <a:spcPts val="257"/>
              </a:spcBef>
              <a:spcAft>
                <a:spcPts val="0"/>
              </a:spcAft>
              <a:buSzPts val="1800"/>
              <a:buChar char="◦"/>
              <a:defRPr/>
            </a:lvl8pPr>
            <a:lvl9pPr marL="4114800" lvl="8" indent="-342900" algn="l">
              <a:spcBef>
                <a:spcPts val="255"/>
              </a:spcBef>
              <a:spcAft>
                <a:spcPts val="0"/>
              </a:spcAft>
              <a:buSzPts val="1800"/>
              <a:buChar char="●"/>
              <a:defRPr/>
            </a:lvl9pPr>
          </a:lstStyle>
          <a:p>
            <a:endParaRPr/>
          </a:p>
        </p:txBody>
      </p:sp>
      <p:sp>
        <p:nvSpPr>
          <p:cNvPr id="52" name="Google Shape;52;p53"/>
          <p:cNvSpPr txBox="1">
            <a:spLocks noGrp="1"/>
          </p:cNvSpPr>
          <p:nvPr>
            <p:ph type="dt" idx="10"/>
          </p:nvPr>
        </p:nvSpPr>
        <p:spPr>
          <a:xfrm>
            <a:off x="3776328" y="6111875"/>
            <a:ext cx="22860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3"/>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53"/>
          <p:cNvSpPr txBox="1">
            <a:spLocks noGrp="1"/>
          </p:cNvSpPr>
          <p:nvPr>
            <p:ph type="sldNum" idx="12"/>
          </p:nvPr>
        </p:nvSpPr>
        <p:spPr>
          <a:xfrm>
            <a:off x="8348328" y="6111875"/>
            <a:ext cx="45720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55"/>
        <p:cNvGrpSpPr/>
        <p:nvPr/>
      </p:nvGrpSpPr>
      <p:grpSpPr>
        <a:xfrm>
          <a:off x="0" y="0"/>
          <a:ext cx="0" cy="0"/>
          <a:chOff x="0" y="0"/>
          <a:chExt cx="0" cy="0"/>
        </a:xfrm>
      </p:grpSpPr>
      <p:sp>
        <p:nvSpPr>
          <p:cNvPr id="56" name="Google Shape;56;p54"/>
          <p:cNvSpPr txBox="1">
            <a:spLocks noGrp="1"/>
          </p:cNvSpPr>
          <p:nvPr>
            <p:ph type="title"/>
          </p:nvPr>
        </p:nvSpPr>
        <p:spPr>
          <a:xfrm>
            <a:off x="502920" y="4985590"/>
            <a:ext cx="8183880" cy="10515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8C3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54"/>
          <p:cNvSpPr txBox="1">
            <a:spLocks noGrp="1"/>
          </p:cNvSpPr>
          <p:nvPr>
            <p:ph type="dt" idx="10"/>
          </p:nvPr>
        </p:nvSpPr>
        <p:spPr>
          <a:xfrm>
            <a:off x="3776328" y="6111875"/>
            <a:ext cx="22860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4"/>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4"/>
          <p:cNvSpPr txBox="1">
            <a:spLocks noGrp="1"/>
          </p:cNvSpPr>
          <p:nvPr>
            <p:ph type="sldNum" idx="12"/>
          </p:nvPr>
        </p:nvSpPr>
        <p:spPr>
          <a:xfrm>
            <a:off x="8348328" y="6111875"/>
            <a:ext cx="45720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65"/>
        <p:cNvGrpSpPr/>
        <p:nvPr/>
      </p:nvGrpSpPr>
      <p:grpSpPr>
        <a:xfrm>
          <a:off x="0" y="0"/>
          <a:ext cx="0" cy="0"/>
          <a:chOff x="0" y="0"/>
          <a:chExt cx="0" cy="0"/>
        </a:xfrm>
      </p:grpSpPr>
      <p:sp>
        <p:nvSpPr>
          <p:cNvPr id="66" name="Google Shape;66;p56"/>
          <p:cNvSpPr txBox="1">
            <a:spLocks noGrp="1"/>
          </p:cNvSpPr>
          <p:nvPr>
            <p:ph type="title"/>
          </p:nvPr>
        </p:nvSpPr>
        <p:spPr>
          <a:xfrm>
            <a:off x="5538784" y="533400"/>
            <a:ext cx="2971800" cy="914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200"/>
              <a:buFont typeface="Verdana"/>
              <a:buNone/>
              <a:defRPr sz="22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6"/>
          <p:cNvSpPr txBox="1">
            <a:spLocks noGrp="1"/>
          </p:cNvSpPr>
          <p:nvPr>
            <p:ph type="body" idx="1"/>
          </p:nvPr>
        </p:nvSpPr>
        <p:spPr>
          <a:xfrm>
            <a:off x="5538847" y="1447802"/>
            <a:ext cx="2971800" cy="4206112"/>
          </a:xfrm>
          <a:prstGeom prst="rect">
            <a:avLst/>
          </a:prstGeom>
          <a:noFill/>
          <a:ln>
            <a:noFill/>
          </a:ln>
        </p:spPr>
        <p:txBody>
          <a:bodyPr spcFirstLastPara="1" wrap="square" lIns="91425" tIns="91425" rIns="91425" bIns="45700" anchor="t" anchorCtr="0">
            <a:normAutofit/>
          </a:bodyPr>
          <a:lstStyle>
            <a:lvl1pPr marL="457200" marR="18288" lvl="0" indent="-228600" algn="l">
              <a:spcBef>
                <a:spcPts val="0"/>
              </a:spcBef>
              <a:spcAft>
                <a:spcPts val="0"/>
              </a:spcAft>
              <a:buSzPts val="1120"/>
              <a:buNone/>
              <a:defRPr sz="1400">
                <a:solidFill>
                  <a:schemeClr val="dk1"/>
                </a:solidFill>
              </a:defRPr>
            </a:lvl1pPr>
            <a:lvl2pPr marL="914400" lvl="1" indent="-228600" algn="l">
              <a:spcBef>
                <a:spcPts val="250"/>
              </a:spcBef>
              <a:spcAft>
                <a:spcPts val="0"/>
              </a:spcAft>
              <a:buSzPts val="1200"/>
              <a:buNone/>
              <a:defRPr sz="1200">
                <a:solidFill>
                  <a:schemeClr val="dk1"/>
                </a:solidFill>
              </a:defRPr>
            </a:lvl2pPr>
            <a:lvl3pPr marL="1371600" lvl="2" indent="-228600" algn="l">
              <a:spcBef>
                <a:spcPts val="250"/>
              </a:spcBef>
              <a:spcAft>
                <a:spcPts val="0"/>
              </a:spcAft>
              <a:buSzPts val="1000"/>
              <a:buNone/>
              <a:defRPr sz="1000">
                <a:solidFill>
                  <a:schemeClr val="dk1"/>
                </a:solidFill>
              </a:defRPr>
            </a:lvl3pPr>
            <a:lvl4pPr marL="1828800" lvl="3" indent="-228600" algn="l">
              <a:spcBef>
                <a:spcPts val="230"/>
              </a:spcBef>
              <a:spcAft>
                <a:spcPts val="0"/>
              </a:spcAft>
              <a:buSzPts val="1008"/>
              <a:buNone/>
              <a:defRPr sz="900">
                <a:solidFill>
                  <a:schemeClr val="dk1"/>
                </a:solidFill>
              </a:defRPr>
            </a:lvl4pPr>
            <a:lvl5pPr marL="2286000" lvl="4" indent="-228600" algn="l">
              <a:spcBef>
                <a:spcPts val="250"/>
              </a:spcBef>
              <a:spcAft>
                <a:spcPts val="0"/>
              </a:spcAft>
              <a:buSzPts val="900"/>
              <a:buNone/>
              <a:defRPr sz="900">
                <a:solidFill>
                  <a:schemeClr val="dk1"/>
                </a:solidFill>
              </a:defRPr>
            </a:lvl5pPr>
            <a:lvl6pPr marL="2743200" lvl="5" indent="-342900" algn="l">
              <a:spcBef>
                <a:spcPts val="250"/>
              </a:spcBef>
              <a:spcAft>
                <a:spcPts val="0"/>
              </a:spcAft>
              <a:buSzPts val="1800"/>
              <a:buChar char="◦"/>
              <a:defRPr/>
            </a:lvl6pPr>
            <a:lvl7pPr marL="3200400" lvl="6" indent="-342900" algn="l">
              <a:spcBef>
                <a:spcPts val="255"/>
              </a:spcBef>
              <a:spcAft>
                <a:spcPts val="0"/>
              </a:spcAft>
              <a:buSzPts val="1800"/>
              <a:buChar char="●"/>
              <a:defRPr/>
            </a:lvl7pPr>
            <a:lvl8pPr marL="3657600" lvl="7" indent="-342900" algn="l">
              <a:spcBef>
                <a:spcPts val="257"/>
              </a:spcBef>
              <a:spcAft>
                <a:spcPts val="0"/>
              </a:spcAft>
              <a:buSzPts val="1800"/>
              <a:buChar char="◦"/>
              <a:defRPr/>
            </a:lvl8pPr>
            <a:lvl9pPr marL="4114800" lvl="8" indent="-342900" algn="l">
              <a:spcBef>
                <a:spcPts val="255"/>
              </a:spcBef>
              <a:spcAft>
                <a:spcPts val="0"/>
              </a:spcAft>
              <a:buSzPts val="1800"/>
              <a:buChar char="●"/>
              <a:defRPr/>
            </a:lvl9pPr>
          </a:lstStyle>
          <a:p>
            <a:endParaRPr/>
          </a:p>
        </p:txBody>
      </p:sp>
      <p:sp>
        <p:nvSpPr>
          <p:cNvPr id="68" name="Google Shape;68;p56"/>
          <p:cNvSpPr txBox="1">
            <a:spLocks noGrp="1"/>
          </p:cNvSpPr>
          <p:nvPr>
            <p:ph type="body" idx="2"/>
          </p:nvPr>
        </p:nvSpPr>
        <p:spPr>
          <a:xfrm>
            <a:off x="761372" y="930144"/>
            <a:ext cx="4626159" cy="4724402"/>
          </a:xfrm>
          <a:prstGeom prst="rect">
            <a:avLst/>
          </a:prstGeom>
          <a:noFill/>
          <a:ln>
            <a:noFill/>
          </a:ln>
        </p:spPr>
        <p:txBody>
          <a:bodyPr spcFirstLastPara="1" wrap="square" lIns="182875" tIns="91425" rIns="91425" bIns="45700" anchor="t" anchorCtr="0">
            <a:normAutofit/>
          </a:bodyPr>
          <a:lstStyle>
            <a:lvl1pPr marL="457200" lvl="0" indent="-370840" algn="l">
              <a:spcBef>
                <a:spcPts val="250"/>
              </a:spcBef>
              <a:spcAft>
                <a:spcPts val="0"/>
              </a:spcAft>
              <a:buSzPts val="2240"/>
              <a:buChar char="⚫"/>
              <a:defRPr sz="2800">
                <a:solidFill>
                  <a:schemeClr val="dk1"/>
                </a:solidFill>
              </a:defRPr>
            </a:lvl1pPr>
            <a:lvl2pPr marL="914400" lvl="1" indent="-393700" algn="l">
              <a:spcBef>
                <a:spcPts val="250"/>
              </a:spcBef>
              <a:spcAft>
                <a:spcPts val="0"/>
              </a:spcAft>
              <a:buSzPts val="2600"/>
              <a:buChar char="◦"/>
              <a:defRPr sz="2600">
                <a:solidFill>
                  <a:schemeClr val="dk1"/>
                </a:solidFill>
              </a:defRPr>
            </a:lvl2pPr>
            <a:lvl3pPr marL="1371600" lvl="2" indent="-381000" algn="l">
              <a:spcBef>
                <a:spcPts val="250"/>
              </a:spcBef>
              <a:spcAft>
                <a:spcPts val="0"/>
              </a:spcAft>
              <a:buSzPts val="2400"/>
              <a:buChar char="●"/>
              <a:defRPr sz="2400">
                <a:solidFill>
                  <a:schemeClr val="dk1"/>
                </a:solidFill>
              </a:defRPr>
            </a:lvl3pPr>
            <a:lvl4pPr marL="1828800" lvl="3" indent="-370839" algn="l">
              <a:spcBef>
                <a:spcPts val="230"/>
              </a:spcBef>
              <a:spcAft>
                <a:spcPts val="0"/>
              </a:spcAft>
              <a:buSzPts val="2240"/>
              <a:buChar char="◦"/>
              <a:defRPr sz="2000">
                <a:solidFill>
                  <a:schemeClr val="dk1"/>
                </a:solidFill>
              </a:defRPr>
            </a:lvl4pPr>
            <a:lvl5pPr marL="2286000" lvl="4" indent="-355600" algn="l">
              <a:spcBef>
                <a:spcPts val="250"/>
              </a:spcBef>
              <a:spcAft>
                <a:spcPts val="0"/>
              </a:spcAft>
              <a:buSzPts val="2000"/>
              <a:buChar char="●"/>
              <a:defRPr sz="2000">
                <a:solidFill>
                  <a:schemeClr val="dk1"/>
                </a:solidFill>
              </a:defRPr>
            </a:lvl5pPr>
            <a:lvl6pPr marL="2743200" lvl="5" indent="-228600" algn="l">
              <a:spcBef>
                <a:spcPts val="250"/>
              </a:spcBef>
              <a:spcAft>
                <a:spcPts val="0"/>
              </a:spcAft>
              <a:buSzPts val="1700"/>
              <a:buNone/>
              <a:defRPr/>
            </a:lvl6pPr>
            <a:lvl7pPr marL="3200400" lvl="6" indent="-342900" algn="l">
              <a:spcBef>
                <a:spcPts val="255"/>
              </a:spcBef>
              <a:spcAft>
                <a:spcPts val="0"/>
              </a:spcAft>
              <a:buSzPts val="1800"/>
              <a:buChar char="●"/>
              <a:defRPr/>
            </a:lvl7pPr>
            <a:lvl8pPr marL="3657600" lvl="7" indent="-342900" algn="l">
              <a:spcBef>
                <a:spcPts val="257"/>
              </a:spcBef>
              <a:spcAft>
                <a:spcPts val="0"/>
              </a:spcAft>
              <a:buSzPts val="1800"/>
              <a:buChar char="◦"/>
              <a:defRPr/>
            </a:lvl8pPr>
            <a:lvl9pPr marL="4114800" lvl="8" indent="-342900" algn="l">
              <a:spcBef>
                <a:spcPts val="255"/>
              </a:spcBef>
              <a:spcAft>
                <a:spcPts val="0"/>
              </a:spcAft>
              <a:buSzPts val="1800"/>
              <a:buChar char="●"/>
              <a:defRPr/>
            </a:lvl9pPr>
          </a:lstStyle>
          <a:p>
            <a:endParaRPr/>
          </a:p>
        </p:txBody>
      </p:sp>
      <p:sp>
        <p:nvSpPr>
          <p:cNvPr id="69" name="Google Shape;69;p56"/>
          <p:cNvSpPr txBox="1">
            <a:spLocks noGrp="1"/>
          </p:cNvSpPr>
          <p:nvPr>
            <p:ph type="dt" idx="10"/>
          </p:nvPr>
        </p:nvSpPr>
        <p:spPr>
          <a:xfrm>
            <a:off x="3776328" y="6111875"/>
            <a:ext cx="22860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6"/>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6"/>
          <p:cNvSpPr txBox="1">
            <a:spLocks noGrp="1"/>
          </p:cNvSpPr>
          <p:nvPr>
            <p:ph type="sldNum" idx="12"/>
          </p:nvPr>
        </p:nvSpPr>
        <p:spPr>
          <a:xfrm>
            <a:off x="8348328" y="6111875"/>
            <a:ext cx="45720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aşlıklı Resim" type="picTx">
  <p:cSld name="PICTURE_WITH_CAPTION_TEXT">
    <p:spTree>
      <p:nvGrpSpPr>
        <p:cNvPr id="1" name="Shape 72"/>
        <p:cNvGrpSpPr/>
        <p:nvPr/>
      </p:nvGrpSpPr>
      <p:grpSpPr>
        <a:xfrm>
          <a:off x="0" y="0"/>
          <a:ext cx="0" cy="0"/>
          <a:chOff x="0" y="0"/>
          <a:chExt cx="0" cy="0"/>
        </a:xfrm>
      </p:grpSpPr>
      <p:sp>
        <p:nvSpPr>
          <p:cNvPr id="73" name="Google Shape;73;p57"/>
          <p:cNvSpPr/>
          <p:nvPr/>
        </p:nvSpPr>
        <p:spPr>
          <a:xfrm>
            <a:off x="304800" y="329184"/>
            <a:ext cx="8532055" cy="6196819"/>
          </a:xfrm>
          <a:prstGeom prst="roundRect">
            <a:avLst>
              <a:gd name="adj" fmla="val 2081"/>
            </a:avLst>
          </a:prstGeom>
          <a:gradFill>
            <a:gsLst>
              <a:gs pos="0">
                <a:srgbClr val="FFFFFF"/>
              </a:gs>
              <a:gs pos="98000">
                <a:srgbClr val="FFFFFF"/>
              </a:gs>
              <a:gs pos="99055">
                <a:srgbClr val="F6F6F6"/>
              </a:gs>
              <a:gs pos="100000">
                <a:srgbClr val="D8D8D8"/>
              </a:gs>
            </a:gsLst>
            <a:lin ang="5400000" scaled="0"/>
          </a:gradFill>
          <a:ln w="9525" cap="rnd" cmpd="sng">
            <a:solidFill>
              <a:srgbClr val="A2A0A0"/>
            </a:solidFill>
            <a:prstDash val="solid"/>
            <a:round/>
            <a:headEnd type="none" w="sm" len="sm"/>
            <a:tailEnd type="none" w="sm" len="sm"/>
          </a:ln>
          <a:effectLst>
            <a:outerShdw blurRad="76200" dist="50800" dir="54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74" name="Google Shape;74;p57"/>
          <p:cNvSpPr/>
          <p:nvPr/>
        </p:nvSpPr>
        <p:spPr>
          <a:xfrm>
            <a:off x="6400800" y="434162"/>
            <a:ext cx="2324605" cy="4343400"/>
          </a:xfrm>
          <a:prstGeom prst="round1Rect">
            <a:avLst>
              <a:gd name="adj" fmla="val 2748"/>
            </a:avLst>
          </a:prstGeom>
          <a:solidFill>
            <a:srgbClr val="1C1C1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Verdana"/>
              <a:ea typeface="Verdana"/>
              <a:cs typeface="Verdana"/>
              <a:sym typeface="Verdana"/>
            </a:endParaRPr>
          </a:p>
        </p:txBody>
      </p:sp>
      <p:sp>
        <p:nvSpPr>
          <p:cNvPr id="75" name="Google Shape;75;p57"/>
          <p:cNvSpPr txBox="1">
            <a:spLocks noGrp="1"/>
          </p:cNvSpPr>
          <p:nvPr>
            <p:ph type="title"/>
          </p:nvPr>
        </p:nvSpPr>
        <p:spPr>
          <a:xfrm>
            <a:off x="457200" y="5012056"/>
            <a:ext cx="8229600" cy="105156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78766F"/>
              </a:buClr>
              <a:buSzPts val="3600"/>
              <a:buFont typeface="Verdana"/>
              <a:buNone/>
              <a:defRPr sz="3600" b="0">
                <a:solidFill>
                  <a:srgbClr val="78766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7"/>
          <p:cNvSpPr txBox="1">
            <a:spLocks noGrp="1"/>
          </p:cNvSpPr>
          <p:nvPr>
            <p:ph type="body" idx="1"/>
          </p:nvPr>
        </p:nvSpPr>
        <p:spPr>
          <a:xfrm>
            <a:off x="6462712" y="533400"/>
            <a:ext cx="2240280" cy="4211480"/>
          </a:xfrm>
          <a:prstGeom prst="rect">
            <a:avLst/>
          </a:prstGeom>
          <a:noFill/>
          <a:ln>
            <a:noFill/>
          </a:ln>
        </p:spPr>
        <p:txBody>
          <a:bodyPr spcFirstLastPara="1" wrap="square" lIns="91425" tIns="91425" rIns="91425" bIns="45700" anchor="t" anchorCtr="0">
            <a:normAutofit/>
          </a:bodyPr>
          <a:lstStyle>
            <a:lvl1pPr marL="457200" lvl="0" indent="-228600" algn="l">
              <a:spcBef>
                <a:spcPts val="0"/>
              </a:spcBef>
              <a:spcAft>
                <a:spcPts val="0"/>
              </a:spcAft>
              <a:buSzPts val="1120"/>
              <a:buNone/>
              <a:defRPr sz="1400">
                <a:solidFill>
                  <a:srgbClr val="FFFFFF"/>
                </a:solidFill>
              </a:defRPr>
            </a:lvl1pPr>
            <a:lvl2pPr marL="914400" lvl="1" indent="-304800" algn="l">
              <a:spcBef>
                <a:spcPts val="250"/>
              </a:spcBef>
              <a:spcAft>
                <a:spcPts val="0"/>
              </a:spcAft>
              <a:buSzPts val="1200"/>
              <a:buChar char="◦"/>
              <a:defRPr sz="1200">
                <a:solidFill>
                  <a:srgbClr val="FFFFFF"/>
                </a:solidFill>
              </a:defRPr>
            </a:lvl2pPr>
            <a:lvl3pPr marL="1371600" lvl="2" indent="-292100" algn="l">
              <a:spcBef>
                <a:spcPts val="250"/>
              </a:spcBef>
              <a:spcAft>
                <a:spcPts val="0"/>
              </a:spcAft>
              <a:buSzPts val="1000"/>
              <a:buChar char="●"/>
              <a:defRPr sz="1000">
                <a:solidFill>
                  <a:srgbClr val="FFFFFF"/>
                </a:solidFill>
              </a:defRPr>
            </a:lvl3pPr>
            <a:lvl4pPr marL="1828800" lvl="3" indent="-292608" algn="l">
              <a:spcBef>
                <a:spcPts val="230"/>
              </a:spcBef>
              <a:spcAft>
                <a:spcPts val="0"/>
              </a:spcAft>
              <a:buSzPts val="1008"/>
              <a:buChar char="◦"/>
              <a:defRPr sz="900">
                <a:solidFill>
                  <a:srgbClr val="FFFFFF"/>
                </a:solidFill>
              </a:defRPr>
            </a:lvl4pPr>
            <a:lvl5pPr marL="2286000" lvl="4" indent="-285750" algn="l">
              <a:spcBef>
                <a:spcPts val="250"/>
              </a:spcBef>
              <a:spcAft>
                <a:spcPts val="0"/>
              </a:spcAft>
              <a:buSzPts val="900"/>
              <a:buChar char="●"/>
              <a:defRPr sz="900">
                <a:solidFill>
                  <a:srgbClr val="FFFFFF"/>
                </a:solidFill>
              </a:defRPr>
            </a:lvl5pPr>
            <a:lvl6pPr marL="2743200" lvl="5" indent="-342900" algn="l">
              <a:spcBef>
                <a:spcPts val="250"/>
              </a:spcBef>
              <a:spcAft>
                <a:spcPts val="0"/>
              </a:spcAft>
              <a:buSzPts val="1800"/>
              <a:buChar char="◦"/>
              <a:defRPr/>
            </a:lvl6pPr>
            <a:lvl7pPr marL="3200400" lvl="6" indent="-342900" algn="l">
              <a:spcBef>
                <a:spcPts val="255"/>
              </a:spcBef>
              <a:spcAft>
                <a:spcPts val="0"/>
              </a:spcAft>
              <a:buSzPts val="1800"/>
              <a:buChar char="●"/>
              <a:defRPr/>
            </a:lvl7pPr>
            <a:lvl8pPr marL="3657600" lvl="7" indent="-342900" algn="l">
              <a:spcBef>
                <a:spcPts val="257"/>
              </a:spcBef>
              <a:spcAft>
                <a:spcPts val="0"/>
              </a:spcAft>
              <a:buSzPts val="1800"/>
              <a:buChar char="◦"/>
              <a:defRPr/>
            </a:lvl8pPr>
            <a:lvl9pPr marL="4114800" lvl="8" indent="-342900" algn="l">
              <a:spcBef>
                <a:spcPts val="255"/>
              </a:spcBef>
              <a:spcAft>
                <a:spcPts val="0"/>
              </a:spcAft>
              <a:buSzPts val="1800"/>
              <a:buChar char="●"/>
              <a:defRPr/>
            </a:lvl9pPr>
          </a:lstStyle>
          <a:p>
            <a:endParaRPr/>
          </a:p>
        </p:txBody>
      </p:sp>
      <p:sp>
        <p:nvSpPr>
          <p:cNvPr id="77" name="Google Shape;77;p57"/>
          <p:cNvSpPr txBox="1">
            <a:spLocks noGrp="1"/>
          </p:cNvSpPr>
          <p:nvPr>
            <p:ph type="dt" idx="10"/>
          </p:nvPr>
        </p:nvSpPr>
        <p:spPr>
          <a:xfrm>
            <a:off x="3776328" y="6111875"/>
            <a:ext cx="22860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7"/>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7"/>
          <p:cNvSpPr txBox="1">
            <a:spLocks noGrp="1"/>
          </p:cNvSpPr>
          <p:nvPr>
            <p:ph type="sldNum" idx="12"/>
          </p:nvPr>
        </p:nvSpPr>
        <p:spPr>
          <a:xfrm>
            <a:off x="8348328" y="6111875"/>
            <a:ext cx="45720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80" name="Google Shape;80;p57"/>
          <p:cNvSpPr>
            <a:spLocks noGrp="1"/>
          </p:cNvSpPr>
          <p:nvPr>
            <p:ph type="pic" idx="2"/>
          </p:nvPr>
        </p:nvSpPr>
        <p:spPr>
          <a:xfrm>
            <a:off x="421480" y="435768"/>
            <a:ext cx="5925312" cy="4343400"/>
          </a:xfrm>
          <a:prstGeom prst="snipRoundRect">
            <a:avLst>
              <a:gd name="adj1" fmla="val 1040"/>
              <a:gd name="adj2" fmla="val 0"/>
            </a:avLst>
          </a:prstGeom>
          <a:solidFill>
            <a:srgbClr val="4F4D49"/>
          </a:solidFill>
          <a:ln>
            <a:noFill/>
          </a:ln>
        </p:spPr>
        <p:txBody>
          <a:bodyPr spcFirstLastPara="1" wrap="square" lIns="182875" tIns="91425" rIns="91425" bIns="45700" anchor="t" anchorCtr="0">
            <a:normAutofit/>
          </a:bodyPr>
          <a:lstStyle>
            <a:lvl1pPr marR="0" lvl="0" algn="l" rtl="0">
              <a:spcBef>
                <a:spcPts val="250"/>
              </a:spcBef>
              <a:spcAft>
                <a:spcPts val="0"/>
              </a:spcAft>
              <a:buClr>
                <a:schemeClr val="accent1"/>
              </a:buClr>
              <a:buSzPts val="2560"/>
              <a:buFont typeface="Noto Sans Symbols"/>
              <a:buNone/>
              <a:defRPr sz="3200" b="0" i="0" u="none" strike="noStrike" cap="none">
                <a:solidFill>
                  <a:schemeClr val="dk1"/>
                </a:solidFill>
                <a:latin typeface="Verdana"/>
                <a:ea typeface="Verdana"/>
                <a:cs typeface="Verdana"/>
                <a:sym typeface="Verdana"/>
              </a:defRPr>
            </a:lvl1pPr>
            <a:lvl2pPr marR="0" lvl="1" algn="l" rtl="0">
              <a:spcBef>
                <a:spcPts val="250"/>
              </a:spcBef>
              <a:spcAft>
                <a:spcPts val="0"/>
              </a:spcAft>
              <a:buClr>
                <a:schemeClr val="accent1"/>
              </a:buClr>
              <a:buSzPts val="2400"/>
              <a:buFont typeface="Verdana"/>
              <a:buChar char="◦"/>
              <a:defRPr sz="2400" b="0" i="0" u="none" strike="noStrike" cap="none">
                <a:solidFill>
                  <a:schemeClr val="dk1"/>
                </a:solidFill>
                <a:latin typeface="Verdana"/>
                <a:ea typeface="Verdana"/>
                <a:cs typeface="Verdana"/>
                <a:sym typeface="Verdana"/>
              </a:defRPr>
            </a:lvl2pPr>
            <a:lvl3pPr marR="0" lvl="2" algn="l" rtl="0">
              <a:spcBef>
                <a:spcPts val="250"/>
              </a:spcBef>
              <a:spcAft>
                <a:spcPts val="0"/>
              </a:spcAft>
              <a:buClr>
                <a:srgbClr val="EF323E"/>
              </a:buClr>
              <a:buSzPts val="2200"/>
              <a:buFont typeface="Noto Sans Symbols"/>
              <a:buChar char="●"/>
              <a:defRPr sz="2200" b="0" i="0" u="none" strike="noStrike" cap="none">
                <a:solidFill>
                  <a:schemeClr val="dk1"/>
                </a:solidFill>
                <a:latin typeface="Verdana"/>
                <a:ea typeface="Verdana"/>
                <a:cs typeface="Verdana"/>
                <a:sym typeface="Verdana"/>
              </a:defRPr>
            </a:lvl3pPr>
            <a:lvl4pPr marR="0" lvl="3" algn="l" rtl="0">
              <a:spcBef>
                <a:spcPts val="230"/>
              </a:spcBef>
              <a:spcAft>
                <a:spcPts val="0"/>
              </a:spcAft>
              <a:buClr>
                <a:srgbClr val="EF323E"/>
              </a:buClr>
              <a:buSzPts val="2128"/>
              <a:buFont typeface="Verdana"/>
              <a:buChar char="◦"/>
              <a:defRPr sz="1900" b="0" i="0" u="none" strike="noStrike" cap="none">
                <a:solidFill>
                  <a:schemeClr val="dk1"/>
                </a:solidFill>
                <a:latin typeface="Verdana"/>
                <a:ea typeface="Verdana"/>
                <a:cs typeface="Verdana"/>
                <a:sym typeface="Verdana"/>
              </a:defRPr>
            </a:lvl4pPr>
            <a:lvl5pPr marR="0" lvl="4" algn="l" rtl="0">
              <a:spcBef>
                <a:spcPts val="250"/>
              </a:spcBef>
              <a:spcAft>
                <a:spcPts val="0"/>
              </a:spcAft>
              <a:buClr>
                <a:srgbClr val="4882BE"/>
              </a:buClr>
              <a:buSzPts val="1800"/>
              <a:buFont typeface="Noto Sans Symbols"/>
              <a:buChar char="●"/>
              <a:defRPr sz="1800" b="0" i="0" u="none" strike="noStrike" cap="none">
                <a:solidFill>
                  <a:schemeClr val="dk1"/>
                </a:solidFill>
                <a:latin typeface="Verdana"/>
                <a:ea typeface="Verdana"/>
                <a:cs typeface="Verdana"/>
                <a:sym typeface="Verdana"/>
              </a:defRPr>
            </a:lvl5pPr>
            <a:lvl6pPr marR="0" lvl="5" algn="l" rtl="0">
              <a:spcBef>
                <a:spcPts val="250"/>
              </a:spcBef>
              <a:spcAft>
                <a:spcPts val="0"/>
              </a:spcAft>
              <a:buClr>
                <a:srgbClr val="4882BE"/>
              </a:buClr>
              <a:buSzPts val="1700"/>
              <a:buFont typeface="Verdana"/>
              <a:buChar char="◦"/>
              <a:defRPr sz="1700" b="0" i="0" u="none" strike="noStrike" cap="none">
                <a:solidFill>
                  <a:schemeClr val="dk1"/>
                </a:solidFill>
                <a:latin typeface="Verdana"/>
                <a:ea typeface="Verdana"/>
                <a:cs typeface="Verdana"/>
                <a:sym typeface="Verdana"/>
              </a:defRPr>
            </a:lvl6pPr>
            <a:lvl7pPr marR="0" lvl="6"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7pPr>
            <a:lvl8pPr marR="0" lvl="7" algn="l" rtl="0">
              <a:spcBef>
                <a:spcPts val="257"/>
              </a:spcBef>
              <a:spcAft>
                <a:spcPts val="0"/>
              </a:spcAft>
              <a:buClr>
                <a:srgbClr val="4882BE"/>
              </a:buClr>
              <a:buSzPts val="1500"/>
              <a:buFont typeface="Verdana"/>
              <a:buChar char="◦"/>
              <a:defRPr sz="1500" b="0" i="0" u="none" strike="noStrike" cap="none">
                <a:solidFill>
                  <a:schemeClr val="dk1"/>
                </a:solidFill>
                <a:latin typeface="Verdana"/>
                <a:ea typeface="Verdana"/>
                <a:cs typeface="Verdana"/>
                <a:sym typeface="Verdana"/>
              </a:defRPr>
            </a:lvl8pPr>
            <a:lvl9pPr marR="0" lvl="8"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9pPr>
          </a:lstStyle>
          <a:p>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81"/>
        <p:cNvGrpSpPr/>
        <p:nvPr/>
      </p:nvGrpSpPr>
      <p:grpSpPr>
        <a:xfrm>
          <a:off x="0" y="0"/>
          <a:ext cx="0" cy="0"/>
          <a:chOff x="0" y="0"/>
          <a:chExt cx="0" cy="0"/>
        </a:xfrm>
      </p:grpSpPr>
      <p:sp>
        <p:nvSpPr>
          <p:cNvPr id="82" name="Google Shape;82;p58"/>
          <p:cNvSpPr txBox="1">
            <a:spLocks noGrp="1"/>
          </p:cNvSpPr>
          <p:nvPr>
            <p:ph type="title"/>
          </p:nvPr>
        </p:nvSpPr>
        <p:spPr>
          <a:xfrm>
            <a:off x="502920" y="4983480"/>
            <a:ext cx="8183880" cy="10515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8C3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58"/>
          <p:cNvSpPr txBox="1">
            <a:spLocks noGrp="1"/>
          </p:cNvSpPr>
          <p:nvPr>
            <p:ph type="body" idx="1"/>
          </p:nvPr>
        </p:nvSpPr>
        <p:spPr>
          <a:xfrm rot="5400000">
            <a:off x="2500884" y="-1467612"/>
            <a:ext cx="4187952" cy="8183880"/>
          </a:xfrm>
          <a:prstGeom prst="rect">
            <a:avLst/>
          </a:prstGeom>
          <a:noFill/>
          <a:ln>
            <a:noFill/>
          </a:ln>
        </p:spPr>
        <p:txBody>
          <a:bodyPr spcFirstLastPara="1" wrap="square" lIns="182875" tIns="91425" rIns="91425" bIns="45700" anchor="t" anchorCtr="0">
            <a:normAutofit/>
          </a:bodyPr>
          <a:lstStyle>
            <a:lvl1pPr marL="457200" lvl="0" indent="-320040" algn="l">
              <a:spcBef>
                <a:spcPts val="250"/>
              </a:spcBef>
              <a:spcAft>
                <a:spcPts val="0"/>
              </a:spcAft>
              <a:buSzPts val="1440"/>
              <a:buChar char="⚫"/>
              <a:defRPr/>
            </a:lvl1pPr>
            <a:lvl2pPr marL="914400" lvl="1" indent="-342900" algn="l">
              <a:spcBef>
                <a:spcPts val="250"/>
              </a:spcBef>
              <a:spcAft>
                <a:spcPts val="0"/>
              </a:spcAft>
              <a:buSzPts val="1800"/>
              <a:buChar char="◦"/>
              <a:defRPr/>
            </a:lvl2pPr>
            <a:lvl3pPr marL="1371600" lvl="2" indent="-342900" algn="l">
              <a:spcBef>
                <a:spcPts val="250"/>
              </a:spcBef>
              <a:spcAft>
                <a:spcPts val="0"/>
              </a:spcAft>
              <a:buSzPts val="1800"/>
              <a:buChar char="●"/>
              <a:defRPr/>
            </a:lvl3pPr>
            <a:lvl4pPr marL="1828800" lvl="3" indent="-356616" algn="l">
              <a:spcBef>
                <a:spcPts val="230"/>
              </a:spcBef>
              <a:spcAft>
                <a:spcPts val="0"/>
              </a:spcAft>
              <a:buSzPts val="2016"/>
              <a:buChar char="◦"/>
              <a:defRPr/>
            </a:lvl4pPr>
            <a:lvl5pPr marL="2286000" lvl="4" indent="-342900" algn="l">
              <a:spcBef>
                <a:spcPts val="250"/>
              </a:spcBef>
              <a:spcAft>
                <a:spcPts val="0"/>
              </a:spcAft>
              <a:buSzPts val="1800"/>
              <a:buChar char="●"/>
              <a:defRPr/>
            </a:lvl5pPr>
            <a:lvl6pPr marL="2743200" lvl="5" indent="-342900" algn="l">
              <a:spcBef>
                <a:spcPts val="250"/>
              </a:spcBef>
              <a:spcAft>
                <a:spcPts val="0"/>
              </a:spcAft>
              <a:buSzPts val="1800"/>
              <a:buChar char="◦"/>
              <a:defRPr/>
            </a:lvl6pPr>
            <a:lvl7pPr marL="3200400" lvl="6" indent="-342900" algn="l">
              <a:spcBef>
                <a:spcPts val="255"/>
              </a:spcBef>
              <a:spcAft>
                <a:spcPts val="0"/>
              </a:spcAft>
              <a:buSzPts val="1800"/>
              <a:buChar char="●"/>
              <a:defRPr/>
            </a:lvl7pPr>
            <a:lvl8pPr marL="3657600" lvl="7" indent="-342900" algn="l">
              <a:spcBef>
                <a:spcPts val="257"/>
              </a:spcBef>
              <a:spcAft>
                <a:spcPts val="0"/>
              </a:spcAft>
              <a:buSzPts val="1800"/>
              <a:buChar char="◦"/>
              <a:defRPr/>
            </a:lvl8pPr>
            <a:lvl9pPr marL="4114800" lvl="8" indent="-342900" algn="l">
              <a:spcBef>
                <a:spcPts val="255"/>
              </a:spcBef>
              <a:spcAft>
                <a:spcPts val="0"/>
              </a:spcAft>
              <a:buSzPts val="1800"/>
              <a:buChar char="●"/>
              <a:defRPr/>
            </a:lvl9pPr>
          </a:lstStyle>
          <a:p>
            <a:endParaRPr/>
          </a:p>
        </p:txBody>
      </p:sp>
      <p:sp>
        <p:nvSpPr>
          <p:cNvPr id="84" name="Google Shape;84;p58"/>
          <p:cNvSpPr txBox="1">
            <a:spLocks noGrp="1"/>
          </p:cNvSpPr>
          <p:nvPr>
            <p:ph type="dt" idx="10"/>
          </p:nvPr>
        </p:nvSpPr>
        <p:spPr>
          <a:xfrm>
            <a:off x="3776328" y="6111875"/>
            <a:ext cx="2286000"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8"/>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8"/>
          <p:cNvSpPr txBox="1">
            <a:spLocks noGrp="1"/>
          </p:cNvSpPr>
          <p:nvPr>
            <p:ph type="sldNum" idx="12"/>
          </p:nvPr>
        </p:nvSpPr>
        <p:spPr>
          <a:xfrm>
            <a:off x="8348328" y="6111875"/>
            <a:ext cx="457200" cy="365125"/>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48"/>
          <p:cNvSpPr/>
          <p:nvPr/>
        </p:nvSpPr>
        <p:spPr>
          <a:xfrm>
            <a:off x="304800" y="329184"/>
            <a:ext cx="8532055" cy="6196819"/>
          </a:xfrm>
          <a:prstGeom prst="roundRect">
            <a:avLst>
              <a:gd name="adj" fmla="val 2081"/>
            </a:avLst>
          </a:prstGeom>
          <a:gradFill>
            <a:gsLst>
              <a:gs pos="0">
                <a:srgbClr val="FFFFFF"/>
              </a:gs>
              <a:gs pos="98000">
                <a:srgbClr val="FFFFFF"/>
              </a:gs>
              <a:gs pos="99055">
                <a:srgbClr val="F6F6F6"/>
              </a:gs>
              <a:gs pos="100000">
                <a:srgbClr val="D8D8D8"/>
              </a:gs>
            </a:gsLst>
            <a:lin ang="5400000" scaled="0"/>
          </a:gradFill>
          <a:ln w="9525" cap="rnd" cmpd="sng">
            <a:solidFill>
              <a:srgbClr val="A2A0A0"/>
            </a:solidFill>
            <a:prstDash val="solid"/>
            <a:round/>
            <a:headEnd type="none" w="sm" len="sm"/>
            <a:tailEnd type="none" w="sm" len="sm"/>
          </a:ln>
          <a:effectLst>
            <a:outerShdw blurRad="76200" dist="50800" dir="54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1" name="Google Shape;11;p48"/>
          <p:cNvSpPr/>
          <p:nvPr/>
        </p:nvSpPr>
        <p:spPr>
          <a:xfrm>
            <a:off x="418596" y="434162"/>
            <a:ext cx="8306809" cy="5486400"/>
          </a:xfrm>
          <a:prstGeom prst="roundRect">
            <a:avLst>
              <a:gd name="adj" fmla="val 2127"/>
            </a:avLst>
          </a:prstGeom>
          <a:gradFill>
            <a:gsLst>
              <a:gs pos="0">
                <a:schemeClr val="lt1"/>
              </a:gs>
              <a:gs pos="55000">
                <a:srgbClr val="DFDFDF"/>
              </a:gs>
              <a:gs pos="100000">
                <a:srgbClr val="9E9E9E"/>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2" name="Google Shape;12;p48"/>
          <p:cNvSpPr txBox="1">
            <a:spLocks noGrp="1"/>
          </p:cNvSpPr>
          <p:nvPr>
            <p:ph type="title"/>
          </p:nvPr>
        </p:nvSpPr>
        <p:spPr>
          <a:xfrm>
            <a:off x="502920" y="4985590"/>
            <a:ext cx="8183880" cy="105156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FF8C3C"/>
              </a:buClr>
              <a:buSzPts val="3600"/>
              <a:buFont typeface="Verdana"/>
              <a:buNone/>
              <a:defRPr sz="3600" b="1" i="0" u="none" strike="noStrike" cap="none">
                <a:solidFill>
                  <a:srgbClr val="FF8C3C"/>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48"/>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a:bodyPr>
          <a:lstStyle>
            <a:lvl1pPr marL="457200" marR="0" lvl="0" indent="-370840" algn="l" rtl="0">
              <a:spcBef>
                <a:spcPts val="250"/>
              </a:spcBef>
              <a:spcAft>
                <a:spcPts val="0"/>
              </a:spcAft>
              <a:buClr>
                <a:schemeClr val="accent1"/>
              </a:buClr>
              <a:buSzPts val="2240"/>
              <a:buFont typeface="Noto Sans Symbols"/>
              <a:buChar char="⚫"/>
              <a:defRPr sz="2800" b="0" i="0" u="none" strike="noStrike" cap="none">
                <a:solidFill>
                  <a:schemeClr val="dk1"/>
                </a:solidFill>
                <a:latin typeface="Verdana"/>
                <a:ea typeface="Verdana"/>
                <a:cs typeface="Verdana"/>
                <a:sym typeface="Verdana"/>
              </a:defRPr>
            </a:lvl1pPr>
            <a:lvl2pPr marL="914400" marR="0" lvl="1" indent="-381000" algn="l" rtl="0">
              <a:spcBef>
                <a:spcPts val="250"/>
              </a:spcBef>
              <a:spcAft>
                <a:spcPts val="0"/>
              </a:spcAft>
              <a:buClr>
                <a:schemeClr val="accent1"/>
              </a:buClr>
              <a:buSzPts val="2400"/>
              <a:buFont typeface="Verdana"/>
              <a:buChar char="◦"/>
              <a:defRPr sz="2400" b="0" i="0" u="none" strike="noStrike" cap="none">
                <a:solidFill>
                  <a:schemeClr val="dk1"/>
                </a:solidFill>
                <a:latin typeface="Verdana"/>
                <a:ea typeface="Verdana"/>
                <a:cs typeface="Verdana"/>
                <a:sym typeface="Verdana"/>
              </a:defRPr>
            </a:lvl2pPr>
            <a:lvl3pPr marL="1371600" marR="0" lvl="2" indent="-368300" algn="l" rtl="0">
              <a:spcBef>
                <a:spcPts val="250"/>
              </a:spcBef>
              <a:spcAft>
                <a:spcPts val="0"/>
              </a:spcAft>
              <a:buClr>
                <a:srgbClr val="EF323E"/>
              </a:buClr>
              <a:buSzPts val="2200"/>
              <a:buFont typeface="Noto Sans Symbols"/>
              <a:buChar char="●"/>
              <a:defRPr sz="2200" b="0" i="0" u="none" strike="noStrike" cap="none">
                <a:solidFill>
                  <a:schemeClr val="dk1"/>
                </a:solidFill>
                <a:latin typeface="Verdana"/>
                <a:ea typeface="Verdana"/>
                <a:cs typeface="Verdana"/>
                <a:sym typeface="Verdana"/>
              </a:defRPr>
            </a:lvl3pPr>
            <a:lvl4pPr marL="1828800" marR="0" lvl="3" indent="-363728" algn="l" rtl="0">
              <a:spcBef>
                <a:spcPts val="230"/>
              </a:spcBef>
              <a:spcAft>
                <a:spcPts val="0"/>
              </a:spcAft>
              <a:buClr>
                <a:srgbClr val="EF323E"/>
              </a:buClr>
              <a:buSzPts val="2128"/>
              <a:buFont typeface="Verdana"/>
              <a:buChar char="◦"/>
              <a:defRPr sz="1900" b="0" i="0" u="none" strike="noStrike" cap="none">
                <a:solidFill>
                  <a:schemeClr val="dk1"/>
                </a:solidFill>
                <a:latin typeface="Verdana"/>
                <a:ea typeface="Verdana"/>
                <a:cs typeface="Verdana"/>
                <a:sym typeface="Verdana"/>
              </a:defRPr>
            </a:lvl4pPr>
            <a:lvl5pPr marL="2286000" marR="0" lvl="4" indent="-342900" algn="l" rtl="0">
              <a:spcBef>
                <a:spcPts val="250"/>
              </a:spcBef>
              <a:spcAft>
                <a:spcPts val="0"/>
              </a:spcAft>
              <a:buClr>
                <a:srgbClr val="4882BE"/>
              </a:buClr>
              <a:buSzPts val="1800"/>
              <a:buFont typeface="Noto Sans Symbols"/>
              <a:buChar char="●"/>
              <a:defRPr sz="1800" b="0" i="0" u="none" strike="noStrike" cap="none">
                <a:solidFill>
                  <a:schemeClr val="dk1"/>
                </a:solidFill>
                <a:latin typeface="Verdana"/>
                <a:ea typeface="Verdana"/>
                <a:cs typeface="Verdana"/>
                <a:sym typeface="Verdana"/>
              </a:defRPr>
            </a:lvl5pPr>
            <a:lvl6pPr marL="2743200" marR="0" lvl="5" indent="-336550" algn="l" rtl="0">
              <a:spcBef>
                <a:spcPts val="250"/>
              </a:spcBef>
              <a:spcAft>
                <a:spcPts val="0"/>
              </a:spcAft>
              <a:buClr>
                <a:srgbClr val="4882BE"/>
              </a:buClr>
              <a:buSzPts val="1700"/>
              <a:buFont typeface="Verdana"/>
              <a:buChar char="◦"/>
              <a:defRPr sz="1700" b="0" i="0" u="none" strike="noStrike" cap="none">
                <a:solidFill>
                  <a:schemeClr val="dk1"/>
                </a:solidFill>
                <a:latin typeface="Verdana"/>
                <a:ea typeface="Verdana"/>
                <a:cs typeface="Verdana"/>
                <a:sym typeface="Verdana"/>
              </a:defRPr>
            </a:lvl6pPr>
            <a:lvl7pPr marL="3200400" marR="0" lvl="6"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7pPr>
            <a:lvl8pPr marL="3657600" marR="0" lvl="7" indent="-323850" algn="l" rtl="0">
              <a:spcBef>
                <a:spcPts val="257"/>
              </a:spcBef>
              <a:spcAft>
                <a:spcPts val="0"/>
              </a:spcAft>
              <a:buClr>
                <a:srgbClr val="4882BE"/>
              </a:buClr>
              <a:buSzPts val="1500"/>
              <a:buFont typeface="Verdana"/>
              <a:buChar char="◦"/>
              <a:defRPr sz="1500" b="0" i="0" u="none" strike="noStrike" cap="none">
                <a:solidFill>
                  <a:schemeClr val="dk1"/>
                </a:solidFill>
                <a:latin typeface="Verdana"/>
                <a:ea typeface="Verdana"/>
                <a:cs typeface="Verdana"/>
                <a:sym typeface="Verdana"/>
              </a:defRPr>
            </a:lvl8pPr>
            <a:lvl9pPr marL="4114800" marR="0" lvl="8" indent="-323850" algn="l" rtl="0">
              <a:spcBef>
                <a:spcPts val="255"/>
              </a:spcBef>
              <a:spcAft>
                <a:spcPts val="0"/>
              </a:spcAft>
              <a:buClr>
                <a:srgbClr val="4882BE"/>
              </a:buClr>
              <a:buSzPts val="1500"/>
              <a:buFont typeface="Noto Sans Symbols"/>
              <a:buChar char="●"/>
              <a:defRPr sz="1500" b="0" i="0" u="none" strike="noStrike" cap="none">
                <a:solidFill>
                  <a:schemeClr val="dk1"/>
                </a:solidFill>
                <a:latin typeface="Verdana"/>
                <a:ea typeface="Verdana"/>
                <a:cs typeface="Verdana"/>
                <a:sym typeface="Verdana"/>
              </a:defRPr>
            </a:lvl9pPr>
          </a:lstStyle>
          <a:p>
            <a:endParaRPr/>
          </a:p>
        </p:txBody>
      </p:sp>
      <p:sp>
        <p:nvSpPr>
          <p:cNvPr id="14" name="Google Shape;14;p48"/>
          <p:cNvSpPr txBox="1">
            <a:spLocks noGrp="1"/>
          </p:cNvSpPr>
          <p:nvPr>
            <p:ph type="dt" idx="10"/>
          </p:nvPr>
        </p:nvSpPr>
        <p:spPr>
          <a:xfrm>
            <a:off x="3776328" y="6111875"/>
            <a:ext cx="2286000" cy="365125"/>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1000" b="0" i="0" u="none" strike="noStrike" cap="none">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5" name="Google Shape;15;p48"/>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0" i="0" u="none" strike="noStrike" cap="none">
                <a:solidFill>
                  <a:srgbClr val="A5A29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6" name="Google Shape;16;p48"/>
          <p:cNvSpPr txBox="1">
            <a:spLocks noGrp="1"/>
          </p:cNvSpPr>
          <p:nvPr>
            <p:ph type="sldNum" idx="12"/>
          </p:nvPr>
        </p:nvSpPr>
        <p:spPr>
          <a:xfrm>
            <a:off x="8348328" y="6111875"/>
            <a:ext cx="457200" cy="365125"/>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A5A298"/>
                </a:solidFill>
                <a:latin typeface="Verdana"/>
                <a:ea typeface="Verdana"/>
                <a:cs typeface="Verdana"/>
                <a:sym typeface="Verdana"/>
              </a:defRPr>
            </a:lvl1pPr>
            <a:lvl2pPr marL="0" marR="0" lvl="1" indent="0" algn="r" rtl="0">
              <a:spcBef>
                <a:spcPts val="0"/>
              </a:spcBef>
              <a:buNone/>
              <a:defRPr sz="1000" b="0" i="0" u="none" strike="noStrike" cap="none">
                <a:solidFill>
                  <a:srgbClr val="A5A298"/>
                </a:solidFill>
                <a:latin typeface="Verdana"/>
                <a:ea typeface="Verdana"/>
                <a:cs typeface="Verdana"/>
                <a:sym typeface="Verdana"/>
              </a:defRPr>
            </a:lvl2pPr>
            <a:lvl3pPr marL="0" marR="0" lvl="2" indent="0" algn="r" rtl="0">
              <a:spcBef>
                <a:spcPts val="0"/>
              </a:spcBef>
              <a:buNone/>
              <a:defRPr sz="1000" b="0" i="0" u="none" strike="noStrike" cap="none">
                <a:solidFill>
                  <a:srgbClr val="A5A298"/>
                </a:solidFill>
                <a:latin typeface="Verdana"/>
                <a:ea typeface="Verdana"/>
                <a:cs typeface="Verdana"/>
                <a:sym typeface="Verdana"/>
              </a:defRPr>
            </a:lvl3pPr>
            <a:lvl4pPr marL="0" marR="0" lvl="3" indent="0" algn="r" rtl="0">
              <a:spcBef>
                <a:spcPts val="0"/>
              </a:spcBef>
              <a:buNone/>
              <a:defRPr sz="1000" b="0" i="0" u="none" strike="noStrike" cap="none">
                <a:solidFill>
                  <a:srgbClr val="A5A298"/>
                </a:solidFill>
                <a:latin typeface="Verdana"/>
                <a:ea typeface="Verdana"/>
                <a:cs typeface="Verdana"/>
                <a:sym typeface="Verdana"/>
              </a:defRPr>
            </a:lvl4pPr>
            <a:lvl5pPr marL="0" marR="0" lvl="4" indent="0" algn="r" rtl="0">
              <a:spcBef>
                <a:spcPts val="0"/>
              </a:spcBef>
              <a:buNone/>
              <a:defRPr sz="1000" b="0" i="0" u="none" strike="noStrike" cap="none">
                <a:solidFill>
                  <a:srgbClr val="A5A298"/>
                </a:solidFill>
                <a:latin typeface="Verdana"/>
                <a:ea typeface="Verdana"/>
                <a:cs typeface="Verdana"/>
                <a:sym typeface="Verdana"/>
              </a:defRPr>
            </a:lvl5pPr>
            <a:lvl6pPr marL="0" marR="0" lvl="5" indent="0" algn="r" rtl="0">
              <a:spcBef>
                <a:spcPts val="0"/>
              </a:spcBef>
              <a:buNone/>
              <a:defRPr sz="1000" b="0" i="0" u="none" strike="noStrike" cap="none">
                <a:solidFill>
                  <a:srgbClr val="A5A298"/>
                </a:solidFill>
                <a:latin typeface="Verdana"/>
                <a:ea typeface="Verdana"/>
                <a:cs typeface="Verdana"/>
                <a:sym typeface="Verdana"/>
              </a:defRPr>
            </a:lvl6pPr>
            <a:lvl7pPr marL="0" marR="0" lvl="6" indent="0" algn="r" rtl="0">
              <a:spcBef>
                <a:spcPts val="0"/>
              </a:spcBef>
              <a:buNone/>
              <a:defRPr sz="1000" b="0" i="0" u="none" strike="noStrike" cap="none">
                <a:solidFill>
                  <a:srgbClr val="A5A298"/>
                </a:solidFill>
                <a:latin typeface="Verdana"/>
                <a:ea typeface="Verdana"/>
                <a:cs typeface="Verdana"/>
                <a:sym typeface="Verdana"/>
              </a:defRPr>
            </a:lvl7pPr>
            <a:lvl8pPr marL="0" marR="0" lvl="7" indent="0" algn="r" rtl="0">
              <a:spcBef>
                <a:spcPts val="0"/>
              </a:spcBef>
              <a:buNone/>
              <a:defRPr sz="1000" b="0" i="0" u="none" strike="noStrike" cap="none">
                <a:solidFill>
                  <a:srgbClr val="A5A298"/>
                </a:solidFill>
                <a:latin typeface="Verdana"/>
                <a:ea typeface="Verdana"/>
                <a:cs typeface="Verdana"/>
                <a:sym typeface="Verdana"/>
              </a:defRPr>
            </a:lvl8pPr>
            <a:lvl9pPr marL="0" marR="0" lvl="8" indent="0" algn="r" rtl="0">
              <a:spcBef>
                <a:spcPts val="0"/>
              </a:spcBef>
              <a:buNone/>
              <a:defRPr sz="1000" b="0" i="0" u="none" strike="noStrike" cap="none">
                <a:solidFill>
                  <a:srgbClr val="A5A29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sju.stjohns.edu/library/staugustine/womenstudie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moes.bar.com/doh/homer.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nukes.org/ReactorCore/rc" TargetMode="External"/><Relationship Id="rId4" Type="http://schemas.openxmlformats.org/officeDocument/2006/relationships/hyperlink" Target="http://purl.org/DC/elements/1.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dacostaj@peoplesmail.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foo.bar.org/za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a.b.org/manon/"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faqs.org/rfcs/rfc1766.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foo.bar.org/abc/proceedings/1998/"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foo.bar.org/draft9.4.4.2" TargetMode="External"/><Relationship Id="rId4" Type="http://schemas.openxmlformats.org/officeDocument/2006/relationships/hyperlink" Target="http://foo.bar.org/cd145.sgml"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foo.bar.org/cgi-bin/terms"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ctrTitle"/>
          </p:nvPr>
        </p:nvSpPr>
        <p:spPr>
          <a:xfrm>
            <a:off x="722376" y="1820206"/>
            <a:ext cx="7772400" cy="1828800"/>
          </a:xfrm>
          <a:prstGeom prst="rect">
            <a:avLst/>
          </a:prstGeom>
          <a:noFill/>
          <a:ln>
            <a:noFill/>
          </a:ln>
        </p:spPr>
        <p:txBody>
          <a:bodyPr spcFirstLastPara="1" wrap="square" lIns="45700" tIns="45700" rIns="45700" bIns="45700" anchor="b" anchorCtr="0">
            <a:normAutofit/>
          </a:bodyPr>
          <a:lstStyle/>
          <a:p>
            <a:pPr marL="0" lvl="0" indent="0" algn="r" rtl="0">
              <a:spcBef>
                <a:spcPts val="0"/>
              </a:spcBef>
              <a:spcAft>
                <a:spcPts val="0"/>
              </a:spcAft>
              <a:buClr>
                <a:srgbClr val="FF8C3C"/>
              </a:buClr>
              <a:buSzPts val="4500"/>
              <a:buFont typeface="Verdana"/>
              <a:buNone/>
            </a:pPr>
            <a:r>
              <a:rPr lang="tr-TR"/>
              <a:t>DUBLIN CORE METAVERİ STANDARDI</a:t>
            </a:r>
            <a:endParaRPr/>
          </a:p>
        </p:txBody>
      </p:sp>
      <p:sp>
        <p:nvSpPr>
          <p:cNvPr id="99" name="Google Shape;99;p1"/>
          <p:cNvSpPr txBox="1">
            <a:spLocks noGrp="1"/>
          </p:cNvSpPr>
          <p:nvPr>
            <p:ph type="subTitle" idx="1"/>
          </p:nvPr>
        </p:nvSpPr>
        <p:spPr>
          <a:xfrm>
            <a:off x="0" y="4149080"/>
            <a:ext cx="8532440" cy="360040"/>
          </a:xfrm>
          <a:prstGeom prst="rect">
            <a:avLst/>
          </a:prstGeom>
          <a:noFill/>
          <a:ln>
            <a:noFill/>
          </a:ln>
        </p:spPr>
        <p:txBody>
          <a:bodyPr spcFirstLastPara="1" wrap="square" lIns="182875" tIns="0" rIns="91425" bIns="45700" anchor="t" anchorCtr="0">
            <a:normAutofit/>
          </a:bodyPr>
          <a:lstStyle/>
          <a:p>
            <a:pPr marL="36576" lvl="0" indent="0" algn="r" rtl="0">
              <a:spcBef>
                <a:spcPts val="0"/>
              </a:spcBef>
              <a:spcAft>
                <a:spcPts val="0"/>
              </a:spcAft>
              <a:buSzPts val="1600"/>
              <a:buNone/>
            </a:pPr>
            <a:r>
              <a:rPr lang="tr-TR" dirty="0"/>
              <a:t>Prof. Dr. Özlem GÖKKURT DEMİRTEL</a:t>
            </a:r>
            <a:endParaRPr dirty="0"/>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
          <p:cNvSpPr txBox="1">
            <a:spLocks noGrp="1"/>
          </p:cNvSpPr>
          <p:nvPr>
            <p:ph type="title"/>
          </p:nvPr>
        </p:nvSpPr>
        <p:spPr>
          <a:xfrm>
            <a:off x="502920" y="4985590"/>
            <a:ext cx="8183880" cy="105156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8C3C"/>
              </a:buClr>
              <a:buSzPts val="3600"/>
              <a:buFont typeface="Verdana"/>
              <a:buNone/>
            </a:pPr>
            <a:r>
              <a:rPr lang="tr-TR"/>
              <a:t>AMACI NEDİR ?</a:t>
            </a:r>
            <a:endParaRPr/>
          </a:p>
        </p:txBody>
      </p:sp>
      <p:grpSp>
        <p:nvGrpSpPr>
          <p:cNvPr id="165" name="Google Shape;165;p5"/>
          <p:cNvGrpSpPr/>
          <p:nvPr/>
        </p:nvGrpSpPr>
        <p:grpSpPr>
          <a:xfrm>
            <a:off x="868117" y="531607"/>
            <a:ext cx="3224703" cy="4386672"/>
            <a:chOff x="353767" y="1382"/>
            <a:chExt cx="3224703" cy="4386672"/>
          </a:xfrm>
        </p:grpSpPr>
        <p:sp>
          <p:nvSpPr>
            <p:cNvPr id="166" name="Google Shape;166;p5"/>
            <p:cNvSpPr/>
            <p:nvPr/>
          </p:nvSpPr>
          <p:spPr>
            <a:xfrm rot="10800000">
              <a:off x="963532" y="1382"/>
              <a:ext cx="2614938" cy="1219531"/>
            </a:xfrm>
            <a:prstGeom prst="homePlate">
              <a:avLst>
                <a:gd name="adj" fmla="val 50000"/>
              </a:avLst>
            </a:prstGeom>
            <a:solidFill>
              <a:srgbClr val="EF7F0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txBox="1"/>
            <p:nvPr/>
          </p:nvSpPr>
          <p:spPr>
            <a:xfrm>
              <a:off x="1268415" y="1382"/>
              <a:ext cx="2310055" cy="1219531"/>
            </a:xfrm>
            <a:prstGeom prst="rect">
              <a:avLst/>
            </a:prstGeom>
            <a:noFill/>
            <a:ln>
              <a:noFill/>
            </a:ln>
          </p:spPr>
          <p:txBody>
            <a:bodyPr spcFirstLastPara="1" wrap="square" lIns="537775" tIns="53325" rIns="99550" bIns="53325" anchor="ctr" anchorCtr="0">
              <a:noAutofit/>
            </a:bodyPr>
            <a:lstStyle/>
            <a:p>
              <a:pPr marL="0" marR="0" lvl="0" indent="0" algn="ctr" rtl="0">
                <a:lnSpc>
                  <a:spcPct val="90000"/>
                </a:lnSpc>
                <a:spcBef>
                  <a:spcPts val="0"/>
                </a:spcBef>
                <a:spcAft>
                  <a:spcPts val="0"/>
                </a:spcAft>
                <a:buClr>
                  <a:schemeClr val="lt1"/>
                </a:buClr>
                <a:buSzPts val="1400"/>
                <a:buFont typeface="Verdana"/>
                <a:buNone/>
              </a:pPr>
              <a:r>
                <a:rPr lang="tr-TR" sz="1400" b="0" i="0" u="none" strike="noStrike" cap="none">
                  <a:solidFill>
                    <a:schemeClr val="lt1"/>
                  </a:solidFill>
                  <a:latin typeface="Verdana"/>
                  <a:ea typeface="Verdana"/>
                  <a:cs typeface="Verdana"/>
                  <a:sym typeface="Verdana"/>
                </a:rPr>
                <a:t>Bilgi erişim</a:t>
              </a:r>
              <a:endParaRPr/>
            </a:p>
          </p:txBody>
        </p:sp>
        <p:sp>
          <p:nvSpPr>
            <p:cNvPr id="168" name="Google Shape;168;p5"/>
            <p:cNvSpPr/>
            <p:nvPr/>
          </p:nvSpPr>
          <p:spPr>
            <a:xfrm>
              <a:off x="353767" y="1382"/>
              <a:ext cx="1219531" cy="1219531"/>
            </a:xfrm>
            <a:prstGeom prst="ellipse">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rot="10800000">
              <a:off x="963532" y="1584953"/>
              <a:ext cx="2614938" cy="1219531"/>
            </a:xfrm>
            <a:prstGeom prst="homePlate">
              <a:avLst>
                <a:gd name="adj" fmla="val 50000"/>
              </a:avLst>
            </a:prstGeom>
            <a:solidFill>
              <a:srgbClr val="EF7F0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txBox="1"/>
            <p:nvPr/>
          </p:nvSpPr>
          <p:spPr>
            <a:xfrm>
              <a:off x="1268415" y="1584953"/>
              <a:ext cx="2310055" cy="1219531"/>
            </a:xfrm>
            <a:prstGeom prst="rect">
              <a:avLst/>
            </a:prstGeom>
            <a:noFill/>
            <a:ln>
              <a:noFill/>
            </a:ln>
          </p:spPr>
          <p:txBody>
            <a:bodyPr spcFirstLastPara="1" wrap="square" lIns="537775" tIns="53325" rIns="99550" bIns="53325" anchor="ctr" anchorCtr="0">
              <a:noAutofit/>
            </a:bodyPr>
            <a:lstStyle/>
            <a:p>
              <a:pPr marL="0" marR="0" lvl="0" indent="0" algn="ctr" rtl="0">
                <a:lnSpc>
                  <a:spcPct val="90000"/>
                </a:lnSpc>
                <a:spcBef>
                  <a:spcPts val="0"/>
                </a:spcBef>
                <a:spcAft>
                  <a:spcPts val="0"/>
                </a:spcAft>
                <a:buClr>
                  <a:schemeClr val="lt1"/>
                </a:buClr>
                <a:buSzPts val="1400"/>
                <a:buFont typeface="Verdana"/>
                <a:buNone/>
              </a:pPr>
              <a:r>
                <a:rPr lang="tr-TR" sz="1400" b="0" i="0" u="none" strike="noStrike" cap="none">
                  <a:solidFill>
                    <a:schemeClr val="lt1"/>
                  </a:solidFill>
                  <a:latin typeface="Verdana"/>
                  <a:ea typeface="Verdana"/>
                  <a:cs typeface="Verdana"/>
                  <a:sym typeface="Verdana"/>
                </a:rPr>
                <a:t>Koruma/saklama</a:t>
              </a:r>
              <a:endParaRPr/>
            </a:p>
          </p:txBody>
        </p:sp>
        <p:sp>
          <p:nvSpPr>
            <p:cNvPr id="171" name="Google Shape;171;p5"/>
            <p:cNvSpPr/>
            <p:nvPr/>
          </p:nvSpPr>
          <p:spPr>
            <a:xfrm>
              <a:off x="353767" y="1584953"/>
              <a:ext cx="1219531" cy="1219531"/>
            </a:xfrm>
            <a:prstGeom prst="ellipse">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rot="10800000">
              <a:off x="963532" y="3168523"/>
              <a:ext cx="2614938" cy="1219531"/>
            </a:xfrm>
            <a:prstGeom prst="homePlate">
              <a:avLst>
                <a:gd name="adj" fmla="val 50000"/>
              </a:avLst>
            </a:prstGeom>
            <a:solidFill>
              <a:srgbClr val="EF7F0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txBox="1"/>
            <p:nvPr/>
          </p:nvSpPr>
          <p:spPr>
            <a:xfrm>
              <a:off x="1268415" y="3168523"/>
              <a:ext cx="2310055" cy="1219531"/>
            </a:xfrm>
            <a:prstGeom prst="rect">
              <a:avLst/>
            </a:prstGeom>
            <a:noFill/>
            <a:ln>
              <a:noFill/>
            </a:ln>
          </p:spPr>
          <p:txBody>
            <a:bodyPr spcFirstLastPara="1" wrap="square" lIns="537775" tIns="53325" rIns="99550" bIns="53325" anchor="ctr" anchorCtr="0">
              <a:noAutofit/>
            </a:bodyPr>
            <a:lstStyle/>
            <a:p>
              <a:pPr marL="0" marR="0" lvl="0" indent="0" algn="ctr" rtl="0">
                <a:lnSpc>
                  <a:spcPct val="90000"/>
                </a:lnSpc>
                <a:spcBef>
                  <a:spcPts val="0"/>
                </a:spcBef>
                <a:spcAft>
                  <a:spcPts val="0"/>
                </a:spcAft>
                <a:buClr>
                  <a:schemeClr val="lt1"/>
                </a:buClr>
                <a:buSzPts val="1400"/>
                <a:buFont typeface="Verdana"/>
                <a:buNone/>
              </a:pPr>
              <a:r>
                <a:rPr lang="tr-TR" sz="1400" b="0" i="0" u="none" strike="noStrike" cap="none">
                  <a:solidFill>
                    <a:schemeClr val="lt1"/>
                  </a:solidFill>
                  <a:latin typeface="Verdana"/>
                  <a:ea typeface="Verdana"/>
                  <a:cs typeface="Verdana"/>
                  <a:sym typeface="Verdana"/>
                </a:rPr>
                <a:t>Bilgi nesnesi kullanım –erişim hakkını yönetme</a:t>
              </a:r>
              <a:endParaRPr/>
            </a:p>
          </p:txBody>
        </p:sp>
        <p:sp>
          <p:nvSpPr>
            <p:cNvPr id="174" name="Google Shape;174;p5"/>
            <p:cNvSpPr/>
            <p:nvPr/>
          </p:nvSpPr>
          <p:spPr>
            <a:xfrm>
              <a:off x="353767" y="3168523"/>
              <a:ext cx="1219531" cy="1219531"/>
            </a:xfrm>
            <a:prstGeom prst="ellipse">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5"/>
          <p:cNvSpPr txBox="1">
            <a:spLocks noGrp="1"/>
          </p:cNvSpPr>
          <p:nvPr>
            <p:ph type="body" idx="2"/>
          </p:nvPr>
        </p:nvSpPr>
        <p:spPr>
          <a:xfrm>
            <a:off x="4755360" y="530352"/>
            <a:ext cx="3931920" cy="4389120"/>
          </a:xfrm>
          <a:prstGeom prst="rect">
            <a:avLst/>
          </a:prstGeom>
          <a:noFill/>
          <a:ln>
            <a:noFill/>
          </a:ln>
        </p:spPr>
        <p:txBody>
          <a:bodyPr spcFirstLastPara="1" wrap="square" lIns="182875" tIns="91425" rIns="91425" bIns="45700" anchor="t" anchorCtr="0">
            <a:normAutofit/>
          </a:bodyPr>
          <a:lstStyle/>
          <a:p>
            <a:pPr marL="265176" lvl="0" indent="-265176" algn="l" rtl="0">
              <a:spcBef>
                <a:spcPts val="0"/>
              </a:spcBef>
              <a:spcAft>
                <a:spcPts val="0"/>
              </a:spcAft>
              <a:buSzPts val="2080"/>
              <a:buChar char="⚫"/>
            </a:pPr>
            <a:r>
              <a:rPr lang="tr-TR"/>
              <a:t>Bilgi nesnesinin tanımlanması üç temel amaca hizmet eder.</a:t>
            </a:r>
            <a:endParaRPr/>
          </a:p>
        </p:txBody>
      </p:sp>
      <p:pic>
        <p:nvPicPr>
          <p:cNvPr id="176" name="Google Shape;176;p5"/>
          <p:cNvPicPr preferRelativeResize="0"/>
          <p:nvPr/>
        </p:nvPicPr>
        <p:blipFill rotWithShape="1">
          <a:blip r:embed="rId6">
            <a:alphaModFix/>
          </a:blip>
          <a:srcRect/>
          <a:stretch/>
        </p:blipFill>
        <p:spPr>
          <a:xfrm>
            <a:off x="5076056" y="1928813"/>
            <a:ext cx="3384376" cy="3000375"/>
          </a:xfrm>
          <a:prstGeom prst="rect">
            <a:avLst/>
          </a:prstGeom>
          <a:noFill/>
          <a:ln>
            <a:noFill/>
          </a:ln>
        </p:spPr>
      </p:pic>
      <p:sp>
        <p:nvSpPr>
          <p:cNvPr id="177" name="Google Shape;177;p5"/>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6"/>
          <p:cNvSpPr txBox="1">
            <a:spLocks noGrp="1"/>
          </p:cNvSpPr>
          <p:nvPr>
            <p:ph type="title"/>
          </p:nvPr>
        </p:nvSpPr>
        <p:spPr>
          <a:xfrm>
            <a:off x="502920" y="4985590"/>
            <a:ext cx="8183880" cy="105156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8C3C"/>
              </a:buClr>
              <a:buSzPts val="3600"/>
              <a:buFont typeface="Verdana"/>
              <a:buNone/>
            </a:pPr>
            <a:r>
              <a:rPr lang="tr-TR" dirty="0"/>
              <a:t>Nasıl Yapar?</a:t>
            </a:r>
            <a:endParaRPr dirty="0"/>
          </a:p>
        </p:txBody>
      </p:sp>
      <p:sp>
        <p:nvSpPr>
          <p:cNvPr id="184" name="Google Shape;184;p6"/>
          <p:cNvSpPr txBox="1">
            <a:spLocks noGrp="1"/>
          </p:cNvSpPr>
          <p:nvPr>
            <p:ph type="body" idx="2"/>
          </p:nvPr>
        </p:nvSpPr>
        <p:spPr>
          <a:xfrm>
            <a:off x="4755360" y="530352"/>
            <a:ext cx="3931920" cy="4389120"/>
          </a:xfrm>
          <a:prstGeom prst="rect">
            <a:avLst/>
          </a:prstGeom>
          <a:noFill/>
          <a:ln>
            <a:noFill/>
          </a:ln>
        </p:spPr>
        <p:txBody>
          <a:bodyPr spcFirstLastPara="1" wrap="square" lIns="182875" tIns="91425" rIns="91425" bIns="45700" anchor="t" anchorCtr="0">
            <a:normAutofit fontScale="77500" lnSpcReduction="20000"/>
          </a:bodyPr>
          <a:lstStyle/>
          <a:p>
            <a:pPr marL="265176" lvl="0" indent="-265176" algn="l" rtl="0">
              <a:spcBef>
                <a:spcPts val="0"/>
              </a:spcBef>
              <a:spcAft>
                <a:spcPts val="0"/>
              </a:spcAft>
              <a:buSzPct val="79999"/>
              <a:buChar char="⚫"/>
            </a:pPr>
            <a:r>
              <a:rPr lang="tr-TR"/>
              <a:t>Her bir web kaynağı /bilgi nesnesi zaman içinde değişebileceğinden URI /URL/URN tekbiçim kaynak buldurucu (Uniform Resource Locator) Dijital Nesne Tanımlayıcısı (Dijital Object Identifier ) olarak Tekbiçim Kaynak Numarası (Uniform Resource Number ) ile tanımlanır.  Sabit numara ya da adres verilerek o bilgi nesnesine erişimin sürekliliği sağlanmaktadır.</a:t>
            </a:r>
            <a:endParaRPr/>
          </a:p>
          <a:p>
            <a:pPr marL="265176" lvl="0" indent="-162813" algn="l" rtl="0">
              <a:spcBef>
                <a:spcPts val="250"/>
              </a:spcBef>
              <a:spcAft>
                <a:spcPts val="0"/>
              </a:spcAft>
              <a:buSzPct val="79999"/>
              <a:buNone/>
            </a:pPr>
            <a:endParaRPr/>
          </a:p>
        </p:txBody>
      </p:sp>
      <p:pic>
        <p:nvPicPr>
          <p:cNvPr id="185" name="Google Shape;185;p6"/>
          <p:cNvPicPr preferRelativeResize="0">
            <a:picLocks noGrp="1"/>
          </p:cNvPicPr>
          <p:nvPr>
            <p:ph type="body" idx="1"/>
          </p:nvPr>
        </p:nvPicPr>
        <p:blipFill rotWithShape="1">
          <a:blip r:embed="rId3">
            <a:alphaModFix/>
          </a:blip>
          <a:srcRect/>
          <a:stretch/>
        </p:blipFill>
        <p:spPr>
          <a:xfrm>
            <a:off x="765969" y="476672"/>
            <a:ext cx="3429000" cy="4248472"/>
          </a:xfrm>
          <a:prstGeom prst="rect">
            <a:avLst/>
          </a:prstGeom>
          <a:noFill/>
          <a:ln>
            <a:noFill/>
          </a:ln>
        </p:spPr>
      </p:pic>
      <p:sp>
        <p:nvSpPr>
          <p:cNvPr id="186" name="Google Shape;186;p6"/>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p:cNvSpPr txBox="1">
            <a:spLocks noGrp="1"/>
          </p:cNvSpPr>
          <p:nvPr>
            <p:ph type="title"/>
          </p:nvPr>
        </p:nvSpPr>
        <p:spPr>
          <a:xfrm>
            <a:off x="539552" y="4869160"/>
            <a:ext cx="8183880" cy="105156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8C3C"/>
              </a:buClr>
              <a:buSzPts val="3600"/>
              <a:buFont typeface="Verdana"/>
              <a:buNone/>
            </a:pPr>
            <a:r>
              <a:rPr lang="tr-TR"/>
              <a:t>METADATA KAVRAMI</a:t>
            </a:r>
            <a:endParaRPr/>
          </a:p>
        </p:txBody>
      </p:sp>
      <p:sp>
        <p:nvSpPr>
          <p:cNvPr id="193" name="Google Shape;193;p7"/>
          <p:cNvSpPr txBox="1">
            <a:spLocks noGrp="1"/>
          </p:cNvSpPr>
          <p:nvPr>
            <p:ph type="body" idx="2"/>
          </p:nvPr>
        </p:nvSpPr>
        <p:spPr>
          <a:xfrm>
            <a:off x="4755360" y="530352"/>
            <a:ext cx="3931920" cy="4410816"/>
          </a:xfrm>
          <a:prstGeom prst="rect">
            <a:avLst/>
          </a:prstGeom>
          <a:noFill/>
          <a:ln>
            <a:noFill/>
          </a:ln>
        </p:spPr>
        <p:txBody>
          <a:bodyPr spcFirstLastPara="1" wrap="square" lIns="182875" tIns="91425" rIns="91425" bIns="45700" anchor="t" anchorCtr="0">
            <a:normAutofit/>
          </a:bodyPr>
          <a:lstStyle/>
          <a:p>
            <a:pPr marL="265176" lvl="0" indent="-133096" algn="l" rtl="0">
              <a:spcBef>
                <a:spcPts val="0"/>
              </a:spcBef>
              <a:spcAft>
                <a:spcPts val="0"/>
              </a:spcAft>
              <a:buSzPts val="2080"/>
              <a:buNone/>
            </a:pPr>
            <a:endParaRPr/>
          </a:p>
          <a:p>
            <a:pPr marL="265176" lvl="0" indent="-265176" algn="l" rtl="0">
              <a:spcBef>
                <a:spcPts val="250"/>
              </a:spcBef>
              <a:spcAft>
                <a:spcPts val="0"/>
              </a:spcAft>
              <a:buSzPts val="2080"/>
              <a:buNone/>
            </a:pPr>
            <a:endParaRPr/>
          </a:p>
        </p:txBody>
      </p:sp>
      <p:pic>
        <p:nvPicPr>
          <p:cNvPr id="194" name="Google Shape;194;p7"/>
          <p:cNvPicPr preferRelativeResize="0">
            <a:picLocks noGrp="1"/>
          </p:cNvPicPr>
          <p:nvPr>
            <p:ph type="body" idx="1"/>
          </p:nvPr>
        </p:nvPicPr>
        <p:blipFill rotWithShape="1">
          <a:blip r:embed="rId3">
            <a:alphaModFix/>
          </a:blip>
          <a:srcRect/>
          <a:stretch/>
        </p:blipFill>
        <p:spPr>
          <a:xfrm>
            <a:off x="467544" y="476672"/>
            <a:ext cx="4248472" cy="4536504"/>
          </a:xfrm>
          <a:prstGeom prst="rect">
            <a:avLst/>
          </a:prstGeom>
          <a:noFill/>
          <a:ln>
            <a:noFill/>
          </a:ln>
        </p:spPr>
      </p:pic>
      <p:sp>
        <p:nvSpPr>
          <p:cNvPr id="195" name="Google Shape;195;p7"/>
          <p:cNvSpPr/>
          <p:nvPr/>
        </p:nvSpPr>
        <p:spPr>
          <a:xfrm>
            <a:off x="4716016" y="476673"/>
            <a:ext cx="4032448" cy="452431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0" i="0" u="none" strike="noStrike" cap="none">
                <a:solidFill>
                  <a:schemeClr val="dk1"/>
                </a:solidFill>
                <a:latin typeface="Verdana"/>
                <a:ea typeface="Verdana"/>
                <a:cs typeface="Verdana"/>
                <a:sym typeface="Verdana"/>
              </a:rPr>
              <a:t>Üstveri bilgilerinin ağ ortamında etkili paylaşımı ve değişimi için veri toplulukları arasındaki anlam ve kullanım birliği (Semantik: sözdizimi)nin sağlanması yanında verilerin bilgisayarca anlaşılır biçimde anlamlandırılması, düzenlenmesi (Syntax)  ve bu amaçla geliştirilen XML(Extensible Markup Language), DTD (Document Type Definition) RDF (Resource Description Framework) gibi kodlama dil ve  standartlarının kullanımına gereksinim duyulmaktadır. </a:t>
            </a:r>
            <a:endParaRPr/>
          </a:p>
        </p:txBody>
      </p:sp>
      <p:sp>
        <p:nvSpPr>
          <p:cNvPr id="196" name="Google Shape;196;p7"/>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txBox="1">
            <a:spLocks noGrp="1"/>
          </p:cNvSpPr>
          <p:nvPr>
            <p:ph type="title"/>
          </p:nvPr>
        </p:nvSpPr>
        <p:spPr>
          <a:xfrm>
            <a:off x="502920" y="4983480"/>
            <a:ext cx="8183880" cy="105156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8C3C"/>
              </a:buClr>
              <a:buSzPts val="2800"/>
              <a:buFont typeface="Verdana"/>
              <a:buNone/>
            </a:pPr>
            <a:r>
              <a:rPr lang="tr-TR" sz="2800"/>
              <a:t>Kaynak Tanımlama (RDF) VE Paylaşım Dilinin Gösterimi</a:t>
            </a:r>
            <a:endParaRPr/>
          </a:p>
        </p:txBody>
      </p:sp>
      <p:sp>
        <p:nvSpPr>
          <p:cNvPr id="203" name="Google Shape;203;p8"/>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fontScale="62500" lnSpcReduction="20000"/>
          </a:bodyPr>
          <a:lstStyle/>
          <a:p>
            <a:pPr marL="0" lvl="0" indent="228600" algn="l" rtl="0">
              <a:spcBef>
                <a:spcPts val="0"/>
              </a:spcBef>
              <a:spcAft>
                <a:spcPts val="0"/>
              </a:spcAft>
              <a:buClr>
                <a:schemeClr val="dk1"/>
              </a:buClr>
              <a:buSzPct val="175000"/>
              <a:buNone/>
            </a:pPr>
            <a:r>
              <a:rPr lang="tr-TR" i="1">
                <a:latin typeface="Arial"/>
                <a:ea typeface="Arial"/>
                <a:cs typeface="Arial"/>
                <a:sym typeface="Arial"/>
              </a:rPr>
              <a:t>“Women studies” başlıklı bir web sitesi.</a:t>
            </a:r>
            <a:endParaRPr sz="1600">
              <a:latin typeface="Arial"/>
              <a:ea typeface="Arial"/>
              <a:cs typeface="Arial"/>
              <a:sym typeface="Arial"/>
            </a:endParaRPr>
          </a:p>
          <a:p>
            <a:pPr marL="0" lvl="0" indent="228600" algn="l" rtl="0">
              <a:spcBef>
                <a:spcPts val="0"/>
              </a:spcBef>
              <a:spcAft>
                <a:spcPts val="0"/>
              </a:spcAft>
              <a:buClr>
                <a:schemeClr val="dk1"/>
              </a:buClr>
              <a:buSzPct val="175000"/>
              <a:buNone/>
            </a:pPr>
            <a:r>
              <a:rPr lang="tr-TR">
                <a:latin typeface="Arial"/>
                <a:ea typeface="Arial"/>
                <a:cs typeface="Arial"/>
                <a:sym typeface="Arial"/>
              </a:rPr>
              <a:t>   </a:t>
            </a:r>
            <a:endParaRPr sz="1600">
              <a:latin typeface="Arial"/>
              <a:ea typeface="Arial"/>
              <a:cs typeface="Arial"/>
              <a:sym typeface="Arial"/>
            </a:endParaRPr>
          </a:p>
          <a:p>
            <a:pPr marL="0" lvl="0" indent="228600" algn="l" rtl="0">
              <a:spcBef>
                <a:spcPts val="0"/>
              </a:spcBef>
              <a:spcAft>
                <a:spcPts val="0"/>
              </a:spcAft>
              <a:buClr>
                <a:srgbClr val="B45F06"/>
              </a:buClr>
              <a:buSzPct val="175000"/>
              <a:buNone/>
            </a:pPr>
            <a:r>
              <a:rPr lang="tr-TR" i="1">
                <a:solidFill>
                  <a:srgbClr val="B45F06"/>
                </a:solidFill>
                <a:latin typeface="Arial"/>
                <a:ea typeface="Arial"/>
                <a:cs typeface="Arial"/>
                <a:sym typeface="Arial"/>
              </a:rPr>
              <a:t>DC de başlık gösterimi:</a:t>
            </a:r>
            <a:endParaRPr sz="1600">
              <a:solidFill>
                <a:srgbClr val="B45F06"/>
              </a:solidFill>
              <a:latin typeface="Arial"/>
              <a:ea typeface="Arial"/>
              <a:cs typeface="Arial"/>
              <a:sym typeface="Arial"/>
            </a:endParaRPr>
          </a:p>
          <a:p>
            <a:pPr marL="0" lvl="0" indent="228600" algn="l" rtl="0">
              <a:spcBef>
                <a:spcPts val="0"/>
              </a:spcBef>
              <a:spcAft>
                <a:spcPts val="0"/>
              </a:spcAft>
              <a:buClr>
                <a:schemeClr val="dk1"/>
              </a:buClr>
              <a:buSzPct val="100000"/>
              <a:buNone/>
            </a:pPr>
            <a:r>
              <a:rPr lang="tr-TR" sz="2400">
                <a:latin typeface="Arial"/>
                <a:ea typeface="Arial"/>
                <a:cs typeface="Arial"/>
                <a:sym typeface="Arial"/>
              </a:rPr>
              <a:t>&lt;rdf:rdf&gt;</a:t>
            </a:r>
            <a:endParaRPr sz="1600">
              <a:latin typeface="Arial"/>
              <a:ea typeface="Arial"/>
              <a:cs typeface="Arial"/>
              <a:sym typeface="Arial"/>
            </a:endParaRPr>
          </a:p>
          <a:p>
            <a:pPr marL="0" lvl="0" indent="228600" algn="l" rtl="0">
              <a:spcBef>
                <a:spcPts val="0"/>
              </a:spcBef>
              <a:spcAft>
                <a:spcPts val="0"/>
              </a:spcAft>
              <a:buClr>
                <a:schemeClr val="dk1"/>
              </a:buClr>
              <a:buSzPct val="100000"/>
              <a:buNone/>
            </a:pPr>
            <a:r>
              <a:rPr lang="tr-TR" sz="2400">
                <a:latin typeface="Arial"/>
                <a:ea typeface="Arial"/>
                <a:cs typeface="Arial"/>
                <a:sym typeface="Arial"/>
              </a:rPr>
              <a:t>&lt;rdf:description href= “</a:t>
            </a:r>
            <a:r>
              <a:rPr lang="tr-TR" sz="2400" u="sng">
                <a:solidFill>
                  <a:schemeClr val="hlink"/>
                </a:solidFill>
                <a:latin typeface="Arial"/>
                <a:ea typeface="Arial"/>
                <a:cs typeface="Arial"/>
                <a:sym typeface="Arial"/>
                <a:hlinkClick r:id="rId3"/>
              </a:rPr>
              <a:t>www.sju.stjohns.edu/library/staugustine/womenstudies.html</a:t>
            </a:r>
            <a:r>
              <a:rPr lang="tr-TR" sz="2400">
                <a:latin typeface="Arial"/>
                <a:ea typeface="Arial"/>
                <a:cs typeface="Arial"/>
                <a:sym typeface="Arial"/>
              </a:rPr>
              <a:t>”&gt;</a:t>
            </a:r>
            <a:endParaRPr sz="1600">
              <a:latin typeface="Arial"/>
              <a:ea typeface="Arial"/>
              <a:cs typeface="Arial"/>
              <a:sym typeface="Arial"/>
            </a:endParaRPr>
          </a:p>
          <a:p>
            <a:pPr marL="0" lvl="0" indent="228600" algn="l" rtl="0">
              <a:spcBef>
                <a:spcPts val="0"/>
              </a:spcBef>
              <a:spcAft>
                <a:spcPts val="0"/>
              </a:spcAft>
              <a:buClr>
                <a:schemeClr val="dk1"/>
              </a:buClr>
              <a:buSzPct val="100000"/>
              <a:buNone/>
            </a:pPr>
            <a:r>
              <a:rPr lang="tr-TR" sz="2400">
                <a:latin typeface="Arial"/>
                <a:ea typeface="Arial"/>
                <a:cs typeface="Arial"/>
                <a:sym typeface="Arial"/>
              </a:rPr>
              <a:t>		&lt;/dc:Title&gt;Women Studies&lt;/DC:Title&gt;</a:t>
            </a:r>
            <a:endParaRPr sz="1600">
              <a:latin typeface="Arial"/>
              <a:ea typeface="Arial"/>
              <a:cs typeface="Arial"/>
              <a:sym typeface="Arial"/>
            </a:endParaRPr>
          </a:p>
          <a:p>
            <a:pPr marL="0" lvl="0" indent="228600" algn="l" rtl="0">
              <a:spcBef>
                <a:spcPts val="0"/>
              </a:spcBef>
              <a:spcAft>
                <a:spcPts val="0"/>
              </a:spcAft>
              <a:buClr>
                <a:schemeClr val="dk1"/>
              </a:buClr>
              <a:buSzPct val="100000"/>
              <a:buNone/>
            </a:pPr>
            <a:r>
              <a:rPr lang="tr-TR" sz="2400">
                <a:latin typeface="Arial"/>
                <a:ea typeface="Arial"/>
                <a:cs typeface="Arial"/>
                <a:sym typeface="Arial"/>
              </a:rPr>
              <a:t>		&lt;dc: Creator&gt;Özlem Bayram&lt;/DC:Creator&gt;</a:t>
            </a:r>
            <a:endParaRPr sz="1600">
              <a:latin typeface="Arial"/>
              <a:ea typeface="Arial"/>
              <a:cs typeface="Arial"/>
              <a:sym typeface="Arial"/>
            </a:endParaRPr>
          </a:p>
          <a:p>
            <a:pPr marL="0" lvl="0" indent="228600" algn="l" rtl="0">
              <a:spcBef>
                <a:spcPts val="0"/>
              </a:spcBef>
              <a:spcAft>
                <a:spcPts val="0"/>
              </a:spcAft>
              <a:buClr>
                <a:schemeClr val="dk1"/>
              </a:buClr>
              <a:buSzPct val="100000"/>
              <a:buNone/>
            </a:pPr>
            <a:r>
              <a:rPr lang="tr-TR" sz="2400">
                <a:latin typeface="Arial"/>
                <a:ea typeface="Arial"/>
                <a:cs typeface="Arial"/>
                <a:sym typeface="Arial"/>
              </a:rPr>
              <a:t>		&lt;dc:Type&gt;Web sitesi&lt;/DC:Type&gt;</a:t>
            </a:r>
            <a:endParaRPr sz="1600">
              <a:latin typeface="Arial"/>
              <a:ea typeface="Arial"/>
              <a:cs typeface="Arial"/>
              <a:sym typeface="Arial"/>
            </a:endParaRPr>
          </a:p>
          <a:p>
            <a:pPr marL="0" lvl="0" indent="228600" algn="l" rtl="0">
              <a:spcBef>
                <a:spcPts val="0"/>
              </a:spcBef>
              <a:spcAft>
                <a:spcPts val="0"/>
              </a:spcAft>
              <a:buClr>
                <a:schemeClr val="dk1"/>
              </a:buClr>
              <a:buSzPct val="100000"/>
              <a:buNone/>
            </a:pPr>
            <a:r>
              <a:rPr lang="tr-TR" sz="2400">
                <a:latin typeface="Arial"/>
                <a:ea typeface="Arial"/>
                <a:cs typeface="Arial"/>
                <a:sym typeface="Arial"/>
              </a:rPr>
              <a:t>&lt;/rdf:description&gt;</a:t>
            </a:r>
            <a:endParaRPr sz="1600">
              <a:latin typeface="Arial"/>
              <a:ea typeface="Arial"/>
              <a:cs typeface="Arial"/>
              <a:sym typeface="Arial"/>
            </a:endParaRPr>
          </a:p>
          <a:p>
            <a:pPr marL="0" lvl="0" indent="228600" algn="l" rtl="0">
              <a:spcBef>
                <a:spcPts val="0"/>
              </a:spcBef>
              <a:spcAft>
                <a:spcPts val="0"/>
              </a:spcAft>
              <a:buClr>
                <a:schemeClr val="dk1"/>
              </a:buClr>
              <a:buSzPct val="100000"/>
              <a:buNone/>
            </a:pPr>
            <a:r>
              <a:rPr lang="tr-TR" sz="2400">
                <a:latin typeface="Arial"/>
                <a:ea typeface="Arial"/>
                <a:cs typeface="Arial"/>
                <a:sym typeface="Arial"/>
              </a:rPr>
              <a:t>&lt;/rdf:rdf&gt;</a:t>
            </a:r>
            <a:endParaRPr/>
          </a:p>
          <a:p>
            <a:pPr marL="0" lvl="0" indent="228600" algn="l" rtl="0">
              <a:spcBef>
                <a:spcPts val="0"/>
              </a:spcBef>
              <a:spcAft>
                <a:spcPts val="0"/>
              </a:spcAft>
              <a:buClr>
                <a:schemeClr val="dk1"/>
              </a:buClr>
              <a:buSzPct val="100000"/>
              <a:buNone/>
            </a:pPr>
            <a:endParaRPr sz="1600">
              <a:latin typeface="Arial"/>
              <a:ea typeface="Arial"/>
              <a:cs typeface="Arial"/>
              <a:sym typeface="Arial"/>
            </a:endParaRPr>
          </a:p>
          <a:p>
            <a:pPr marL="0" lvl="0" indent="228600" algn="l" rtl="0">
              <a:spcBef>
                <a:spcPts val="0"/>
              </a:spcBef>
              <a:spcAft>
                <a:spcPts val="0"/>
              </a:spcAft>
              <a:buClr>
                <a:schemeClr val="accent1"/>
              </a:buClr>
              <a:buSzPct val="100000"/>
              <a:buNone/>
            </a:pPr>
            <a:r>
              <a:rPr lang="tr-TR" sz="2400" b="1" i="1">
                <a:solidFill>
                  <a:schemeClr val="accent1"/>
                </a:solidFill>
                <a:latin typeface="Arial"/>
                <a:ea typeface="Arial"/>
                <a:cs typeface="Arial"/>
                <a:sym typeface="Arial"/>
              </a:rPr>
              <a:t>MARCXML gösteriminde başlık alanı gösterimi:</a:t>
            </a:r>
            <a:endParaRPr sz="1600" b="1">
              <a:solidFill>
                <a:schemeClr val="accent1"/>
              </a:solidFill>
              <a:latin typeface="Arial"/>
              <a:ea typeface="Arial"/>
              <a:cs typeface="Arial"/>
              <a:sym typeface="Arial"/>
            </a:endParaRPr>
          </a:p>
          <a:p>
            <a:pPr marL="0" lvl="0" indent="228600" algn="l" rtl="0">
              <a:spcBef>
                <a:spcPts val="0"/>
              </a:spcBef>
              <a:spcAft>
                <a:spcPts val="0"/>
              </a:spcAft>
              <a:buClr>
                <a:schemeClr val="dk1"/>
              </a:buClr>
              <a:buSzPct val="100000"/>
              <a:buNone/>
            </a:pPr>
            <a:r>
              <a:rPr lang="tr-TR" sz="2400">
                <a:latin typeface="Arial"/>
                <a:ea typeface="Arial"/>
                <a:cs typeface="Arial"/>
                <a:sym typeface="Arial"/>
              </a:rPr>
              <a:t>&lt;rdf:rdf&gt;</a:t>
            </a:r>
            <a:endParaRPr sz="1600">
              <a:latin typeface="Arial"/>
              <a:ea typeface="Arial"/>
              <a:cs typeface="Arial"/>
              <a:sym typeface="Arial"/>
            </a:endParaRPr>
          </a:p>
          <a:p>
            <a:pPr marL="0" lvl="0" indent="228600" algn="l" rtl="0">
              <a:spcBef>
                <a:spcPts val="0"/>
              </a:spcBef>
              <a:spcAft>
                <a:spcPts val="0"/>
              </a:spcAft>
              <a:buClr>
                <a:schemeClr val="dk1"/>
              </a:buClr>
              <a:buSzPct val="100000"/>
              <a:buNone/>
            </a:pPr>
            <a:r>
              <a:rPr lang="tr-TR" sz="2400">
                <a:latin typeface="Arial"/>
                <a:ea typeface="Arial"/>
                <a:cs typeface="Arial"/>
                <a:sym typeface="Arial"/>
              </a:rPr>
              <a:t>&lt;rdf:description href= “</a:t>
            </a:r>
            <a:r>
              <a:rPr lang="tr-TR" sz="2400" u="sng">
                <a:solidFill>
                  <a:schemeClr val="hlink"/>
                </a:solidFill>
                <a:latin typeface="Arial"/>
                <a:ea typeface="Arial"/>
                <a:cs typeface="Arial"/>
                <a:sym typeface="Arial"/>
                <a:hlinkClick r:id="rId3"/>
              </a:rPr>
              <a:t>www.sju.stjohns.edu/library/staugustine/womenstudies.html</a:t>
            </a:r>
            <a:r>
              <a:rPr lang="tr-TR" sz="2400">
                <a:latin typeface="Arial"/>
                <a:ea typeface="Arial"/>
                <a:cs typeface="Arial"/>
                <a:sym typeface="Arial"/>
              </a:rPr>
              <a:t>”&gt;</a:t>
            </a:r>
            <a:endParaRPr sz="1600">
              <a:latin typeface="Arial"/>
              <a:ea typeface="Arial"/>
              <a:cs typeface="Arial"/>
              <a:sym typeface="Arial"/>
            </a:endParaRPr>
          </a:p>
          <a:p>
            <a:pPr marL="0" lvl="0" indent="228600" algn="l" rtl="0">
              <a:spcBef>
                <a:spcPts val="0"/>
              </a:spcBef>
              <a:spcAft>
                <a:spcPts val="0"/>
              </a:spcAft>
              <a:buClr>
                <a:schemeClr val="dk1"/>
              </a:buClr>
              <a:buSzPct val="100000"/>
              <a:buNone/>
            </a:pPr>
            <a:r>
              <a:rPr lang="tr-TR" sz="2400">
                <a:latin typeface="Arial"/>
                <a:ea typeface="Arial"/>
                <a:cs typeface="Arial"/>
                <a:sym typeface="Arial"/>
              </a:rPr>
              <a:t>	&lt;marc:datafieldtag = “245”ind1= “0” ind2= “0”&gt;		</a:t>
            </a:r>
            <a:endParaRPr sz="1600">
              <a:latin typeface="Arial"/>
              <a:ea typeface="Arial"/>
              <a:cs typeface="Arial"/>
              <a:sym typeface="Arial"/>
            </a:endParaRPr>
          </a:p>
          <a:p>
            <a:pPr marL="0" lvl="0" indent="228600" algn="l" rtl="0">
              <a:spcBef>
                <a:spcPts val="0"/>
              </a:spcBef>
              <a:spcAft>
                <a:spcPts val="0"/>
              </a:spcAft>
              <a:buClr>
                <a:schemeClr val="dk1"/>
              </a:buClr>
              <a:buSzPct val="100000"/>
              <a:buNone/>
            </a:pPr>
            <a:r>
              <a:rPr lang="tr-TR" sz="2400">
                <a:latin typeface="Arial"/>
                <a:ea typeface="Arial"/>
                <a:cs typeface="Arial"/>
                <a:sym typeface="Arial"/>
              </a:rPr>
              <a:t>	&lt;subfield code= “a”&gt;Women Studies &lt;/subfield code&gt;</a:t>
            </a:r>
            <a:endParaRPr sz="1600">
              <a:latin typeface="Arial"/>
              <a:ea typeface="Arial"/>
              <a:cs typeface="Arial"/>
              <a:sym typeface="Arial"/>
            </a:endParaRPr>
          </a:p>
          <a:p>
            <a:pPr marL="0" lvl="0" indent="228600" algn="l" rtl="0">
              <a:spcBef>
                <a:spcPts val="0"/>
              </a:spcBef>
              <a:spcAft>
                <a:spcPts val="0"/>
              </a:spcAft>
              <a:buClr>
                <a:schemeClr val="dk1"/>
              </a:buClr>
              <a:buSzPct val="100000"/>
              <a:buNone/>
            </a:pPr>
            <a:r>
              <a:rPr lang="tr-TR" sz="2400">
                <a:latin typeface="Arial"/>
                <a:ea typeface="Arial"/>
                <a:cs typeface="Arial"/>
                <a:sym typeface="Arial"/>
              </a:rPr>
              <a:t>&lt;subfield code=c”&gt;compiled by Ozlem Bayram and Stephen Gelfman&lt;/subfield code&gt; </a:t>
            </a:r>
            <a:endParaRPr sz="1600">
              <a:latin typeface="Arial"/>
              <a:ea typeface="Arial"/>
              <a:cs typeface="Arial"/>
              <a:sym typeface="Arial"/>
            </a:endParaRPr>
          </a:p>
          <a:p>
            <a:pPr marL="0" lvl="0" indent="228600" algn="l" rtl="0">
              <a:spcBef>
                <a:spcPts val="0"/>
              </a:spcBef>
              <a:spcAft>
                <a:spcPts val="0"/>
              </a:spcAft>
              <a:buClr>
                <a:schemeClr val="dk1"/>
              </a:buClr>
              <a:buSzPct val="100000"/>
              <a:buNone/>
            </a:pPr>
            <a:r>
              <a:rPr lang="tr-TR" sz="2400">
                <a:latin typeface="Arial"/>
                <a:ea typeface="Arial"/>
                <a:cs typeface="Arial"/>
                <a:sym typeface="Arial"/>
              </a:rPr>
              <a:t>	&lt;subfield code= “u”&gt;</a:t>
            </a:r>
            <a:r>
              <a:rPr lang="tr-TR" sz="2400" u="sng">
                <a:solidFill>
                  <a:schemeClr val="hlink"/>
                </a:solidFill>
                <a:latin typeface="Arial"/>
                <a:ea typeface="Arial"/>
                <a:cs typeface="Arial"/>
                <a:sym typeface="Arial"/>
                <a:hlinkClick r:id="rId3"/>
              </a:rPr>
              <a:t>www.sju.stjohns.edu/library/staugustine/womenstudies.html</a:t>
            </a:r>
            <a:endParaRPr sz="1600">
              <a:latin typeface="Arial"/>
              <a:ea typeface="Arial"/>
              <a:cs typeface="Arial"/>
              <a:sym typeface="Arial"/>
            </a:endParaRPr>
          </a:p>
          <a:p>
            <a:pPr marL="0" lvl="0" indent="228600" algn="l" rtl="0">
              <a:spcBef>
                <a:spcPts val="0"/>
              </a:spcBef>
              <a:spcAft>
                <a:spcPts val="0"/>
              </a:spcAft>
              <a:buClr>
                <a:schemeClr val="dk1"/>
              </a:buClr>
              <a:buSzPct val="100000"/>
              <a:buNone/>
            </a:pPr>
            <a:r>
              <a:rPr lang="tr-TR" sz="2400">
                <a:latin typeface="Arial"/>
                <a:ea typeface="Arial"/>
                <a:cs typeface="Arial"/>
                <a:sym typeface="Arial"/>
              </a:rPr>
              <a:t>	&lt;/subfield code&gt;</a:t>
            </a:r>
            <a:endParaRPr sz="1600">
              <a:latin typeface="Arial"/>
              <a:ea typeface="Arial"/>
              <a:cs typeface="Arial"/>
              <a:sym typeface="Arial"/>
            </a:endParaRPr>
          </a:p>
          <a:p>
            <a:pPr marL="0" lvl="0" indent="228600" algn="l" rtl="0">
              <a:spcBef>
                <a:spcPts val="0"/>
              </a:spcBef>
              <a:spcAft>
                <a:spcPts val="0"/>
              </a:spcAft>
              <a:buClr>
                <a:schemeClr val="dk1"/>
              </a:buClr>
              <a:buSzPct val="100000"/>
              <a:buNone/>
            </a:pPr>
            <a:r>
              <a:rPr lang="tr-TR" sz="2400">
                <a:latin typeface="Arial"/>
                <a:ea typeface="Arial"/>
                <a:cs typeface="Arial"/>
                <a:sym typeface="Arial"/>
              </a:rPr>
              <a:t>	&lt;/rdf:description&gt;</a:t>
            </a:r>
            <a:endParaRPr sz="1600">
              <a:latin typeface="Arial"/>
              <a:ea typeface="Arial"/>
              <a:cs typeface="Arial"/>
              <a:sym typeface="Arial"/>
            </a:endParaRPr>
          </a:p>
          <a:p>
            <a:pPr marL="0" lvl="0" indent="228600" algn="l" rtl="0">
              <a:spcBef>
                <a:spcPts val="0"/>
              </a:spcBef>
              <a:spcAft>
                <a:spcPts val="0"/>
              </a:spcAft>
              <a:buClr>
                <a:schemeClr val="dk1"/>
              </a:buClr>
              <a:buSzPct val="100000"/>
              <a:buNone/>
            </a:pPr>
            <a:r>
              <a:rPr lang="tr-TR" sz="2400">
                <a:latin typeface="Arial"/>
                <a:ea typeface="Arial"/>
                <a:cs typeface="Arial"/>
                <a:sym typeface="Arial"/>
              </a:rPr>
              <a:t>&lt;/rdf:rdf&gt;</a:t>
            </a:r>
            <a:endParaRPr sz="1600">
              <a:latin typeface="Arial"/>
              <a:ea typeface="Arial"/>
              <a:cs typeface="Arial"/>
              <a:sym typeface="Arial"/>
            </a:endParaRPr>
          </a:p>
          <a:p>
            <a:pPr marL="265176" lvl="0" indent="-176275" algn="l" rtl="0">
              <a:spcBef>
                <a:spcPts val="250"/>
              </a:spcBef>
              <a:spcAft>
                <a:spcPts val="0"/>
              </a:spcAft>
              <a:buSzPct val="80000"/>
              <a:buNone/>
            </a:pPr>
            <a:endParaRPr/>
          </a:p>
        </p:txBody>
      </p:sp>
      <p:sp>
        <p:nvSpPr>
          <p:cNvPr id="204" name="Google Shape;204;p8"/>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a:spLocks noGrp="1"/>
          </p:cNvSpPr>
          <p:nvPr>
            <p:ph type="title"/>
          </p:nvPr>
        </p:nvSpPr>
        <p:spPr>
          <a:xfrm>
            <a:off x="502920" y="4985590"/>
            <a:ext cx="8183880" cy="105156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8C3C"/>
              </a:buClr>
              <a:buSzPts val="3600"/>
              <a:buFont typeface="Verdana"/>
              <a:buNone/>
            </a:pPr>
            <a:r>
              <a:rPr lang="tr-TR"/>
              <a:t>Kurumsal Metadata Kavramı</a:t>
            </a:r>
            <a:endParaRPr/>
          </a:p>
        </p:txBody>
      </p:sp>
      <p:sp>
        <p:nvSpPr>
          <p:cNvPr id="211" name="Google Shape;211;p9"/>
          <p:cNvSpPr txBox="1">
            <a:spLocks noGrp="1"/>
          </p:cNvSpPr>
          <p:nvPr>
            <p:ph type="body" idx="2"/>
          </p:nvPr>
        </p:nvSpPr>
        <p:spPr>
          <a:xfrm>
            <a:off x="4755360" y="530352"/>
            <a:ext cx="3931920" cy="4389120"/>
          </a:xfrm>
          <a:prstGeom prst="rect">
            <a:avLst/>
          </a:prstGeom>
          <a:noFill/>
          <a:ln>
            <a:noFill/>
          </a:ln>
        </p:spPr>
        <p:txBody>
          <a:bodyPr spcFirstLastPara="1" wrap="square" lIns="182875" tIns="91425" rIns="91425" bIns="45700" anchor="t" anchorCtr="0">
            <a:normAutofit fontScale="70000" lnSpcReduction="20000"/>
          </a:bodyPr>
          <a:lstStyle/>
          <a:p>
            <a:pPr marL="265176" lvl="0" indent="-265176" algn="l" rtl="0">
              <a:spcBef>
                <a:spcPts val="0"/>
              </a:spcBef>
              <a:spcAft>
                <a:spcPts val="0"/>
              </a:spcAft>
              <a:buSzPct val="79999"/>
              <a:buChar char="⚫"/>
            </a:pPr>
            <a:r>
              <a:rPr lang="tr-TR" i="1"/>
              <a:t>İş, olay, süreç vb eylem, mal  varlıklara.. ilişkin belgelerin özgün içeriği hakkında bilgi verir. </a:t>
            </a:r>
            <a:r>
              <a:rPr lang="tr-TR" b="1" i="1">
                <a:solidFill>
                  <a:schemeClr val="accent1"/>
                </a:solidFill>
              </a:rPr>
              <a:t>(Tanımlayıcı)</a:t>
            </a:r>
            <a:endParaRPr/>
          </a:p>
          <a:p>
            <a:pPr marL="265176" lvl="0" indent="-265176" algn="l" rtl="0">
              <a:spcBef>
                <a:spcPts val="250"/>
              </a:spcBef>
              <a:spcAft>
                <a:spcPts val="0"/>
              </a:spcAft>
              <a:buSzPct val="79999"/>
              <a:buChar char="⚫"/>
            </a:pPr>
            <a:r>
              <a:rPr lang="tr-TR" i="1"/>
              <a:t>Belgeye ilişkin kim, ne, niçin, nerede, nasıl, hangi tarihte  üretildiği sorgulamalarına karşılık bulmayı sağlar</a:t>
            </a:r>
            <a:r>
              <a:rPr lang="tr-TR" b="1">
                <a:solidFill>
                  <a:schemeClr val="accent1"/>
                </a:solidFill>
              </a:rPr>
              <a:t>(ilişkisel ve çevreye bağlı)</a:t>
            </a:r>
            <a:endParaRPr/>
          </a:p>
          <a:p>
            <a:pPr marL="265176" lvl="0" indent="-265176" algn="l" rtl="0">
              <a:spcBef>
                <a:spcPts val="250"/>
              </a:spcBef>
              <a:spcAft>
                <a:spcPts val="0"/>
              </a:spcAft>
              <a:buSzPct val="79999"/>
              <a:buChar char="⚫"/>
            </a:pPr>
            <a:r>
              <a:rPr lang="tr-TR" i="1"/>
              <a:t>Bilgi nesnelerinin kendi içindeki bölümler ile ve/ veya benzerleri arasında ya da birbirleri ile biçimsel ilişki kurmayla başlar ve anlam açısından da içerik ilişkisini kurmayı hedefler. </a:t>
            </a:r>
            <a:r>
              <a:rPr lang="tr-TR" b="1" i="1">
                <a:solidFill>
                  <a:schemeClr val="accent1"/>
                </a:solidFill>
              </a:rPr>
              <a:t>(Yapısal)</a:t>
            </a:r>
            <a:endParaRPr/>
          </a:p>
        </p:txBody>
      </p:sp>
      <p:pic>
        <p:nvPicPr>
          <p:cNvPr id="212" name="Google Shape;212;p9"/>
          <p:cNvPicPr preferRelativeResize="0">
            <a:picLocks noGrp="1"/>
          </p:cNvPicPr>
          <p:nvPr>
            <p:ph type="body" idx="1"/>
          </p:nvPr>
        </p:nvPicPr>
        <p:blipFill rotWithShape="1">
          <a:blip r:embed="rId3">
            <a:alphaModFix/>
          </a:blip>
          <a:srcRect/>
          <a:stretch/>
        </p:blipFill>
        <p:spPr>
          <a:xfrm>
            <a:off x="683568" y="692696"/>
            <a:ext cx="4032447" cy="4248472"/>
          </a:xfrm>
          <a:prstGeom prst="rect">
            <a:avLst/>
          </a:prstGeom>
          <a:noFill/>
          <a:ln>
            <a:noFill/>
          </a:ln>
        </p:spPr>
      </p:pic>
      <p:sp>
        <p:nvSpPr>
          <p:cNvPr id="213" name="Google Shape;213;p9"/>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0"/>
          <p:cNvSpPr txBox="1">
            <a:spLocks noGrp="1"/>
          </p:cNvSpPr>
          <p:nvPr>
            <p:ph type="title"/>
          </p:nvPr>
        </p:nvSpPr>
        <p:spPr>
          <a:xfrm>
            <a:off x="467544" y="5013176"/>
            <a:ext cx="8183880" cy="105156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8C3C"/>
              </a:buClr>
              <a:buSzPts val="3600"/>
              <a:buFont typeface="Verdana"/>
              <a:buNone/>
            </a:pPr>
            <a:r>
              <a:rPr lang="tr-TR"/>
              <a:t>Dublin Core Standardı</a:t>
            </a:r>
            <a:endParaRPr/>
          </a:p>
        </p:txBody>
      </p:sp>
      <p:sp>
        <p:nvSpPr>
          <p:cNvPr id="220" name="Google Shape;220;p10"/>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a:bodyPr>
          <a:lstStyle/>
          <a:p>
            <a:pPr marL="265176" lvl="0" indent="-265176" algn="l" rtl="0">
              <a:spcBef>
                <a:spcPts val="0"/>
              </a:spcBef>
              <a:spcAft>
                <a:spcPts val="0"/>
              </a:spcAft>
              <a:buSzPts val="2240"/>
              <a:buChar char="⚫"/>
            </a:pPr>
            <a:r>
              <a:rPr lang="tr-TR"/>
              <a:t>Elektronik ortamda kamu bilgilerinin keşfini,  desteklemek için 7yi aşkın ülke tarafından desteklenmekte ve Dünya Sağlık Teşkilatı (World Health Organization-WHO) gibi bir takım uluslar arası kuruluşlar tarafından uyarlanarak gelişim alanı bulmuştur. </a:t>
            </a:r>
            <a:endParaRPr/>
          </a:p>
          <a:p>
            <a:pPr marL="265176" lvl="0" indent="-265176" algn="l" rtl="0">
              <a:spcBef>
                <a:spcPts val="250"/>
              </a:spcBef>
              <a:spcAft>
                <a:spcPts val="0"/>
              </a:spcAft>
              <a:buSzPts val="2240"/>
              <a:buChar char="⚫"/>
            </a:pPr>
            <a:r>
              <a:rPr lang="tr-TR"/>
              <a:t>Kütüphanelerde, arşivlerde, eğitim ve kamusal uygulamalarda tercih edilir.</a:t>
            </a:r>
            <a:endParaRPr/>
          </a:p>
        </p:txBody>
      </p:sp>
      <p:sp>
        <p:nvSpPr>
          <p:cNvPr id="221" name="Google Shape;221;p10"/>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graphicFrame>
        <p:nvGraphicFramePr>
          <p:cNvPr id="227" name="Google Shape;227;p11"/>
          <p:cNvGraphicFramePr/>
          <p:nvPr/>
        </p:nvGraphicFramePr>
        <p:xfrm>
          <a:off x="0" y="2"/>
          <a:ext cx="9144000" cy="7522230"/>
        </p:xfrm>
        <a:graphic>
          <a:graphicData uri="http://schemas.openxmlformats.org/drawingml/2006/table">
            <a:tbl>
              <a:tblPr firstRow="1" bandRow="1">
                <a:noFill/>
                <a:tableStyleId>{E22D654C-0261-418D-9F49-DBE2298CA670}</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491900">
                <a:tc>
                  <a:txBody>
                    <a:bodyPr/>
                    <a:lstStyle/>
                    <a:p>
                      <a:pPr marL="0" marR="0" lvl="0" indent="0" algn="ctr" rtl="0">
                        <a:lnSpc>
                          <a:spcPct val="115000"/>
                        </a:lnSpc>
                        <a:spcBef>
                          <a:spcPts val="0"/>
                        </a:spcBef>
                        <a:spcAft>
                          <a:spcPts val="0"/>
                        </a:spcAft>
                        <a:buNone/>
                      </a:pPr>
                      <a:r>
                        <a:rPr lang="tr-TR" sz="1000" b="1" u="none" strike="noStrike" cap="none">
                          <a:latin typeface="Arial"/>
                          <a:ea typeface="Arial"/>
                          <a:cs typeface="Arial"/>
                          <a:sym typeface="Arial"/>
                        </a:rPr>
                        <a:t>EN, ISO,</a:t>
                      </a:r>
                      <a:endParaRPr sz="1000" u="none" strike="noStrike" cap="none">
                        <a:latin typeface="Arial"/>
                        <a:ea typeface="Arial"/>
                        <a:cs typeface="Arial"/>
                        <a:sym typeface="Arial"/>
                      </a:endParaRPr>
                    </a:p>
                    <a:p>
                      <a:pPr marL="0" marR="0" lvl="0" indent="0" algn="ctr" rtl="0">
                        <a:lnSpc>
                          <a:spcPct val="115000"/>
                        </a:lnSpc>
                        <a:spcBef>
                          <a:spcPts val="0"/>
                        </a:spcBef>
                        <a:spcAft>
                          <a:spcPts val="0"/>
                        </a:spcAft>
                        <a:buNone/>
                      </a:pPr>
                      <a:r>
                        <a:rPr lang="tr-TR" sz="1000" b="1" u="none" strike="noStrike" cap="none">
                          <a:latin typeface="Arial"/>
                          <a:ea typeface="Arial"/>
                          <a:cs typeface="Arial"/>
                          <a:sym typeface="Arial"/>
                        </a:rPr>
                        <a:t>IEC vb. No.</a:t>
                      </a:r>
                      <a:endParaRPr sz="1000" u="none" strike="noStrike" cap="none">
                        <a:latin typeface="Arial"/>
                        <a:ea typeface="Arial"/>
                        <a:cs typeface="Arial"/>
                        <a:sym typeface="Arial"/>
                      </a:endParaRPr>
                    </a:p>
                  </a:txBody>
                  <a:tcPr marL="44450" marR="44450" marT="0" marB="0"/>
                </a:tc>
                <a:tc>
                  <a:txBody>
                    <a:bodyPr/>
                    <a:lstStyle/>
                    <a:p>
                      <a:pPr marL="0" marR="0" lvl="0" indent="0" algn="ctr" rtl="0">
                        <a:lnSpc>
                          <a:spcPct val="115000"/>
                        </a:lnSpc>
                        <a:spcBef>
                          <a:spcPts val="0"/>
                        </a:spcBef>
                        <a:spcAft>
                          <a:spcPts val="0"/>
                        </a:spcAft>
                        <a:buNone/>
                      </a:pPr>
                      <a:r>
                        <a:rPr lang="tr-TR" sz="1000" b="1" u="none" strike="noStrike" cap="none">
                          <a:latin typeface="Arial"/>
                          <a:ea typeface="Arial"/>
                          <a:cs typeface="Arial"/>
                          <a:sym typeface="Arial"/>
                        </a:rPr>
                        <a:t>Adı</a:t>
                      </a:r>
                      <a:endParaRPr sz="1000" u="none" strike="noStrike" cap="none">
                        <a:latin typeface="Arial"/>
                        <a:ea typeface="Arial"/>
                        <a:cs typeface="Arial"/>
                        <a:sym typeface="Arial"/>
                      </a:endParaRPr>
                    </a:p>
                    <a:p>
                      <a:pPr marL="0" marR="0" lvl="0" indent="0" algn="ctr" rtl="0">
                        <a:lnSpc>
                          <a:spcPct val="115000"/>
                        </a:lnSpc>
                        <a:spcBef>
                          <a:spcPts val="0"/>
                        </a:spcBef>
                        <a:spcAft>
                          <a:spcPts val="0"/>
                        </a:spcAft>
                        <a:buNone/>
                      </a:pPr>
                      <a:r>
                        <a:rPr lang="tr-TR" sz="1000" b="1" u="none" strike="noStrike" cap="none">
                          <a:latin typeface="Arial"/>
                          <a:ea typeface="Arial"/>
                          <a:cs typeface="Arial"/>
                          <a:sym typeface="Arial"/>
                        </a:rPr>
                        <a:t>(İngilizce)</a:t>
                      </a:r>
                      <a:endParaRPr sz="1000" u="none" strike="noStrike" cap="none">
                        <a:latin typeface="Arial"/>
                        <a:ea typeface="Arial"/>
                        <a:cs typeface="Arial"/>
                        <a:sym typeface="Arial"/>
                      </a:endParaRPr>
                    </a:p>
                  </a:txBody>
                  <a:tcPr marL="44450" marR="44450" marT="0" marB="0"/>
                </a:tc>
                <a:tc>
                  <a:txBody>
                    <a:bodyPr/>
                    <a:lstStyle/>
                    <a:p>
                      <a:pPr marL="0" marR="0" lvl="0" indent="0" algn="ctr" rtl="0">
                        <a:lnSpc>
                          <a:spcPct val="115000"/>
                        </a:lnSpc>
                        <a:spcBef>
                          <a:spcPts val="0"/>
                        </a:spcBef>
                        <a:spcAft>
                          <a:spcPts val="0"/>
                        </a:spcAft>
                        <a:buNone/>
                      </a:pPr>
                      <a:r>
                        <a:rPr lang="tr-TR" sz="1000" b="1" u="none" strike="noStrike" cap="none">
                          <a:latin typeface="Arial"/>
                          <a:ea typeface="Arial"/>
                          <a:cs typeface="Arial"/>
                          <a:sym typeface="Arial"/>
                        </a:rPr>
                        <a:t>TS No</a:t>
                      </a:r>
                      <a:r>
                        <a:rPr lang="tr-TR" sz="1000" u="none" strike="noStrike" cap="none" baseline="30000">
                          <a:latin typeface="Arial"/>
                          <a:ea typeface="Arial"/>
                          <a:cs typeface="Arial"/>
                          <a:sym typeface="Arial"/>
                        </a:rPr>
                        <a:t>1)</a:t>
                      </a:r>
                      <a:endParaRPr sz="1000" u="none" strike="noStrike" cap="none">
                        <a:latin typeface="Arial"/>
                        <a:ea typeface="Arial"/>
                        <a:cs typeface="Arial"/>
                        <a:sym typeface="Arial"/>
                      </a:endParaRPr>
                    </a:p>
                  </a:txBody>
                  <a:tcPr marL="44450" marR="44450" marT="0" marB="0"/>
                </a:tc>
                <a:tc>
                  <a:txBody>
                    <a:bodyPr/>
                    <a:lstStyle/>
                    <a:p>
                      <a:pPr marL="0" marR="0" lvl="0" indent="0" algn="ctr" rtl="0">
                        <a:lnSpc>
                          <a:spcPct val="115000"/>
                        </a:lnSpc>
                        <a:spcBef>
                          <a:spcPts val="0"/>
                        </a:spcBef>
                        <a:spcAft>
                          <a:spcPts val="0"/>
                        </a:spcAft>
                        <a:buNone/>
                      </a:pPr>
                      <a:r>
                        <a:rPr lang="tr-TR" sz="1000" b="1" u="none" strike="noStrike" cap="none">
                          <a:latin typeface="Arial"/>
                          <a:ea typeface="Arial"/>
                          <a:cs typeface="Arial"/>
                          <a:sym typeface="Arial"/>
                        </a:rPr>
                        <a:t>Adı</a:t>
                      </a:r>
                      <a:endParaRPr sz="1000" u="none" strike="noStrike" cap="none">
                        <a:latin typeface="Arial"/>
                        <a:ea typeface="Arial"/>
                        <a:cs typeface="Arial"/>
                        <a:sym typeface="Arial"/>
                      </a:endParaRPr>
                    </a:p>
                    <a:p>
                      <a:pPr marL="0" marR="0" lvl="0" indent="0" algn="ctr" rtl="0">
                        <a:lnSpc>
                          <a:spcPct val="115000"/>
                        </a:lnSpc>
                        <a:spcBef>
                          <a:spcPts val="0"/>
                        </a:spcBef>
                        <a:spcAft>
                          <a:spcPts val="0"/>
                        </a:spcAft>
                        <a:buNone/>
                      </a:pPr>
                      <a:r>
                        <a:rPr lang="tr-TR" sz="1000" b="1" u="none" strike="noStrike" cap="none">
                          <a:latin typeface="Arial"/>
                          <a:ea typeface="Arial"/>
                          <a:cs typeface="Arial"/>
                          <a:sym typeface="Arial"/>
                        </a:rPr>
                        <a:t>(Türkçe)</a:t>
                      </a:r>
                      <a:endParaRPr sz="1000" u="none" strike="noStrike" cap="none">
                        <a:latin typeface="Arial"/>
                        <a:ea typeface="Arial"/>
                        <a:cs typeface="Arial"/>
                        <a:sym typeface="Arial"/>
                      </a:endParaRPr>
                    </a:p>
                  </a:txBody>
                  <a:tcPr marL="44450" marR="44450" marT="0" marB="0"/>
                </a:tc>
                <a:extLst>
                  <a:ext uri="{0D108BD9-81ED-4DB2-BD59-A6C34878D82A}">
                    <a16:rowId xmlns:a16="http://schemas.microsoft.com/office/drawing/2014/main" val="10000"/>
                  </a:ext>
                </a:extLst>
              </a:tr>
              <a:tr h="737850">
                <a:tc>
                  <a:txBody>
                    <a:bodyPr/>
                    <a:lstStyle/>
                    <a:p>
                      <a:pPr marL="0" marR="0" lvl="0" indent="0" algn="l" rtl="0">
                        <a:lnSpc>
                          <a:spcPct val="115000"/>
                        </a:lnSpc>
                        <a:spcBef>
                          <a:spcPts val="0"/>
                        </a:spcBef>
                        <a:spcAft>
                          <a:spcPts val="0"/>
                        </a:spcAft>
                        <a:buClr>
                          <a:schemeClr val="dk1"/>
                        </a:buClr>
                        <a:buSzPts val="1000"/>
                        <a:buFont typeface="Arial"/>
                        <a:buNone/>
                      </a:pPr>
                      <a:r>
                        <a:rPr lang="tr-TR" sz="1000" u="none" strike="noStrike" cap="none">
                          <a:solidFill>
                            <a:schemeClr val="dk1"/>
                          </a:solidFill>
                          <a:latin typeface="Arial"/>
                          <a:ea typeface="Arial"/>
                          <a:cs typeface="Arial"/>
                          <a:sym typeface="Arial"/>
                        </a:rPr>
                        <a:t>W3C (www Konsorsiyumuna dayanır</a:t>
                      </a:r>
                      <a:endParaRPr/>
                    </a:p>
                    <a:p>
                      <a:pPr marL="0" marR="0" lvl="0" indent="0" algn="l" rtl="0">
                        <a:lnSpc>
                          <a:spcPct val="115000"/>
                        </a:lnSpc>
                        <a:spcBef>
                          <a:spcPts val="0"/>
                        </a:spcBef>
                        <a:spcAft>
                          <a:spcPts val="0"/>
                        </a:spcAft>
                        <a:buClr>
                          <a:schemeClr val="dk1"/>
                        </a:buClr>
                        <a:buSzPts val="1000"/>
                        <a:buFont typeface="Verdana"/>
                        <a:buNone/>
                      </a:pPr>
                      <a:endParaRPr sz="100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000"/>
                        <a:buFont typeface="Arial"/>
                        <a:buNone/>
                      </a:pPr>
                      <a:r>
                        <a:rPr lang="tr-TR" sz="1000" u="none" strike="noStrike" cap="none">
                          <a:solidFill>
                            <a:schemeClr val="dk1"/>
                          </a:solidFill>
                          <a:latin typeface="Arial"/>
                          <a:ea typeface="Arial"/>
                          <a:cs typeface="Arial"/>
                          <a:sym typeface="Arial"/>
                        </a:rPr>
                        <a:t>ISO 23950</a:t>
                      </a:r>
                      <a:endParaRPr sz="100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000"/>
                        <a:buFont typeface="Arial"/>
                        <a:buNone/>
                      </a:pPr>
                      <a:r>
                        <a:rPr lang="tr-TR" sz="1000" u="none" strike="noStrike" cap="none">
                          <a:solidFill>
                            <a:schemeClr val="dk1"/>
                          </a:solidFill>
                          <a:latin typeface="Arial"/>
                          <a:ea typeface="Arial"/>
                          <a:cs typeface="Arial"/>
                          <a:sym typeface="Arial"/>
                        </a:rPr>
                        <a:t>Aynı zamanda</a:t>
                      </a:r>
                      <a:endParaRPr/>
                    </a:p>
                    <a:p>
                      <a:pPr marL="0" marR="0" lvl="0" indent="0" algn="l" rtl="0">
                        <a:lnSpc>
                          <a:spcPct val="115000"/>
                        </a:lnSpc>
                        <a:spcBef>
                          <a:spcPts val="0"/>
                        </a:spcBef>
                        <a:spcAft>
                          <a:spcPts val="0"/>
                        </a:spcAft>
                        <a:buClr>
                          <a:schemeClr val="dk1"/>
                        </a:buClr>
                        <a:buSzPts val="1000"/>
                        <a:buFont typeface="Verdana"/>
                        <a:buNone/>
                      </a:pPr>
                      <a:r>
                        <a:rPr lang="tr-TR" sz="1000" u="none" strike="noStrike" cap="none">
                          <a:solidFill>
                            <a:schemeClr val="dk1"/>
                          </a:solidFill>
                          <a:latin typeface="Verdana"/>
                          <a:ea typeface="Verdana"/>
                          <a:cs typeface="Verdana"/>
                          <a:sym typeface="Verdana"/>
                        </a:rPr>
                        <a:t>ANSI/NISO Z39.85) (ABD Milli Standardı)</a:t>
                      </a:r>
                      <a:endParaRPr sz="1000" u="none" strike="noStrike" cap="none">
                        <a:latin typeface="Arial"/>
                        <a:ea typeface="Arial"/>
                        <a:cs typeface="Arial"/>
                        <a:sym typeface="Arial"/>
                      </a:endParaRPr>
                    </a:p>
                    <a:p>
                      <a:pPr marL="0" marR="0" lvl="0" indent="0" algn="l" rtl="0">
                        <a:lnSpc>
                          <a:spcPct val="115000"/>
                        </a:lnSpc>
                        <a:spcBef>
                          <a:spcPts val="0"/>
                        </a:spcBef>
                        <a:spcAft>
                          <a:spcPts val="0"/>
                        </a:spcAft>
                        <a:buClr>
                          <a:schemeClr val="dk1"/>
                        </a:buClr>
                        <a:buSzPts val="1000"/>
                        <a:buFont typeface="Verdana"/>
                        <a:buNone/>
                      </a:pPr>
                      <a:endParaRPr sz="1000" u="none" strike="noStrike" cap="none">
                        <a:latin typeface="Arial"/>
                        <a:ea typeface="Arial"/>
                        <a:cs typeface="Arial"/>
                        <a:sym typeface="Arial"/>
                      </a:endParaRPr>
                    </a:p>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r>
                        <a:rPr lang="tr-TR" sz="1000" u="none" strike="noStrike" cap="none">
                          <a:latin typeface="Arial"/>
                          <a:ea typeface="Arial"/>
                          <a:cs typeface="Arial"/>
                          <a:sym typeface="Arial"/>
                        </a:rPr>
                        <a:t>Information and Documentation  -Information Retrieval (Z3950)</a:t>
                      </a:r>
                      <a:endParaRPr/>
                    </a:p>
                  </a:txBody>
                  <a:tcPr marL="44450" marR="44450" marT="0" marB="0"/>
                </a:tc>
                <a:tc>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44450" marR="44450" marT="0" marB="0"/>
                </a:tc>
                <a:extLst>
                  <a:ext uri="{0D108BD9-81ED-4DB2-BD59-A6C34878D82A}">
                    <a16:rowId xmlns:a16="http://schemas.microsoft.com/office/drawing/2014/main" val="10001"/>
                  </a:ext>
                </a:extLst>
              </a:tr>
              <a:tr h="775600">
                <a:tc>
                  <a:txBody>
                    <a:bodyPr/>
                    <a:lstStyle/>
                    <a:p>
                      <a:pPr marL="0" marR="0" lvl="0" indent="0" algn="l" rtl="0">
                        <a:lnSpc>
                          <a:spcPct val="115000"/>
                        </a:lnSpc>
                        <a:spcBef>
                          <a:spcPts val="0"/>
                        </a:spcBef>
                        <a:spcAft>
                          <a:spcPts val="0"/>
                        </a:spcAft>
                        <a:buNone/>
                      </a:pPr>
                      <a:r>
                        <a:rPr lang="tr-TR" sz="1000" u="none" strike="noStrike" cap="none">
                          <a:latin typeface="Arial"/>
                          <a:ea typeface="Arial"/>
                          <a:cs typeface="Arial"/>
                          <a:sym typeface="Arial"/>
                        </a:rPr>
                        <a:t>ISO 3166 </a:t>
                      </a: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r>
                        <a:rPr lang="tr-TR" sz="1000" u="none" strike="noStrike" cap="none">
                          <a:latin typeface="Arial"/>
                          <a:ea typeface="Arial"/>
                          <a:cs typeface="Arial"/>
                          <a:sym typeface="Arial"/>
                        </a:rPr>
                        <a:t>Codes for the representation of names of countries and their subdivisions</a:t>
                      </a: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r>
                        <a:rPr lang="tr-TR" sz="1000" u="none" strike="noStrike" cap="none">
                          <a:latin typeface="Arial"/>
                          <a:ea typeface="Arial"/>
                          <a:cs typeface="Arial"/>
                          <a:sym typeface="Arial"/>
                        </a:rPr>
                        <a:t>TS 2182</a:t>
                      </a: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r>
                        <a:rPr lang="tr-TR" sz="1000" u="none" strike="noStrike" cap="none">
                          <a:latin typeface="Arial"/>
                          <a:ea typeface="Arial"/>
                          <a:cs typeface="Arial"/>
                          <a:sym typeface="Arial"/>
                        </a:rPr>
                        <a:t>Ülke Adlarının Belirtilmesi için Kodlar</a:t>
                      </a:r>
                      <a:endParaRPr sz="1000" u="none" strike="noStrike" cap="none">
                        <a:latin typeface="Arial"/>
                        <a:ea typeface="Arial"/>
                        <a:cs typeface="Arial"/>
                        <a:sym typeface="Arial"/>
                      </a:endParaRPr>
                    </a:p>
                  </a:txBody>
                  <a:tcPr marL="44450" marR="44450" marT="0" marB="0"/>
                </a:tc>
                <a:extLst>
                  <a:ext uri="{0D108BD9-81ED-4DB2-BD59-A6C34878D82A}">
                    <a16:rowId xmlns:a16="http://schemas.microsoft.com/office/drawing/2014/main" val="10002"/>
                  </a:ext>
                </a:extLst>
              </a:tr>
              <a:tr h="775600">
                <a:tc>
                  <a:txBody>
                    <a:bodyPr/>
                    <a:lstStyle/>
                    <a:p>
                      <a:pPr marL="0" marR="0" lvl="0" indent="0" algn="l" rtl="0">
                        <a:lnSpc>
                          <a:spcPct val="115000"/>
                        </a:lnSpc>
                        <a:spcBef>
                          <a:spcPts val="0"/>
                        </a:spcBef>
                        <a:spcAft>
                          <a:spcPts val="0"/>
                        </a:spcAft>
                        <a:buNone/>
                      </a:pPr>
                      <a:r>
                        <a:rPr lang="tr-TR" sz="1000" u="none" strike="noStrike" cap="none">
                          <a:latin typeface="Arial"/>
                          <a:ea typeface="Arial"/>
                          <a:cs typeface="Arial"/>
                          <a:sym typeface="Arial"/>
                        </a:rPr>
                        <a:t>ISO 639-2</a:t>
                      </a: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r>
                        <a:rPr lang="tr-TR" sz="1000" u="none" strike="noStrike" cap="none">
                          <a:latin typeface="Arial"/>
                          <a:ea typeface="Arial"/>
                          <a:cs typeface="Arial"/>
                          <a:sym typeface="Arial"/>
                        </a:rPr>
                        <a:t>Codes for the representation of names of languages – Part 2: alpha -3 code</a:t>
                      </a: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r>
                        <a:rPr lang="tr-TR" sz="1000" u="none" strike="noStrike" cap="none">
                          <a:latin typeface="Arial"/>
                          <a:ea typeface="Arial"/>
                          <a:cs typeface="Arial"/>
                          <a:sym typeface="Arial"/>
                        </a:rPr>
                        <a:t>TS 3249</a:t>
                      </a: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r>
                        <a:rPr lang="tr-TR" sz="1000" u="none" strike="noStrike" cap="none">
                          <a:latin typeface="Arial"/>
                          <a:ea typeface="Arial"/>
                          <a:cs typeface="Arial"/>
                          <a:sym typeface="Arial"/>
                        </a:rPr>
                        <a:t>Diller, Ülkeler ve Yetkililer için Semboller</a:t>
                      </a:r>
                      <a:endParaRPr sz="1000" u="none" strike="noStrike" cap="none">
                        <a:latin typeface="Arial"/>
                        <a:ea typeface="Arial"/>
                        <a:cs typeface="Arial"/>
                        <a:sym typeface="Arial"/>
                      </a:endParaRPr>
                    </a:p>
                  </a:txBody>
                  <a:tcPr marL="44450" marR="44450" marT="0" marB="0"/>
                </a:tc>
                <a:extLst>
                  <a:ext uri="{0D108BD9-81ED-4DB2-BD59-A6C34878D82A}">
                    <a16:rowId xmlns:a16="http://schemas.microsoft.com/office/drawing/2014/main" val="10003"/>
                  </a:ext>
                </a:extLst>
              </a:tr>
              <a:tr h="491900">
                <a:tc>
                  <a:txBody>
                    <a:bodyPr/>
                    <a:lstStyle/>
                    <a:p>
                      <a:pPr marL="0" marR="0" lvl="0" indent="0" algn="l" rtl="0">
                        <a:lnSpc>
                          <a:spcPct val="115000"/>
                        </a:lnSpc>
                        <a:spcBef>
                          <a:spcPts val="0"/>
                        </a:spcBef>
                        <a:spcAft>
                          <a:spcPts val="0"/>
                        </a:spcAft>
                        <a:buNone/>
                      </a:pPr>
                      <a:r>
                        <a:rPr lang="tr-TR" sz="1000" u="none" strike="noStrike" cap="none">
                          <a:latin typeface="Arial"/>
                          <a:ea typeface="Arial"/>
                          <a:cs typeface="Arial"/>
                          <a:sym typeface="Arial"/>
                        </a:rPr>
                        <a:t>[RFC3066]</a:t>
                      </a: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r>
                        <a:rPr lang="tr-TR" sz="1000" u="none" strike="noStrike" cap="none">
                          <a:latin typeface="Arial"/>
                          <a:ea typeface="Arial"/>
                          <a:cs typeface="Arial"/>
                          <a:sym typeface="Arial"/>
                        </a:rPr>
                        <a:t>Tags for the identification of Languages, Internet</a:t>
                      </a: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44450" marR="44450" marT="0" marB="0"/>
                </a:tc>
                <a:extLst>
                  <a:ext uri="{0D108BD9-81ED-4DB2-BD59-A6C34878D82A}">
                    <a16:rowId xmlns:a16="http://schemas.microsoft.com/office/drawing/2014/main" val="10004"/>
                  </a:ext>
                </a:extLst>
              </a:tr>
              <a:tr h="737850">
                <a:tc>
                  <a:txBody>
                    <a:bodyPr/>
                    <a:lstStyle/>
                    <a:p>
                      <a:pPr marL="0" marR="0" lvl="0" indent="0" algn="l" rtl="0">
                        <a:lnSpc>
                          <a:spcPct val="115000"/>
                        </a:lnSpc>
                        <a:spcBef>
                          <a:spcPts val="0"/>
                        </a:spcBef>
                        <a:spcAft>
                          <a:spcPts val="0"/>
                        </a:spcAft>
                        <a:buNone/>
                      </a:pPr>
                      <a:r>
                        <a:rPr lang="tr-TR" sz="1000" u="none" strike="noStrike" cap="none">
                          <a:latin typeface="Arial"/>
                          <a:ea typeface="Arial"/>
                          <a:cs typeface="Arial"/>
                          <a:sym typeface="Arial"/>
                        </a:rPr>
                        <a:t>[RFC2396]</a:t>
                      </a: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r>
                        <a:rPr lang="tr-TR" sz="1000" u="none" strike="noStrike" cap="none">
                          <a:latin typeface="Arial"/>
                          <a:ea typeface="Arial"/>
                          <a:cs typeface="Arial"/>
                          <a:sym typeface="Arial"/>
                        </a:rPr>
                        <a:t>Uniform Resource Identifiers (URI): Generic Syntax, Internet RFC 2396</a:t>
                      </a: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44450" marR="44450" marT="0" marB="0"/>
                </a:tc>
                <a:extLst>
                  <a:ext uri="{0D108BD9-81ED-4DB2-BD59-A6C34878D82A}">
                    <a16:rowId xmlns:a16="http://schemas.microsoft.com/office/drawing/2014/main" val="10005"/>
                  </a:ext>
                </a:extLst>
              </a:tr>
              <a:tr h="737850">
                <a:tc>
                  <a:txBody>
                    <a:bodyPr/>
                    <a:lstStyle/>
                    <a:p>
                      <a:pPr marL="0" marR="0" lvl="0" indent="0" algn="l" rtl="0">
                        <a:lnSpc>
                          <a:spcPct val="115000"/>
                        </a:lnSpc>
                        <a:spcBef>
                          <a:spcPts val="0"/>
                        </a:spcBef>
                        <a:spcAft>
                          <a:spcPts val="0"/>
                        </a:spcAft>
                        <a:buNone/>
                      </a:pPr>
                      <a:r>
                        <a:rPr lang="tr-TR" sz="1000" u="none" strike="noStrike" cap="none">
                          <a:latin typeface="Arial"/>
                          <a:ea typeface="Arial"/>
                          <a:cs typeface="Arial"/>
                          <a:sym typeface="Arial"/>
                        </a:rPr>
                        <a:t>[RFC2413]</a:t>
                      </a: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r>
                        <a:rPr lang="tr-TR" sz="1000" u="none" strike="noStrike" cap="none">
                          <a:latin typeface="Arial"/>
                          <a:ea typeface="Arial"/>
                          <a:cs typeface="Arial"/>
                          <a:sym typeface="Arial"/>
                        </a:rPr>
                        <a:t>Dublin Core Metadata for Resource Discovery, Internet RFC 2413</a:t>
                      </a: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r>
                        <a:rPr lang="tr-TR" sz="1000" u="none" strike="noStrike" cap="none">
                          <a:latin typeface="Arial"/>
                          <a:ea typeface="Arial"/>
                          <a:cs typeface="Arial"/>
                          <a:sym typeface="Arial"/>
                        </a:rPr>
                        <a:t>DC’un ilk sürümü </a:t>
                      </a:r>
                      <a:r>
                        <a:rPr lang="tr-TR" sz="1000" u="none" strike="noStrike" cap="none">
                          <a:solidFill>
                            <a:schemeClr val="dk1"/>
                          </a:solidFill>
                          <a:latin typeface="Arial"/>
                          <a:ea typeface="Arial"/>
                          <a:cs typeface="Arial"/>
                          <a:sym typeface="Arial"/>
                        </a:rPr>
                        <a:t>ISO 15836</a:t>
                      </a:r>
                      <a:endParaRPr sz="1000" u="none" strike="noStrike" cap="none">
                        <a:latin typeface="Arial"/>
                        <a:ea typeface="Arial"/>
                        <a:cs typeface="Arial"/>
                        <a:sym typeface="Arial"/>
                      </a:endParaRPr>
                    </a:p>
                  </a:txBody>
                  <a:tcPr marL="44450" marR="44450" marT="0" marB="0"/>
                </a:tc>
                <a:extLst>
                  <a:ext uri="{0D108BD9-81ED-4DB2-BD59-A6C34878D82A}">
                    <a16:rowId xmlns:a16="http://schemas.microsoft.com/office/drawing/2014/main" val="10006"/>
                  </a:ext>
                </a:extLst>
              </a:tr>
              <a:tr h="737850">
                <a:tc>
                  <a:txBody>
                    <a:bodyPr/>
                    <a:lstStyle/>
                    <a:p>
                      <a:pPr marL="0" marR="0" lvl="0" indent="0" algn="l" rtl="0">
                        <a:lnSpc>
                          <a:spcPct val="115000"/>
                        </a:lnSpc>
                        <a:spcBef>
                          <a:spcPts val="0"/>
                        </a:spcBef>
                        <a:spcAft>
                          <a:spcPts val="0"/>
                        </a:spcAft>
                        <a:buNone/>
                      </a:pPr>
                      <a:r>
                        <a:rPr lang="tr-TR" sz="1000" u="none" strike="noStrike" cap="none">
                          <a:latin typeface="Arial"/>
                          <a:ea typeface="Arial"/>
                          <a:cs typeface="Arial"/>
                          <a:sym typeface="Arial"/>
                        </a:rPr>
                        <a:t>[RFC2731]</a:t>
                      </a: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r>
                        <a:rPr lang="tr-TR" sz="1000" u="none" strike="noStrike" cap="none">
                          <a:latin typeface="Arial"/>
                          <a:ea typeface="Arial"/>
                          <a:cs typeface="Arial"/>
                          <a:sym typeface="Arial"/>
                        </a:rPr>
                        <a:t>Encoding Dublin Core Metadata in HTML. Internet RFC 2731</a:t>
                      </a: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44450" marR="44450" marT="0" marB="0"/>
                </a:tc>
                <a:extLst>
                  <a:ext uri="{0D108BD9-81ED-4DB2-BD59-A6C34878D82A}">
                    <a16:rowId xmlns:a16="http://schemas.microsoft.com/office/drawing/2014/main" val="10007"/>
                  </a:ext>
                </a:extLst>
              </a:tr>
              <a:tr h="491900">
                <a:tc>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r>
                        <a:rPr lang="tr-TR" sz="1000" u="none" strike="noStrike" cap="none">
                          <a:latin typeface="Arial"/>
                          <a:ea typeface="Arial"/>
                          <a:cs typeface="Arial"/>
                          <a:sym typeface="Arial"/>
                        </a:rPr>
                        <a:t>[TGN] Getty Thesaurus of Geographic Names.</a:t>
                      </a: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44450" marR="44450" marT="0" marB="0"/>
                </a:tc>
                <a:extLst>
                  <a:ext uri="{0D108BD9-81ED-4DB2-BD59-A6C34878D82A}">
                    <a16:rowId xmlns:a16="http://schemas.microsoft.com/office/drawing/2014/main" val="10008"/>
                  </a:ext>
                </a:extLst>
              </a:tr>
              <a:tr h="491900">
                <a:tc>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r>
                        <a:rPr lang="tr-TR" sz="1000" u="none" strike="noStrike" cap="none">
                          <a:latin typeface="Arial"/>
                          <a:ea typeface="Arial"/>
                          <a:cs typeface="Arial"/>
                          <a:sym typeface="Arial"/>
                        </a:rPr>
                        <a:t>[W3CDTF] Date and Time Formats, W3C Note</a:t>
                      </a: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44450" marR="44450" marT="0" marB="0"/>
                </a:tc>
                <a:extLst>
                  <a:ext uri="{0D108BD9-81ED-4DB2-BD59-A6C34878D82A}">
                    <a16:rowId xmlns:a16="http://schemas.microsoft.com/office/drawing/2014/main" val="10009"/>
                  </a:ext>
                </a:extLst>
              </a:tr>
              <a:tr h="387800">
                <a:tc>
                  <a:txBody>
                    <a:bodyPr/>
                    <a:lstStyle/>
                    <a:p>
                      <a:pPr marL="0" marR="0" lvl="0" indent="0" algn="l" rtl="0">
                        <a:lnSpc>
                          <a:spcPct val="115000"/>
                        </a:lnSpc>
                        <a:spcBef>
                          <a:spcPts val="0"/>
                        </a:spcBef>
                        <a:spcAft>
                          <a:spcPts val="0"/>
                        </a:spcAft>
                        <a:buNone/>
                      </a:pPr>
                      <a:endParaRPr sz="1000" u="none" strike="noStrike" cap="none">
                        <a:solidFill>
                          <a:srgbClr val="000000"/>
                        </a:solidFill>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r>
                        <a:rPr lang="tr-TR" sz="1000" u="none" strike="noStrike" cap="none">
                          <a:latin typeface="Arial"/>
                          <a:ea typeface="Arial"/>
                          <a:cs typeface="Arial"/>
                          <a:sym typeface="Arial"/>
                        </a:rPr>
                        <a:t>[XML] Extensible Markup Language. </a:t>
                      </a: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44450" marR="44450" marT="0" marB="0"/>
                </a:tc>
                <a:tc>
                  <a:txBody>
                    <a:bodyPr/>
                    <a:lstStyle/>
                    <a:p>
                      <a:pPr marL="0" marR="0" lvl="0" indent="0" algn="l" rtl="0">
                        <a:lnSpc>
                          <a:spcPct val="115000"/>
                        </a:lnSpc>
                        <a:spcBef>
                          <a:spcPts val="0"/>
                        </a:spcBef>
                        <a:spcAft>
                          <a:spcPts val="0"/>
                        </a:spcAft>
                        <a:buNone/>
                      </a:pPr>
                      <a:endParaRPr sz="1000" u="none" strike="noStrike" cap="none">
                        <a:latin typeface="Arial"/>
                        <a:ea typeface="Arial"/>
                        <a:cs typeface="Arial"/>
                        <a:sym typeface="Arial"/>
                      </a:endParaRPr>
                    </a:p>
                  </a:txBody>
                  <a:tcPr marL="44450" marR="44450" marT="0" marB="0"/>
                </a:tc>
                <a:extLst>
                  <a:ext uri="{0D108BD9-81ED-4DB2-BD59-A6C34878D82A}">
                    <a16:rowId xmlns:a16="http://schemas.microsoft.com/office/drawing/2014/main" val="10010"/>
                  </a:ext>
                </a:extLst>
              </a:tr>
            </a:tbl>
          </a:graphicData>
        </a:graphic>
      </p:graphicFrame>
      <p:sp>
        <p:nvSpPr>
          <p:cNvPr id="228" name="Google Shape;228;p11"/>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2"/>
          <p:cNvSpPr txBox="1">
            <a:spLocks noGrp="1"/>
          </p:cNvSpPr>
          <p:nvPr>
            <p:ph type="title"/>
          </p:nvPr>
        </p:nvSpPr>
        <p:spPr>
          <a:xfrm>
            <a:off x="502920" y="4985590"/>
            <a:ext cx="8183880" cy="105156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8C3C"/>
              </a:buClr>
              <a:buSzPts val="3600"/>
              <a:buFont typeface="Verdana"/>
              <a:buNone/>
            </a:pPr>
            <a:r>
              <a:rPr lang="tr-TR"/>
              <a:t>DC İçerik</a:t>
            </a:r>
            <a:endParaRPr/>
          </a:p>
        </p:txBody>
      </p:sp>
      <p:sp>
        <p:nvSpPr>
          <p:cNvPr id="235" name="Google Shape;235;p12"/>
          <p:cNvSpPr txBox="1">
            <a:spLocks noGrp="1"/>
          </p:cNvSpPr>
          <p:nvPr>
            <p:ph type="body" idx="2"/>
          </p:nvPr>
        </p:nvSpPr>
        <p:spPr>
          <a:xfrm>
            <a:off x="4755360" y="530352"/>
            <a:ext cx="3931920" cy="4389120"/>
          </a:xfrm>
          <a:prstGeom prst="rect">
            <a:avLst/>
          </a:prstGeom>
          <a:noFill/>
          <a:ln>
            <a:noFill/>
          </a:ln>
        </p:spPr>
        <p:txBody>
          <a:bodyPr spcFirstLastPara="1" wrap="square" lIns="182875" tIns="91425" rIns="91425" bIns="45700" anchor="t" anchorCtr="0">
            <a:normAutofit fontScale="92500"/>
          </a:bodyPr>
          <a:lstStyle/>
          <a:p>
            <a:pPr marL="265176" lvl="0" indent="-265175" algn="l" rtl="0">
              <a:spcBef>
                <a:spcPts val="0"/>
              </a:spcBef>
              <a:spcAft>
                <a:spcPts val="0"/>
              </a:spcAft>
              <a:buSzPct val="79999"/>
              <a:buChar char="⚫"/>
            </a:pPr>
            <a:r>
              <a:rPr lang="tr-TR"/>
              <a:t>Tanımlayıcı kayıtların, hem yalın hem de karmaşık olan çeşitli meta veri standartlarında yer alan öğelerin kullanılmasını sağlar. </a:t>
            </a:r>
            <a:endParaRPr/>
          </a:p>
          <a:p>
            <a:pPr marL="265176" lvl="0" indent="-265175" algn="l" rtl="0">
              <a:spcBef>
                <a:spcPts val="250"/>
              </a:spcBef>
              <a:spcAft>
                <a:spcPts val="0"/>
              </a:spcAft>
              <a:buSzPct val="79999"/>
              <a:buChar char="⚫"/>
            </a:pPr>
            <a:r>
              <a:rPr lang="tr-TR"/>
              <a:t> Barındırdığı öğe sayısı 15tir. Tümü zorunlu değildir. Bu nedenle esnektir. </a:t>
            </a:r>
            <a:endParaRPr/>
          </a:p>
          <a:p>
            <a:pPr marL="265176" lvl="0" indent="-143001" algn="l" rtl="0">
              <a:spcBef>
                <a:spcPts val="250"/>
              </a:spcBef>
              <a:spcAft>
                <a:spcPts val="0"/>
              </a:spcAft>
              <a:buSzPct val="79999"/>
              <a:buNone/>
            </a:pPr>
            <a:endParaRPr/>
          </a:p>
        </p:txBody>
      </p:sp>
      <p:pic>
        <p:nvPicPr>
          <p:cNvPr id="236" name="Google Shape;236;p12"/>
          <p:cNvPicPr preferRelativeResize="0">
            <a:picLocks noGrp="1"/>
          </p:cNvPicPr>
          <p:nvPr>
            <p:ph type="body" idx="1"/>
          </p:nvPr>
        </p:nvPicPr>
        <p:blipFill rotWithShape="1">
          <a:blip r:embed="rId3">
            <a:alphaModFix/>
          </a:blip>
          <a:srcRect/>
          <a:stretch/>
        </p:blipFill>
        <p:spPr>
          <a:xfrm>
            <a:off x="755576" y="620688"/>
            <a:ext cx="3194521" cy="4392488"/>
          </a:xfrm>
          <a:prstGeom prst="rect">
            <a:avLst/>
          </a:prstGeom>
          <a:noFill/>
          <a:ln>
            <a:noFill/>
          </a:ln>
        </p:spPr>
      </p:pic>
      <p:sp>
        <p:nvSpPr>
          <p:cNvPr id="237" name="Google Shape;237;p12"/>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3"/>
          <p:cNvSpPr txBox="1">
            <a:spLocks noGrp="1"/>
          </p:cNvSpPr>
          <p:nvPr>
            <p:ph type="title"/>
          </p:nvPr>
        </p:nvSpPr>
        <p:spPr>
          <a:xfrm>
            <a:off x="502920" y="4983480"/>
            <a:ext cx="8183880" cy="105156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FF8C3C"/>
              </a:buClr>
              <a:buSzPct val="100000"/>
              <a:buFont typeface="Verdana"/>
              <a:buNone/>
            </a:pPr>
            <a:r>
              <a:rPr lang="tr-TR"/>
              <a:t>HTML formatta metaveri örneği</a:t>
            </a:r>
            <a:endParaRPr/>
          </a:p>
        </p:txBody>
      </p:sp>
      <p:sp>
        <p:nvSpPr>
          <p:cNvPr id="244" name="Google Shape;244;p13"/>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fontScale="55000" lnSpcReduction="20000"/>
          </a:bodyPr>
          <a:lstStyle/>
          <a:p>
            <a:pPr marL="265176" lvl="0" indent="-265176" algn="l" rtl="0">
              <a:spcBef>
                <a:spcPts val="0"/>
              </a:spcBef>
              <a:spcAft>
                <a:spcPts val="0"/>
              </a:spcAft>
              <a:buSzPct val="80000"/>
              <a:buNone/>
            </a:pPr>
            <a:r>
              <a:rPr lang="tr-TR"/>
              <a:t>&lt;html&gt; </a:t>
            </a:r>
            <a:endParaRPr/>
          </a:p>
          <a:p>
            <a:pPr marL="265176" lvl="0" indent="-265176" algn="l" rtl="0">
              <a:spcBef>
                <a:spcPts val="250"/>
              </a:spcBef>
              <a:spcAft>
                <a:spcPts val="0"/>
              </a:spcAft>
              <a:buSzPct val="80000"/>
              <a:buNone/>
            </a:pPr>
            <a:r>
              <a:rPr lang="tr-TR"/>
              <a:t>&lt;head&gt;</a:t>
            </a:r>
            <a:endParaRPr/>
          </a:p>
          <a:p>
            <a:pPr marL="265176" lvl="0" indent="-265176" algn="l" rtl="0">
              <a:spcBef>
                <a:spcPts val="250"/>
              </a:spcBef>
              <a:spcAft>
                <a:spcPts val="0"/>
              </a:spcAft>
              <a:buSzPct val="80000"/>
              <a:buNone/>
            </a:pPr>
            <a:r>
              <a:rPr lang="tr-TR"/>
              <a:t>&lt;!--metablock Nutritional Allocation Increase --&gt;</a:t>
            </a:r>
            <a:endParaRPr/>
          </a:p>
          <a:p>
            <a:pPr marL="265176" lvl="0" indent="-265176" algn="l" rtl="0">
              <a:spcBef>
                <a:spcPts val="250"/>
              </a:spcBef>
              <a:spcAft>
                <a:spcPts val="0"/>
              </a:spcAft>
              <a:buSzPct val="80000"/>
              <a:buNone/>
            </a:pPr>
            <a:r>
              <a:rPr lang="tr-TR"/>
              <a:t> &lt;meta name = "DC.Type" </a:t>
            </a:r>
            <a:endParaRPr/>
          </a:p>
          <a:p>
            <a:pPr marL="265176" lvl="0" indent="-265176" algn="l" rtl="0">
              <a:spcBef>
                <a:spcPts val="250"/>
              </a:spcBef>
              <a:spcAft>
                <a:spcPts val="0"/>
              </a:spcAft>
              <a:buSzPct val="80000"/>
              <a:buNone/>
            </a:pPr>
            <a:r>
              <a:rPr lang="tr-TR"/>
              <a:t>	content = "Memorandum"&gt;</a:t>
            </a:r>
            <a:endParaRPr/>
          </a:p>
          <a:p>
            <a:pPr marL="265176" lvl="0" indent="-265176" algn="l" rtl="0">
              <a:spcBef>
                <a:spcPts val="250"/>
              </a:spcBef>
              <a:spcAft>
                <a:spcPts val="0"/>
              </a:spcAft>
              <a:buSzPct val="80000"/>
              <a:buNone/>
            </a:pPr>
            <a:r>
              <a:rPr lang="tr-TR"/>
              <a:t> &lt;/head&gt; </a:t>
            </a:r>
            <a:endParaRPr/>
          </a:p>
          <a:p>
            <a:pPr marL="265176" lvl="0" indent="-265176" algn="l" rtl="0">
              <a:spcBef>
                <a:spcPts val="250"/>
              </a:spcBef>
              <a:spcAft>
                <a:spcPts val="0"/>
              </a:spcAft>
              <a:buSzPct val="80000"/>
              <a:buNone/>
            </a:pPr>
            <a:r>
              <a:rPr lang="tr-TR"/>
              <a:t>&lt;body&gt;</a:t>
            </a:r>
            <a:endParaRPr/>
          </a:p>
          <a:p>
            <a:pPr marL="265176" lvl="0" indent="-265176" algn="l" rtl="0">
              <a:spcBef>
                <a:spcPts val="250"/>
              </a:spcBef>
              <a:spcAft>
                <a:spcPts val="0"/>
              </a:spcAft>
              <a:buSzPct val="80000"/>
              <a:buNone/>
            </a:pPr>
            <a:r>
              <a:rPr lang="tr-TR"/>
              <a:t> &lt;p&gt;</a:t>
            </a:r>
            <a:endParaRPr/>
          </a:p>
          <a:p>
            <a:pPr marL="265176" lvl="0" indent="-265176" algn="l" rtl="0">
              <a:spcBef>
                <a:spcPts val="250"/>
              </a:spcBef>
              <a:spcAft>
                <a:spcPts val="0"/>
              </a:spcAft>
              <a:buSzPct val="80000"/>
              <a:buNone/>
            </a:pPr>
            <a:r>
              <a:rPr lang="tr-TR"/>
              <a:t> From: Acting Shift Supervisor</a:t>
            </a:r>
            <a:endParaRPr/>
          </a:p>
          <a:p>
            <a:pPr marL="265176" lvl="0" indent="-265176" algn="l" rtl="0">
              <a:spcBef>
                <a:spcPts val="250"/>
              </a:spcBef>
              <a:spcAft>
                <a:spcPts val="0"/>
              </a:spcAft>
              <a:buSzPct val="80000"/>
              <a:buNone/>
            </a:pPr>
            <a:r>
              <a:rPr lang="tr-TR"/>
              <a:t> To: Plant Control Personnel </a:t>
            </a:r>
            <a:endParaRPr/>
          </a:p>
          <a:p>
            <a:pPr marL="265176" lvl="0" indent="-265176" algn="l" rtl="0">
              <a:spcBef>
                <a:spcPts val="250"/>
              </a:spcBef>
              <a:spcAft>
                <a:spcPts val="0"/>
              </a:spcAft>
              <a:buSzPct val="80000"/>
              <a:buNone/>
            </a:pPr>
            <a:r>
              <a:rPr lang="tr-TR"/>
              <a:t>RE: (--mbtitle) </a:t>
            </a:r>
            <a:endParaRPr/>
          </a:p>
          <a:p>
            <a:pPr marL="265176" lvl="0" indent="-265176" algn="l" rtl="0">
              <a:spcBef>
                <a:spcPts val="250"/>
              </a:spcBef>
              <a:spcAft>
                <a:spcPts val="0"/>
              </a:spcAft>
              <a:buSzPct val="80000"/>
              <a:buNone/>
            </a:pPr>
            <a:r>
              <a:rPr lang="tr-TR"/>
              <a:t>Date: (--mbfilemodtime)</a:t>
            </a:r>
            <a:endParaRPr/>
          </a:p>
          <a:p>
            <a:pPr marL="265176" lvl="0" indent="-265176" algn="l" rtl="0">
              <a:spcBef>
                <a:spcPts val="250"/>
              </a:spcBef>
              <a:spcAft>
                <a:spcPts val="0"/>
              </a:spcAft>
              <a:buSzPct val="80000"/>
              <a:buNone/>
            </a:pPr>
            <a:r>
              <a:rPr lang="tr-TR"/>
              <a:t> &lt;p&gt; Pursuant to directive DOH:10.2001/405aec of article B-2022, subsection 48.2.4.4.1c regarding staff morale and employee productivity standards, the current allocation of doughnut acquisition funds shall be increased effective immediately.</a:t>
            </a:r>
            <a:endParaRPr/>
          </a:p>
          <a:p>
            <a:pPr marL="265176" lvl="0" indent="-265176" algn="l" rtl="0">
              <a:spcBef>
                <a:spcPts val="250"/>
              </a:spcBef>
              <a:spcAft>
                <a:spcPts val="0"/>
              </a:spcAft>
              <a:buSzPct val="80000"/>
              <a:buNone/>
            </a:pPr>
            <a:r>
              <a:rPr lang="tr-TR"/>
              <a:t> &lt;/body&gt; </a:t>
            </a:r>
            <a:endParaRPr/>
          </a:p>
          <a:p>
            <a:pPr marL="265176" lvl="0" indent="-265176" algn="l" rtl="0">
              <a:spcBef>
                <a:spcPts val="250"/>
              </a:spcBef>
              <a:spcAft>
                <a:spcPts val="0"/>
              </a:spcAft>
              <a:buSzPct val="80000"/>
              <a:buNone/>
            </a:pPr>
            <a:r>
              <a:rPr lang="tr-TR"/>
              <a:t>&lt;/html&gt;</a:t>
            </a:r>
            <a:endParaRPr/>
          </a:p>
        </p:txBody>
      </p:sp>
      <p:sp>
        <p:nvSpPr>
          <p:cNvPr id="245" name="Google Shape;245;p13"/>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4"/>
          <p:cNvSpPr txBox="1">
            <a:spLocks noGrp="1"/>
          </p:cNvSpPr>
          <p:nvPr>
            <p:ph type="title"/>
          </p:nvPr>
        </p:nvSpPr>
        <p:spPr>
          <a:xfrm>
            <a:off x="502920" y="5445224"/>
            <a:ext cx="8183880" cy="589816"/>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FF8C3C"/>
              </a:buClr>
              <a:buSzPct val="100000"/>
              <a:buFont typeface="Verdana"/>
              <a:buNone/>
            </a:pPr>
            <a:r>
              <a:rPr lang="tr-TR" sz="2400"/>
              <a:t>DC Formatında tüm öğelerin (karma) kullanımı</a:t>
            </a:r>
            <a:endParaRPr sz="2400"/>
          </a:p>
        </p:txBody>
      </p:sp>
      <p:sp>
        <p:nvSpPr>
          <p:cNvPr id="252" name="Google Shape;252;p14"/>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Autofit/>
          </a:bodyPr>
          <a:lstStyle/>
          <a:p>
            <a:pPr marL="265176" lvl="0" indent="-265176" algn="l" rtl="0">
              <a:spcBef>
                <a:spcPts val="0"/>
              </a:spcBef>
              <a:spcAft>
                <a:spcPts val="0"/>
              </a:spcAft>
              <a:buSzPts val="880"/>
              <a:buNone/>
            </a:pPr>
            <a:r>
              <a:rPr lang="tr-TR" sz="1100"/>
              <a:t>&lt;html&gt;</a:t>
            </a:r>
            <a:endParaRPr/>
          </a:p>
          <a:p>
            <a:pPr marL="265176" lvl="0" indent="-265176" algn="l" rtl="0">
              <a:spcBef>
                <a:spcPts val="250"/>
              </a:spcBef>
              <a:spcAft>
                <a:spcPts val="0"/>
              </a:spcAft>
              <a:buSzPts val="880"/>
              <a:buNone/>
            </a:pPr>
            <a:r>
              <a:rPr lang="tr-TR" sz="1100"/>
              <a:t> &lt;head&gt; </a:t>
            </a:r>
            <a:endParaRPr/>
          </a:p>
          <a:p>
            <a:pPr marL="265176" lvl="0" indent="-265176" algn="l" rtl="0">
              <a:spcBef>
                <a:spcPts val="250"/>
              </a:spcBef>
              <a:spcAft>
                <a:spcPts val="0"/>
              </a:spcAft>
              <a:buSzPts val="880"/>
              <a:buNone/>
            </a:pPr>
            <a:r>
              <a:rPr lang="tr-TR" sz="1100"/>
              <a:t>&lt;title&gt; Nutritional Allocation Increase &lt;/title&gt;</a:t>
            </a:r>
            <a:endParaRPr/>
          </a:p>
          <a:p>
            <a:pPr marL="265176" lvl="0" indent="-265176" algn="l" rtl="0">
              <a:spcBef>
                <a:spcPts val="250"/>
              </a:spcBef>
              <a:spcAft>
                <a:spcPts val="0"/>
              </a:spcAft>
              <a:buSzPts val="880"/>
              <a:buNone/>
            </a:pPr>
            <a:r>
              <a:rPr lang="tr-TR" sz="1100"/>
              <a:t> &lt;meta name = "DC.Creator" content = "Simpson, Homer"&gt; </a:t>
            </a:r>
            <a:endParaRPr/>
          </a:p>
          <a:p>
            <a:pPr marL="265176" lvl="0" indent="-265176" algn="l" rtl="0">
              <a:spcBef>
                <a:spcPts val="250"/>
              </a:spcBef>
              <a:spcAft>
                <a:spcPts val="0"/>
              </a:spcAft>
              <a:buSzPts val="880"/>
              <a:buNone/>
            </a:pPr>
            <a:r>
              <a:rPr lang="tr-TR" sz="1100"/>
              <a:t>&lt;meta name = "DC.Title" content = "Nutritional Allocation Increase"&gt; </a:t>
            </a:r>
            <a:endParaRPr/>
          </a:p>
          <a:p>
            <a:pPr marL="265176" lvl="0" indent="-265176" algn="l" rtl="0">
              <a:spcBef>
                <a:spcPts val="250"/>
              </a:spcBef>
              <a:spcAft>
                <a:spcPts val="0"/>
              </a:spcAft>
              <a:buSzPts val="880"/>
              <a:buNone/>
            </a:pPr>
            <a:r>
              <a:rPr lang="tr-TR" sz="1100"/>
              <a:t>&lt;meta name = "DC.Date.Created" content = "1999-03-08"&gt; </a:t>
            </a:r>
            <a:endParaRPr/>
          </a:p>
          <a:p>
            <a:pPr marL="265176" lvl="0" indent="-265176" algn="l" rtl="0">
              <a:spcBef>
                <a:spcPts val="250"/>
              </a:spcBef>
              <a:spcAft>
                <a:spcPts val="0"/>
              </a:spcAft>
              <a:buSzPts val="880"/>
              <a:buNone/>
            </a:pPr>
            <a:r>
              <a:rPr lang="tr-TR" sz="1100"/>
              <a:t>&lt;meta name = "DC.Identifier" content = "</a:t>
            </a:r>
            <a:r>
              <a:rPr lang="tr-TR" sz="1100" u="sng">
                <a:solidFill>
                  <a:schemeClr val="hlink"/>
                </a:solidFill>
                <a:hlinkClick r:id="rId3"/>
              </a:rPr>
              <a:t>http://moes.bar.com/doh/homer.html"</a:t>
            </a:r>
            <a:r>
              <a:rPr lang="tr-TR" sz="1100"/>
              <a:t>&gt; </a:t>
            </a:r>
            <a:endParaRPr/>
          </a:p>
          <a:p>
            <a:pPr marL="265176" lvl="0" indent="-265176" algn="l" rtl="0">
              <a:spcBef>
                <a:spcPts val="250"/>
              </a:spcBef>
              <a:spcAft>
                <a:spcPts val="0"/>
              </a:spcAft>
              <a:buSzPts val="880"/>
              <a:buNone/>
            </a:pPr>
            <a:r>
              <a:rPr lang="tr-TR" sz="1100"/>
              <a:t>&lt;meta name = "DC.Format" content = "text/html; 1320 bytes"&gt; </a:t>
            </a:r>
            <a:endParaRPr/>
          </a:p>
          <a:p>
            <a:pPr marL="265176" lvl="0" indent="-265176" algn="l" rtl="0">
              <a:spcBef>
                <a:spcPts val="250"/>
              </a:spcBef>
              <a:spcAft>
                <a:spcPts val="0"/>
              </a:spcAft>
              <a:buSzPts val="880"/>
              <a:buNone/>
            </a:pPr>
            <a:r>
              <a:rPr lang="tr-TR" sz="1100"/>
              <a:t>&lt;meta name = "DC.Language" content = "en-BUREAUCRATESE"&gt; </a:t>
            </a:r>
            <a:endParaRPr/>
          </a:p>
          <a:p>
            <a:pPr marL="265176" lvl="0" indent="-265176" algn="l" rtl="0">
              <a:spcBef>
                <a:spcPts val="250"/>
              </a:spcBef>
              <a:spcAft>
                <a:spcPts val="0"/>
              </a:spcAft>
              <a:buSzPts val="880"/>
              <a:buNone/>
            </a:pPr>
            <a:r>
              <a:rPr lang="tr-TR" sz="1100"/>
              <a:t>&lt;meta name = "RC.MetadataAuthority" content = "Springfield Nuclear"&gt; </a:t>
            </a:r>
            <a:endParaRPr/>
          </a:p>
          <a:p>
            <a:pPr marL="265176" lvl="0" indent="-265176" algn="l" rtl="0">
              <a:spcBef>
                <a:spcPts val="250"/>
              </a:spcBef>
              <a:spcAft>
                <a:spcPts val="0"/>
              </a:spcAft>
              <a:buSzPts val="880"/>
              <a:buNone/>
            </a:pPr>
            <a:r>
              <a:rPr lang="tr-TR" sz="1100"/>
              <a:t>	&lt;link rel = "schema.DC" href = "</a:t>
            </a:r>
            <a:r>
              <a:rPr lang="tr-TR" sz="1100" u="sng">
                <a:solidFill>
                  <a:schemeClr val="hlink"/>
                </a:solidFill>
                <a:hlinkClick r:id="rId4"/>
              </a:rPr>
              <a:t>http://purl.org/DC/elements/1.0/"</a:t>
            </a:r>
            <a:r>
              <a:rPr lang="tr-TR" sz="1100"/>
              <a:t>&gt; </a:t>
            </a:r>
            <a:endParaRPr/>
          </a:p>
          <a:p>
            <a:pPr marL="265176" lvl="0" indent="-265176" algn="l" rtl="0">
              <a:spcBef>
                <a:spcPts val="250"/>
              </a:spcBef>
              <a:spcAft>
                <a:spcPts val="0"/>
              </a:spcAft>
              <a:buSzPts val="880"/>
              <a:buNone/>
            </a:pPr>
            <a:r>
              <a:rPr lang="tr-TR" sz="1100"/>
              <a:t>	&lt;link rel = "schema.RC" href = "</a:t>
            </a:r>
            <a:r>
              <a:rPr lang="tr-TR" sz="1100" u="sng">
                <a:solidFill>
                  <a:schemeClr val="hlink"/>
                </a:solidFill>
                <a:hlinkClick r:id="rId5"/>
              </a:rPr>
              <a:t>http://nukes.org/ReactorCore/rc"</a:t>
            </a:r>
            <a:r>
              <a:rPr lang="tr-TR" sz="1100"/>
              <a:t>&gt; </a:t>
            </a:r>
            <a:endParaRPr/>
          </a:p>
          <a:p>
            <a:pPr marL="265176" lvl="0" indent="-265176" algn="l" rtl="0">
              <a:spcBef>
                <a:spcPts val="250"/>
              </a:spcBef>
              <a:spcAft>
                <a:spcPts val="0"/>
              </a:spcAft>
              <a:buSzPts val="880"/>
              <a:buNone/>
            </a:pPr>
            <a:r>
              <a:rPr lang="tr-TR" sz="1100"/>
              <a:t>&lt;meta name = "DC.Type" content = "Memorandum"&gt; </a:t>
            </a:r>
            <a:endParaRPr/>
          </a:p>
          <a:p>
            <a:pPr marL="265176" lvl="0" indent="-265176" algn="l" rtl="0">
              <a:spcBef>
                <a:spcPts val="250"/>
              </a:spcBef>
              <a:spcAft>
                <a:spcPts val="0"/>
              </a:spcAft>
              <a:buSzPts val="880"/>
              <a:buNone/>
            </a:pPr>
            <a:r>
              <a:rPr lang="tr-TR" sz="1100"/>
              <a:t>&lt;/head&gt; </a:t>
            </a:r>
            <a:endParaRPr/>
          </a:p>
          <a:p>
            <a:pPr marL="265176" lvl="0" indent="-265176" algn="l" rtl="0">
              <a:spcBef>
                <a:spcPts val="250"/>
              </a:spcBef>
              <a:spcAft>
                <a:spcPts val="0"/>
              </a:spcAft>
              <a:buSzPts val="880"/>
              <a:buNone/>
            </a:pPr>
            <a:r>
              <a:rPr lang="tr-TR" sz="1100"/>
              <a:t>&lt;body&gt; </a:t>
            </a:r>
            <a:endParaRPr/>
          </a:p>
          <a:p>
            <a:pPr marL="265176" lvl="0" indent="-265176" algn="l" rtl="0">
              <a:spcBef>
                <a:spcPts val="250"/>
              </a:spcBef>
              <a:spcAft>
                <a:spcPts val="0"/>
              </a:spcAft>
              <a:buSzPts val="880"/>
              <a:buNone/>
            </a:pPr>
            <a:r>
              <a:rPr lang="tr-TR" sz="1100"/>
              <a:t>&lt;p&gt; </a:t>
            </a:r>
            <a:endParaRPr/>
          </a:p>
          <a:p>
            <a:pPr marL="265176" lvl="0" indent="-265176" algn="l" rtl="0">
              <a:spcBef>
                <a:spcPts val="250"/>
              </a:spcBef>
              <a:spcAft>
                <a:spcPts val="0"/>
              </a:spcAft>
              <a:buSzPts val="880"/>
              <a:buNone/>
            </a:pPr>
            <a:r>
              <a:rPr lang="tr-TR" sz="1100"/>
              <a:t>From: Acting Shift Supervisor </a:t>
            </a:r>
            <a:endParaRPr/>
          </a:p>
          <a:p>
            <a:pPr marL="265176" lvl="0" indent="-265176" algn="l" rtl="0">
              <a:spcBef>
                <a:spcPts val="250"/>
              </a:spcBef>
              <a:spcAft>
                <a:spcPts val="0"/>
              </a:spcAft>
              <a:buSzPts val="880"/>
              <a:buNone/>
            </a:pPr>
            <a:r>
              <a:rPr lang="tr-TR" sz="1100"/>
              <a:t>To: Plant Control Personnel </a:t>
            </a:r>
            <a:endParaRPr/>
          </a:p>
          <a:p>
            <a:pPr marL="265176" lvl="0" indent="-265176" algn="l" rtl="0">
              <a:spcBef>
                <a:spcPts val="250"/>
              </a:spcBef>
              <a:spcAft>
                <a:spcPts val="0"/>
              </a:spcAft>
              <a:buSzPts val="880"/>
              <a:buNone/>
            </a:pPr>
            <a:r>
              <a:rPr lang="tr-TR" sz="1100"/>
              <a:t>RE: Nutritional Allocation Increase </a:t>
            </a:r>
            <a:endParaRPr/>
          </a:p>
          <a:p>
            <a:pPr marL="265176" lvl="0" indent="-265176" algn="l" rtl="0">
              <a:spcBef>
                <a:spcPts val="250"/>
              </a:spcBef>
              <a:spcAft>
                <a:spcPts val="0"/>
              </a:spcAft>
              <a:buSzPts val="880"/>
              <a:buNone/>
            </a:pPr>
            <a:r>
              <a:rPr lang="tr-TR" sz="1100"/>
              <a:t>Date: 1999-03-08 &lt;p&gt; Pursuant to directive DOH:10.2001/405aec of article B-2022, subsection 48.2.4.4.1c regarding staff morale and employee productivity standards, the current allocation of doughnut acquisition funds shall be increased effective immediately. </a:t>
            </a:r>
            <a:endParaRPr/>
          </a:p>
          <a:p>
            <a:pPr marL="265176" lvl="0" indent="-265176" algn="l" rtl="0">
              <a:spcBef>
                <a:spcPts val="250"/>
              </a:spcBef>
              <a:spcAft>
                <a:spcPts val="0"/>
              </a:spcAft>
              <a:buSzPts val="880"/>
              <a:buNone/>
            </a:pPr>
            <a:r>
              <a:rPr lang="tr-TR" sz="1100"/>
              <a:t>&lt;/body&gt;</a:t>
            </a:r>
            <a:endParaRPr/>
          </a:p>
          <a:p>
            <a:pPr marL="265176" lvl="0" indent="-265176" algn="l" rtl="0">
              <a:spcBef>
                <a:spcPts val="250"/>
              </a:spcBef>
              <a:spcAft>
                <a:spcPts val="0"/>
              </a:spcAft>
              <a:buSzPts val="880"/>
              <a:buNone/>
            </a:pPr>
            <a:r>
              <a:rPr lang="tr-TR" sz="1100"/>
              <a:t>&lt;/html&gt; </a:t>
            </a:r>
            <a:endParaRPr/>
          </a:p>
        </p:txBody>
      </p:sp>
      <p:sp>
        <p:nvSpPr>
          <p:cNvPr id="253" name="Google Shape;253;p14"/>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2"/>
          <p:cNvGrpSpPr/>
          <p:nvPr/>
        </p:nvGrpSpPr>
        <p:grpSpPr>
          <a:xfrm>
            <a:off x="366078" y="530225"/>
            <a:ext cx="8183562" cy="4184792"/>
            <a:chOff x="0" y="0"/>
            <a:chExt cx="8183562" cy="4184792"/>
          </a:xfrm>
        </p:grpSpPr>
        <p:sp>
          <p:nvSpPr>
            <p:cNvPr id="106" name="Google Shape;106;p2"/>
            <p:cNvSpPr/>
            <p:nvPr/>
          </p:nvSpPr>
          <p:spPr>
            <a:xfrm>
              <a:off x="0" y="475352"/>
              <a:ext cx="8183562" cy="806400"/>
            </a:xfrm>
            <a:prstGeom prst="rect">
              <a:avLst/>
            </a:prstGeom>
            <a:solidFill>
              <a:schemeClr val="lt1">
                <a:alpha val="89803"/>
              </a:schemeClr>
            </a:solidFill>
            <a:ln w="25400" cap="flat" cmpd="sng">
              <a:solidFill>
                <a:srgbClr val="EF7F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96354" y="0"/>
              <a:ext cx="5728493" cy="944640"/>
            </a:xfrm>
            <a:prstGeom prst="roundRect">
              <a:avLst>
                <a:gd name="adj" fmla="val 16667"/>
              </a:avLst>
            </a:prstGeom>
            <a:solidFill>
              <a:srgbClr val="EF7F0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txBox="1"/>
            <p:nvPr/>
          </p:nvSpPr>
          <p:spPr>
            <a:xfrm>
              <a:off x="442468" y="46114"/>
              <a:ext cx="5636265" cy="852412"/>
            </a:xfrm>
            <a:prstGeom prst="rect">
              <a:avLst/>
            </a:prstGeom>
            <a:noFill/>
            <a:ln>
              <a:noFill/>
            </a:ln>
          </p:spPr>
          <p:txBody>
            <a:bodyPr spcFirstLastPara="1" wrap="square" lIns="216500" tIns="0" rIns="216500" bIns="0" anchor="ctr" anchorCtr="0">
              <a:noAutofit/>
            </a:bodyPr>
            <a:lstStyle/>
            <a:p>
              <a:pPr marL="0" marR="0" lvl="0" indent="0" algn="l" rtl="0">
                <a:lnSpc>
                  <a:spcPct val="90000"/>
                </a:lnSpc>
                <a:spcBef>
                  <a:spcPts val="0"/>
                </a:spcBef>
                <a:spcAft>
                  <a:spcPts val="0"/>
                </a:spcAft>
                <a:buClr>
                  <a:schemeClr val="lt1"/>
                </a:buClr>
                <a:buSzPts val="3200"/>
                <a:buFont typeface="Verdana"/>
                <a:buNone/>
              </a:pPr>
              <a:r>
                <a:rPr lang="tr-TR" sz="3200" b="0" i="0" u="none" strike="noStrike" cap="none" dirty="0">
                  <a:solidFill>
                    <a:schemeClr val="lt1"/>
                  </a:solidFill>
                  <a:latin typeface="Verdana"/>
                  <a:ea typeface="Verdana"/>
                  <a:cs typeface="Verdana"/>
                  <a:sym typeface="Verdana"/>
                </a:rPr>
                <a:t>DC :Kavramsal Giriş</a:t>
              </a:r>
              <a:endParaRPr dirty="0"/>
            </a:p>
          </p:txBody>
        </p:sp>
        <p:sp>
          <p:nvSpPr>
            <p:cNvPr id="109" name="Google Shape;109;p2"/>
            <p:cNvSpPr/>
            <p:nvPr/>
          </p:nvSpPr>
          <p:spPr>
            <a:xfrm>
              <a:off x="0" y="1926872"/>
              <a:ext cx="8183562" cy="806400"/>
            </a:xfrm>
            <a:prstGeom prst="rect">
              <a:avLst/>
            </a:prstGeom>
            <a:solidFill>
              <a:schemeClr val="lt1">
                <a:alpha val="89803"/>
              </a:schemeClr>
            </a:solidFill>
            <a:ln w="25400" cap="flat" cmpd="sng">
              <a:solidFill>
                <a:srgbClr val="EF7F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69108" y="1473407"/>
              <a:ext cx="5728493" cy="944640"/>
            </a:xfrm>
            <a:prstGeom prst="roundRect">
              <a:avLst>
                <a:gd name="adj" fmla="val 16667"/>
              </a:avLst>
            </a:prstGeom>
            <a:solidFill>
              <a:srgbClr val="EF7F0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txBox="1"/>
            <p:nvPr/>
          </p:nvSpPr>
          <p:spPr>
            <a:xfrm>
              <a:off x="315222" y="1519521"/>
              <a:ext cx="5636265" cy="852412"/>
            </a:xfrm>
            <a:prstGeom prst="rect">
              <a:avLst/>
            </a:prstGeom>
            <a:noFill/>
            <a:ln>
              <a:noFill/>
            </a:ln>
          </p:spPr>
          <p:txBody>
            <a:bodyPr spcFirstLastPara="1" wrap="square" lIns="216500" tIns="0" rIns="216500" bIns="0" anchor="ctr" anchorCtr="0">
              <a:noAutofit/>
            </a:bodyPr>
            <a:lstStyle/>
            <a:p>
              <a:pPr marL="0" marR="0" lvl="0" indent="0" algn="l" rtl="0">
                <a:lnSpc>
                  <a:spcPct val="90000"/>
                </a:lnSpc>
                <a:spcBef>
                  <a:spcPts val="0"/>
                </a:spcBef>
                <a:spcAft>
                  <a:spcPts val="0"/>
                </a:spcAft>
                <a:buClr>
                  <a:schemeClr val="lt1"/>
                </a:buClr>
                <a:buSzPts val="3200"/>
                <a:buFont typeface="Verdana"/>
                <a:buNone/>
              </a:pPr>
              <a:r>
                <a:rPr lang="tr-TR" sz="3200" b="0" i="0" u="none" strike="noStrike" cap="none">
                  <a:solidFill>
                    <a:schemeClr val="lt1"/>
                  </a:solidFill>
                  <a:latin typeface="Verdana"/>
                  <a:ea typeface="Verdana"/>
                  <a:cs typeface="Verdana"/>
                  <a:sym typeface="Verdana"/>
                </a:rPr>
                <a:t>Kapsam ve Terminoloji</a:t>
              </a:r>
              <a:endParaRPr sz="3200" b="0" i="0" u="none" strike="noStrike" cap="none">
                <a:solidFill>
                  <a:schemeClr val="lt1"/>
                </a:solidFill>
                <a:latin typeface="Verdana"/>
                <a:ea typeface="Verdana"/>
                <a:cs typeface="Verdana"/>
                <a:sym typeface="Verdana"/>
              </a:endParaRPr>
            </a:p>
          </p:txBody>
        </p:sp>
        <p:sp>
          <p:nvSpPr>
            <p:cNvPr id="112" name="Google Shape;112;p2"/>
            <p:cNvSpPr/>
            <p:nvPr/>
          </p:nvSpPr>
          <p:spPr>
            <a:xfrm>
              <a:off x="0" y="3378392"/>
              <a:ext cx="8183562" cy="806400"/>
            </a:xfrm>
            <a:prstGeom prst="rect">
              <a:avLst/>
            </a:prstGeom>
            <a:solidFill>
              <a:schemeClr val="lt1">
                <a:alpha val="89803"/>
              </a:schemeClr>
            </a:solidFill>
            <a:ln w="25400" cap="flat" cmpd="sng">
              <a:solidFill>
                <a:srgbClr val="EF7F0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09178" y="2906072"/>
              <a:ext cx="5728493" cy="944640"/>
            </a:xfrm>
            <a:prstGeom prst="roundRect">
              <a:avLst>
                <a:gd name="adj" fmla="val 16667"/>
              </a:avLst>
            </a:prstGeom>
            <a:solidFill>
              <a:srgbClr val="EF7F0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txBox="1"/>
            <p:nvPr/>
          </p:nvSpPr>
          <p:spPr>
            <a:xfrm>
              <a:off x="455292" y="2952186"/>
              <a:ext cx="5636265" cy="852412"/>
            </a:xfrm>
            <a:prstGeom prst="rect">
              <a:avLst/>
            </a:prstGeom>
            <a:noFill/>
            <a:ln>
              <a:noFill/>
            </a:ln>
          </p:spPr>
          <p:txBody>
            <a:bodyPr spcFirstLastPara="1" wrap="square" lIns="216500" tIns="0" rIns="216500" bIns="0" anchor="ctr" anchorCtr="0">
              <a:noAutofit/>
            </a:bodyPr>
            <a:lstStyle/>
            <a:p>
              <a:pPr marL="0" marR="0" lvl="0" indent="0" algn="l" rtl="0">
                <a:lnSpc>
                  <a:spcPct val="90000"/>
                </a:lnSpc>
                <a:spcBef>
                  <a:spcPts val="0"/>
                </a:spcBef>
                <a:spcAft>
                  <a:spcPts val="0"/>
                </a:spcAft>
                <a:buClr>
                  <a:schemeClr val="lt1"/>
                </a:buClr>
                <a:buSzPts val="3200"/>
                <a:buFont typeface="Verdana"/>
                <a:buNone/>
              </a:pPr>
              <a:r>
                <a:rPr lang="tr-TR" sz="3200" b="0" i="0" u="none" strike="noStrike" cap="none">
                  <a:solidFill>
                    <a:schemeClr val="lt1"/>
                  </a:solidFill>
                  <a:latin typeface="Verdana"/>
                  <a:ea typeface="Verdana"/>
                  <a:cs typeface="Verdana"/>
                  <a:sym typeface="Verdana"/>
                </a:rPr>
                <a:t>Ögeler</a:t>
              </a:r>
              <a:endParaRPr sz="3200" b="0" i="0" u="none" strike="noStrike" cap="none">
                <a:solidFill>
                  <a:schemeClr val="lt1"/>
                </a:solidFill>
                <a:latin typeface="Verdana"/>
                <a:ea typeface="Verdana"/>
                <a:cs typeface="Verdana"/>
                <a:sym typeface="Verdana"/>
              </a:endParaRPr>
            </a:p>
          </p:txBody>
        </p:sp>
      </p:grpSp>
      <p:sp>
        <p:nvSpPr>
          <p:cNvPr id="115" name="Google Shape;115;p2"/>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5"/>
          <p:cNvSpPr txBox="1">
            <a:spLocks noGrp="1"/>
          </p:cNvSpPr>
          <p:nvPr>
            <p:ph type="title"/>
          </p:nvPr>
        </p:nvSpPr>
        <p:spPr>
          <a:xfrm>
            <a:off x="502920" y="5301208"/>
            <a:ext cx="8183880" cy="576064"/>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FF8C3C"/>
              </a:buClr>
              <a:buSzPct val="100000"/>
              <a:buFont typeface="Verdana"/>
              <a:buNone/>
            </a:pPr>
            <a:r>
              <a:rPr lang="tr-TR" sz="2400"/>
              <a:t>Yalın format örneği: iki yazar, iki başlık (kitap)</a:t>
            </a:r>
            <a:endParaRPr/>
          </a:p>
        </p:txBody>
      </p:sp>
      <p:sp>
        <p:nvSpPr>
          <p:cNvPr id="260" name="Google Shape;260;p15"/>
          <p:cNvSpPr txBox="1">
            <a:spLocks noGrp="1"/>
          </p:cNvSpPr>
          <p:nvPr>
            <p:ph type="body" idx="1"/>
          </p:nvPr>
        </p:nvSpPr>
        <p:spPr>
          <a:xfrm>
            <a:off x="502920" y="530352"/>
            <a:ext cx="8183880" cy="4842864"/>
          </a:xfrm>
          <a:prstGeom prst="rect">
            <a:avLst/>
          </a:prstGeom>
          <a:noFill/>
          <a:ln>
            <a:noFill/>
          </a:ln>
        </p:spPr>
        <p:txBody>
          <a:bodyPr spcFirstLastPara="1" wrap="square" lIns="182875" tIns="91425" rIns="91425" bIns="45700" anchor="t" anchorCtr="0">
            <a:normAutofit lnSpcReduction="10000"/>
          </a:bodyPr>
          <a:lstStyle/>
          <a:p>
            <a:pPr marL="265176" lvl="0" indent="-265176" algn="l" rtl="0">
              <a:spcBef>
                <a:spcPts val="0"/>
              </a:spcBef>
              <a:spcAft>
                <a:spcPts val="0"/>
              </a:spcAft>
              <a:buSzPts val="2240"/>
              <a:buChar char="⚫"/>
            </a:pPr>
            <a:r>
              <a:rPr lang="tr-TR"/>
              <a:t>Dublin Core’un HTML kodlamasının  örnekleri RFC 2731 de tanımlanır : </a:t>
            </a:r>
            <a:endParaRPr/>
          </a:p>
          <a:p>
            <a:pPr marL="265176" lvl="0" indent="-265176" algn="l" rtl="0">
              <a:spcBef>
                <a:spcPts val="250"/>
              </a:spcBef>
              <a:spcAft>
                <a:spcPts val="0"/>
              </a:spcAft>
              <a:buSzPts val="2240"/>
              <a:buNone/>
            </a:pPr>
            <a:r>
              <a:rPr lang="tr-TR"/>
              <a:t>&lt;meta name = "DC.Title“</a:t>
            </a:r>
            <a:endParaRPr/>
          </a:p>
          <a:p>
            <a:pPr marL="265176" lvl="0" indent="-265176" algn="l" rtl="0">
              <a:spcBef>
                <a:spcPts val="250"/>
              </a:spcBef>
              <a:spcAft>
                <a:spcPts val="0"/>
              </a:spcAft>
              <a:buSzPts val="2240"/>
              <a:buNone/>
            </a:pPr>
            <a:r>
              <a:rPr lang="tr-TR"/>
              <a:t> 		content = "The Communist Manifesto"&gt; </a:t>
            </a:r>
            <a:endParaRPr/>
          </a:p>
          <a:p>
            <a:pPr marL="265176" lvl="0" indent="-265176" algn="l" rtl="0">
              <a:spcBef>
                <a:spcPts val="250"/>
              </a:spcBef>
              <a:spcAft>
                <a:spcPts val="0"/>
              </a:spcAft>
              <a:buSzPts val="2240"/>
              <a:buNone/>
            </a:pPr>
            <a:r>
              <a:rPr lang="tr-TR"/>
              <a:t>&lt;meta name = "DC.Creator" </a:t>
            </a:r>
            <a:endParaRPr/>
          </a:p>
          <a:p>
            <a:pPr marL="265176" lvl="0" indent="-265176" algn="l" rtl="0">
              <a:spcBef>
                <a:spcPts val="250"/>
              </a:spcBef>
              <a:spcAft>
                <a:spcPts val="0"/>
              </a:spcAft>
              <a:buSzPts val="2240"/>
              <a:buNone/>
            </a:pPr>
            <a:r>
              <a:rPr lang="tr-TR"/>
              <a:t>		content = "Marx, K."&gt;</a:t>
            </a:r>
            <a:endParaRPr/>
          </a:p>
          <a:p>
            <a:pPr marL="265176" lvl="0" indent="-265176" algn="l" rtl="0">
              <a:spcBef>
                <a:spcPts val="250"/>
              </a:spcBef>
              <a:spcAft>
                <a:spcPts val="0"/>
              </a:spcAft>
              <a:buSzPts val="2240"/>
              <a:buNone/>
            </a:pPr>
            <a:r>
              <a:rPr lang="tr-TR"/>
              <a:t> &lt;meta name = "DC.Creator" </a:t>
            </a:r>
            <a:endParaRPr/>
          </a:p>
          <a:p>
            <a:pPr marL="265176" lvl="0" indent="-265176" algn="l" rtl="0">
              <a:spcBef>
                <a:spcPts val="250"/>
              </a:spcBef>
              <a:spcAft>
                <a:spcPts val="0"/>
              </a:spcAft>
              <a:buSzPts val="2240"/>
              <a:buNone/>
            </a:pPr>
            <a:r>
              <a:rPr lang="tr-TR"/>
              <a:t>		content = "Engels, F."&gt; </a:t>
            </a:r>
            <a:endParaRPr/>
          </a:p>
          <a:p>
            <a:pPr marL="265176" lvl="0" indent="-265176" algn="l" rtl="0">
              <a:spcBef>
                <a:spcPts val="250"/>
              </a:spcBef>
              <a:spcAft>
                <a:spcPts val="0"/>
              </a:spcAft>
              <a:buSzPts val="2240"/>
              <a:buNone/>
            </a:pPr>
            <a:r>
              <a:rPr lang="tr-TR"/>
              <a:t>&lt;meta name = "DC.Title" 	</a:t>
            </a:r>
            <a:endParaRPr/>
          </a:p>
          <a:p>
            <a:pPr marL="265176" lvl="0" indent="-265176" algn="l" rtl="0">
              <a:spcBef>
                <a:spcPts val="250"/>
              </a:spcBef>
              <a:spcAft>
                <a:spcPts val="0"/>
              </a:spcAft>
              <a:buSzPts val="2240"/>
              <a:buNone/>
            </a:pPr>
            <a:r>
              <a:rPr lang="tr-TR"/>
              <a:t>		content =  "Capital"&gt; </a:t>
            </a:r>
            <a:endParaRPr/>
          </a:p>
          <a:p>
            <a:pPr marL="265176" lvl="0" indent="-122935" algn="l" rtl="0">
              <a:spcBef>
                <a:spcPts val="250"/>
              </a:spcBef>
              <a:spcAft>
                <a:spcPts val="0"/>
              </a:spcAft>
              <a:buSzPts val="2240"/>
              <a:buNone/>
            </a:pPr>
            <a:endParaRPr/>
          </a:p>
        </p:txBody>
      </p:sp>
      <p:sp>
        <p:nvSpPr>
          <p:cNvPr id="261" name="Google Shape;261;p15"/>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6"/>
          <p:cNvSpPr txBox="1">
            <a:spLocks noGrp="1"/>
          </p:cNvSpPr>
          <p:nvPr>
            <p:ph type="title"/>
          </p:nvPr>
        </p:nvSpPr>
        <p:spPr>
          <a:xfrm>
            <a:off x="502920" y="3933056"/>
            <a:ext cx="8183880" cy="2101984"/>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FF8C3C"/>
              </a:buClr>
              <a:buSzPct val="100000"/>
              <a:buFont typeface="Verdana"/>
              <a:buNone/>
            </a:pPr>
            <a:r>
              <a:rPr lang="tr-TR"/>
              <a:t>Yalın format (E-posta)diakritik/ayırıcı karakterler HTML olarak kullanılmış)</a:t>
            </a:r>
            <a:endParaRPr/>
          </a:p>
        </p:txBody>
      </p:sp>
      <p:sp>
        <p:nvSpPr>
          <p:cNvPr id="268" name="Google Shape;268;p16"/>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a:bodyPr>
          <a:lstStyle/>
          <a:p>
            <a:pPr marL="265176" lvl="0" indent="-265176" algn="l" rtl="0">
              <a:spcBef>
                <a:spcPts val="0"/>
              </a:spcBef>
              <a:spcAft>
                <a:spcPts val="0"/>
              </a:spcAft>
              <a:buSzPts val="2240"/>
              <a:buChar char="⚫"/>
            </a:pPr>
            <a:r>
              <a:rPr lang="tr-TR"/>
              <a:t>&lt;meta name = "DC.Creator" </a:t>
            </a:r>
            <a:endParaRPr/>
          </a:p>
          <a:p>
            <a:pPr marL="548640" lvl="1" indent="-201168" algn="l" rtl="0">
              <a:spcBef>
                <a:spcPts val="250"/>
              </a:spcBef>
              <a:spcAft>
                <a:spcPts val="0"/>
              </a:spcAft>
              <a:buSzPts val="2400"/>
              <a:buNone/>
            </a:pPr>
            <a:r>
              <a:rPr lang="tr-TR"/>
              <a:t>	content = "Da Costa, Jos&amp;eacute;"&gt; </a:t>
            </a:r>
            <a:endParaRPr/>
          </a:p>
          <a:p>
            <a:pPr marL="548640" lvl="1" indent="-201168" algn="l" rtl="0">
              <a:spcBef>
                <a:spcPts val="250"/>
              </a:spcBef>
              <a:spcAft>
                <a:spcPts val="0"/>
              </a:spcAft>
              <a:buSzPts val="2400"/>
              <a:buNone/>
            </a:pPr>
            <a:r>
              <a:rPr lang="tr-TR"/>
              <a:t>&lt;meta name = "AC.Email" </a:t>
            </a:r>
            <a:endParaRPr/>
          </a:p>
          <a:p>
            <a:pPr marL="548640" lvl="1" indent="-201168" algn="l" rtl="0">
              <a:spcBef>
                <a:spcPts val="250"/>
              </a:spcBef>
              <a:spcAft>
                <a:spcPts val="0"/>
              </a:spcAft>
              <a:buSzPts val="2400"/>
              <a:buNone/>
            </a:pPr>
            <a:r>
              <a:rPr lang="tr-TR"/>
              <a:t>	content = "</a:t>
            </a:r>
            <a:r>
              <a:rPr lang="tr-TR" u="sng">
                <a:solidFill>
                  <a:schemeClr val="hlink"/>
                </a:solidFill>
                <a:hlinkClick r:id="rId3"/>
              </a:rPr>
              <a:t>dacostaj@peoplesmail.org</a:t>
            </a:r>
            <a:r>
              <a:rPr lang="tr-TR"/>
              <a:t>"&gt; </a:t>
            </a:r>
            <a:endParaRPr/>
          </a:p>
          <a:p>
            <a:pPr marL="548640" lvl="1" indent="-201168" algn="l" rtl="0">
              <a:spcBef>
                <a:spcPts val="250"/>
              </a:spcBef>
              <a:spcAft>
                <a:spcPts val="0"/>
              </a:spcAft>
              <a:buSzPts val="2400"/>
              <a:buNone/>
            </a:pPr>
            <a:r>
              <a:rPr lang="tr-TR"/>
              <a:t>&lt;meta name = "DC.Title" </a:t>
            </a:r>
            <a:endParaRPr/>
          </a:p>
          <a:p>
            <a:pPr marL="548640" lvl="1" indent="-201168" algn="l" rtl="0">
              <a:spcBef>
                <a:spcPts val="250"/>
              </a:spcBef>
              <a:spcAft>
                <a:spcPts val="0"/>
              </a:spcAft>
              <a:buSzPts val="2400"/>
              <a:buNone/>
            </a:pPr>
            <a:r>
              <a:rPr lang="tr-TR"/>
              <a:t>	content = "Jesse &amp;#34;The Body&amp;#34; Ventura--A Biography"&gt; </a:t>
            </a:r>
            <a:endParaRPr/>
          </a:p>
        </p:txBody>
      </p:sp>
      <p:sp>
        <p:nvSpPr>
          <p:cNvPr id="269" name="Google Shape;269;p16"/>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7"/>
          <p:cNvSpPr txBox="1">
            <a:spLocks noGrp="1"/>
          </p:cNvSpPr>
          <p:nvPr>
            <p:ph type="title"/>
          </p:nvPr>
        </p:nvSpPr>
        <p:spPr>
          <a:xfrm>
            <a:off x="502920" y="4983480"/>
            <a:ext cx="8183880" cy="105156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8C3C"/>
              </a:buClr>
              <a:buSzPts val="3600"/>
              <a:buFont typeface="Verdana"/>
              <a:buNone/>
            </a:pPr>
            <a:r>
              <a:rPr lang="tr-TR"/>
              <a:t>DC STANDARDININ </a:t>
            </a:r>
            <a:r>
              <a:rPr lang="tr-TR" b="0"/>
              <a:t>ÖĞELERİ </a:t>
            </a:r>
            <a:endParaRPr/>
          </a:p>
        </p:txBody>
      </p:sp>
      <p:sp>
        <p:nvSpPr>
          <p:cNvPr id="276" name="Google Shape;276;p17"/>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a:bodyPr>
          <a:lstStyle/>
          <a:p>
            <a:pPr marL="265176" lvl="0" indent="-265176" algn="l" rtl="0">
              <a:spcBef>
                <a:spcPts val="0"/>
              </a:spcBef>
              <a:spcAft>
                <a:spcPts val="0"/>
              </a:spcAft>
              <a:buSzPts val="2240"/>
              <a:buChar char="⚫"/>
            </a:pPr>
            <a:r>
              <a:rPr lang="tr-TR" b="1"/>
              <a:t>Öğe Adı : </a:t>
            </a:r>
            <a:r>
              <a:rPr lang="tr-TR"/>
              <a:t>İsim</a:t>
            </a:r>
            <a:r>
              <a:rPr lang="tr-TR" b="1"/>
              <a:t> </a:t>
            </a:r>
            <a:endParaRPr/>
          </a:p>
          <a:p>
            <a:pPr marL="265176" lvl="0" indent="-265176" algn="l" rtl="0">
              <a:spcBef>
                <a:spcPts val="250"/>
              </a:spcBef>
              <a:spcAft>
                <a:spcPts val="0"/>
              </a:spcAft>
              <a:buSzPts val="2240"/>
              <a:buChar char="⚫"/>
            </a:pPr>
            <a:r>
              <a:rPr lang="tr-TR"/>
              <a:t>Etiket : İsim</a:t>
            </a:r>
            <a:endParaRPr/>
          </a:p>
          <a:p>
            <a:pPr marL="265176" lvl="0" indent="-265176" algn="l" rtl="0">
              <a:spcBef>
                <a:spcPts val="250"/>
              </a:spcBef>
              <a:spcAft>
                <a:spcPts val="0"/>
              </a:spcAft>
              <a:buSzPts val="2240"/>
              <a:buChar char="⚫"/>
            </a:pPr>
            <a:r>
              <a:rPr lang="tr-TR"/>
              <a:t>Belirteç : Title</a:t>
            </a:r>
            <a:endParaRPr/>
          </a:p>
          <a:p>
            <a:pPr marL="265176" lvl="0" indent="-265176" algn="l" rtl="0">
              <a:spcBef>
                <a:spcPts val="250"/>
              </a:spcBef>
              <a:spcAft>
                <a:spcPts val="0"/>
              </a:spcAft>
              <a:buSzPts val="2240"/>
              <a:buChar char="⚫"/>
            </a:pPr>
            <a:r>
              <a:rPr lang="tr-TR"/>
              <a:t>Tanım : Kaynağa verilen isim.</a:t>
            </a:r>
            <a:endParaRPr/>
          </a:p>
          <a:p>
            <a:pPr marL="265176" lvl="0" indent="-265176" algn="l" rtl="0">
              <a:spcBef>
                <a:spcPts val="250"/>
              </a:spcBef>
              <a:spcAft>
                <a:spcPts val="0"/>
              </a:spcAft>
              <a:buSzPts val="2240"/>
              <a:buChar char="⚫"/>
            </a:pPr>
            <a:r>
              <a:rPr lang="tr-TR"/>
              <a:t>Açıklama: Tipik olarak, Başlık şeklen kaynak tarafından verilen isim.</a:t>
            </a:r>
            <a:endParaRPr/>
          </a:p>
          <a:p>
            <a:pPr marL="265176" lvl="0" indent="-122935" algn="l" rtl="0">
              <a:spcBef>
                <a:spcPts val="250"/>
              </a:spcBef>
              <a:spcAft>
                <a:spcPts val="0"/>
              </a:spcAft>
              <a:buSzPts val="2240"/>
              <a:buNone/>
            </a:pPr>
            <a:endParaRPr/>
          </a:p>
          <a:p>
            <a:pPr marL="265176" lvl="0" indent="-122935" algn="l" rtl="0">
              <a:spcBef>
                <a:spcPts val="250"/>
              </a:spcBef>
              <a:spcAft>
                <a:spcPts val="0"/>
              </a:spcAft>
              <a:buSzPts val="2240"/>
              <a:buNone/>
            </a:pPr>
            <a:endParaRPr/>
          </a:p>
        </p:txBody>
      </p:sp>
      <p:sp>
        <p:nvSpPr>
          <p:cNvPr id="277" name="Google Shape;277;p17"/>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8"/>
          <p:cNvSpPr txBox="1">
            <a:spLocks noGrp="1"/>
          </p:cNvSpPr>
          <p:nvPr>
            <p:ph type="title"/>
          </p:nvPr>
        </p:nvSpPr>
        <p:spPr>
          <a:xfrm>
            <a:off x="502920" y="4983480"/>
            <a:ext cx="8183880" cy="105156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8C3C"/>
              </a:buClr>
              <a:buSzPts val="3600"/>
              <a:buFont typeface="Verdana"/>
              <a:buNone/>
            </a:pPr>
            <a:r>
              <a:rPr lang="tr-TR"/>
              <a:t>Başlık</a:t>
            </a:r>
            <a:endParaRPr/>
          </a:p>
        </p:txBody>
      </p:sp>
      <p:sp>
        <p:nvSpPr>
          <p:cNvPr id="284" name="Google Shape;284;p18"/>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fontScale="92500" lnSpcReduction="20000"/>
          </a:bodyPr>
          <a:lstStyle/>
          <a:p>
            <a:pPr marL="265176" lvl="0" indent="-265176" algn="l" rtl="0">
              <a:spcBef>
                <a:spcPts val="0"/>
              </a:spcBef>
              <a:spcAft>
                <a:spcPts val="0"/>
              </a:spcAft>
              <a:buSzPct val="80000"/>
              <a:buChar char="⚫"/>
            </a:pPr>
            <a:r>
              <a:rPr lang="tr-TR">
                <a:solidFill>
                  <a:schemeClr val="accent1"/>
                </a:solidFill>
              </a:rPr>
              <a:t>TITLE</a:t>
            </a:r>
            <a:endParaRPr/>
          </a:p>
          <a:p>
            <a:pPr marL="265176" lvl="0" indent="-265176" algn="l" rtl="0">
              <a:spcBef>
                <a:spcPts val="250"/>
              </a:spcBef>
              <a:spcAft>
                <a:spcPts val="0"/>
              </a:spcAft>
              <a:buSzPct val="80000"/>
              <a:buNone/>
            </a:pPr>
            <a:r>
              <a:rPr lang="tr-TR"/>
              <a:t>&lt;meta name = "DC.Title" content = "Polycyclic aromatic hydrocarbon contamination"&gt;</a:t>
            </a:r>
            <a:endParaRPr/>
          </a:p>
          <a:p>
            <a:pPr marL="265176" lvl="0" indent="-265176" algn="l" rtl="0">
              <a:spcBef>
                <a:spcPts val="250"/>
              </a:spcBef>
              <a:spcAft>
                <a:spcPts val="0"/>
              </a:spcAft>
              <a:buSzPct val="80000"/>
              <a:buNone/>
            </a:pPr>
            <a:r>
              <a:rPr lang="tr-TR"/>
              <a:t>&lt;meta name = "DC.Title" content = "Crime and Punishment"&gt; </a:t>
            </a:r>
            <a:endParaRPr/>
          </a:p>
          <a:p>
            <a:pPr marL="265176" lvl="0" indent="-265176" algn="l" rtl="0">
              <a:spcBef>
                <a:spcPts val="250"/>
              </a:spcBef>
              <a:spcAft>
                <a:spcPts val="0"/>
              </a:spcAft>
              <a:buSzPct val="80000"/>
              <a:buNone/>
            </a:pPr>
            <a:r>
              <a:rPr lang="tr-TR"/>
              <a:t>&lt;meta name = "DC.Title" content = "Methods of Information in Medicine, Vol 32, No 4"&gt; </a:t>
            </a:r>
            <a:endParaRPr/>
          </a:p>
          <a:p>
            <a:pPr marL="265176" lvl="0" indent="-265176" algn="l" rtl="0">
              <a:spcBef>
                <a:spcPts val="250"/>
              </a:spcBef>
              <a:spcAft>
                <a:spcPts val="0"/>
              </a:spcAft>
              <a:buSzPct val="80000"/>
              <a:buNone/>
            </a:pPr>
            <a:r>
              <a:rPr lang="tr-TR"/>
              <a:t>&lt;meta name = "DC.Title" content = "Still life #4 with flowers"&gt; </a:t>
            </a:r>
            <a:endParaRPr/>
          </a:p>
          <a:p>
            <a:pPr marL="265176" lvl="0" indent="-265176" algn="l" rtl="0">
              <a:spcBef>
                <a:spcPts val="250"/>
              </a:spcBef>
              <a:spcAft>
                <a:spcPts val="0"/>
              </a:spcAft>
              <a:buSzPct val="80000"/>
              <a:buNone/>
            </a:pPr>
            <a:r>
              <a:rPr lang="tr-TR"/>
              <a:t>&lt;meta name = "DC.Title" lang = "de" content = "Das Wohltemperierte Klavier, Teil I"&gt;</a:t>
            </a:r>
            <a:endParaRPr/>
          </a:p>
        </p:txBody>
      </p:sp>
      <p:sp>
        <p:nvSpPr>
          <p:cNvPr id="285" name="Google Shape;285;p18"/>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9"/>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a:bodyPr>
          <a:lstStyle/>
          <a:p>
            <a:pPr marL="265176" lvl="0" indent="-265176" algn="l" rtl="0">
              <a:spcBef>
                <a:spcPts val="0"/>
              </a:spcBef>
              <a:spcAft>
                <a:spcPts val="0"/>
              </a:spcAft>
              <a:buSzPts val="2240"/>
              <a:buChar char="⚫"/>
            </a:pPr>
            <a:r>
              <a:rPr lang="tr-TR" b="1"/>
              <a:t>Öğe Adı: </a:t>
            </a:r>
            <a:r>
              <a:rPr lang="tr-TR"/>
              <a:t>Oluşturucu</a:t>
            </a:r>
            <a:r>
              <a:rPr lang="tr-TR" b="1"/>
              <a:t> </a:t>
            </a:r>
            <a:endParaRPr/>
          </a:p>
          <a:p>
            <a:pPr marL="265176" lvl="0" indent="-265176" algn="l" rtl="0">
              <a:spcBef>
                <a:spcPts val="250"/>
              </a:spcBef>
              <a:spcAft>
                <a:spcPts val="0"/>
              </a:spcAft>
              <a:buSzPts val="2240"/>
              <a:buChar char="⚫"/>
            </a:pPr>
            <a:r>
              <a:rPr lang="tr-TR"/>
              <a:t>Etiket : Oluşturucu</a:t>
            </a:r>
            <a:endParaRPr/>
          </a:p>
          <a:p>
            <a:pPr marL="265176" lvl="0" indent="-265176" algn="l" rtl="0">
              <a:spcBef>
                <a:spcPts val="250"/>
              </a:spcBef>
              <a:spcAft>
                <a:spcPts val="0"/>
              </a:spcAft>
              <a:buSzPts val="2240"/>
              <a:buChar char="⚫"/>
            </a:pPr>
            <a:r>
              <a:rPr lang="tr-TR"/>
              <a:t>Belirteç : Creator</a:t>
            </a:r>
            <a:endParaRPr/>
          </a:p>
          <a:p>
            <a:pPr marL="265176" lvl="0" indent="-265176" algn="l" rtl="0">
              <a:spcBef>
                <a:spcPts val="250"/>
              </a:spcBef>
              <a:spcAft>
                <a:spcPts val="0"/>
              </a:spcAft>
              <a:buSzPts val="2240"/>
              <a:buChar char="⚫"/>
            </a:pPr>
            <a:r>
              <a:rPr lang="tr-TR"/>
              <a:t>Tanım : Kaynağın içeriğini oluşturmaktan öncelikle sorumlu varlık.</a:t>
            </a:r>
            <a:endParaRPr/>
          </a:p>
          <a:p>
            <a:pPr marL="265176" lvl="0" indent="-265176" algn="l" rtl="0">
              <a:spcBef>
                <a:spcPts val="250"/>
              </a:spcBef>
              <a:spcAft>
                <a:spcPts val="0"/>
              </a:spcAft>
              <a:buSzPts val="2240"/>
              <a:buChar char="⚫"/>
            </a:pPr>
            <a:r>
              <a:rPr lang="tr-TR"/>
              <a:t>Açıklama: Bir kişi, bir organizasyon veya hizmeti içeren Oluşturucu’ nun örnekleri. </a:t>
            </a:r>
            <a:endParaRPr/>
          </a:p>
        </p:txBody>
      </p:sp>
      <p:sp>
        <p:nvSpPr>
          <p:cNvPr id="292" name="Google Shape;292;p19"/>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0"/>
          <p:cNvSpPr txBox="1">
            <a:spLocks noGrp="1"/>
          </p:cNvSpPr>
          <p:nvPr>
            <p:ph type="title"/>
          </p:nvPr>
        </p:nvSpPr>
        <p:spPr>
          <a:xfrm>
            <a:off x="502920" y="4983480"/>
            <a:ext cx="8183880" cy="105156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8C3C"/>
              </a:buClr>
              <a:buSzPts val="3600"/>
              <a:buFont typeface="Verdana"/>
              <a:buNone/>
            </a:pPr>
            <a:r>
              <a:rPr lang="tr-TR"/>
              <a:t>Oluşturucu (Üretici)</a:t>
            </a:r>
            <a:endParaRPr/>
          </a:p>
        </p:txBody>
      </p:sp>
      <p:sp>
        <p:nvSpPr>
          <p:cNvPr id="299" name="Google Shape;299;p20"/>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fontScale="70000" lnSpcReduction="20000"/>
          </a:bodyPr>
          <a:lstStyle/>
          <a:p>
            <a:pPr marL="265176" lvl="0" indent="-265176" algn="l" rtl="0">
              <a:spcBef>
                <a:spcPts val="0"/>
              </a:spcBef>
              <a:spcAft>
                <a:spcPts val="0"/>
              </a:spcAft>
              <a:buSzPct val="80000"/>
              <a:buChar char="⚫"/>
            </a:pPr>
            <a:r>
              <a:rPr lang="tr-TR">
                <a:solidFill>
                  <a:schemeClr val="accent1"/>
                </a:solidFill>
              </a:rPr>
              <a:t>Creator</a:t>
            </a:r>
            <a:endParaRPr>
              <a:solidFill>
                <a:schemeClr val="accent1"/>
              </a:solidFill>
            </a:endParaRPr>
          </a:p>
          <a:p>
            <a:pPr marL="265176" lvl="0" indent="-265176" algn="l" rtl="0">
              <a:spcBef>
                <a:spcPts val="250"/>
              </a:spcBef>
              <a:spcAft>
                <a:spcPts val="0"/>
              </a:spcAft>
              <a:buSzPct val="80000"/>
              <a:buNone/>
            </a:pPr>
            <a:r>
              <a:rPr lang="tr-TR"/>
              <a:t>&lt;meta name = "DC.Creator" content = "Gogh, Vincent van"&gt; </a:t>
            </a:r>
            <a:endParaRPr/>
          </a:p>
          <a:p>
            <a:pPr marL="265176" lvl="0" indent="-265176" algn="l" rtl="0">
              <a:spcBef>
                <a:spcPts val="250"/>
              </a:spcBef>
              <a:spcAft>
                <a:spcPts val="0"/>
              </a:spcAft>
              <a:buSzPct val="80000"/>
              <a:buNone/>
            </a:pPr>
            <a:r>
              <a:rPr lang="tr-TR"/>
              <a:t>&lt;meta name = "DC.Creator" content = "van Gogh, Vincent"&gt; </a:t>
            </a:r>
            <a:endParaRPr/>
          </a:p>
          <a:p>
            <a:pPr marL="265176" lvl="0" indent="-265176" algn="l" rtl="0">
              <a:spcBef>
                <a:spcPts val="250"/>
              </a:spcBef>
              <a:spcAft>
                <a:spcPts val="0"/>
              </a:spcAft>
              <a:buSzPct val="80000"/>
              <a:buNone/>
            </a:pPr>
            <a:r>
              <a:rPr lang="tr-TR"/>
              <a:t>&lt;meta name = "DC.Creator" content = "Mao Tse Tung"&gt; </a:t>
            </a:r>
            <a:endParaRPr/>
          </a:p>
          <a:p>
            <a:pPr marL="265176" lvl="0" indent="-265176" algn="l" rtl="0">
              <a:spcBef>
                <a:spcPts val="250"/>
              </a:spcBef>
              <a:spcAft>
                <a:spcPts val="0"/>
              </a:spcAft>
              <a:buSzPct val="80000"/>
              <a:buNone/>
            </a:pPr>
            <a:r>
              <a:rPr lang="tr-TR"/>
              <a:t>&lt;meta name = "DC.Creator" content = "Mao, Tse Tung"&gt;</a:t>
            </a:r>
            <a:endParaRPr/>
          </a:p>
          <a:p>
            <a:pPr marL="265176" lvl="0" indent="-265176" algn="l" rtl="0">
              <a:spcBef>
                <a:spcPts val="250"/>
              </a:spcBef>
              <a:spcAft>
                <a:spcPts val="0"/>
              </a:spcAft>
              <a:buSzPct val="80000"/>
              <a:buNone/>
            </a:pPr>
            <a:r>
              <a:rPr lang="tr-TR"/>
              <a:t>&lt;meta name = "DC.Creator" content = "Plato"&gt; &lt;meta name = "DC.Creator" lang = "fr" content = "Platon"&gt;</a:t>
            </a:r>
            <a:endParaRPr/>
          </a:p>
          <a:p>
            <a:pPr marL="265176" lvl="0" indent="-265176" algn="l" rtl="0">
              <a:spcBef>
                <a:spcPts val="250"/>
              </a:spcBef>
              <a:spcAft>
                <a:spcPts val="0"/>
              </a:spcAft>
              <a:buSzPct val="80000"/>
              <a:buNone/>
            </a:pPr>
            <a:r>
              <a:rPr lang="tr-TR"/>
              <a:t>&lt;meta name = "DC.Creator.Director" content = "Sturges, Preston"&gt;</a:t>
            </a:r>
            <a:endParaRPr/>
          </a:p>
          <a:p>
            <a:pPr marL="265176" lvl="0" indent="-265176" algn="l" rtl="0">
              <a:spcBef>
                <a:spcPts val="250"/>
              </a:spcBef>
              <a:spcAft>
                <a:spcPts val="0"/>
              </a:spcAft>
              <a:buSzPct val="80000"/>
              <a:buNone/>
            </a:pPr>
            <a:r>
              <a:rPr lang="tr-TR"/>
              <a:t>&lt;meta name = "DC.Creator.Writer" content = "Hecht, Ben"&gt;</a:t>
            </a:r>
            <a:endParaRPr/>
          </a:p>
          <a:p>
            <a:pPr marL="265176" lvl="0" indent="-265176" algn="l" rtl="0">
              <a:spcBef>
                <a:spcPts val="250"/>
              </a:spcBef>
              <a:spcAft>
                <a:spcPts val="0"/>
              </a:spcAft>
              <a:buSzPct val="80000"/>
              <a:buNone/>
            </a:pPr>
            <a:r>
              <a:rPr lang="tr-TR"/>
              <a:t>&lt;meta name = "DC.Creator.Producer" content = "Chaplin, Charles"&gt; </a:t>
            </a:r>
            <a:endParaRPr>
              <a:solidFill>
                <a:schemeClr val="accent1"/>
              </a:solidFill>
            </a:endParaRPr>
          </a:p>
        </p:txBody>
      </p:sp>
      <p:sp>
        <p:nvSpPr>
          <p:cNvPr id="300" name="Google Shape;300;p20"/>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1"/>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fontScale="92500" lnSpcReduction="20000"/>
          </a:bodyPr>
          <a:lstStyle/>
          <a:p>
            <a:pPr marL="265176" lvl="0" indent="-265176" algn="l" rtl="0">
              <a:spcBef>
                <a:spcPts val="0"/>
              </a:spcBef>
              <a:spcAft>
                <a:spcPts val="0"/>
              </a:spcAft>
              <a:buSzPct val="80000"/>
              <a:buChar char="⚫"/>
            </a:pPr>
            <a:r>
              <a:rPr lang="tr-TR" b="1"/>
              <a:t>Öğe Adı: </a:t>
            </a:r>
            <a:r>
              <a:rPr lang="tr-TR"/>
              <a:t>Konu</a:t>
            </a:r>
            <a:r>
              <a:rPr lang="tr-TR" b="1"/>
              <a:t> </a:t>
            </a:r>
            <a:endParaRPr/>
          </a:p>
          <a:p>
            <a:pPr marL="265176" lvl="0" indent="-265176" algn="l" rtl="0">
              <a:spcBef>
                <a:spcPts val="250"/>
              </a:spcBef>
              <a:spcAft>
                <a:spcPts val="0"/>
              </a:spcAft>
              <a:buSzPct val="80000"/>
              <a:buChar char="⚫"/>
            </a:pPr>
            <a:r>
              <a:rPr lang="tr-TR"/>
              <a:t>Etiket : Konu </a:t>
            </a:r>
            <a:endParaRPr/>
          </a:p>
          <a:p>
            <a:pPr marL="265176" lvl="0" indent="-265176" algn="l" rtl="0">
              <a:spcBef>
                <a:spcPts val="250"/>
              </a:spcBef>
              <a:spcAft>
                <a:spcPts val="0"/>
              </a:spcAft>
              <a:buSzPct val="80000"/>
              <a:buChar char="⚫"/>
            </a:pPr>
            <a:r>
              <a:rPr lang="tr-TR"/>
              <a:t>Belirteç : Subject</a:t>
            </a:r>
            <a:endParaRPr/>
          </a:p>
          <a:p>
            <a:pPr marL="265176" lvl="0" indent="-265176" algn="l" rtl="0">
              <a:spcBef>
                <a:spcPts val="250"/>
              </a:spcBef>
              <a:spcAft>
                <a:spcPts val="0"/>
              </a:spcAft>
              <a:buSzPct val="80000"/>
              <a:buChar char="⚫"/>
            </a:pPr>
            <a:r>
              <a:rPr lang="tr-TR"/>
              <a:t>Tanım : Kaynağın içeriğinin konusu.</a:t>
            </a:r>
            <a:endParaRPr/>
          </a:p>
          <a:p>
            <a:pPr marL="265176" lvl="0" indent="-265176" algn="l" rtl="0">
              <a:spcBef>
                <a:spcPts val="250"/>
              </a:spcBef>
              <a:spcAft>
                <a:spcPts val="0"/>
              </a:spcAft>
              <a:buSzPct val="80000"/>
              <a:buChar char="⚫"/>
            </a:pPr>
            <a:r>
              <a:rPr lang="tr-TR"/>
              <a:t>Açıklama: Tipik olarak, Nesne, kaynağın bir konusunu tanımlayan anahtar kelimeler, anahtar kelime öbekleri veya sınıflama kodları olarak açıklanabilir. Önerilen en iyi uygulama bir değerin kontrol edilen bir kelime dağarcığından veya resmi sınıflama tasarısından seçilmesidir.</a:t>
            </a:r>
            <a:endParaRPr/>
          </a:p>
          <a:p>
            <a:pPr marL="265176" lvl="0" indent="-133604" algn="l" rtl="0">
              <a:spcBef>
                <a:spcPts val="250"/>
              </a:spcBef>
              <a:spcAft>
                <a:spcPts val="0"/>
              </a:spcAft>
              <a:buSzPct val="80000"/>
              <a:buNone/>
            </a:pPr>
            <a:endParaRPr/>
          </a:p>
        </p:txBody>
      </p:sp>
      <p:sp>
        <p:nvSpPr>
          <p:cNvPr id="307" name="Google Shape;307;p21"/>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2"/>
          <p:cNvSpPr txBox="1">
            <a:spLocks noGrp="1"/>
          </p:cNvSpPr>
          <p:nvPr>
            <p:ph type="title"/>
          </p:nvPr>
        </p:nvSpPr>
        <p:spPr>
          <a:xfrm>
            <a:off x="502920" y="4983480"/>
            <a:ext cx="8183880" cy="105156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8C3C"/>
              </a:buClr>
              <a:buSzPts val="3600"/>
              <a:buFont typeface="Verdana"/>
              <a:buNone/>
            </a:pPr>
            <a:r>
              <a:rPr lang="tr-TR"/>
              <a:t>Konu</a:t>
            </a:r>
            <a:endParaRPr/>
          </a:p>
        </p:txBody>
      </p:sp>
      <p:sp>
        <p:nvSpPr>
          <p:cNvPr id="314" name="Google Shape;314;p22"/>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fontScale="77500" lnSpcReduction="20000"/>
          </a:bodyPr>
          <a:lstStyle/>
          <a:p>
            <a:pPr marL="265176" lvl="0" indent="-265176" algn="l" rtl="0">
              <a:spcBef>
                <a:spcPts val="0"/>
              </a:spcBef>
              <a:spcAft>
                <a:spcPts val="0"/>
              </a:spcAft>
              <a:buSzPct val="80000"/>
              <a:buChar char="⚫"/>
            </a:pPr>
            <a:r>
              <a:rPr lang="tr-TR">
                <a:solidFill>
                  <a:schemeClr val="accent1"/>
                </a:solidFill>
              </a:rPr>
              <a:t>Subject</a:t>
            </a:r>
            <a:endParaRPr/>
          </a:p>
          <a:p>
            <a:pPr marL="265176" lvl="0" indent="-265176" algn="l" rtl="0">
              <a:spcBef>
                <a:spcPts val="250"/>
              </a:spcBef>
              <a:spcAft>
                <a:spcPts val="0"/>
              </a:spcAft>
              <a:buSzPct val="80000"/>
              <a:buNone/>
            </a:pPr>
            <a:r>
              <a:rPr lang="tr-TR"/>
              <a:t>&lt;meta name = "DC.Subject" content = "heart attack"&gt; </a:t>
            </a:r>
            <a:endParaRPr/>
          </a:p>
          <a:p>
            <a:pPr marL="265176" lvl="0" indent="-265176" algn="l" rtl="0">
              <a:spcBef>
                <a:spcPts val="250"/>
              </a:spcBef>
              <a:spcAft>
                <a:spcPts val="0"/>
              </a:spcAft>
              <a:buSzPct val="80000"/>
              <a:buNone/>
            </a:pPr>
            <a:r>
              <a:rPr lang="tr-TR"/>
              <a:t> &lt;meta name = "DC.Subject" scheme = "MESH" content = "Myocardial Infarction; Pericardial Effusion"&gt;</a:t>
            </a:r>
            <a:endParaRPr/>
          </a:p>
          <a:p>
            <a:pPr marL="265176" lvl="0" indent="-265176" algn="l" rtl="0">
              <a:spcBef>
                <a:spcPts val="250"/>
              </a:spcBef>
              <a:spcAft>
                <a:spcPts val="0"/>
              </a:spcAft>
              <a:buSzPct val="80000"/>
              <a:buNone/>
            </a:pPr>
            <a:r>
              <a:rPr lang="tr-TR"/>
              <a:t> &lt;meta name = "DC.Subject" content = "vietnam war"&gt; </a:t>
            </a:r>
            <a:endParaRPr/>
          </a:p>
          <a:p>
            <a:pPr marL="265176" lvl="0" indent="-265176" algn="l" rtl="0">
              <a:spcBef>
                <a:spcPts val="250"/>
              </a:spcBef>
              <a:spcAft>
                <a:spcPts val="0"/>
              </a:spcAft>
              <a:buSzPct val="80000"/>
              <a:buNone/>
            </a:pPr>
            <a:r>
              <a:rPr lang="tr-TR"/>
              <a:t>&lt;meta name = "DC.Subject" scheme = "LCSH" content = "Vietnamese Conflict, 1961-1975"&gt;</a:t>
            </a:r>
            <a:endParaRPr/>
          </a:p>
          <a:p>
            <a:pPr marL="265176" lvl="0" indent="-265176" algn="l" rtl="0">
              <a:spcBef>
                <a:spcPts val="250"/>
              </a:spcBef>
              <a:spcAft>
                <a:spcPts val="0"/>
              </a:spcAft>
              <a:buSzPct val="80000"/>
              <a:buNone/>
            </a:pPr>
            <a:r>
              <a:rPr lang="tr-TR"/>
              <a:t>&lt;meta name = "DC.Subject" content = "Friendship"&gt; </a:t>
            </a:r>
            <a:endParaRPr/>
          </a:p>
          <a:p>
            <a:pPr marL="265176" lvl="0" indent="-265176" algn="l" rtl="0">
              <a:spcBef>
                <a:spcPts val="250"/>
              </a:spcBef>
              <a:spcAft>
                <a:spcPts val="0"/>
              </a:spcAft>
              <a:buSzPct val="80000"/>
              <a:buNone/>
            </a:pPr>
            <a:r>
              <a:rPr lang="tr-TR"/>
              <a:t>&lt;meta name = "DC.Subject" scheme = "ddc" content = "158.25"&gt;</a:t>
            </a:r>
            <a:endParaRPr/>
          </a:p>
        </p:txBody>
      </p:sp>
      <p:sp>
        <p:nvSpPr>
          <p:cNvPr id="315" name="Google Shape;315;p22"/>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3"/>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a:bodyPr>
          <a:lstStyle/>
          <a:p>
            <a:pPr marL="265176" lvl="0" indent="-265176" algn="l" rtl="0">
              <a:spcBef>
                <a:spcPts val="0"/>
              </a:spcBef>
              <a:spcAft>
                <a:spcPts val="0"/>
              </a:spcAft>
              <a:buSzPts val="2240"/>
              <a:buChar char="⚫"/>
            </a:pPr>
            <a:r>
              <a:rPr lang="tr-TR" b="1"/>
              <a:t>Öğe Adı: </a:t>
            </a:r>
            <a:r>
              <a:rPr lang="tr-TR"/>
              <a:t>Açıklama</a:t>
            </a:r>
            <a:r>
              <a:rPr lang="tr-TR" b="1"/>
              <a:t> </a:t>
            </a:r>
            <a:endParaRPr/>
          </a:p>
          <a:p>
            <a:pPr marL="265176" lvl="0" indent="-265176" algn="l" rtl="0">
              <a:spcBef>
                <a:spcPts val="250"/>
              </a:spcBef>
              <a:spcAft>
                <a:spcPts val="0"/>
              </a:spcAft>
              <a:buSzPts val="2240"/>
              <a:buChar char="⚫"/>
            </a:pPr>
            <a:r>
              <a:rPr lang="tr-TR"/>
              <a:t>Etiket : Açıklama</a:t>
            </a:r>
            <a:endParaRPr/>
          </a:p>
          <a:p>
            <a:pPr marL="265176" lvl="0" indent="-265176" algn="l" rtl="0">
              <a:spcBef>
                <a:spcPts val="250"/>
              </a:spcBef>
              <a:spcAft>
                <a:spcPts val="0"/>
              </a:spcAft>
              <a:buSzPts val="2240"/>
              <a:buChar char="⚫"/>
            </a:pPr>
            <a:r>
              <a:rPr lang="tr-TR"/>
              <a:t>Belirteç : Description</a:t>
            </a:r>
            <a:endParaRPr/>
          </a:p>
          <a:p>
            <a:pPr marL="265176" lvl="0" indent="-265176" algn="l" rtl="0">
              <a:spcBef>
                <a:spcPts val="250"/>
              </a:spcBef>
              <a:spcAft>
                <a:spcPts val="0"/>
              </a:spcAft>
              <a:buSzPts val="2240"/>
              <a:buChar char="⚫"/>
            </a:pPr>
            <a:r>
              <a:rPr lang="tr-TR"/>
              <a:t>Tanım : Kaynağın içeriğinin bir açıklaması.</a:t>
            </a:r>
            <a:endParaRPr/>
          </a:p>
          <a:p>
            <a:pPr marL="265176" lvl="0" indent="-265176" algn="l" rtl="0">
              <a:spcBef>
                <a:spcPts val="250"/>
              </a:spcBef>
              <a:spcAft>
                <a:spcPts val="0"/>
              </a:spcAft>
              <a:buSzPts val="2240"/>
              <a:buChar char="⚫"/>
            </a:pPr>
            <a:r>
              <a:rPr lang="tr-TR"/>
              <a:t>Açıklama: Açıklamanın örnekleri olarak bunlarla sınırlı olmamakla birlikte; bir özet, içindekiler tablosu, içeriğin bir grafiksel temsili veya içeriğin düz metin biçiminde verilebilir. </a:t>
            </a:r>
            <a:endParaRPr/>
          </a:p>
          <a:p>
            <a:pPr marL="265176" lvl="0" indent="-122935" algn="l" rtl="0">
              <a:spcBef>
                <a:spcPts val="250"/>
              </a:spcBef>
              <a:spcAft>
                <a:spcPts val="0"/>
              </a:spcAft>
              <a:buSzPts val="2240"/>
              <a:buNone/>
            </a:pPr>
            <a:endParaRPr/>
          </a:p>
        </p:txBody>
      </p:sp>
      <p:sp>
        <p:nvSpPr>
          <p:cNvPr id="322" name="Google Shape;322;p23"/>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4"/>
          <p:cNvSpPr txBox="1">
            <a:spLocks noGrp="1"/>
          </p:cNvSpPr>
          <p:nvPr>
            <p:ph type="title"/>
          </p:nvPr>
        </p:nvSpPr>
        <p:spPr>
          <a:xfrm>
            <a:off x="502920" y="4983480"/>
            <a:ext cx="8183880" cy="105156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8C3C"/>
              </a:buClr>
              <a:buSzPts val="3600"/>
              <a:buFont typeface="Verdana"/>
              <a:buNone/>
            </a:pPr>
            <a:r>
              <a:rPr lang="tr-TR"/>
              <a:t>Açıklama</a:t>
            </a:r>
            <a:endParaRPr/>
          </a:p>
        </p:txBody>
      </p:sp>
      <p:sp>
        <p:nvSpPr>
          <p:cNvPr id="329" name="Google Shape;329;p24"/>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fontScale="92500" lnSpcReduction="10000"/>
          </a:bodyPr>
          <a:lstStyle/>
          <a:p>
            <a:pPr marL="265176" lvl="0" indent="-265176" algn="l" rtl="0">
              <a:spcBef>
                <a:spcPts val="0"/>
              </a:spcBef>
              <a:spcAft>
                <a:spcPts val="0"/>
              </a:spcAft>
              <a:buSzPct val="80000"/>
              <a:buChar char="⚫"/>
            </a:pPr>
            <a:r>
              <a:rPr lang="tr-TR">
                <a:solidFill>
                  <a:schemeClr val="accent1"/>
                </a:solidFill>
              </a:rPr>
              <a:t>Description</a:t>
            </a:r>
            <a:r>
              <a:rPr lang="tr-TR"/>
              <a:t> (account, summary, or abstract of the content) ----------- </a:t>
            </a:r>
            <a:endParaRPr/>
          </a:p>
          <a:p>
            <a:pPr marL="265176" lvl="0" indent="-265176" algn="l" rtl="0">
              <a:spcBef>
                <a:spcPts val="250"/>
              </a:spcBef>
              <a:spcAft>
                <a:spcPts val="0"/>
              </a:spcAft>
              <a:buSzPct val="80000"/>
              <a:buNone/>
            </a:pPr>
            <a:r>
              <a:rPr lang="tr-TR"/>
              <a:t>&lt;meta name = "DC.Description" lang = "en" content = "The Author gives some Account of Himself and Family -- His First Inducements to Travel -- He is Shipwrecked, and Swims for his Life -- Gets safe on Shore in the Country of Lilliput -- Is made a Prisoner, and carried up the Country"&gt; </a:t>
            </a:r>
            <a:endParaRPr/>
          </a:p>
          <a:p>
            <a:pPr marL="265176" lvl="0" indent="-265176" algn="l" rtl="0">
              <a:spcBef>
                <a:spcPts val="250"/>
              </a:spcBef>
              <a:spcAft>
                <a:spcPts val="0"/>
              </a:spcAft>
              <a:buSzPct val="80000"/>
              <a:buNone/>
            </a:pPr>
            <a:r>
              <a:rPr lang="tr-TR"/>
              <a:t>&lt;meta name = "DC.Description" content = "A tutorial and reference manual for Java."&gt;</a:t>
            </a:r>
            <a:endParaRPr/>
          </a:p>
        </p:txBody>
      </p:sp>
      <p:sp>
        <p:nvSpPr>
          <p:cNvPr id="330" name="Google Shape;330;p24"/>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tr-TR" dirty="0"/>
          </a:p>
        </p:txBody>
      </p:sp>
      <p:sp>
        <p:nvSpPr>
          <p:cNvPr id="3" name="Text Placeholder 2"/>
          <p:cNvSpPr>
            <a:spLocks noGrp="1"/>
          </p:cNvSpPr>
          <p:nvPr>
            <p:ph type="body" idx="1"/>
          </p:nvPr>
        </p:nvSpPr>
        <p:spPr/>
        <p:txBody>
          <a:bodyPr>
            <a:normAutofit fontScale="70000" lnSpcReduction="20000"/>
          </a:bodyPr>
          <a:lstStyle/>
          <a:p>
            <a:pPr marL="0" lvl="0" indent="0">
              <a:spcBef>
                <a:spcPts val="0"/>
              </a:spcBef>
              <a:buNone/>
            </a:pPr>
            <a:endParaRPr lang="tr-TR" dirty="0">
              <a:latin typeface="Calibri"/>
              <a:ea typeface="Calibri"/>
              <a:cs typeface="Calibri"/>
              <a:sym typeface="Calibri"/>
            </a:endParaRPr>
          </a:p>
          <a:p>
            <a:pPr marL="0" lvl="0" indent="0">
              <a:spcBef>
                <a:spcPts val="0"/>
              </a:spcBef>
              <a:buNone/>
            </a:pPr>
            <a:r>
              <a:rPr lang="tr-TR" sz="3400" b="1" dirty="0">
                <a:latin typeface="Verdana" panose="020B0604030504040204" pitchFamily="34" charset="0"/>
                <a:ea typeface="Verdana" panose="020B0604030504040204" pitchFamily="34" charset="0"/>
                <a:cs typeface="Calibri"/>
                <a:sym typeface="Calibri"/>
              </a:rPr>
              <a:t>Nedir ?</a:t>
            </a:r>
          </a:p>
          <a:p>
            <a:pPr marL="0" lvl="0" indent="0">
              <a:spcBef>
                <a:spcPts val="0"/>
              </a:spcBef>
              <a:buNone/>
            </a:pPr>
            <a:endParaRPr lang="tr-TR" sz="3400" b="1" dirty="0">
              <a:latin typeface="Verdana" panose="020B0604030504040204" pitchFamily="34" charset="0"/>
              <a:ea typeface="Verdana" panose="020B0604030504040204" pitchFamily="34" charset="0"/>
              <a:cs typeface="Calibri"/>
              <a:sym typeface="Calibri"/>
            </a:endParaRPr>
          </a:p>
          <a:p>
            <a:pPr marL="0" lvl="0" indent="0">
              <a:spcBef>
                <a:spcPts val="0"/>
              </a:spcBef>
              <a:buNone/>
            </a:pPr>
            <a:r>
              <a:rPr lang="tr-TR" dirty="0">
                <a:latin typeface="Calibri"/>
                <a:ea typeface="Calibri"/>
                <a:cs typeface="Calibri"/>
                <a:sym typeface="Calibri"/>
              </a:rPr>
              <a:t> “Web kaynakları ve diğer tür veriler hakkında makinece anlaşılabilir bilgi” olarak tanımlanmıştır. NISO tarafından 2004 yılında verilen bir tanımlamada bilgi nesnelerinin erişimi, kullanımı veya yönetimi için tanımlayan, açıklayan ve yer gösteren yapılandırılmış bilgi olarak söz edilmektedir</a:t>
            </a:r>
          </a:p>
          <a:p>
            <a:pPr marL="0" lvl="0" indent="0">
              <a:spcBef>
                <a:spcPts val="0"/>
              </a:spcBef>
              <a:buNone/>
            </a:pPr>
            <a:endParaRPr lang="tr-TR" dirty="0">
              <a:latin typeface="Calibri"/>
              <a:cs typeface="Calibri"/>
              <a:sym typeface="Calibri"/>
            </a:endParaRPr>
          </a:p>
          <a:p>
            <a:pPr marL="0" lvl="0" indent="0">
              <a:spcBef>
                <a:spcPts val="0"/>
              </a:spcBef>
              <a:buNone/>
            </a:pPr>
            <a:endParaRPr lang="tr-TR" dirty="0">
              <a:latin typeface="Calibri"/>
              <a:cs typeface="Calibri"/>
              <a:sym typeface="Calibri"/>
            </a:endParaRPr>
          </a:p>
          <a:p>
            <a:pPr marL="0" lvl="0" indent="0">
              <a:spcBef>
                <a:spcPts val="0"/>
              </a:spcBef>
              <a:buNone/>
            </a:pPr>
            <a:endParaRPr lang="tr-TR" dirty="0"/>
          </a:p>
          <a:p>
            <a:pPr marL="0" lvl="0" indent="0">
              <a:spcBef>
                <a:spcPts val="0"/>
              </a:spcBef>
              <a:buNone/>
            </a:pPr>
            <a:r>
              <a:rPr lang="tr-TR" sz="2200" i="1" dirty="0">
                <a:solidFill>
                  <a:schemeClr val="bg1">
                    <a:lumMod val="50000"/>
                  </a:schemeClr>
                </a:solidFill>
                <a:latin typeface="Calibri"/>
                <a:ea typeface="Calibri"/>
                <a:cs typeface="Calibri"/>
                <a:sym typeface="Calibri"/>
              </a:rPr>
              <a:t>"Machine-understandable information about Web resources or other things" - Tim Berners-Lee, W3C (1997)</a:t>
            </a:r>
            <a:endParaRPr lang="tr-TR" sz="2200" i="1" dirty="0">
              <a:solidFill>
                <a:schemeClr val="bg1">
                  <a:lumMod val="50000"/>
                </a:schemeClr>
              </a:solidFill>
            </a:endParaRPr>
          </a:p>
          <a:p>
            <a:pPr marL="0" lvl="0" indent="0">
              <a:spcBef>
                <a:spcPts val="0"/>
              </a:spcBef>
              <a:buNone/>
            </a:pPr>
            <a:r>
              <a:rPr lang="tr-TR" sz="2200" dirty="0">
                <a:latin typeface="Calibri"/>
                <a:ea typeface="Calibri"/>
                <a:cs typeface="Calibri"/>
                <a:sym typeface="Calibri"/>
              </a:rPr>
              <a:t> </a:t>
            </a:r>
            <a:endParaRPr lang="tr-TR" sz="2200" dirty="0"/>
          </a:p>
        </p:txBody>
      </p:sp>
      <p:sp>
        <p:nvSpPr>
          <p:cNvPr id="13" name="Text Placeholder 12"/>
          <p:cNvSpPr>
            <a:spLocks noGrp="1"/>
          </p:cNvSpPr>
          <p:nvPr>
            <p:ph type="body" idx="2"/>
          </p:nvPr>
        </p:nvSpPr>
        <p:spPr/>
        <p:txBody>
          <a:bodyPr>
            <a:normAutofit fontScale="47500" lnSpcReduction="20000"/>
          </a:bodyPr>
          <a:lstStyle/>
          <a:p>
            <a:pPr marL="0" lvl="0" indent="0">
              <a:spcBef>
                <a:spcPts val="0"/>
              </a:spcBef>
              <a:buNone/>
            </a:pPr>
            <a:endParaRPr lang="tr-TR" dirty="0">
              <a:latin typeface="Calibri"/>
              <a:ea typeface="Calibri"/>
              <a:cs typeface="Calibri"/>
              <a:sym typeface="Calibri"/>
            </a:endParaRPr>
          </a:p>
          <a:p>
            <a:pPr marL="0" lvl="0" indent="0">
              <a:spcBef>
                <a:spcPts val="0"/>
              </a:spcBef>
              <a:buNone/>
            </a:pPr>
            <a:endParaRPr lang="tr-TR" dirty="0">
              <a:latin typeface="Calibri"/>
              <a:ea typeface="Calibri"/>
              <a:cs typeface="Calibri"/>
              <a:sym typeface="Calibri"/>
            </a:endParaRPr>
          </a:p>
          <a:p>
            <a:pPr marL="0" lvl="0" indent="0">
              <a:spcBef>
                <a:spcPts val="0"/>
              </a:spcBef>
              <a:buNone/>
            </a:pPr>
            <a:r>
              <a:rPr lang="tr-TR" dirty="0">
                <a:latin typeface="Calibri"/>
                <a:ea typeface="Calibri"/>
                <a:cs typeface="Calibri"/>
                <a:sym typeface="Calibri"/>
              </a:rPr>
              <a:t>İlk kuramsal tanımların verildiği bazı kaynaklar: Gilliland-Swetland, A. J. (1998). "Setting the stage." In: Baca, M., ed., Introduction to metadata: pathways to digital information. Los Angeles, Calif.: Getty Information Institute. Retrieved May 31, 2005, from http://www.getty.edu/research/conducting_research/standards/intrometadata/</a:t>
            </a:r>
            <a:endParaRPr lang="tr-TR" dirty="0"/>
          </a:p>
          <a:p>
            <a:pPr marL="0" lvl="0" indent="0">
              <a:spcBef>
                <a:spcPts val="0"/>
              </a:spcBef>
              <a:buNone/>
            </a:pPr>
            <a:r>
              <a:rPr lang="tr-TR" dirty="0">
                <a:latin typeface="Calibri"/>
                <a:ea typeface="Calibri"/>
                <a:cs typeface="Calibri"/>
                <a:sym typeface="Calibri"/>
              </a:rPr>
              <a:t>Hurley, B. J., Price-Wilkin, J., Proffitt, M., &amp; Besser, H. (1999). The Making of America II Testbed Project: a digital library service model, Washington, D.C.: Council on Library and Information Resources. Retrieved March 29, 2005, from http://www.clir.org/pubs/abstract/pub87abst.html</a:t>
            </a:r>
            <a:endParaRPr lang="tr-TR" dirty="0"/>
          </a:p>
          <a:p>
            <a:pPr marL="0" lvl="0" indent="0">
              <a:spcBef>
                <a:spcPts val="0"/>
              </a:spcBef>
              <a:buNone/>
            </a:pPr>
            <a:r>
              <a:rPr lang="tr-TR" dirty="0">
                <a:latin typeface="Calibri"/>
                <a:ea typeface="Calibri"/>
                <a:cs typeface="Calibri"/>
                <a:sym typeface="Calibri"/>
              </a:rPr>
              <a:t>Kenney, A., &amp; Rieger, O., eds., (2000). Moving theory into practice: digital imaging for libraries and archives. Mountain View, Calif.: Research Libraries Group.</a:t>
            </a:r>
            <a:endParaRPr lang="tr-TR" dirty="0"/>
          </a:p>
          <a:p>
            <a:pPr marL="0" lvl="0" indent="0">
              <a:spcBef>
                <a:spcPts val="0"/>
              </a:spcBef>
              <a:buNone/>
            </a:pPr>
            <a:r>
              <a:rPr lang="tr-TR" dirty="0">
                <a:latin typeface="Calibri"/>
                <a:ea typeface="Calibri"/>
                <a:cs typeface="Calibri"/>
                <a:sym typeface="Calibri"/>
              </a:rPr>
              <a:t>Duff, W. (2004). "Metadata in digital preservation: foundations, functions and issues." In: Bischoff, F. M., Hofman, H., &amp; Ross, S., eds., Metadata in preservation: selected papers from an ERPANET Seminar at the Archives School Marburg, 3-5 September 2003. Veröffentlichungen der Archivschule Marburg, Institut für Archivwissenschaft, 40, 27-38.</a:t>
            </a:r>
            <a:endParaRPr lang="tr-TR" dirty="0"/>
          </a:p>
          <a:p>
            <a:pPr marL="0" lvl="0" indent="0">
              <a:spcBef>
                <a:spcPts val="0"/>
              </a:spcBef>
              <a:buNone/>
            </a:pPr>
            <a:r>
              <a:rPr lang="tr-TR" dirty="0">
                <a:latin typeface="Calibri"/>
                <a:ea typeface="Calibri"/>
                <a:cs typeface="Calibri"/>
                <a:sym typeface="Calibri"/>
              </a:rPr>
              <a:t>National Information Standards Organization. (2004). Understanding metadata. Bethesda, Md.: NISO Press, 2004. Retrieved May 31, 2005, from http://www.niso.org/standards/resources/UnderstandingMetadata.pdf</a:t>
            </a:r>
            <a:endParaRPr lang="tr-TR" dirty="0"/>
          </a:p>
          <a:p>
            <a:endParaRPr lang="tr-TR" dirty="0"/>
          </a:p>
        </p:txBody>
      </p:sp>
    </p:spTree>
    <p:extLst>
      <p:ext uri="{BB962C8B-B14F-4D97-AF65-F5344CB8AC3E}">
        <p14:creationId xmlns:p14="http://schemas.microsoft.com/office/powerpoint/2010/main" val="2472822203"/>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5"/>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a:bodyPr>
          <a:lstStyle/>
          <a:p>
            <a:pPr marL="265176" lvl="0" indent="-265176" algn="l" rtl="0">
              <a:spcBef>
                <a:spcPts val="0"/>
              </a:spcBef>
              <a:spcAft>
                <a:spcPts val="0"/>
              </a:spcAft>
              <a:buSzPts val="2240"/>
              <a:buChar char="⚫"/>
            </a:pPr>
            <a:r>
              <a:rPr lang="tr-TR" b="1"/>
              <a:t>Öğe Adı: </a:t>
            </a:r>
            <a:r>
              <a:rPr lang="tr-TR"/>
              <a:t>Yayımcı</a:t>
            </a:r>
            <a:r>
              <a:rPr lang="tr-TR" b="1"/>
              <a:t> </a:t>
            </a:r>
            <a:endParaRPr/>
          </a:p>
          <a:p>
            <a:pPr marL="265176" lvl="0" indent="-265176" algn="l" rtl="0">
              <a:spcBef>
                <a:spcPts val="250"/>
              </a:spcBef>
              <a:spcAft>
                <a:spcPts val="0"/>
              </a:spcAft>
              <a:buSzPts val="2240"/>
              <a:buChar char="⚫"/>
            </a:pPr>
            <a:r>
              <a:rPr lang="tr-TR"/>
              <a:t>Etiket : Yayımcı</a:t>
            </a:r>
            <a:endParaRPr/>
          </a:p>
          <a:p>
            <a:pPr marL="265176" lvl="0" indent="-265176" algn="l" rtl="0">
              <a:spcBef>
                <a:spcPts val="250"/>
              </a:spcBef>
              <a:spcAft>
                <a:spcPts val="0"/>
              </a:spcAft>
              <a:buSzPts val="2240"/>
              <a:buChar char="⚫"/>
            </a:pPr>
            <a:r>
              <a:rPr lang="tr-TR"/>
              <a:t>Belirteç : Publisher</a:t>
            </a:r>
            <a:endParaRPr/>
          </a:p>
          <a:p>
            <a:pPr marL="265176" lvl="0" indent="-265176" algn="l" rtl="0">
              <a:spcBef>
                <a:spcPts val="250"/>
              </a:spcBef>
              <a:spcAft>
                <a:spcPts val="0"/>
              </a:spcAft>
              <a:buSzPts val="2240"/>
              <a:buChar char="⚫"/>
            </a:pPr>
            <a:r>
              <a:rPr lang="tr-TR"/>
              <a:t>Tanım : Kaynağı erişilebilir kılmaktan sorumlu varlık.</a:t>
            </a:r>
            <a:endParaRPr/>
          </a:p>
          <a:p>
            <a:pPr marL="265176" lvl="0" indent="-265176" algn="l" rtl="0">
              <a:spcBef>
                <a:spcPts val="250"/>
              </a:spcBef>
              <a:spcAft>
                <a:spcPts val="0"/>
              </a:spcAft>
              <a:buSzPts val="2240"/>
              <a:buChar char="⚫"/>
            </a:pPr>
            <a:r>
              <a:rPr lang="tr-TR"/>
              <a:t>Açıklama: Yayımcının örnekleri, bir kişi, bir organizasyon veya hizmet olabilir. Tipik olarak, Yayımcı’ nın  ismi varlığı belirlemek için kullanılmalıdır.</a:t>
            </a:r>
            <a:endParaRPr/>
          </a:p>
          <a:p>
            <a:pPr marL="265176" lvl="0" indent="-122935" algn="l" rtl="0">
              <a:spcBef>
                <a:spcPts val="250"/>
              </a:spcBef>
              <a:spcAft>
                <a:spcPts val="0"/>
              </a:spcAft>
              <a:buSzPts val="2240"/>
              <a:buNone/>
            </a:pPr>
            <a:endParaRPr/>
          </a:p>
        </p:txBody>
      </p:sp>
      <p:sp>
        <p:nvSpPr>
          <p:cNvPr id="337" name="Google Shape;337;p25"/>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6"/>
          <p:cNvSpPr txBox="1">
            <a:spLocks noGrp="1"/>
          </p:cNvSpPr>
          <p:nvPr>
            <p:ph type="title"/>
          </p:nvPr>
        </p:nvSpPr>
        <p:spPr>
          <a:xfrm>
            <a:off x="502920" y="4983480"/>
            <a:ext cx="8183880" cy="105156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8C3C"/>
              </a:buClr>
              <a:buSzPts val="3600"/>
              <a:buFont typeface="Verdana"/>
              <a:buNone/>
            </a:pPr>
            <a:r>
              <a:rPr lang="tr-TR"/>
              <a:t>Yayımcı</a:t>
            </a:r>
            <a:endParaRPr/>
          </a:p>
        </p:txBody>
      </p:sp>
      <p:sp>
        <p:nvSpPr>
          <p:cNvPr id="344" name="Google Shape;344;p26"/>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lnSpcReduction="10000"/>
          </a:bodyPr>
          <a:lstStyle/>
          <a:p>
            <a:pPr marL="265176" lvl="0" indent="-265176" algn="l" rtl="0">
              <a:spcBef>
                <a:spcPts val="0"/>
              </a:spcBef>
              <a:spcAft>
                <a:spcPts val="0"/>
              </a:spcAft>
              <a:buSzPts val="2240"/>
              <a:buChar char="⚫"/>
            </a:pPr>
            <a:r>
              <a:rPr lang="tr-TR">
                <a:solidFill>
                  <a:schemeClr val="accent1"/>
                </a:solidFill>
              </a:rPr>
              <a:t>Publisher </a:t>
            </a:r>
            <a:r>
              <a:rPr lang="tr-TR"/>
              <a:t>(entity that made the resource available) --------- </a:t>
            </a:r>
            <a:endParaRPr/>
          </a:p>
          <a:p>
            <a:pPr marL="265176" lvl="0" indent="-265176" algn="l" rtl="0">
              <a:spcBef>
                <a:spcPts val="250"/>
              </a:spcBef>
              <a:spcAft>
                <a:spcPts val="0"/>
              </a:spcAft>
              <a:buSzPts val="2240"/>
              <a:buNone/>
            </a:pPr>
            <a:r>
              <a:rPr lang="tr-TR"/>
              <a:t>&lt;meta name = "DC.Publisher" content = "O'Reilly"&gt; &lt;meta name = "DC.Publisher" content = "Digital Equipment Corporation"&gt;</a:t>
            </a:r>
            <a:endParaRPr/>
          </a:p>
          <a:p>
            <a:pPr marL="265176" lvl="0" indent="-265176" algn="l" rtl="0">
              <a:spcBef>
                <a:spcPts val="250"/>
              </a:spcBef>
              <a:spcAft>
                <a:spcPts val="0"/>
              </a:spcAft>
              <a:buSzPts val="2240"/>
              <a:buNone/>
            </a:pPr>
            <a:r>
              <a:rPr lang="tr-TR"/>
              <a:t> &lt;meta name = "DC.Publisher" content = "University of California Press"&gt;</a:t>
            </a:r>
            <a:endParaRPr/>
          </a:p>
          <a:p>
            <a:pPr marL="265176" lvl="0" indent="-265176" algn="l" rtl="0">
              <a:spcBef>
                <a:spcPts val="250"/>
              </a:spcBef>
              <a:spcAft>
                <a:spcPts val="0"/>
              </a:spcAft>
              <a:buSzPts val="2240"/>
              <a:buNone/>
            </a:pPr>
            <a:r>
              <a:rPr lang="tr-TR"/>
              <a:t> &lt;meta name = "DC.Publisher" content = "State of Florida (USA)"&gt;</a:t>
            </a:r>
            <a:endParaRPr/>
          </a:p>
        </p:txBody>
      </p:sp>
      <p:sp>
        <p:nvSpPr>
          <p:cNvPr id="345" name="Google Shape;345;p26"/>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7"/>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a:bodyPr>
          <a:lstStyle/>
          <a:p>
            <a:pPr marL="265176" lvl="0" indent="-265176" algn="l" rtl="0">
              <a:spcBef>
                <a:spcPts val="0"/>
              </a:spcBef>
              <a:spcAft>
                <a:spcPts val="0"/>
              </a:spcAft>
              <a:buSzPts val="2240"/>
              <a:buChar char="⚫"/>
            </a:pPr>
            <a:r>
              <a:rPr lang="tr-TR" b="1"/>
              <a:t>Öğe Adı: </a:t>
            </a:r>
            <a:r>
              <a:rPr lang="tr-TR"/>
              <a:t>Katkı Sağlayıcı</a:t>
            </a:r>
            <a:r>
              <a:rPr lang="tr-TR" b="1"/>
              <a:t> </a:t>
            </a:r>
            <a:endParaRPr/>
          </a:p>
          <a:p>
            <a:pPr marL="265176" lvl="0" indent="-265176" algn="l" rtl="0">
              <a:spcBef>
                <a:spcPts val="250"/>
              </a:spcBef>
              <a:spcAft>
                <a:spcPts val="0"/>
              </a:spcAft>
              <a:buSzPts val="2240"/>
              <a:buChar char="⚫"/>
            </a:pPr>
            <a:r>
              <a:rPr lang="tr-TR"/>
              <a:t>Etiket : Katkı Sağlayıcı</a:t>
            </a:r>
            <a:endParaRPr/>
          </a:p>
          <a:p>
            <a:pPr marL="265176" lvl="0" indent="-265176" algn="l" rtl="0">
              <a:spcBef>
                <a:spcPts val="250"/>
              </a:spcBef>
              <a:spcAft>
                <a:spcPts val="0"/>
              </a:spcAft>
              <a:buSzPts val="2240"/>
              <a:buChar char="⚫"/>
            </a:pPr>
            <a:r>
              <a:rPr lang="tr-TR"/>
              <a:t>Belirteç : Contributor</a:t>
            </a:r>
            <a:endParaRPr/>
          </a:p>
          <a:p>
            <a:pPr marL="265176" lvl="0" indent="-265176" algn="l" rtl="0">
              <a:spcBef>
                <a:spcPts val="250"/>
              </a:spcBef>
              <a:spcAft>
                <a:spcPts val="0"/>
              </a:spcAft>
              <a:buSzPts val="2240"/>
              <a:buChar char="⚫"/>
            </a:pPr>
            <a:r>
              <a:rPr lang="tr-TR"/>
              <a:t>Tanım : Kaynağın içeriğine katkı sağlamaktan sorumlu  bir varlık.</a:t>
            </a:r>
            <a:endParaRPr/>
          </a:p>
          <a:p>
            <a:pPr marL="265176" lvl="0" indent="-265176" algn="l" rtl="0">
              <a:spcBef>
                <a:spcPts val="250"/>
              </a:spcBef>
              <a:spcAft>
                <a:spcPts val="0"/>
              </a:spcAft>
              <a:buSzPts val="2240"/>
              <a:buChar char="⚫"/>
            </a:pPr>
            <a:r>
              <a:rPr lang="tr-TR"/>
              <a:t>Açıklama: Katkı Sağlayıcı’ nın örnekleri bir kişiyi, bir organizasyonu veya hizmeti içerir. </a:t>
            </a:r>
            <a:endParaRPr/>
          </a:p>
          <a:p>
            <a:pPr marL="265176" lvl="0" indent="-122935" algn="l" rtl="0">
              <a:spcBef>
                <a:spcPts val="250"/>
              </a:spcBef>
              <a:spcAft>
                <a:spcPts val="0"/>
              </a:spcAft>
              <a:buSzPts val="2240"/>
              <a:buNone/>
            </a:pPr>
            <a:endParaRPr/>
          </a:p>
          <a:p>
            <a:pPr marL="265176" lvl="0" indent="-122935" algn="l" rtl="0">
              <a:spcBef>
                <a:spcPts val="250"/>
              </a:spcBef>
              <a:spcAft>
                <a:spcPts val="0"/>
              </a:spcAft>
              <a:buSzPts val="2240"/>
              <a:buNone/>
            </a:pPr>
            <a:endParaRPr/>
          </a:p>
        </p:txBody>
      </p:sp>
      <p:sp>
        <p:nvSpPr>
          <p:cNvPr id="352" name="Google Shape;352;p27"/>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8"/>
          <p:cNvSpPr txBox="1">
            <a:spLocks noGrp="1"/>
          </p:cNvSpPr>
          <p:nvPr>
            <p:ph type="title"/>
          </p:nvPr>
        </p:nvSpPr>
        <p:spPr>
          <a:xfrm>
            <a:off x="502920" y="4983480"/>
            <a:ext cx="8183880" cy="105156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8C3C"/>
              </a:buClr>
              <a:buSzPts val="3600"/>
              <a:buFont typeface="Verdana"/>
              <a:buNone/>
            </a:pPr>
            <a:r>
              <a:rPr lang="tr-TR"/>
              <a:t>Katkı sağlayıcı</a:t>
            </a:r>
            <a:endParaRPr/>
          </a:p>
        </p:txBody>
      </p:sp>
      <p:sp>
        <p:nvSpPr>
          <p:cNvPr id="359" name="Google Shape;359;p28"/>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fontScale="92500" lnSpcReduction="10000"/>
          </a:bodyPr>
          <a:lstStyle/>
          <a:p>
            <a:pPr marL="265176" lvl="0" indent="-265176" algn="l" rtl="0">
              <a:spcBef>
                <a:spcPts val="0"/>
              </a:spcBef>
              <a:spcAft>
                <a:spcPts val="0"/>
              </a:spcAft>
              <a:buSzPct val="80000"/>
              <a:buChar char="⚫"/>
            </a:pPr>
            <a:r>
              <a:rPr lang="tr-TR">
                <a:solidFill>
                  <a:schemeClr val="accent1"/>
                </a:solidFill>
              </a:rPr>
              <a:t>Contributor </a:t>
            </a:r>
            <a:r>
              <a:rPr lang="tr-TR"/>
              <a:t>(other entity that made a contribution) -----------</a:t>
            </a:r>
            <a:endParaRPr/>
          </a:p>
          <a:p>
            <a:pPr marL="265176" lvl="0" indent="-265176" algn="l" rtl="0">
              <a:spcBef>
                <a:spcPts val="250"/>
              </a:spcBef>
              <a:spcAft>
                <a:spcPts val="0"/>
              </a:spcAft>
              <a:buSzPct val="80000"/>
              <a:buNone/>
            </a:pPr>
            <a:r>
              <a:rPr lang="tr-TR"/>
              <a:t>&lt;meta name = "DC.Contributor" content = "Curie, Marie"&gt; </a:t>
            </a:r>
            <a:endParaRPr/>
          </a:p>
          <a:p>
            <a:pPr marL="265176" lvl="0" indent="-265176" algn="l" rtl="0">
              <a:spcBef>
                <a:spcPts val="250"/>
              </a:spcBef>
              <a:spcAft>
                <a:spcPts val="0"/>
              </a:spcAft>
              <a:buSzPct val="80000"/>
              <a:buNone/>
            </a:pPr>
            <a:r>
              <a:rPr lang="tr-TR"/>
              <a:t>&lt;meta name = "DC.Contributor.Photographer" content = "Adams, Ansel"&gt;</a:t>
            </a:r>
            <a:endParaRPr/>
          </a:p>
          <a:p>
            <a:pPr marL="265176" lvl="0" indent="-265176" algn="l" rtl="0">
              <a:spcBef>
                <a:spcPts val="250"/>
              </a:spcBef>
              <a:spcAft>
                <a:spcPts val="0"/>
              </a:spcAft>
              <a:buSzPct val="80000"/>
              <a:buNone/>
            </a:pPr>
            <a:r>
              <a:rPr lang="tr-TR"/>
              <a:t>&lt;meta name = "DC.Contributor.Artist" content = "Sendak, Maurice"&gt;</a:t>
            </a:r>
            <a:endParaRPr/>
          </a:p>
          <a:p>
            <a:pPr marL="265176" lvl="0" indent="-265176" algn="l" rtl="0">
              <a:spcBef>
                <a:spcPts val="250"/>
              </a:spcBef>
              <a:spcAft>
                <a:spcPts val="0"/>
              </a:spcAft>
              <a:buSzPct val="80000"/>
              <a:buNone/>
            </a:pPr>
            <a:r>
              <a:rPr lang="tr-TR"/>
              <a:t>&lt;meta name = "DC.Contributor.Editor" content = "Starr, Kenneth"&gt;</a:t>
            </a:r>
            <a:endParaRPr/>
          </a:p>
        </p:txBody>
      </p:sp>
      <p:sp>
        <p:nvSpPr>
          <p:cNvPr id="360" name="Google Shape;360;p28"/>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9"/>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fontScale="92500" lnSpcReduction="20000"/>
          </a:bodyPr>
          <a:lstStyle/>
          <a:p>
            <a:pPr marL="265176" lvl="0" indent="-265176" algn="l" rtl="0">
              <a:spcBef>
                <a:spcPts val="0"/>
              </a:spcBef>
              <a:spcAft>
                <a:spcPts val="0"/>
              </a:spcAft>
              <a:buSzPct val="80000"/>
              <a:buChar char="⚫"/>
            </a:pPr>
            <a:r>
              <a:rPr lang="tr-TR" b="1"/>
              <a:t>Öğe Adı: </a:t>
            </a:r>
            <a:r>
              <a:rPr lang="tr-TR"/>
              <a:t>Tarih</a:t>
            </a:r>
            <a:r>
              <a:rPr lang="tr-TR" b="1"/>
              <a:t> </a:t>
            </a:r>
            <a:endParaRPr/>
          </a:p>
          <a:p>
            <a:pPr marL="265176" lvl="0" indent="-265176" algn="l" rtl="0">
              <a:spcBef>
                <a:spcPts val="250"/>
              </a:spcBef>
              <a:spcAft>
                <a:spcPts val="0"/>
              </a:spcAft>
              <a:buSzPct val="80000"/>
              <a:buChar char="⚫"/>
            </a:pPr>
            <a:r>
              <a:rPr lang="tr-TR"/>
              <a:t>Etiket : Tarih</a:t>
            </a:r>
            <a:endParaRPr/>
          </a:p>
          <a:p>
            <a:pPr marL="265176" lvl="0" indent="-265176" algn="l" rtl="0">
              <a:spcBef>
                <a:spcPts val="250"/>
              </a:spcBef>
              <a:spcAft>
                <a:spcPts val="0"/>
              </a:spcAft>
              <a:buSzPct val="80000"/>
              <a:buChar char="⚫"/>
            </a:pPr>
            <a:r>
              <a:rPr lang="tr-TR"/>
              <a:t>Belirteç : Date</a:t>
            </a:r>
            <a:endParaRPr/>
          </a:p>
          <a:p>
            <a:pPr marL="265176" lvl="0" indent="-265176" algn="l" rtl="0">
              <a:spcBef>
                <a:spcPts val="250"/>
              </a:spcBef>
              <a:spcAft>
                <a:spcPts val="0"/>
              </a:spcAft>
              <a:buSzPct val="80000"/>
              <a:buChar char="⚫"/>
            </a:pPr>
            <a:r>
              <a:rPr lang="tr-TR"/>
              <a:t>Tanım : Kaynağın yaşam döngüsündeki bir olayın bir tarihi.</a:t>
            </a:r>
            <a:endParaRPr/>
          </a:p>
          <a:p>
            <a:pPr marL="265176" lvl="0" indent="-265176" algn="l" rtl="0">
              <a:spcBef>
                <a:spcPts val="250"/>
              </a:spcBef>
              <a:spcAft>
                <a:spcPts val="0"/>
              </a:spcAft>
              <a:buSzPct val="80000"/>
              <a:buChar char="⚫"/>
            </a:pPr>
            <a:r>
              <a:rPr lang="tr-TR"/>
              <a:t>Açıklama: Tipik olarak, Tarih, kaynağın yaratılması veya erişilebilirliği ile ilişkilendirilecektir.  Önerilen en iyi uygulama ISO 8601 [W3CDTF]’nin bir profili içinde ve YYYY-AA-GG tarih formatını içerir şekilde şifrelenen verinin tarih değerini tanımlamaktadır.</a:t>
            </a:r>
            <a:endParaRPr/>
          </a:p>
          <a:p>
            <a:pPr marL="265176" lvl="0" indent="-133604" algn="l" rtl="0">
              <a:spcBef>
                <a:spcPts val="250"/>
              </a:spcBef>
              <a:spcAft>
                <a:spcPts val="0"/>
              </a:spcAft>
              <a:buSzPct val="80000"/>
              <a:buNone/>
            </a:pPr>
            <a:endParaRPr/>
          </a:p>
          <a:p>
            <a:pPr marL="265176" lvl="0" indent="-133604" algn="l" rtl="0">
              <a:spcBef>
                <a:spcPts val="250"/>
              </a:spcBef>
              <a:spcAft>
                <a:spcPts val="0"/>
              </a:spcAft>
              <a:buSzPct val="80000"/>
              <a:buNone/>
            </a:pPr>
            <a:endParaRPr/>
          </a:p>
        </p:txBody>
      </p:sp>
      <p:sp>
        <p:nvSpPr>
          <p:cNvPr id="367" name="Google Shape;367;p29"/>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0"/>
          <p:cNvSpPr txBox="1">
            <a:spLocks noGrp="1"/>
          </p:cNvSpPr>
          <p:nvPr>
            <p:ph type="title"/>
          </p:nvPr>
        </p:nvSpPr>
        <p:spPr>
          <a:xfrm>
            <a:off x="502920" y="5517232"/>
            <a:ext cx="8183880" cy="517808"/>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FF8C3C"/>
              </a:buClr>
              <a:buSzPct val="100000"/>
              <a:buFont typeface="Verdana"/>
              <a:buNone/>
            </a:pPr>
            <a:r>
              <a:rPr lang="tr-TR"/>
              <a:t>Tarih</a:t>
            </a:r>
            <a:endParaRPr/>
          </a:p>
        </p:txBody>
      </p:sp>
      <p:sp>
        <p:nvSpPr>
          <p:cNvPr id="374" name="Google Shape;374;p30"/>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Autofit/>
          </a:bodyPr>
          <a:lstStyle/>
          <a:p>
            <a:pPr marL="265176" lvl="0" indent="-265176" algn="l" rtl="0">
              <a:spcBef>
                <a:spcPts val="0"/>
              </a:spcBef>
              <a:spcAft>
                <a:spcPts val="0"/>
              </a:spcAft>
              <a:buSzPts val="1600"/>
              <a:buChar char="⚫"/>
            </a:pPr>
            <a:r>
              <a:rPr lang="tr-TR" sz="2000" b="1">
                <a:solidFill>
                  <a:schemeClr val="accent1"/>
                </a:solidFill>
              </a:rPr>
              <a:t>Date</a:t>
            </a:r>
            <a:r>
              <a:rPr lang="tr-TR" sz="1600"/>
              <a:t>(of an event in the life of the resource; [WTN8601] recommended) ----</a:t>
            </a:r>
            <a:endParaRPr sz="1600"/>
          </a:p>
          <a:p>
            <a:pPr marL="265176" lvl="0" indent="-183896" algn="l" rtl="0">
              <a:spcBef>
                <a:spcPts val="250"/>
              </a:spcBef>
              <a:spcAft>
                <a:spcPts val="0"/>
              </a:spcAft>
              <a:buSzPts val="1280"/>
              <a:buNone/>
            </a:pPr>
            <a:endParaRPr sz="1600" b="1">
              <a:solidFill>
                <a:schemeClr val="accent1"/>
              </a:solidFill>
            </a:endParaRPr>
          </a:p>
          <a:p>
            <a:pPr marL="265176" lvl="0" indent="-265176" algn="l" rtl="0">
              <a:spcBef>
                <a:spcPts val="250"/>
              </a:spcBef>
              <a:spcAft>
                <a:spcPts val="0"/>
              </a:spcAft>
              <a:buSzPts val="1280"/>
              <a:buNone/>
            </a:pPr>
            <a:r>
              <a:rPr lang="tr-TR" sz="1600"/>
              <a:t>&lt;meta name = "DC.Date" content = "1972"&gt;</a:t>
            </a:r>
            <a:endParaRPr/>
          </a:p>
          <a:p>
            <a:pPr marL="265176" lvl="0" indent="-265176" algn="l" rtl="0">
              <a:spcBef>
                <a:spcPts val="250"/>
              </a:spcBef>
              <a:spcAft>
                <a:spcPts val="0"/>
              </a:spcAft>
              <a:buSzPts val="1280"/>
              <a:buNone/>
            </a:pPr>
            <a:r>
              <a:rPr lang="tr-TR" sz="1600"/>
              <a:t>&lt;meta name = "DC.Date" content = "1998-05-14"&gt;</a:t>
            </a:r>
            <a:endParaRPr/>
          </a:p>
          <a:p>
            <a:pPr marL="265176" lvl="0" indent="-265176" algn="l" rtl="0">
              <a:spcBef>
                <a:spcPts val="250"/>
              </a:spcBef>
              <a:spcAft>
                <a:spcPts val="0"/>
              </a:spcAft>
              <a:buSzPts val="1280"/>
              <a:buNone/>
            </a:pPr>
            <a:r>
              <a:rPr lang="tr-TR" sz="1600"/>
              <a:t>&lt;meta name = "DC.Date" scheme = "WTN8601" content = "1998-05-14"&gt;</a:t>
            </a:r>
            <a:endParaRPr/>
          </a:p>
          <a:p>
            <a:pPr marL="265176" lvl="0" indent="-265176" algn="l" rtl="0">
              <a:spcBef>
                <a:spcPts val="250"/>
              </a:spcBef>
              <a:spcAft>
                <a:spcPts val="0"/>
              </a:spcAft>
              <a:buSzPts val="1280"/>
              <a:buNone/>
            </a:pPr>
            <a:r>
              <a:rPr lang="tr-TR" sz="1600"/>
              <a:t> meta name = "DC.Date.Created" content = "1998-05-14"&gt; </a:t>
            </a:r>
            <a:endParaRPr/>
          </a:p>
          <a:p>
            <a:pPr marL="265176" lvl="0" indent="-265176" algn="l" rtl="0">
              <a:spcBef>
                <a:spcPts val="250"/>
              </a:spcBef>
              <a:spcAft>
                <a:spcPts val="0"/>
              </a:spcAft>
              <a:buSzPts val="1280"/>
              <a:buNone/>
            </a:pPr>
            <a:r>
              <a:rPr lang="tr-TR" sz="1600"/>
              <a:t>&lt;meta name = "DC.Date.Available" content = "1998-05-21"&gt; &lt;meta name = "DC.Date.Valid" content = "1998-05-28"&gt; </a:t>
            </a:r>
            <a:endParaRPr/>
          </a:p>
          <a:p>
            <a:pPr marL="265176" lvl="0" indent="-265176" algn="l" rtl="0">
              <a:spcBef>
                <a:spcPts val="250"/>
              </a:spcBef>
              <a:spcAft>
                <a:spcPts val="0"/>
              </a:spcAft>
              <a:buSzPts val="1280"/>
              <a:buNone/>
            </a:pPr>
            <a:r>
              <a:rPr lang="tr-TR" sz="1600"/>
              <a:t>&lt;meta name = "DC.Date.Created" content = "triassic"&gt; </a:t>
            </a:r>
            <a:endParaRPr/>
          </a:p>
          <a:p>
            <a:pPr marL="265176" lvl="0" indent="-265176" algn="l" rtl="0">
              <a:spcBef>
                <a:spcPts val="250"/>
              </a:spcBef>
              <a:spcAft>
                <a:spcPts val="0"/>
              </a:spcAft>
              <a:buSzPts val="1280"/>
              <a:buNone/>
            </a:pPr>
            <a:r>
              <a:rPr lang="tr-TR" sz="1600"/>
              <a:t>&lt;meta name = "DC.Date.Acquired" content = "1957"&gt; </a:t>
            </a:r>
            <a:endParaRPr/>
          </a:p>
          <a:p>
            <a:pPr marL="265176" lvl="0" indent="-265176" algn="l" rtl="0">
              <a:spcBef>
                <a:spcPts val="250"/>
              </a:spcBef>
              <a:spcAft>
                <a:spcPts val="0"/>
              </a:spcAft>
              <a:buSzPts val="1280"/>
              <a:buNone/>
            </a:pPr>
            <a:r>
              <a:rPr lang="tr-TR" sz="1600"/>
              <a:t>&lt;meta name = "DC.Date.Accepted" scheme = "WTN8601" content = "1998-12-02T16:59"&gt; </a:t>
            </a:r>
            <a:endParaRPr/>
          </a:p>
          <a:p>
            <a:pPr marL="265176" lvl="0" indent="-265176" algn="l" rtl="0">
              <a:spcBef>
                <a:spcPts val="250"/>
              </a:spcBef>
              <a:spcAft>
                <a:spcPts val="0"/>
              </a:spcAft>
              <a:buSzPts val="1280"/>
              <a:buNone/>
            </a:pPr>
            <a:r>
              <a:rPr lang="tr-TR" sz="1600"/>
              <a:t>&lt;meta name = "DC.Date.DataGathered" scheme = "ISO8601" content = "98-W49-3T1659"&gt; </a:t>
            </a:r>
            <a:endParaRPr/>
          </a:p>
          <a:p>
            <a:pPr marL="265176" lvl="0" indent="-265176" algn="l" rtl="0">
              <a:spcBef>
                <a:spcPts val="250"/>
              </a:spcBef>
              <a:spcAft>
                <a:spcPts val="0"/>
              </a:spcAft>
              <a:buSzPts val="1280"/>
              <a:buNone/>
            </a:pPr>
            <a:r>
              <a:rPr lang="tr-TR" sz="1600"/>
              <a:t>&lt;meta name = "DC.Date.Issued" scheme = "ANSI.X3.X30-1985" content = "19980514"&gt; </a:t>
            </a:r>
            <a:endParaRPr/>
          </a:p>
        </p:txBody>
      </p:sp>
      <p:sp>
        <p:nvSpPr>
          <p:cNvPr id="375" name="Google Shape;375;p30"/>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1"/>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fontScale="92500" lnSpcReduction="20000"/>
          </a:bodyPr>
          <a:lstStyle/>
          <a:p>
            <a:pPr marL="265176" lvl="0" indent="-265176" algn="l" rtl="0">
              <a:spcBef>
                <a:spcPts val="0"/>
              </a:spcBef>
              <a:spcAft>
                <a:spcPts val="0"/>
              </a:spcAft>
              <a:buSzPct val="80000"/>
              <a:buChar char="⚫"/>
            </a:pPr>
            <a:r>
              <a:rPr lang="tr-TR" b="1"/>
              <a:t>Öğe Adı:  </a:t>
            </a:r>
            <a:r>
              <a:rPr lang="tr-TR"/>
              <a:t>Tür </a:t>
            </a:r>
            <a:endParaRPr/>
          </a:p>
          <a:p>
            <a:pPr marL="265176" lvl="0" indent="-265176" algn="l" rtl="0">
              <a:spcBef>
                <a:spcPts val="250"/>
              </a:spcBef>
              <a:spcAft>
                <a:spcPts val="0"/>
              </a:spcAft>
              <a:buSzPct val="80000"/>
              <a:buChar char="⚫"/>
            </a:pPr>
            <a:r>
              <a:rPr lang="tr-TR"/>
              <a:t>Etiket : Tür</a:t>
            </a:r>
            <a:endParaRPr/>
          </a:p>
          <a:p>
            <a:pPr marL="265176" lvl="0" indent="-265176" algn="l" rtl="0">
              <a:spcBef>
                <a:spcPts val="250"/>
              </a:spcBef>
              <a:spcAft>
                <a:spcPts val="0"/>
              </a:spcAft>
              <a:buSzPct val="80000"/>
              <a:buChar char="⚫"/>
            </a:pPr>
            <a:r>
              <a:rPr lang="tr-TR"/>
              <a:t>Belirteç : Type</a:t>
            </a:r>
            <a:endParaRPr/>
          </a:p>
          <a:p>
            <a:pPr marL="265176" lvl="0" indent="-265176" algn="l" rtl="0">
              <a:spcBef>
                <a:spcPts val="250"/>
              </a:spcBef>
              <a:spcAft>
                <a:spcPts val="0"/>
              </a:spcAft>
              <a:buSzPct val="80000"/>
              <a:buChar char="⚫"/>
            </a:pPr>
            <a:r>
              <a:rPr lang="tr-TR"/>
              <a:t>Tanım : Kaynağın içeriğinin doğası veya türü.</a:t>
            </a:r>
            <a:endParaRPr/>
          </a:p>
          <a:p>
            <a:pPr marL="265176" lvl="0" indent="-265176" algn="l" rtl="0">
              <a:spcBef>
                <a:spcPts val="250"/>
              </a:spcBef>
              <a:spcAft>
                <a:spcPts val="0"/>
              </a:spcAft>
              <a:buSzPct val="80000"/>
              <a:buChar char="⚫"/>
            </a:pPr>
            <a:r>
              <a:rPr lang="tr-TR"/>
              <a:t>Açıklama: Tür içerik için genel kategorileri, fonksiyonları, türleri veya yığın seviyelerini içerir.  Önerilen en iyi uygulama kontrol edilen bir sözcük dağarcığından (örneğin DCMI Type Vocabulary [DCT]) bir değer seçmektir. Kaynağın fiziksel veya sayısal görünümünü tanımlamak için Format öğesi kullanılır.</a:t>
            </a:r>
            <a:endParaRPr/>
          </a:p>
          <a:p>
            <a:pPr marL="265176" lvl="0" indent="-133604" algn="l" rtl="0">
              <a:spcBef>
                <a:spcPts val="250"/>
              </a:spcBef>
              <a:spcAft>
                <a:spcPts val="0"/>
              </a:spcAft>
              <a:buSzPct val="80000"/>
              <a:buNone/>
            </a:pPr>
            <a:endParaRPr/>
          </a:p>
          <a:p>
            <a:pPr marL="265176" lvl="0" indent="-133604" algn="l" rtl="0">
              <a:spcBef>
                <a:spcPts val="250"/>
              </a:spcBef>
              <a:spcAft>
                <a:spcPts val="0"/>
              </a:spcAft>
              <a:buSzPct val="80000"/>
              <a:buNone/>
            </a:pPr>
            <a:endParaRPr/>
          </a:p>
        </p:txBody>
      </p:sp>
      <p:sp>
        <p:nvSpPr>
          <p:cNvPr id="382" name="Google Shape;382;p31"/>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2"/>
          <p:cNvSpPr txBox="1">
            <a:spLocks noGrp="1"/>
          </p:cNvSpPr>
          <p:nvPr>
            <p:ph type="title"/>
          </p:nvPr>
        </p:nvSpPr>
        <p:spPr>
          <a:xfrm>
            <a:off x="502920" y="4983480"/>
            <a:ext cx="8183880" cy="105156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8C3C"/>
              </a:buClr>
              <a:buSzPts val="3600"/>
              <a:buFont typeface="Verdana"/>
              <a:buNone/>
            </a:pPr>
            <a:r>
              <a:rPr lang="tr-TR"/>
              <a:t>Tür</a:t>
            </a:r>
            <a:endParaRPr/>
          </a:p>
        </p:txBody>
      </p:sp>
      <p:sp>
        <p:nvSpPr>
          <p:cNvPr id="389" name="Google Shape;389;p32"/>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fontScale="62500" lnSpcReduction="20000"/>
          </a:bodyPr>
          <a:lstStyle/>
          <a:p>
            <a:pPr marL="265176" lvl="0" indent="-265176" algn="l" rtl="0">
              <a:spcBef>
                <a:spcPts val="0"/>
              </a:spcBef>
              <a:spcAft>
                <a:spcPts val="0"/>
              </a:spcAft>
              <a:buSzPct val="80000"/>
              <a:buChar char="⚫"/>
            </a:pPr>
            <a:r>
              <a:rPr lang="tr-TR" b="1">
                <a:solidFill>
                  <a:schemeClr val="accent1"/>
                </a:solidFill>
              </a:rPr>
              <a:t>Type </a:t>
            </a:r>
            <a:r>
              <a:rPr lang="tr-TR"/>
              <a:t>(nature, genre, or category; [DCT1] recommended) ---- </a:t>
            </a:r>
            <a:endParaRPr/>
          </a:p>
          <a:p>
            <a:pPr marL="265176" lvl="0" indent="-265176" algn="l" rtl="0">
              <a:spcBef>
                <a:spcPts val="250"/>
              </a:spcBef>
              <a:spcAft>
                <a:spcPts val="0"/>
              </a:spcAft>
              <a:buSzPct val="80000"/>
              <a:buNone/>
            </a:pPr>
            <a:r>
              <a:rPr lang="tr-TR"/>
              <a:t>&lt;meta name = "DC.Type" content = "poem"&gt; </a:t>
            </a:r>
            <a:endParaRPr/>
          </a:p>
          <a:p>
            <a:pPr marL="265176" lvl="0" indent="-265176" algn="l" rtl="0">
              <a:spcBef>
                <a:spcPts val="250"/>
              </a:spcBef>
              <a:spcAft>
                <a:spcPts val="0"/>
              </a:spcAft>
              <a:buSzPct val="80000"/>
              <a:buNone/>
            </a:pPr>
            <a:r>
              <a:rPr lang="tr-TR"/>
              <a:t>&lt;meta name = "DC.Type" scheme = "DCT1" content = "software"&gt; &lt;meta name = "DC.Type" content = "software program source code"&gt;</a:t>
            </a:r>
            <a:endParaRPr/>
          </a:p>
          <a:p>
            <a:pPr marL="265176" lvl="0" indent="-265176" algn="l" rtl="0">
              <a:spcBef>
                <a:spcPts val="250"/>
              </a:spcBef>
              <a:spcAft>
                <a:spcPts val="0"/>
              </a:spcAft>
              <a:buSzPct val="80000"/>
              <a:buNone/>
            </a:pPr>
            <a:r>
              <a:rPr lang="tr-TR"/>
              <a:t> &lt;meta name = "DC.Type" content = "interactive video game"&gt;</a:t>
            </a:r>
            <a:endParaRPr/>
          </a:p>
          <a:p>
            <a:pPr marL="265176" lvl="0" indent="-265176" algn="l" rtl="0">
              <a:spcBef>
                <a:spcPts val="250"/>
              </a:spcBef>
              <a:spcAft>
                <a:spcPts val="0"/>
              </a:spcAft>
              <a:buSzPct val="80000"/>
              <a:buNone/>
            </a:pPr>
            <a:r>
              <a:rPr lang="tr-TR"/>
              <a:t>&lt;meta name = "DC.Type" scheme = "DCT1" content = "dataset"&gt;</a:t>
            </a:r>
            <a:endParaRPr/>
          </a:p>
          <a:p>
            <a:pPr marL="265176" lvl="0" indent="-265176" algn="l" rtl="0">
              <a:spcBef>
                <a:spcPts val="250"/>
              </a:spcBef>
              <a:spcAft>
                <a:spcPts val="0"/>
              </a:spcAft>
              <a:buSzPct val="80000"/>
              <a:buNone/>
            </a:pPr>
            <a:r>
              <a:rPr lang="tr-TR"/>
              <a:t>&lt;meta name = "DC.Type" content = "web home page"&gt; &lt;meta name = "DC.Type" content = "web bibliography"&gt; &lt;meta name = "DC.Type" content = "painting"&gt; </a:t>
            </a:r>
            <a:endParaRPr/>
          </a:p>
          <a:p>
            <a:pPr marL="265176" lvl="0" indent="-265176" algn="l" rtl="0">
              <a:spcBef>
                <a:spcPts val="250"/>
              </a:spcBef>
              <a:spcAft>
                <a:spcPts val="0"/>
              </a:spcAft>
              <a:buSzPct val="80000"/>
              <a:buNone/>
            </a:pPr>
            <a:r>
              <a:rPr lang="tr-TR"/>
              <a:t>&lt;meta name = "DC.Type" content = "image; woodblock"&gt; &lt;meta name = "DC.Type" scheme = "AAT" content = "clipeus (portrait)"&gt; </a:t>
            </a:r>
            <a:endParaRPr/>
          </a:p>
          <a:p>
            <a:pPr marL="265176" lvl="0" indent="-265176" algn="l" rtl="0">
              <a:spcBef>
                <a:spcPts val="250"/>
              </a:spcBef>
              <a:spcAft>
                <a:spcPts val="0"/>
              </a:spcAft>
              <a:buSzPct val="80000"/>
              <a:buNone/>
            </a:pPr>
            <a:r>
              <a:rPr lang="tr-TR"/>
              <a:t>&lt;meta name = "DC.Type" lang = "en-US" content = "image; advertizement"&gt; </a:t>
            </a:r>
            <a:endParaRPr/>
          </a:p>
          <a:p>
            <a:pPr marL="265176" lvl="0" indent="-265176" algn="l" rtl="0">
              <a:spcBef>
                <a:spcPts val="250"/>
              </a:spcBef>
              <a:spcAft>
                <a:spcPts val="0"/>
              </a:spcAft>
              <a:buSzPct val="80000"/>
              <a:buNone/>
            </a:pPr>
            <a:r>
              <a:rPr lang="tr-TR"/>
              <a:t>&lt;meta name = "DC.Type" scheme = "DCT1" content = "event"&gt;&lt;meta name = "DC.Type" content = "event; periodic"&gt; </a:t>
            </a:r>
            <a:endParaRPr/>
          </a:p>
        </p:txBody>
      </p:sp>
      <p:sp>
        <p:nvSpPr>
          <p:cNvPr id="390" name="Google Shape;390;p32"/>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3"/>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fontScale="85000" lnSpcReduction="20000"/>
          </a:bodyPr>
          <a:lstStyle/>
          <a:p>
            <a:pPr marL="265176" lvl="0" indent="-265176" algn="l" rtl="0">
              <a:spcBef>
                <a:spcPts val="0"/>
              </a:spcBef>
              <a:spcAft>
                <a:spcPts val="0"/>
              </a:spcAft>
              <a:buSzPct val="80000"/>
              <a:buChar char="⚫"/>
            </a:pPr>
            <a:r>
              <a:rPr lang="tr-TR" b="1"/>
              <a:t>Öğe Adı:  </a:t>
            </a:r>
            <a:r>
              <a:rPr lang="tr-TR"/>
              <a:t>Biçem </a:t>
            </a:r>
            <a:endParaRPr/>
          </a:p>
          <a:p>
            <a:pPr marL="265176" lvl="0" indent="-265176" algn="l" rtl="0">
              <a:spcBef>
                <a:spcPts val="250"/>
              </a:spcBef>
              <a:spcAft>
                <a:spcPts val="0"/>
              </a:spcAft>
              <a:buSzPct val="80000"/>
              <a:buChar char="⚫"/>
            </a:pPr>
            <a:r>
              <a:rPr lang="tr-TR"/>
              <a:t>Etiket : Biçem</a:t>
            </a:r>
            <a:endParaRPr/>
          </a:p>
          <a:p>
            <a:pPr marL="265176" lvl="0" indent="-265176" algn="l" rtl="0">
              <a:spcBef>
                <a:spcPts val="250"/>
              </a:spcBef>
              <a:spcAft>
                <a:spcPts val="0"/>
              </a:spcAft>
              <a:buSzPct val="80000"/>
              <a:buChar char="⚫"/>
            </a:pPr>
            <a:r>
              <a:rPr lang="tr-TR"/>
              <a:t>Belirteç : Format</a:t>
            </a:r>
            <a:endParaRPr/>
          </a:p>
          <a:p>
            <a:pPr marL="265176" lvl="0" indent="-265176" algn="l" rtl="0">
              <a:spcBef>
                <a:spcPts val="250"/>
              </a:spcBef>
              <a:spcAft>
                <a:spcPts val="0"/>
              </a:spcAft>
              <a:buSzPct val="80000"/>
              <a:buChar char="⚫"/>
            </a:pPr>
            <a:r>
              <a:rPr lang="tr-TR"/>
              <a:t>Tanım : Kaynağın fiziksel veya sayısal görünümü.</a:t>
            </a:r>
            <a:endParaRPr/>
          </a:p>
          <a:p>
            <a:pPr marL="265176" lvl="0" indent="-265176" algn="l" rtl="0">
              <a:spcBef>
                <a:spcPts val="250"/>
              </a:spcBef>
              <a:spcAft>
                <a:spcPts val="0"/>
              </a:spcAft>
              <a:buSzPct val="80000"/>
              <a:buChar char="⚫"/>
            </a:pPr>
            <a:r>
              <a:rPr lang="tr-TR"/>
              <a:t>Açıklama: Tipik olarak, Format kaynağın ortam-türü veya boyutlarını içerecektir. Biçem kaynağı görüntülemek ya da işletmek için ihtiyaç duyulan yazılımı, donanımı veya diğer aygıtları tanımak için kullanılabilir. Boyutların örnekleri boyut ve süreyi içerir. Önerilen en iyi uygulama, denetimli bir kelime dağarcığından (örneğin bilgisayar ortam biçemlerini tanımlayan Internet Ortam Türlerinin listesi [MIME]) seçmektir.</a:t>
            </a:r>
            <a:endParaRPr/>
          </a:p>
          <a:p>
            <a:pPr marL="265176" lvl="0" indent="-144271" algn="l" rtl="0">
              <a:spcBef>
                <a:spcPts val="250"/>
              </a:spcBef>
              <a:spcAft>
                <a:spcPts val="0"/>
              </a:spcAft>
              <a:buSzPct val="80000"/>
              <a:buNone/>
            </a:pPr>
            <a:endParaRPr/>
          </a:p>
          <a:p>
            <a:pPr marL="265176" lvl="0" indent="-144271" algn="l" rtl="0">
              <a:spcBef>
                <a:spcPts val="250"/>
              </a:spcBef>
              <a:spcAft>
                <a:spcPts val="0"/>
              </a:spcAft>
              <a:buSzPct val="80000"/>
              <a:buNone/>
            </a:pPr>
            <a:endParaRPr/>
          </a:p>
        </p:txBody>
      </p:sp>
      <p:sp>
        <p:nvSpPr>
          <p:cNvPr id="397" name="Google Shape;397;p33"/>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4"/>
          <p:cNvSpPr txBox="1">
            <a:spLocks noGrp="1"/>
          </p:cNvSpPr>
          <p:nvPr>
            <p:ph type="title"/>
          </p:nvPr>
        </p:nvSpPr>
        <p:spPr>
          <a:xfrm>
            <a:off x="502920" y="4983480"/>
            <a:ext cx="8183880" cy="105156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8C3C"/>
              </a:buClr>
              <a:buSzPts val="3600"/>
              <a:buFont typeface="Verdana"/>
              <a:buNone/>
            </a:pPr>
            <a:r>
              <a:rPr lang="tr-TR"/>
              <a:t>Biçem</a:t>
            </a:r>
            <a:endParaRPr/>
          </a:p>
        </p:txBody>
      </p:sp>
      <p:sp>
        <p:nvSpPr>
          <p:cNvPr id="404" name="Google Shape;404;p34"/>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fontScale="70000" lnSpcReduction="20000"/>
          </a:bodyPr>
          <a:lstStyle/>
          <a:p>
            <a:pPr marL="265176" lvl="0" indent="-265176" algn="l" rtl="0">
              <a:spcBef>
                <a:spcPts val="0"/>
              </a:spcBef>
              <a:spcAft>
                <a:spcPts val="0"/>
              </a:spcAft>
              <a:buSzPct val="80000"/>
              <a:buChar char="⚫"/>
            </a:pPr>
            <a:r>
              <a:rPr lang="tr-TR" b="1">
                <a:solidFill>
                  <a:schemeClr val="accent1"/>
                </a:solidFill>
              </a:rPr>
              <a:t>Format</a:t>
            </a:r>
            <a:r>
              <a:rPr lang="tr-TR"/>
              <a:t> (physical or digital data format, plus optional dimensions) ------ </a:t>
            </a:r>
            <a:endParaRPr/>
          </a:p>
          <a:p>
            <a:pPr marL="265176" lvl="0" indent="-265176" algn="l" rtl="0">
              <a:spcBef>
                <a:spcPts val="250"/>
              </a:spcBef>
              <a:spcAft>
                <a:spcPts val="0"/>
              </a:spcAft>
              <a:buSzPct val="80000"/>
              <a:buNone/>
            </a:pPr>
            <a:r>
              <a:rPr lang="tr-TR"/>
              <a:t>&lt;meta name = "DC.Format" content = "text/xml"&gt;</a:t>
            </a:r>
            <a:endParaRPr/>
          </a:p>
          <a:p>
            <a:pPr marL="265176" lvl="0" indent="-265176" algn="l" rtl="0">
              <a:spcBef>
                <a:spcPts val="250"/>
              </a:spcBef>
              <a:spcAft>
                <a:spcPts val="0"/>
              </a:spcAft>
              <a:buSzPct val="80000"/>
              <a:buNone/>
            </a:pPr>
            <a:r>
              <a:rPr lang="tr-TR"/>
              <a:t>&lt;meta name = "DC.Format" scheme = "IMT" content = "text/xml"&gt;</a:t>
            </a:r>
            <a:endParaRPr/>
          </a:p>
          <a:p>
            <a:pPr marL="265176" lvl="0" indent="-265176" algn="l" rtl="0">
              <a:spcBef>
                <a:spcPts val="250"/>
              </a:spcBef>
              <a:spcAft>
                <a:spcPts val="0"/>
              </a:spcAft>
              <a:buSzPct val="80000"/>
              <a:buNone/>
            </a:pPr>
            <a:r>
              <a:rPr lang="tr-TR"/>
              <a:t> &lt;meta name = "DC.Format" scheme = "IMT" content = "image/jpeg"&gt; </a:t>
            </a:r>
            <a:endParaRPr/>
          </a:p>
          <a:p>
            <a:pPr marL="265176" lvl="0" indent="-265176" algn="l" rtl="0">
              <a:spcBef>
                <a:spcPts val="250"/>
              </a:spcBef>
              <a:spcAft>
                <a:spcPts val="0"/>
              </a:spcAft>
              <a:buSzPct val="80000"/>
              <a:buNone/>
            </a:pPr>
            <a:r>
              <a:rPr lang="tr-TR"/>
              <a:t>&lt;meta name = "DC.Format" content = "A text file with mono-spaced tables and diagrams."&gt;</a:t>
            </a:r>
            <a:endParaRPr/>
          </a:p>
          <a:p>
            <a:pPr marL="265176" lvl="0" indent="-265176" algn="l" rtl="0">
              <a:spcBef>
                <a:spcPts val="250"/>
              </a:spcBef>
              <a:spcAft>
                <a:spcPts val="0"/>
              </a:spcAft>
              <a:buSzPct val="80000"/>
              <a:buNone/>
            </a:pPr>
            <a:r>
              <a:rPr lang="tr-TR"/>
              <a:t> &lt;meta name = "DC.Format" content = "video/mpeg; 14 minutes"&gt; </a:t>
            </a:r>
            <a:endParaRPr/>
          </a:p>
          <a:p>
            <a:pPr marL="265176" lvl="0" indent="-265176" algn="l" rtl="0">
              <a:spcBef>
                <a:spcPts val="250"/>
              </a:spcBef>
              <a:spcAft>
                <a:spcPts val="0"/>
              </a:spcAft>
              <a:buSzPct val="80000"/>
              <a:buNone/>
            </a:pPr>
            <a:r>
              <a:rPr lang="tr-TR"/>
              <a:t>&lt;meta name = "DC.Format" content = "unix tar archive, gzip compressed; 1.5 Mbytes"&gt; &lt;meta name = "DC.Format" content = "watercolor; 23 cm x 31 cm"&gt; </a:t>
            </a:r>
            <a:endParaRPr/>
          </a:p>
        </p:txBody>
      </p:sp>
      <p:sp>
        <p:nvSpPr>
          <p:cNvPr id="405" name="Google Shape;405;p34"/>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tr-TR" dirty="0"/>
              <a:t>Dublin Core TM Metadata Initiative</a:t>
            </a:r>
          </a:p>
        </p:txBody>
      </p:sp>
      <p:sp>
        <p:nvSpPr>
          <p:cNvPr id="5" name="Text Placeholder 4"/>
          <p:cNvSpPr>
            <a:spLocks noGrp="1"/>
          </p:cNvSpPr>
          <p:nvPr>
            <p:ph type="body" idx="1"/>
          </p:nvPr>
        </p:nvSpPr>
        <p:spPr/>
        <p:txBody>
          <a:bodyPr>
            <a:normAutofit fontScale="92500" lnSpcReduction="10000"/>
          </a:bodyPr>
          <a:lstStyle/>
          <a:p>
            <a:pPr marL="96520" indent="0">
              <a:buNone/>
            </a:pPr>
            <a:r>
              <a:rPr lang="tr-TR" dirty="0"/>
              <a:t>Nerede ve nasıl başladı ?</a:t>
            </a:r>
          </a:p>
        </p:txBody>
      </p:sp>
      <p:sp>
        <p:nvSpPr>
          <p:cNvPr id="6" name="Text Placeholder 5"/>
          <p:cNvSpPr>
            <a:spLocks noGrp="1"/>
          </p:cNvSpPr>
          <p:nvPr>
            <p:ph type="body" idx="2"/>
          </p:nvPr>
        </p:nvSpPr>
        <p:spPr/>
        <p:txBody>
          <a:bodyPr>
            <a:normAutofit/>
          </a:bodyPr>
          <a:lstStyle/>
          <a:p>
            <a:r>
              <a:rPr lang="tr-TR" dirty="0"/>
              <a:t>Ne yapmak için ?</a:t>
            </a:r>
          </a:p>
        </p:txBody>
      </p:sp>
      <p:sp>
        <p:nvSpPr>
          <p:cNvPr id="8" name="Text Placeholder 7"/>
          <p:cNvSpPr>
            <a:spLocks noGrp="1"/>
          </p:cNvSpPr>
          <p:nvPr>
            <p:ph type="body" idx="3"/>
          </p:nvPr>
        </p:nvSpPr>
        <p:spPr/>
        <p:txBody>
          <a:bodyPr/>
          <a:lstStyle/>
          <a:p>
            <a:pPr marL="96520" indent="0">
              <a:buNone/>
            </a:pPr>
            <a:r>
              <a:rPr lang="tr-TR" dirty="0"/>
              <a:t>Kaynak Keşfi için RFC 2413 Dublin Çekirdek Meta Verileri Eylül 1998</a:t>
            </a:r>
          </a:p>
          <a:p>
            <a:pPr marL="96520" indent="0">
              <a:buNone/>
            </a:pPr>
            <a:r>
              <a:rPr lang="tr-TR" dirty="0"/>
              <a:t>Web3Concorcium (İnternet topluluğu Çalıştayı)</a:t>
            </a:r>
          </a:p>
          <a:p>
            <a:endParaRPr lang="tr-TR" dirty="0"/>
          </a:p>
        </p:txBody>
      </p:sp>
      <p:sp>
        <p:nvSpPr>
          <p:cNvPr id="9" name="Text Placeholder 8"/>
          <p:cNvSpPr>
            <a:spLocks noGrp="1"/>
          </p:cNvSpPr>
          <p:nvPr>
            <p:ph type="body" idx="4"/>
          </p:nvPr>
        </p:nvSpPr>
        <p:spPr/>
        <p:txBody>
          <a:bodyPr>
            <a:normAutofit fontScale="70000" lnSpcReduction="20000"/>
          </a:bodyPr>
          <a:lstStyle/>
          <a:p>
            <a:r>
              <a:rPr lang="tr-TR" dirty="0"/>
              <a:t>Oluşturma ve bakımın basitliği</a:t>
            </a:r>
          </a:p>
          <a:p>
            <a:r>
              <a:rPr lang="tr-TR" dirty="0"/>
              <a:t>       - Yaygın olarak anlaşılan anlambilim</a:t>
            </a:r>
          </a:p>
          <a:p>
            <a:r>
              <a:rPr lang="tr-TR" dirty="0"/>
              <a:t>       - Mevcut ve gelişen standartlara uygunluk</a:t>
            </a:r>
          </a:p>
          <a:p>
            <a:r>
              <a:rPr lang="tr-TR" dirty="0"/>
              <a:t>       - Uluslararası kapsam ve uygulanabilirlik</a:t>
            </a:r>
          </a:p>
          <a:p>
            <a:r>
              <a:rPr lang="tr-TR" dirty="0"/>
              <a:t>       - Genişletilebilirlik</a:t>
            </a:r>
          </a:p>
          <a:p>
            <a:r>
              <a:rPr lang="tr-TR" dirty="0"/>
              <a:t>       - Koleksiyonlar ve indeksleme sistemleri arasında birlikte çalışabilirlik</a:t>
            </a:r>
          </a:p>
          <a:p>
            <a:endParaRPr lang="tr-TR" dirty="0"/>
          </a:p>
          <a:p>
            <a:endParaRPr lang="tr-TR" dirty="0"/>
          </a:p>
        </p:txBody>
      </p:sp>
    </p:spTree>
    <p:extLst>
      <p:ext uri="{BB962C8B-B14F-4D97-AF65-F5344CB8AC3E}">
        <p14:creationId xmlns:p14="http://schemas.microsoft.com/office/powerpoint/2010/main" val="2154397428"/>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5"/>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fontScale="77500" lnSpcReduction="20000"/>
          </a:bodyPr>
          <a:lstStyle/>
          <a:p>
            <a:pPr marL="265176" lvl="0" indent="-265176" algn="l" rtl="0">
              <a:spcBef>
                <a:spcPts val="0"/>
              </a:spcBef>
              <a:spcAft>
                <a:spcPts val="0"/>
              </a:spcAft>
              <a:buSzPct val="80000"/>
              <a:buChar char="⚫"/>
            </a:pPr>
            <a:r>
              <a:rPr lang="tr-TR" b="1"/>
              <a:t>Öğe Adı:  </a:t>
            </a:r>
            <a:r>
              <a:rPr lang="tr-TR"/>
              <a:t>Tanımlayıcı </a:t>
            </a:r>
            <a:endParaRPr/>
          </a:p>
          <a:p>
            <a:pPr marL="265176" lvl="0" indent="-265176" algn="l" rtl="0">
              <a:spcBef>
                <a:spcPts val="250"/>
              </a:spcBef>
              <a:spcAft>
                <a:spcPts val="0"/>
              </a:spcAft>
              <a:buSzPct val="80000"/>
              <a:buChar char="⚫"/>
            </a:pPr>
            <a:r>
              <a:rPr lang="tr-TR"/>
              <a:t>Etiket : Kaynak Tanımlayıcı</a:t>
            </a:r>
            <a:endParaRPr/>
          </a:p>
          <a:p>
            <a:pPr marL="265176" lvl="0" indent="-265176" algn="l" rtl="0">
              <a:spcBef>
                <a:spcPts val="250"/>
              </a:spcBef>
              <a:spcAft>
                <a:spcPts val="0"/>
              </a:spcAft>
              <a:buSzPct val="80000"/>
              <a:buChar char="⚫"/>
            </a:pPr>
            <a:r>
              <a:rPr lang="tr-TR"/>
              <a:t>Belirteç : Identifier</a:t>
            </a:r>
            <a:endParaRPr/>
          </a:p>
          <a:p>
            <a:pPr marL="265176" lvl="0" indent="-265176" algn="l" rtl="0">
              <a:spcBef>
                <a:spcPts val="250"/>
              </a:spcBef>
              <a:spcAft>
                <a:spcPts val="0"/>
              </a:spcAft>
              <a:buSzPct val="80000"/>
              <a:buChar char="⚫"/>
            </a:pPr>
            <a:r>
              <a:rPr lang="tr-TR"/>
              <a:t>Tanım : Verilen bir içerikteki kaynağa çelişkili olmayan, net bir başvuru.</a:t>
            </a:r>
            <a:endParaRPr/>
          </a:p>
          <a:p>
            <a:pPr marL="265176" lvl="0" indent="-265176" algn="l" rtl="0">
              <a:spcBef>
                <a:spcPts val="250"/>
              </a:spcBef>
              <a:spcAft>
                <a:spcPts val="0"/>
              </a:spcAft>
              <a:buSzPct val="80000"/>
              <a:buChar char="⚫"/>
            </a:pPr>
            <a:r>
              <a:rPr lang="tr-TR"/>
              <a:t>Açıklama: Önerilen en iyi uygulama bir dizgi veya sayının kurallı tanımlama sistemine uyması anlamında kaynağın tanımlanmasıdır. Kurallı, sınırlı olmamak üzere Tektip Özkaynak Betimleyici (Uniform Resource Identifier-URI), birörnek kaynak konumlayıcı (Resource Locator-URL), Sayısal Nesne Tanımlayıcı (Digital Object Identifier-DOI) ve Uluslararası Standart Kitap Numarası (International Standard Book Number -ISBN)’yi içerir. </a:t>
            </a:r>
            <a:endParaRPr/>
          </a:p>
          <a:p>
            <a:pPr marL="265176" lvl="0" indent="-154939" algn="l" rtl="0">
              <a:spcBef>
                <a:spcPts val="250"/>
              </a:spcBef>
              <a:spcAft>
                <a:spcPts val="0"/>
              </a:spcAft>
              <a:buSzPct val="80000"/>
              <a:buNone/>
            </a:pPr>
            <a:endParaRPr/>
          </a:p>
        </p:txBody>
      </p:sp>
      <p:sp>
        <p:nvSpPr>
          <p:cNvPr id="412" name="Google Shape;412;p35"/>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6"/>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fontScale="92500" lnSpcReduction="20000"/>
          </a:bodyPr>
          <a:lstStyle/>
          <a:p>
            <a:pPr marL="265176" lvl="0" indent="-265176" algn="l" rtl="0">
              <a:spcBef>
                <a:spcPts val="0"/>
              </a:spcBef>
              <a:spcAft>
                <a:spcPts val="0"/>
              </a:spcAft>
              <a:buSzPct val="80000"/>
              <a:buChar char="⚫"/>
            </a:pPr>
            <a:r>
              <a:rPr lang="tr-TR">
                <a:solidFill>
                  <a:schemeClr val="accent1"/>
                </a:solidFill>
              </a:rPr>
              <a:t>Identifier</a:t>
            </a:r>
            <a:r>
              <a:rPr lang="tr-TR"/>
              <a:t> (of the resource) ---------- </a:t>
            </a:r>
            <a:endParaRPr/>
          </a:p>
          <a:p>
            <a:pPr marL="265176" lvl="0" indent="-133604" algn="l" rtl="0">
              <a:spcBef>
                <a:spcPts val="250"/>
              </a:spcBef>
              <a:spcAft>
                <a:spcPts val="0"/>
              </a:spcAft>
              <a:buSzPct val="80000"/>
              <a:buNone/>
            </a:pPr>
            <a:endParaRPr/>
          </a:p>
          <a:p>
            <a:pPr marL="265176" lvl="0" indent="-265176" algn="l" rtl="0">
              <a:spcBef>
                <a:spcPts val="250"/>
              </a:spcBef>
              <a:spcAft>
                <a:spcPts val="0"/>
              </a:spcAft>
              <a:buSzPct val="80000"/>
              <a:buNone/>
            </a:pPr>
            <a:r>
              <a:rPr lang="tr-TR"/>
              <a:t>&lt;meta name = "DC.Identifier" content = "</a:t>
            </a:r>
            <a:r>
              <a:rPr lang="tr-TR" u="sng">
                <a:solidFill>
                  <a:schemeClr val="hlink"/>
                </a:solidFill>
                <a:hlinkClick r:id="rId3"/>
              </a:rPr>
              <a:t>http://foo.bar.org/zaf/"</a:t>
            </a:r>
            <a:r>
              <a:rPr lang="tr-TR"/>
              <a:t>&gt; </a:t>
            </a:r>
            <a:endParaRPr/>
          </a:p>
          <a:p>
            <a:pPr marL="265176" lvl="0" indent="-265176" algn="l" rtl="0">
              <a:spcBef>
                <a:spcPts val="250"/>
              </a:spcBef>
              <a:spcAft>
                <a:spcPts val="0"/>
              </a:spcAft>
              <a:buSzPct val="80000"/>
              <a:buNone/>
            </a:pPr>
            <a:r>
              <a:rPr lang="tr-TR"/>
              <a:t>&lt;meta name = "DC.Identifier" content = "urn:ietf:rfc:1766"&gt; </a:t>
            </a:r>
            <a:endParaRPr/>
          </a:p>
          <a:p>
            <a:pPr marL="265176" lvl="0" indent="-265176" algn="l" rtl="0">
              <a:spcBef>
                <a:spcPts val="250"/>
              </a:spcBef>
              <a:spcAft>
                <a:spcPts val="0"/>
              </a:spcAft>
              <a:buSzPct val="80000"/>
              <a:buNone/>
            </a:pPr>
            <a:r>
              <a:rPr lang="tr-TR"/>
              <a:t>&lt;meta name = "DC.Identifier" scheme = "ISBN" content = "1-56592-149-6"&gt; </a:t>
            </a:r>
            <a:endParaRPr/>
          </a:p>
          <a:p>
            <a:pPr marL="265176" lvl="0" indent="-265176" algn="l" rtl="0">
              <a:spcBef>
                <a:spcPts val="250"/>
              </a:spcBef>
              <a:spcAft>
                <a:spcPts val="0"/>
              </a:spcAft>
              <a:buSzPct val="80000"/>
              <a:buNone/>
            </a:pPr>
            <a:r>
              <a:rPr lang="tr-TR"/>
              <a:t>&lt;meta name = "DC.Identifier" scheme = "LCCN" content = "67-26020"&gt; </a:t>
            </a:r>
            <a:endParaRPr/>
          </a:p>
          <a:p>
            <a:pPr marL="265176" lvl="0" indent="-265176" algn="l" rtl="0">
              <a:spcBef>
                <a:spcPts val="250"/>
              </a:spcBef>
              <a:spcAft>
                <a:spcPts val="0"/>
              </a:spcAft>
              <a:buSzPct val="80000"/>
              <a:buNone/>
            </a:pPr>
            <a:r>
              <a:rPr lang="tr-TR"/>
              <a:t>&lt;meta name = "DC.Identifier" scheme = "DOI" content = "10.12345/33-824688ab"&gt; </a:t>
            </a:r>
            <a:endParaRPr/>
          </a:p>
        </p:txBody>
      </p:sp>
      <p:sp>
        <p:nvSpPr>
          <p:cNvPr id="419" name="Google Shape;419;p36"/>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7"/>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fontScale="92500" lnSpcReduction="20000"/>
          </a:bodyPr>
          <a:lstStyle/>
          <a:p>
            <a:pPr marL="265176" lvl="0" indent="-265176" algn="l" rtl="0">
              <a:spcBef>
                <a:spcPts val="0"/>
              </a:spcBef>
              <a:spcAft>
                <a:spcPts val="0"/>
              </a:spcAft>
              <a:buSzPct val="80000"/>
              <a:buChar char="⚫"/>
            </a:pPr>
            <a:r>
              <a:rPr lang="tr-TR" b="1"/>
              <a:t>Öğe Adı:  </a:t>
            </a:r>
            <a:r>
              <a:rPr lang="tr-TR"/>
              <a:t>Kaynak  </a:t>
            </a:r>
            <a:endParaRPr/>
          </a:p>
          <a:p>
            <a:pPr marL="265176" lvl="0" indent="-265176" algn="l" rtl="0">
              <a:spcBef>
                <a:spcPts val="250"/>
              </a:spcBef>
              <a:spcAft>
                <a:spcPts val="0"/>
              </a:spcAft>
              <a:buSzPct val="80000"/>
              <a:buChar char="⚫"/>
            </a:pPr>
            <a:r>
              <a:rPr lang="tr-TR"/>
              <a:t>Etiket : Kaynak </a:t>
            </a:r>
            <a:endParaRPr/>
          </a:p>
          <a:p>
            <a:pPr marL="265176" lvl="0" indent="-265176" algn="l" rtl="0">
              <a:spcBef>
                <a:spcPts val="250"/>
              </a:spcBef>
              <a:spcAft>
                <a:spcPts val="0"/>
              </a:spcAft>
              <a:buSzPct val="80000"/>
              <a:buChar char="⚫"/>
            </a:pPr>
            <a:r>
              <a:rPr lang="tr-TR"/>
              <a:t>Belirteç : Source</a:t>
            </a:r>
            <a:endParaRPr/>
          </a:p>
          <a:p>
            <a:pPr marL="265176" lvl="0" indent="-265176" algn="l" rtl="0">
              <a:spcBef>
                <a:spcPts val="250"/>
              </a:spcBef>
              <a:spcAft>
                <a:spcPts val="0"/>
              </a:spcAft>
              <a:buSzPct val="80000"/>
              <a:buChar char="⚫"/>
            </a:pPr>
            <a:r>
              <a:rPr lang="tr-TR"/>
              <a:t>Tanım : Elde edilen mevcut kaynaktan bir kaynağa referans.</a:t>
            </a:r>
            <a:endParaRPr/>
          </a:p>
          <a:p>
            <a:pPr marL="265176" lvl="0" indent="-265176" algn="l" rtl="0">
              <a:spcBef>
                <a:spcPts val="250"/>
              </a:spcBef>
              <a:spcAft>
                <a:spcPts val="0"/>
              </a:spcAft>
              <a:buSzPct val="80000"/>
              <a:buChar char="⚫"/>
            </a:pPr>
            <a:r>
              <a:rPr lang="tr-TR"/>
              <a:t>Açıklama: Mevcut kaynak. Kaynak kaynağından bir bütün olarak veya parça parça elde edilebilir. Önerilen en iyi uygulama bir dizgi veya sayının kurallı tanımlama sistemine uyması anlamında kaynağın tanımlanmasıdır. </a:t>
            </a:r>
            <a:endParaRPr/>
          </a:p>
          <a:p>
            <a:pPr marL="265176" lvl="0" indent="-133604" algn="l" rtl="0">
              <a:spcBef>
                <a:spcPts val="250"/>
              </a:spcBef>
              <a:spcAft>
                <a:spcPts val="0"/>
              </a:spcAft>
              <a:buSzPct val="80000"/>
              <a:buNone/>
            </a:pPr>
            <a:endParaRPr/>
          </a:p>
        </p:txBody>
      </p:sp>
      <p:sp>
        <p:nvSpPr>
          <p:cNvPr id="426" name="Google Shape;426;p37"/>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8"/>
          <p:cNvSpPr txBox="1">
            <a:spLocks noGrp="1"/>
          </p:cNvSpPr>
          <p:nvPr>
            <p:ph type="title"/>
          </p:nvPr>
        </p:nvSpPr>
        <p:spPr>
          <a:xfrm>
            <a:off x="502920" y="5301208"/>
            <a:ext cx="8183880" cy="73383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8C3C"/>
              </a:buClr>
              <a:buSzPts val="3600"/>
              <a:buFont typeface="Verdana"/>
              <a:buNone/>
            </a:pPr>
            <a:r>
              <a:rPr lang="tr-TR"/>
              <a:t>Kaynak</a:t>
            </a:r>
            <a:endParaRPr/>
          </a:p>
        </p:txBody>
      </p:sp>
      <p:sp>
        <p:nvSpPr>
          <p:cNvPr id="433" name="Google Shape;433;p38"/>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a:bodyPr>
          <a:lstStyle/>
          <a:p>
            <a:pPr marL="265176" lvl="0" indent="-265176" algn="l" rtl="0">
              <a:spcBef>
                <a:spcPts val="0"/>
              </a:spcBef>
              <a:spcAft>
                <a:spcPts val="0"/>
              </a:spcAft>
              <a:buSzPts val="2240"/>
              <a:buChar char="⚫"/>
            </a:pPr>
            <a:r>
              <a:rPr lang="tr-TR" b="1">
                <a:solidFill>
                  <a:schemeClr val="accent1"/>
                </a:solidFill>
              </a:rPr>
              <a:t>Source</a:t>
            </a:r>
            <a:r>
              <a:rPr lang="tr-TR"/>
              <a:t> (reference to the resource's origin) ------ </a:t>
            </a:r>
            <a:endParaRPr/>
          </a:p>
          <a:p>
            <a:pPr marL="265176" lvl="0" indent="-122935" algn="l" rtl="0">
              <a:spcBef>
                <a:spcPts val="250"/>
              </a:spcBef>
              <a:spcAft>
                <a:spcPts val="0"/>
              </a:spcAft>
              <a:buSzPts val="2240"/>
              <a:buNone/>
            </a:pPr>
            <a:endParaRPr/>
          </a:p>
          <a:p>
            <a:pPr marL="265176" lvl="0" indent="-265176" algn="l" rtl="0">
              <a:spcBef>
                <a:spcPts val="250"/>
              </a:spcBef>
              <a:spcAft>
                <a:spcPts val="0"/>
              </a:spcAft>
              <a:buSzPts val="2240"/>
              <a:buNone/>
            </a:pPr>
            <a:r>
              <a:rPr lang="tr-TR"/>
              <a:t>&lt;meta name = "DC.Source" content = "Shakespeare's Romeo and Juliet"&gt;</a:t>
            </a:r>
            <a:endParaRPr/>
          </a:p>
          <a:p>
            <a:pPr marL="265176" lvl="0" indent="-265176" algn="l" rtl="0">
              <a:spcBef>
                <a:spcPts val="250"/>
              </a:spcBef>
              <a:spcAft>
                <a:spcPts val="0"/>
              </a:spcAft>
              <a:buSzPts val="2240"/>
              <a:buNone/>
            </a:pPr>
            <a:r>
              <a:rPr lang="tr-TR"/>
              <a:t>&lt;meta name = "DC.Source" content = "</a:t>
            </a:r>
            <a:r>
              <a:rPr lang="tr-TR" u="sng">
                <a:solidFill>
                  <a:schemeClr val="hlink"/>
                </a:solidFill>
                <a:hlinkClick r:id="rId3"/>
              </a:rPr>
              <a:t>http://a.b.org/manon/"</a:t>
            </a:r>
            <a:r>
              <a:rPr lang="tr-TR"/>
              <a:t>&gt;</a:t>
            </a:r>
            <a:endParaRPr/>
          </a:p>
        </p:txBody>
      </p:sp>
      <p:sp>
        <p:nvSpPr>
          <p:cNvPr id="434" name="Google Shape;434;p38"/>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9"/>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fontScale="85000" lnSpcReduction="10000"/>
          </a:bodyPr>
          <a:lstStyle/>
          <a:p>
            <a:pPr marL="265176" lvl="0" indent="-265176" algn="l" rtl="0">
              <a:spcBef>
                <a:spcPts val="0"/>
              </a:spcBef>
              <a:spcAft>
                <a:spcPts val="0"/>
              </a:spcAft>
              <a:buSzPct val="80000"/>
              <a:buChar char="⚫"/>
            </a:pPr>
            <a:r>
              <a:rPr lang="tr-TR" b="1"/>
              <a:t>Öğe Adı:  </a:t>
            </a:r>
            <a:r>
              <a:rPr lang="tr-TR"/>
              <a:t>Dil  </a:t>
            </a:r>
            <a:endParaRPr/>
          </a:p>
          <a:p>
            <a:pPr marL="265176" lvl="0" indent="-265176" algn="l" rtl="0">
              <a:spcBef>
                <a:spcPts val="250"/>
              </a:spcBef>
              <a:spcAft>
                <a:spcPts val="0"/>
              </a:spcAft>
              <a:buSzPct val="80000"/>
              <a:buChar char="⚫"/>
            </a:pPr>
            <a:r>
              <a:rPr lang="tr-TR"/>
              <a:t>Etiket : Dil </a:t>
            </a:r>
            <a:endParaRPr/>
          </a:p>
          <a:p>
            <a:pPr marL="265176" lvl="0" indent="-265176" algn="l" rtl="0">
              <a:spcBef>
                <a:spcPts val="250"/>
              </a:spcBef>
              <a:spcAft>
                <a:spcPts val="0"/>
              </a:spcAft>
              <a:buSzPct val="80000"/>
              <a:buChar char="⚫"/>
            </a:pPr>
            <a:r>
              <a:rPr lang="tr-TR"/>
              <a:t>Belirteç : Language</a:t>
            </a:r>
            <a:endParaRPr/>
          </a:p>
          <a:p>
            <a:pPr marL="265176" lvl="0" indent="-265176" algn="l" rtl="0">
              <a:spcBef>
                <a:spcPts val="250"/>
              </a:spcBef>
              <a:spcAft>
                <a:spcPts val="0"/>
              </a:spcAft>
              <a:buSzPct val="80000"/>
              <a:buChar char="⚫"/>
            </a:pPr>
            <a:r>
              <a:rPr lang="tr-TR"/>
              <a:t>Tanım : Kaynağın entellektüel içeriğinin bir dili.</a:t>
            </a:r>
            <a:endParaRPr/>
          </a:p>
          <a:p>
            <a:pPr marL="265176" lvl="0" indent="-265176" algn="l" rtl="0">
              <a:spcBef>
                <a:spcPts val="250"/>
              </a:spcBef>
              <a:spcAft>
                <a:spcPts val="0"/>
              </a:spcAft>
              <a:buSzPct val="80000"/>
              <a:buChar char="⚫"/>
            </a:pPr>
            <a:r>
              <a:rPr lang="tr-TR"/>
              <a:t>Açıklama: Önerilen en iyi uygulama, seçimlik alt etiketlerle birlikte iki ve üç harfli ilkel dil etiketlerini tanımlayan  ISO 639 [ISO639] ile kesişen RFC 3066 [RFC3066] kullanmaktır. Örnekler, İngilizce için “en” veya “eng”, Türkçe için “tr”,  Akkadian dili için “akk” ve İngiltere’de kullanılan İngilizce için “en-GB” verilebilir. </a:t>
            </a:r>
            <a:endParaRPr/>
          </a:p>
          <a:p>
            <a:pPr marL="265176" lvl="0" indent="-144271" algn="l" rtl="0">
              <a:spcBef>
                <a:spcPts val="250"/>
              </a:spcBef>
              <a:spcAft>
                <a:spcPts val="0"/>
              </a:spcAft>
              <a:buSzPct val="80000"/>
              <a:buNone/>
            </a:pPr>
            <a:endParaRPr/>
          </a:p>
        </p:txBody>
      </p:sp>
      <p:sp>
        <p:nvSpPr>
          <p:cNvPr id="441" name="Google Shape;441;p39"/>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40"/>
          <p:cNvSpPr txBox="1">
            <a:spLocks noGrp="1"/>
          </p:cNvSpPr>
          <p:nvPr>
            <p:ph type="title"/>
          </p:nvPr>
        </p:nvSpPr>
        <p:spPr>
          <a:xfrm>
            <a:off x="502920" y="5301208"/>
            <a:ext cx="8183880" cy="73383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8C3C"/>
              </a:buClr>
              <a:buSzPts val="3600"/>
              <a:buFont typeface="Verdana"/>
              <a:buNone/>
            </a:pPr>
            <a:r>
              <a:rPr lang="tr-TR"/>
              <a:t>Dil</a:t>
            </a:r>
            <a:endParaRPr/>
          </a:p>
        </p:txBody>
      </p:sp>
      <p:sp>
        <p:nvSpPr>
          <p:cNvPr id="448" name="Google Shape;448;p40"/>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fontScale="32500" lnSpcReduction="20000"/>
          </a:bodyPr>
          <a:lstStyle/>
          <a:p>
            <a:pPr marL="265176" lvl="0" indent="-265176" algn="l" rtl="0">
              <a:spcBef>
                <a:spcPts val="0"/>
              </a:spcBef>
              <a:spcAft>
                <a:spcPts val="0"/>
              </a:spcAft>
              <a:buSzPct val="79999"/>
              <a:buChar char="⚫"/>
            </a:pPr>
            <a:r>
              <a:rPr lang="tr-TR" sz="6200" b="1">
                <a:solidFill>
                  <a:schemeClr val="accent1"/>
                </a:solidFill>
              </a:rPr>
              <a:t>Language </a:t>
            </a:r>
            <a:r>
              <a:rPr lang="tr-TR" sz="6200"/>
              <a:t>(of the content of the resource; [</a:t>
            </a:r>
            <a:r>
              <a:rPr lang="tr-TR" sz="6200" u="sng">
                <a:solidFill>
                  <a:schemeClr val="hlink"/>
                </a:solidFill>
                <a:hlinkClick r:id="rId3"/>
              </a:rPr>
              <a:t>RFC1766</a:t>
            </a:r>
            <a:r>
              <a:rPr lang="tr-TR" sz="6200"/>
              <a:t>] recommended) --------</a:t>
            </a:r>
            <a:endParaRPr/>
          </a:p>
          <a:p>
            <a:pPr marL="265176" lvl="0" indent="-265176" algn="l" rtl="0">
              <a:spcBef>
                <a:spcPts val="250"/>
              </a:spcBef>
              <a:spcAft>
                <a:spcPts val="0"/>
              </a:spcAft>
              <a:buSzPct val="80000"/>
              <a:buNone/>
            </a:pPr>
            <a:endParaRPr/>
          </a:p>
          <a:p>
            <a:pPr marL="265176" lvl="0" indent="-265176" algn="l" rtl="0">
              <a:spcBef>
                <a:spcPts val="250"/>
              </a:spcBef>
              <a:spcAft>
                <a:spcPts val="0"/>
              </a:spcAft>
              <a:buSzPct val="80000"/>
              <a:buNone/>
            </a:pPr>
            <a:endParaRPr/>
          </a:p>
          <a:p>
            <a:pPr marL="265176" lvl="0" indent="-265176" algn="l" rtl="0">
              <a:spcBef>
                <a:spcPts val="250"/>
              </a:spcBef>
              <a:spcAft>
                <a:spcPts val="0"/>
              </a:spcAft>
              <a:buSzPct val="80000"/>
              <a:buNone/>
            </a:pPr>
            <a:r>
              <a:rPr lang="tr-TR" sz="5000"/>
              <a:t>&lt;meta name = "DC.Language" content = "en"&gt;</a:t>
            </a:r>
            <a:endParaRPr/>
          </a:p>
          <a:p>
            <a:pPr marL="265176" lvl="0" indent="-265176" algn="l" rtl="0">
              <a:spcBef>
                <a:spcPts val="250"/>
              </a:spcBef>
              <a:spcAft>
                <a:spcPts val="0"/>
              </a:spcAft>
              <a:buSzPct val="80000"/>
              <a:buNone/>
            </a:pPr>
            <a:r>
              <a:rPr lang="tr-TR" sz="5000"/>
              <a:t>&lt;meta name = "DC.Language" scheme = "</a:t>
            </a:r>
            <a:r>
              <a:rPr lang="tr-TR" sz="5000" u="sng">
                <a:solidFill>
                  <a:schemeClr val="hlink"/>
                </a:solidFill>
                <a:hlinkClick r:id="rId3"/>
              </a:rPr>
              <a:t>rfc1766</a:t>
            </a:r>
            <a:r>
              <a:rPr lang="tr-TR" sz="5000"/>
              <a:t>" content = "en"&gt;</a:t>
            </a:r>
            <a:endParaRPr/>
          </a:p>
          <a:p>
            <a:pPr marL="265176" lvl="0" indent="-265176" algn="l" rtl="0">
              <a:spcBef>
                <a:spcPts val="250"/>
              </a:spcBef>
              <a:spcAft>
                <a:spcPts val="0"/>
              </a:spcAft>
              <a:buSzPct val="80000"/>
              <a:buNone/>
            </a:pPr>
            <a:r>
              <a:rPr lang="tr-TR" sz="5000"/>
              <a:t> &lt;meta name = "DC.Language" scheme = "ISO639-2" content = "eng"&gt; </a:t>
            </a:r>
            <a:endParaRPr/>
          </a:p>
          <a:p>
            <a:pPr marL="265176" lvl="0" indent="-265176" algn="l" rtl="0">
              <a:spcBef>
                <a:spcPts val="250"/>
              </a:spcBef>
              <a:spcAft>
                <a:spcPts val="0"/>
              </a:spcAft>
              <a:buSzPct val="80000"/>
              <a:buNone/>
            </a:pPr>
            <a:r>
              <a:rPr lang="tr-TR" sz="5000"/>
              <a:t>&lt;meta name = "DC.Language" scheme = "</a:t>
            </a:r>
            <a:r>
              <a:rPr lang="tr-TR" sz="5000" u="sng">
                <a:solidFill>
                  <a:schemeClr val="hlink"/>
                </a:solidFill>
                <a:hlinkClick r:id="rId3"/>
              </a:rPr>
              <a:t>rfc1766</a:t>
            </a:r>
            <a:r>
              <a:rPr lang="tr-TR" sz="5000"/>
              <a:t>" content = "en-US"&gt; </a:t>
            </a:r>
            <a:endParaRPr/>
          </a:p>
          <a:p>
            <a:pPr marL="265176" lvl="0" indent="-265176" algn="l" rtl="0">
              <a:spcBef>
                <a:spcPts val="250"/>
              </a:spcBef>
              <a:spcAft>
                <a:spcPts val="0"/>
              </a:spcAft>
              <a:buSzPct val="80000"/>
              <a:buNone/>
            </a:pPr>
            <a:r>
              <a:rPr lang="tr-TR" sz="5000"/>
              <a:t>&lt;meta name = "DC.Language" content = "zh"&gt; &lt;meta name = "DC.Language" content = "ja"&gt; </a:t>
            </a:r>
            <a:endParaRPr/>
          </a:p>
          <a:p>
            <a:pPr marL="265176" lvl="0" indent="-265176" algn="l" rtl="0">
              <a:spcBef>
                <a:spcPts val="250"/>
              </a:spcBef>
              <a:spcAft>
                <a:spcPts val="0"/>
              </a:spcAft>
              <a:buSzPct val="80000"/>
              <a:buNone/>
            </a:pPr>
            <a:r>
              <a:rPr lang="tr-TR" sz="5000"/>
              <a:t>&lt;meta name = "DC.Language" content = "es"&gt; &lt;meta name = "DC.Language" content = "de"&gt; </a:t>
            </a:r>
            <a:endParaRPr/>
          </a:p>
          <a:p>
            <a:pPr marL="265176" lvl="0" indent="-265176" algn="l" rtl="0">
              <a:spcBef>
                <a:spcPts val="250"/>
              </a:spcBef>
              <a:spcAft>
                <a:spcPts val="0"/>
              </a:spcAft>
              <a:buSzPct val="80000"/>
              <a:buNone/>
            </a:pPr>
            <a:r>
              <a:rPr lang="tr-TR" sz="5000"/>
              <a:t>&lt;meta name = "DC.Language" content = "german"&gt; </a:t>
            </a:r>
            <a:endParaRPr/>
          </a:p>
          <a:p>
            <a:pPr marL="265176" lvl="0" indent="-265176" algn="l" rtl="0">
              <a:spcBef>
                <a:spcPts val="250"/>
              </a:spcBef>
              <a:spcAft>
                <a:spcPts val="0"/>
              </a:spcAft>
              <a:buSzPct val="80000"/>
              <a:buNone/>
            </a:pPr>
            <a:r>
              <a:rPr lang="tr-TR" sz="5000"/>
              <a:t>&lt;meta name = "DC.Language" lang = "fr" content = "allemand"&gt; </a:t>
            </a:r>
            <a:endParaRPr/>
          </a:p>
        </p:txBody>
      </p:sp>
      <p:sp>
        <p:nvSpPr>
          <p:cNvPr id="449" name="Google Shape;449;p40"/>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1"/>
          <p:cNvSpPr txBox="1">
            <a:spLocks noGrp="1"/>
          </p:cNvSpPr>
          <p:nvPr>
            <p:ph type="title"/>
          </p:nvPr>
        </p:nvSpPr>
        <p:spPr>
          <a:xfrm>
            <a:off x="502920" y="4983480"/>
            <a:ext cx="8183880" cy="105156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8C3C"/>
              </a:buClr>
              <a:buSzPts val="3600"/>
              <a:buFont typeface="Verdana"/>
              <a:buNone/>
            </a:pPr>
            <a:endParaRPr/>
          </a:p>
        </p:txBody>
      </p:sp>
      <p:sp>
        <p:nvSpPr>
          <p:cNvPr id="456" name="Google Shape;456;p41"/>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a:bodyPr>
          <a:lstStyle/>
          <a:p>
            <a:pPr marL="265176" lvl="0" indent="-265176" algn="l" rtl="0">
              <a:spcBef>
                <a:spcPts val="0"/>
              </a:spcBef>
              <a:spcAft>
                <a:spcPts val="0"/>
              </a:spcAft>
              <a:buSzPts val="2240"/>
              <a:buChar char="⚫"/>
            </a:pPr>
            <a:r>
              <a:rPr lang="tr-TR" b="1"/>
              <a:t>Öğe Adı:  </a:t>
            </a:r>
            <a:r>
              <a:rPr lang="tr-TR"/>
              <a:t>İlişki  </a:t>
            </a:r>
            <a:endParaRPr/>
          </a:p>
          <a:p>
            <a:pPr marL="265176" lvl="0" indent="-265176" algn="l" rtl="0">
              <a:spcBef>
                <a:spcPts val="250"/>
              </a:spcBef>
              <a:spcAft>
                <a:spcPts val="0"/>
              </a:spcAft>
              <a:buSzPts val="2240"/>
              <a:buChar char="⚫"/>
            </a:pPr>
            <a:r>
              <a:rPr lang="tr-TR"/>
              <a:t>Etiket : İlişki </a:t>
            </a:r>
            <a:endParaRPr/>
          </a:p>
          <a:p>
            <a:pPr marL="265176" lvl="0" indent="-265176" algn="l" rtl="0">
              <a:spcBef>
                <a:spcPts val="250"/>
              </a:spcBef>
              <a:spcAft>
                <a:spcPts val="0"/>
              </a:spcAft>
              <a:buSzPts val="2240"/>
              <a:buChar char="⚫"/>
            </a:pPr>
            <a:r>
              <a:rPr lang="tr-TR"/>
              <a:t>Belirteç : Relation</a:t>
            </a:r>
            <a:endParaRPr/>
          </a:p>
          <a:p>
            <a:pPr marL="265176" lvl="0" indent="-265176" algn="l" rtl="0">
              <a:spcBef>
                <a:spcPts val="250"/>
              </a:spcBef>
              <a:spcAft>
                <a:spcPts val="0"/>
              </a:spcAft>
              <a:buSzPts val="2240"/>
              <a:buChar char="⚫"/>
            </a:pPr>
            <a:r>
              <a:rPr lang="tr-TR"/>
              <a:t>Tanım : İlgili bir kaynağa bir başvuru.</a:t>
            </a:r>
            <a:endParaRPr/>
          </a:p>
          <a:p>
            <a:pPr marL="265176" lvl="0" indent="-265176" algn="l" rtl="0">
              <a:spcBef>
                <a:spcPts val="250"/>
              </a:spcBef>
              <a:spcAft>
                <a:spcPts val="0"/>
              </a:spcAft>
              <a:buSzPts val="2240"/>
              <a:buChar char="⚫"/>
            </a:pPr>
            <a:r>
              <a:rPr lang="tr-TR"/>
              <a:t>Açıklama: Önerilen en iyi uygulama, başvuru yapılan kaynağı kurallı tanımlama sistemi ile uyumlu bir dizgi veya sayının kurallı tanımlama sistemine uyması biçiminde tanımlamaktır. </a:t>
            </a:r>
            <a:endParaRPr/>
          </a:p>
          <a:p>
            <a:pPr marL="265176" lvl="0" indent="-122935" algn="l" rtl="0">
              <a:spcBef>
                <a:spcPts val="250"/>
              </a:spcBef>
              <a:spcAft>
                <a:spcPts val="0"/>
              </a:spcAft>
              <a:buSzPts val="2240"/>
              <a:buNone/>
            </a:pPr>
            <a:endParaRPr/>
          </a:p>
        </p:txBody>
      </p:sp>
      <p:sp>
        <p:nvSpPr>
          <p:cNvPr id="457" name="Google Shape;457;p41"/>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2"/>
          <p:cNvSpPr txBox="1">
            <a:spLocks noGrp="1"/>
          </p:cNvSpPr>
          <p:nvPr>
            <p:ph type="title"/>
          </p:nvPr>
        </p:nvSpPr>
        <p:spPr>
          <a:xfrm>
            <a:off x="502920" y="4983480"/>
            <a:ext cx="8183880" cy="105156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8C3C"/>
              </a:buClr>
              <a:buSzPts val="3600"/>
              <a:buFont typeface="Verdana"/>
              <a:buNone/>
            </a:pPr>
            <a:endParaRPr/>
          </a:p>
        </p:txBody>
      </p:sp>
      <p:sp>
        <p:nvSpPr>
          <p:cNvPr id="464" name="Google Shape;464;p42"/>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fontScale="77500" lnSpcReduction="20000"/>
          </a:bodyPr>
          <a:lstStyle/>
          <a:p>
            <a:pPr marL="265176" lvl="0" indent="-265176" algn="l" rtl="0">
              <a:spcBef>
                <a:spcPts val="0"/>
              </a:spcBef>
              <a:spcAft>
                <a:spcPts val="0"/>
              </a:spcAft>
              <a:buSzPct val="80000"/>
              <a:buChar char="⚫"/>
            </a:pPr>
            <a:r>
              <a:rPr lang="tr-TR" b="1">
                <a:solidFill>
                  <a:schemeClr val="accent1"/>
                </a:solidFill>
              </a:rPr>
              <a:t>Relation </a:t>
            </a:r>
            <a:r>
              <a:rPr lang="tr-TR"/>
              <a:t>(reference to a related resource) -------- </a:t>
            </a:r>
            <a:endParaRPr/>
          </a:p>
          <a:p>
            <a:pPr marL="265176" lvl="0" indent="-265176" algn="l" rtl="0">
              <a:spcBef>
                <a:spcPts val="250"/>
              </a:spcBef>
              <a:spcAft>
                <a:spcPts val="0"/>
              </a:spcAft>
              <a:buSzPct val="80000"/>
              <a:buNone/>
            </a:pPr>
            <a:r>
              <a:rPr lang="tr-TR"/>
              <a:t>&lt;meta name = "DC.Relation.IsPartOf" content = "</a:t>
            </a:r>
            <a:r>
              <a:rPr lang="tr-TR" u="sng">
                <a:solidFill>
                  <a:schemeClr val="hlink"/>
                </a:solidFill>
                <a:hlinkClick r:id="rId3"/>
              </a:rPr>
              <a:t>http://foo.bar.org/abc/proceedings/1998/"</a:t>
            </a:r>
            <a:r>
              <a:rPr lang="tr-TR"/>
              <a:t>&gt; </a:t>
            </a:r>
            <a:endParaRPr/>
          </a:p>
          <a:p>
            <a:pPr marL="265176" lvl="0" indent="-265176" algn="l" rtl="0">
              <a:spcBef>
                <a:spcPts val="250"/>
              </a:spcBef>
              <a:spcAft>
                <a:spcPts val="0"/>
              </a:spcAft>
              <a:buSzPct val="80000"/>
              <a:buNone/>
            </a:pPr>
            <a:r>
              <a:rPr lang="tr-TR"/>
              <a:t>&lt;meta name = "DC.Relation.IsFormatOf" content = "</a:t>
            </a:r>
            <a:r>
              <a:rPr lang="tr-TR" u="sng">
                <a:solidFill>
                  <a:schemeClr val="hlink"/>
                </a:solidFill>
                <a:hlinkClick r:id="rId4"/>
              </a:rPr>
              <a:t>http://foo.bar.org/cd145.sgml"</a:t>
            </a:r>
            <a:r>
              <a:rPr lang="tr-TR"/>
              <a:t>&gt;</a:t>
            </a:r>
            <a:endParaRPr/>
          </a:p>
          <a:p>
            <a:pPr marL="265176" lvl="0" indent="-265176" algn="l" rtl="0">
              <a:spcBef>
                <a:spcPts val="250"/>
              </a:spcBef>
              <a:spcAft>
                <a:spcPts val="0"/>
              </a:spcAft>
              <a:buSzPct val="80000"/>
              <a:buNone/>
            </a:pPr>
            <a:r>
              <a:rPr lang="tr-TR"/>
              <a:t> &lt;meta name = "DC.Relation.IsVersionOf" content = "</a:t>
            </a:r>
            <a:r>
              <a:rPr lang="tr-TR" u="sng">
                <a:solidFill>
                  <a:schemeClr val="hlink"/>
                </a:solidFill>
                <a:hlinkClick r:id="rId5"/>
              </a:rPr>
              <a:t>http://foo.bar.org/draft9.4.4.2"</a:t>
            </a:r>
            <a:r>
              <a:rPr lang="tr-TR"/>
              <a:t>&gt; </a:t>
            </a:r>
            <a:endParaRPr/>
          </a:p>
          <a:p>
            <a:pPr marL="265176" lvl="0" indent="-265176" algn="l" rtl="0">
              <a:spcBef>
                <a:spcPts val="250"/>
              </a:spcBef>
              <a:spcAft>
                <a:spcPts val="0"/>
              </a:spcAft>
              <a:buSzPct val="80000"/>
              <a:buNone/>
            </a:pPr>
            <a:r>
              <a:rPr lang="tr-TR"/>
              <a:t>&lt;meta name = "DC.Relation.References" content = "urn:isbn:1-56592-149-6"&gt; </a:t>
            </a:r>
            <a:endParaRPr/>
          </a:p>
          <a:p>
            <a:pPr marL="265176" lvl="0" indent="-265176" algn="l" rtl="0">
              <a:spcBef>
                <a:spcPts val="250"/>
              </a:spcBef>
              <a:spcAft>
                <a:spcPts val="0"/>
              </a:spcAft>
              <a:buSzPct val="80000"/>
              <a:buNone/>
            </a:pPr>
            <a:r>
              <a:rPr lang="tr-TR"/>
              <a:t>&lt;meta name = "DC.Relation.IsBasedOn" content = "Shakespeare's Romeo and Juliet"&gt;</a:t>
            </a:r>
            <a:endParaRPr/>
          </a:p>
          <a:p>
            <a:pPr marL="265176" lvl="0" indent="-265176" algn="l" rtl="0">
              <a:spcBef>
                <a:spcPts val="250"/>
              </a:spcBef>
              <a:spcAft>
                <a:spcPts val="0"/>
              </a:spcAft>
              <a:buSzPct val="80000"/>
              <a:buNone/>
            </a:pPr>
            <a:r>
              <a:rPr lang="tr-TR"/>
              <a:t> &lt;meta name = "DC.Relation.Requires" content = "LWP::UserAgent; HTML::Parse; URI::URL; Net::DNS; Tk::Pixmap; Tk::Bitmap; Tk::Photo"&gt;</a:t>
            </a:r>
            <a:endParaRPr/>
          </a:p>
        </p:txBody>
      </p:sp>
      <p:sp>
        <p:nvSpPr>
          <p:cNvPr id="465" name="Google Shape;465;p42"/>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3"/>
          <p:cNvSpPr txBox="1">
            <a:spLocks noGrp="1"/>
          </p:cNvSpPr>
          <p:nvPr>
            <p:ph type="title"/>
          </p:nvPr>
        </p:nvSpPr>
        <p:spPr>
          <a:xfrm>
            <a:off x="502920" y="4983480"/>
            <a:ext cx="8183880" cy="105156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8C3C"/>
              </a:buClr>
              <a:buSzPts val="3600"/>
              <a:buFont typeface="Verdana"/>
              <a:buNone/>
            </a:pPr>
            <a:endParaRPr/>
          </a:p>
        </p:txBody>
      </p:sp>
      <p:sp>
        <p:nvSpPr>
          <p:cNvPr id="472" name="Google Shape;472;p43"/>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fontScale="77500" lnSpcReduction="20000"/>
          </a:bodyPr>
          <a:lstStyle/>
          <a:p>
            <a:pPr marL="265176" lvl="0" indent="-265176" algn="l" rtl="0">
              <a:spcBef>
                <a:spcPts val="0"/>
              </a:spcBef>
              <a:spcAft>
                <a:spcPts val="0"/>
              </a:spcAft>
              <a:buSzPct val="80000"/>
              <a:buChar char="⚫"/>
            </a:pPr>
            <a:r>
              <a:rPr lang="tr-TR" b="1"/>
              <a:t>Öğe Adı:  </a:t>
            </a:r>
            <a:r>
              <a:rPr lang="tr-TR"/>
              <a:t>Kapsama  </a:t>
            </a:r>
            <a:endParaRPr/>
          </a:p>
          <a:p>
            <a:pPr marL="265176" lvl="0" indent="-265176" algn="l" rtl="0">
              <a:spcBef>
                <a:spcPts val="250"/>
              </a:spcBef>
              <a:spcAft>
                <a:spcPts val="0"/>
              </a:spcAft>
              <a:buSzPct val="80000"/>
              <a:buChar char="⚫"/>
            </a:pPr>
            <a:r>
              <a:rPr lang="tr-TR"/>
              <a:t>Etiket : Kapsama </a:t>
            </a:r>
            <a:endParaRPr/>
          </a:p>
          <a:p>
            <a:pPr marL="265176" lvl="0" indent="-265176" algn="l" rtl="0">
              <a:spcBef>
                <a:spcPts val="250"/>
              </a:spcBef>
              <a:spcAft>
                <a:spcPts val="0"/>
              </a:spcAft>
              <a:buSzPct val="80000"/>
              <a:buChar char="⚫"/>
            </a:pPr>
            <a:r>
              <a:rPr lang="tr-TR"/>
              <a:t>Belirteç : Coverage</a:t>
            </a:r>
            <a:endParaRPr/>
          </a:p>
          <a:p>
            <a:pPr marL="265176" lvl="0" indent="-265176" algn="l" rtl="0">
              <a:spcBef>
                <a:spcPts val="250"/>
              </a:spcBef>
              <a:spcAft>
                <a:spcPts val="0"/>
              </a:spcAft>
              <a:buSzPct val="80000"/>
              <a:buChar char="⚫"/>
            </a:pPr>
            <a:r>
              <a:rPr lang="tr-TR"/>
              <a:t>Tanım : Kaynağın içeriğinin uzantısı ya da kapsamı.</a:t>
            </a:r>
            <a:endParaRPr/>
          </a:p>
          <a:p>
            <a:pPr marL="265176" lvl="0" indent="-265176" algn="l" rtl="0">
              <a:spcBef>
                <a:spcPts val="250"/>
              </a:spcBef>
              <a:spcAft>
                <a:spcPts val="0"/>
              </a:spcAft>
              <a:buSzPct val="80000"/>
              <a:buChar char="⚫"/>
            </a:pPr>
            <a:r>
              <a:rPr lang="tr-TR"/>
              <a:t>Açıklama: Tipik olarak Kapsama, uzaysal yeri (bir yer ismi veya coğrafik koordinatları), zaman periyodu (bir aralık etiketi, tarih veya tarih aralığı) veya yetki (isimlendirilmiş yönetici varlık gibi) içerir. Önerilen en iyi uygulama,  denetimli bir sözcük dağarcığından (örneğin Thesaurus of Geographic Names [TGN]) bir değer seçmek ve uygun olan yerlerde, isimlendirilmiş yer ya da zaman aralıkları  için koordinat kümeleri ya da veri aralıkları gibi sayısal belirteçler kullanmaktır.</a:t>
            </a:r>
            <a:endParaRPr/>
          </a:p>
          <a:p>
            <a:pPr marL="265176" lvl="0" indent="-265176" algn="l" rtl="0">
              <a:spcBef>
                <a:spcPts val="250"/>
              </a:spcBef>
              <a:spcAft>
                <a:spcPts val="0"/>
              </a:spcAft>
              <a:buSzPct val="80000"/>
              <a:buNone/>
            </a:pPr>
            <a:endParaRPr/>
          </a:p>
          <a:p>
            <a:pPr marL="265176" lvl="0" indent="-154939" algn="l" rtl="0">
              <a:spcBef>
                <a:spcPts val="250"/>
              </a:spcBef>
              <a:spcAft>
                <a:spcPts val="0"/>
              </a:spcAft>
              <a:buSzPct val="80000"/>
              <a:buNone/>
            </a:pPr>
            <a:endParaRPr/>
          </a:p>
        </p:txBody>
      </p:sp>
      <p:sp>
        <p:nvSpPr>
          <p:cNvPr id="473" name="Google Shape;473;p43"/>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4"/>
          <p:cNvSpPr txBox="1">
            <a:spLocks noGrp="1"/>
          </p:cNvSpPr>
          <p:nvPr>
            <p:ph type="title"/>
          </p:nvPr>
        </p:nvSpPr>
        <p:spPr>
          <a:xfrm>
            <a:off x="502920" y="4983480"/>
            <a:ext cx="8183880" cy="105156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8C3C"/>
              </a:buClr>
              <a:buSzPts val="3600"/>
              <a:buFont typeface="Verdana"/>
              <a:buNone/>
            </a:pPr>
            <a:r>
              <a:rPr lang="tr-TR"/>
              <a:t>Kapsam</a:t>
            </a:r>
            <a:endParaRPr/>
          </a:p>
        </p:txBody>
      </p:sp>
      <p:sp>
        <p:nvSpPr>
          <p:cNvPr id="480" name="Google Shape;480;p44"/>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fontScale="92500" lnSpcReduction="20000"/>
          </a:bodyPr>
          <a:lstStyle/>
          <a:p>
            <a:pPr marL="265176" lvl="0" indent="-265176" algn="l" rtl="0">
              <a:spcBef>
                <a:spcPts val="0"/>
              </a:spcBef>
              <a:spcAft>
                <a:spcPts val="0"/>
              </a:spcAft>
              <a:buSzPct val="80000"/>
              <a:buChar char="⚫"/>
            </a:pPr>
            <a:r>
              <a:rPr lang="tr-TR" b="1">
                <a:solidFill>
                  <a:schemeClr val="accent1"/>
                </a:solidFill>
              </a:rPr>
              <a:t>Coverage</a:t>
            </a:r>
            <a:r>
              <a:rPr lang="tr-TR"/>
              <a:t> (extent or scope of the content) -------- </a:t>
            </a:r>
            <a:endParaRPr/>
          </a:p>
          <a:p>
            <a:pPr marL="265176" lvl="0" indent="-265176" algn="l" rtl="0">
              <a:spcBef>
                <a:spcPts val="250"/>
              </a:spcBef>
              <a:spcAft>
                <a:spcPts val="0"/>
              </a:spcAft>
              <a:buSzPct val="80000"/>
              <a:buNone/>
            </a:pPr>
            <a:r>
              <a:rPr lang="tr-TR"/>
              <a:t>&lt;meta name = "DC.Coverage" content = "US civil war era; 1861-1865"&gt;</a:t>
            </a:r>
            <a:endParaRPr/>
          </a:p>
          <a:p>
            <a:pPr marL="265176" lvl="0" indent="-265176" algn="l" rtl="0">
              <a:spcBef>
                <a:spcPts val="250"/>
              </a:spcBef>
              <a:spcAft>
                <a:spcPts val="0"/>
              </a:spcAft>
              <a:buSzPct val="80000"/>
              <a:buNone/>
            </a:pPr>
            <a:r>
              <a:rPr lang="tr-TR"/>
              <a:t>&lt;meta name = "DC.Coverage" content = "Columbus, Ohio, USA; Lat: 39 57 N Long: 082 59 W"&gt;</a:t>
            </a:r>
            <a:endParaRPr/>
          </a:p>
          <a:p>
            <a:pPr marL="265176" lvl="0" indent="-265176" algn="l" rtl="0">
              <a:spcBef>
                <a:spcPts val="250"/>
              </a:spcBef>
              <a:spcAft>
                <a:spcPts val="0"/>
              </a:spcAft>
              <a:buSzPct val="80000"/>
              <a:buNone/>
            </a:pPr>
            <a:r>
              <a:rPr lang="tr-TR"/>
              <a:t> &lt;meta name = "DC.Coverage" scheme = "TGN" content = "Columbus (C,V)"&gt;</a:t>
            </a:r>
            <a:endParaRPr/>
          </a:p>
          <a:p>
            <a:pPr marL="265176" lvl="0" indent="-265176" algn="l" rtl="0">
              <a:spcBef>
                <a:spcPts val="250"/>
              </a:spcBef>
              <a:spcAft>
                <a:spcPts val="0"/>
              </a:spcAft>
              <a:buSzPct val="80000"/>
              <a:buNone/>
            </a:pPr>
            <a:r>
              <a:rPr lang="tr-TR"/>
              <a:t> &lt;meta name = "DC.Coverage.Jurisdiction" content = "Commonwealth of Australia"&gt;</a:t>
            </a:r>
            <a:endParaRPr/>
          </a:p>
        </p:txBody>
      </p:sp>
      <p:sp>
        <p:nvSpPr>
          <p:cNvPr id="481" name="Google Shape;481;p44"/>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Picture 3"/>
          <p:cNvPicPr>
            <a:picLocks noChangeAspect="1"/>
          </p:cNvPicPr>
          <p:nvPr/>
        </p:nvPicPr>
        <p:blipFill>
          <a:blip r:embed="rId2"/>
          <a:stretch>
            <a:fillRect/>
          </a:stretch>
        </p:blipFill>
        <p:spPr>
          <a:xfrm>
            <a:off x="-172528" y="0"/>
            <a:ext cx="9428671" cy="6476910"/>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Mürekkep 5">
                <a:extLst>
                  <a:ext uri="{FF2B5EF4-FFF2-40B4-BE49-F238E27FC236}">
                    <a16:creationId xmlns:a16="http://schemas.microsoft.com/office/drawing/2014/main" id="{5650845D-D845-4EAC-906F-F85BE5595499}"/>
                  </a:ext>
                </a:extLst>
              </p14:cNvPr>
              <p14:cNvContentPartPr/>
              <p14:nvPr/>
            </p14:nvContentPartPr>
            <p14:xfrm>
              <a:off x="588465" y="3776385"/>
              <a:ext cx="1645920" cy="803160"/>
            </p14:xfrm>
          </p:contentPart>
        </mc:Choice>
        <mc:Fallback>
          <p:pic>
            <p:nvPicPr>
              <p:cNvPr id="6" name="Mürekkep 5">
                <a:extLst>
                  <a:ext uri="{FF2B5EF4-FFF2-40B4-BE49-F238E27FC236}">
                    <a16:creationId xmlns:a16="http://schemas.microsoft.com/office/drawing/2014/main" id="{5650845D-D845-4EAC-906F-F85BE5595499}"/>
                  </a:ext>
                </a:extLst>
              </p:cNvPr>
              <p:cNvPicPr/>
              <p:nvPr/>
            </p:nvPicPr>
            <p:blipFill>
              <a:blip r:embed="rId4"/>
              <a:stretch>
                <a:fillRect/>
              </a:stretch>
            </p:blipFill>
            <p:spPr>
              <a:xfrm>
                <a:off x="579465" y="3767385"/>
                <a:ext cx="1663560" cy="820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Mürekkep 6">
                <a:extLst>
                  <a:ext uri="{FF2B5EF4-FFF2-40B4-BE49-F238E27FC236}">
                    <a16:creationId xmlns:a16="http://schemas.microsoft.com/office/drawing/2014/main" id="{84A238DA-AB86-4F13-AC40-02783D326881}"/>
                  </a:ext>
                </a:extLst>
              </p14:cNvPr>
              <p14:cNvContentPartPr/>
              <p14:nvPr/>
            </p14:nvContentPartPr>
            <p14:xfrm>
              <a:off x="801585" y="5297745"/>
              <a:ext cx="462960" cy="168840"/>
            </p14:xfrm>
          </p:contentPart>
        </mc:Choice>
        <mc:Fallback>
          <p:pic>
            <p:nvPicPr>
              <p:cNvPr id="7" name="Mürekkep 6">
                <a:extLst>
                  <a:ext uri="{FF2B5EF4-FFF2-40B4-BE49-F238E27FC236}">
                    <a16:creationId xmlns:a16="http://schemas.microsoft.com/office/drawing/2014/main" id="{84A238DA-AB86-4F13-AC40-02783D326881}"/>
                  </a:ext>
                </a:extLst>
              </p:cNvPr>
              <p:cNvPicPr/>
              <p:nvPr/>
            </p:nvPicPr>
            <p:blipFill>
              <a:blip r:embed="rId6"/>
              <a:stretch>
                <a:fillRect/>
              </a:stretch>
            </p:blipFill>
            <p:spPr>
              <a:xfrm>
                <a:off x="747945" y="5190105"/>
                <a:ext cx="57060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Mürekkep 7">
                <a:extLst>
                  <a:ext uri="{FF2B5EF4-FFF2-40B4-BE49-F238E27FC236}">
                    <a16:creationId xmlns:a16="http://schemas.microsoft.com/office/drawing/2014/main" id="{5946E2AB-2BA3-4192-903B-63C2774549DB}"/>
                  </a:ext>
                </a:extLst>
              </p14:cNvPr>
              <p14:cNvContentPartPr/>
              <p14:nvPr/>
            </p14:nvContentPartPr>
            <p14:xfrm>
              <a:off x="959985" y="5272545"/>
              <a:ext cx="513720" cy="157680"/>
            </p14:xfrm>
          </p:contentPart>
        </mc:Choice>
        <mc:Fallback>
          <p:pic>
            <p:nvPicPr>
              <p:cNvPr id="8" name="Mürekkep 7">
                <a:extLst>
                  <a:ext uri="{FF2B5EF4-FFF2-40B4-BE49-F238E27FC236}">
                    <a16:creationId xmlns:a16="http://schemas.microsoft.com/office/drawing/2014/main" id="{5946E2AB-2BA3-4192-903B-63C2774549DB}"/>
                  </a:ext>
                </a:extLst>
              </p:cNvPr>
              <p:cNvPicPr/>
              <p:nvPr/>
            </p:nvPicPr>
            <p:blipFill>
              <a:blip r:embed="rId8"/>
              <a:stretch>
                <a:fillRect/>
              </a:stretch>
            </p:blipFill>
            <p:spPr>
              <a:xfrm>
                <a:off x="906345" y="5164545"/>
                <a:ext cx="62136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Mürekkep 8">
                <a:extLst>
                  <a:ext uri="{FF2B5EF4-FFF2-40B4-BE49-F238E27FC236}">
                    <a16:creationId xmlns:a16="http://schemas.microsoft.com/office/drawing/2014/main" id="{713945D7-B611-43AB-968D-651155FC69FB}"/>
                  </a:ext>
                </a:extLst>
              </p14:cNvPr>
              <p14:cNvContentPartPr/>
              <p14:nvPr/>
            </p14:nvContentPartPr>
            <p14:xfrm>
              <a:off x="739305" y="4117305"/>
              <a:ext cx="1395720" cy="75240"/>
            </p14:xfrm>
          </p:contentPart>
        </mc:Choice>
        <mc:Fallback>
          <p:pic>
            <p:nvPicPr>
              <p:cNvPr id="9" name="Mürekkep 8">
                <a:extLst>
                  <a:ext uri="{FF2B5EF4-FFF2-40B4-BE49-F238E27FC236}">
                    <a16:creationId xmlns:a16="http://schemas.microsoft.com/office/drawing/2014/main" id="{713945D7-B611-43AB-968D-651155FC69FB}"/>
                  </a:ext>
                </a:extLst>
              </p:cNvPr>
              <p:cNvPicPr/>
              <p:nvPr/>
            </p:nvPicPr>
            <p:blipFill>
              <a:blip r:embed="rId10"/>
              <a:stretch>
                <a:fillRect/>
              </a:stretch>
            </p:blipFill>
            <p:spPr>
              <a:xfrm>
                <a:off x="685665" y="4009305"/>
                <a:ext cx="150336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Mürekkep 9">
                <a:extLst>
                  <a:ext uri="{FF2B5EF4-FFF2-40B4-BE49-F238E27FC236}">
                    <a16:creationId xmlns:a16="http://schemas.microsoft.com/office/drawing/2014/main" id="{C8634423-22C9-4524-B9B4-4E717312EAE9}"/>
                  </a:ext>
                </a:extLst>
              </p14:cNvPr>
              <p14:cNvContentPartPr/>
              <p14:nvPr/>
            </p14:nvContentPartPr>
            <p14:xfrm>
              <a:off x="580545" y="148665"/>
              <a:ext cx="2052360" cy="630000"/>
            </p14:xfrm>
          </p:contentPart>
        </mc:Choice>
        <mc:Fallback>
          <p:pic>
            <p:nvPicPr>
              <p:cNvPr id="10" name="Mürekkep 9">
                <a:extLst>
                  <a:ext uri="{FF2B5EF4-FFF2-40B4-BE49-F238E27FC236}">
                    <a16:creationId xmlns:a16="http://schemas.microsoft.com/office/drawing/2014/main" id="{C8634423-22C9-4524-B9B4-4E717312EAE9}"/>
                  </a:ext>
                </a:extLst>
              </p:cNvPr>
              <p:cNvPicPr/>
              <p:nvPr/>
            </p:nvPicPr>
            <p:blipFill>
              <a:blip r:embed="rId12"/>
              <a:stretch>
                <a:fillRect/>
              </a:stretch>
            </p:blipFill>
            <p:spPr>
              <a:xfrm>
                <a:off x="571545" y="140025"/>
                <a:ext cx="2070000" cy="647640"/>
              </a:xfrm>
              <a:prstGeom prst="rect">
                <a:avLst/>
              </a:prstGeom>
            </p:spPr>
          </p:pic>
        </mc:Fallback>
      </mc:AlternateContent>
    </p:spTree>
    <p:extLst>
      <p:ext uri="{BB962C8B-B14F-4D97-AF65-F5344CB8AC3E}">
        <p14:creationId xmlns:p14="http://schemas.microsoft.com/office/powerpoint/2010/main" val="3888866037"/>
      </p:ext>
    </p:extLst>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5"/>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fontScale="92500" lnSpcReduction="20000"/>
          </a:bodyPr>
          <a:lstStyle/>
          <a:p>
            <a:pPr marL="265176" lvl="0" indent="-265176" algn="l" rtl="0">
              <a:spcBef>
                <a:spcPts val="0"/>
              </a:spcBef>
              <a:spcAft>
                <a:spcPts val="0"/>
              </a:spcAft>
              <a:buSzPct val="80000"/>
              <a:buChar char="⚫"/>
            </a:pPr>
            <a:r>
              <a:rPr lang="tr-TR" b="1"/>
              <a:t>Öğe Adı:  </a:t>
            </a:r>
            <a:r>
              <a:rPr lang="tr-TR"/>
              <a:t>Haklar  </a:t>
            </a:r>
            <a:endParaRPr/>
          </a:p>
          <a:p>
            <a:pPr marL="265176" lvl="0" indent="-265176" algn="l" rtl="0">
              <a:spcBef>
                <a:spcPts val="250"/>
              </a:spcBef>
              <a:spcAft>
                <a:spcPts val="0"/>
              </a:spcAft>
              <a:buSzPct val="80000"/>
              <a:buChar char="⚫"/>
            </a:pPr>
            <a:r>
              <a:rPr lang="tr-TR"/>
              <a:t>Etiket : Hak Yönetimi </a:t>
            </a:r>
            <a:endParaRPr/>
          </a:p>
          <a:p>
            <a:pPr marL="265176" lvl="0" indent="-265176" algn="l" rtl="0">
              <a:spcBef>
                <a:spcPts val="250"/>
              </a:spcBef>
              <a:spcAft>
                <a:spcPts val="0"/>
              </a:spcAft>
              <a:buSzPct val="80000"/>
              <a:buChar char="⚫"/>
            </a:pPr>
            <a:r>
              <a:rPr lang="tr-TR"/>
              <a:t>Belirteç : Rights</a:t>
            </a:r>
            <a:endParaRPr/>
          </a:p>
          <a:p>
            <a:pPr marL="265176" lvl="0" indent="-265176" algn="l" rtl="0">
              <a:spcBef>
                <a:spcPts val="250"/>
              </a:spcBef>
              <a:spcAft>
                <a:spcPts val="0"/>
              </a:spcAft>
              <a:buSzPct val="80000"/>
              <a:buChar char="⚫"/>
            </a:pPr>
            <a:r>
              <a:rPr lang="tr-TR"/>
              <a:t>Tanım : Kaynak üzerinden elde edilen haklar hakkında bilgi.</a:t>
            </a:r>
            <a:endParaRPr/>
          </a:p>
          <a:p>
            <a:pPr marL="265176" lvl="0" indent="-265176" algn="l" rtl="0">
              <a:spcBef>
                <a:spcPts val="250"/>
              </a:spcBef>
              <a:spcAft>
                <a:spcPts val="0"/>
              </a:spcAft>
              <a:buSzPct val="80000"/>
              <a:buChar char="⚫"/>
            </a:pPr>
            <a:r>
              <a:rPr lang="tr-TR"/>
              <a:t>Açıklama: Tipik olarak, Haklar, kaynak için bir hak yönetim deyimi veya bu tür bilgileri sağlayan bir servis başvurusu içerir. Hak bilgisi sık sık Entelektüel Varlık Hakları(IPR), Telif ve çeşitli Varlık Haklarını içermektedir.  Hak öğesi bulunmuyorsa, kaynak üzerinden herhangi bir hak iddia edilemez.</a:t>
            </a:r>
            <a:endParaRPr/>
          </a:p>
          <a:p>
            <a:pPr marL="265176" lvl="0" indent="-133604" algn="l" rtl="0">
              <a:spcBef>
                <a:spcPts val="250"/>
              </a:spcBef>
              <a:spcAft>
                <a:spcPts val="0"/>
              </a:spcAft>
              <a:buSzPct val="80000"/>
              <a:buNone/>
            </a:pPr>
            <a:endParaRPr/>
          </a:p>
        </p:txBody>
      </p:sp>
      <p:sp>
        <p:nvSpPr>
          <p:cNvPr id="488" name="Google Shape;488;p45"/>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6"/>
          <p:cNvSpPr txBox="1">
            <a:spLocks noGrp="1"/>
          </p:cNvSpPr>
          <p:nvPr>
            <p:ph type="body" idx="1"/>
          </p:nvPr>
        </p:nvSpPr>
        <p:spPr>
          <a:xfrm>
            <a:off x="502920" y="530352"/>
            <a:ext cx="8183880" cy="4187952"/>
          </a:xfrm>
          <a:prstGeom prst="rect">
            <a:avLst/>
          </a:prstGeom>
          <a:noFill/>
          <a:ln>
            <a:noFill/>
          </a:ln>
        </p:spPr>
        <p:txBody>
          <a:bodyPr spcFirstLastPara="1" wrap="square" lIns="182875" tIns="91425" rIns="91425" bIns="45700" anchor="t" anchorCtr="0">
            <a:normAutofit/>
          </a:bodyPr>
          <a:lstStyle/>
          <a:p>
            <a:pPr marL="265176" lvl="0" indent="-265176" algn="l" rtl="0">
              <a:spcBef>
                <a:spcPts val="0"/>
              </a:spcBef>
              <a:spcAft>
                <a:spcPts val="0"/>
              </a:spcAft>
              <a:buSzPts val="2240"/>
              <a:buChar char="⚫"/>
            </a:pPr>
            <a:r>
              <a:rPr lang="tr-TR" b="1">
                <a:solidFill>
                  <a:schemeClr val="accent1"/>
                </a:solidFill>
              </a:rPr>
              <a:t>Rights </a:t>
            </a:r>
            <a:r>
              <a:rPr lang="tr-TR"/>
              <a:t>(text or identifier of a rights management statement) ------ </a:t>
            </a:r>
            <a:endParaRPr/>
          </a:p>
          <a:p>
            <a:pPr marL="265176" lvl="0" indent="-265176" algn="l" rtl="0">
              <a:spcBef>
                <a:spcPts val="250"/>
              </a:spcBef>
              <a:spcAft>
                <a:spcPts val="0"/>
              </a:spcAft>
              <a:buSzPts val="2240"/>
              <a:buNone/>
            </a:pPr>
            <a:r>
              <a:rPr lang="tr-TR"/>
              <a:t>&lt;meta name = "DC.Rights" lang = "en" content = "Copyright Acme 1999 - All rights reserved."&gt; </a:t>
            </a:r>
            <a:endParaRPr/>
          </a:p>
          <a:p>
            <a:pPr marL="265176" lvl="0" indent="-265176" algn="l" rtl="0">
              <a:spcBef>
                <a:spcPts val="250"/>
              </a:spcBef>
              <a:spcAft>
                <a:spcPts val="0"/>
              </a:spcAft>
              <a:buSzPts val="2240"/>
              <a:buNone/>
            </a:pPr>
            <a:r>
              <a:rPr lang="tr-TR"/>
              <a:t>&lt;meta name = "DC.Rights" content = "</a:t>
            </a:r>
            <a:r>
              <a:rPr lang="tr-TR" u="sng">
                <a:solidFill>
                  <a:schemeClr val="hlink"/>
                </a:solidFill>
                <a:hlinkClick r:id="rId3"/>
              </a:rPr>
              <a:t>http://foo.bar.org/cgi-bin/terms"</a:t>
            </a:r>
            <a:r>
              <a:rPr lang="tr-TR"/>
              <a:t>&gt;</a:t>
            </a:r>
            <a:endParaRPr/>
          </a:p>
        </p:txBody>
      </p:sp>
      <p:sp>
        <p:nvSpPr>
          <p:cNvPr id="495" name="Google Shape;495;p46"/>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7"/>
          <p:cNvSpPr txBox="1">
            <a:spLocks noGrp="1"/>
          </p:cNvSpPr>
          <p:nvPr>
            <p:ph type="title"/>
          </p:nvPr>
        </p:nvSpPr>
        <p:spPr>
          <a:xfrm>
            <a:off x="502920" y="4983480"/>
            <a:ext cx="8183880" cy="105156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8C3C"/>
              </a:buClr>
              <a:buSzPts val="3600"/>
              <a:buFont typeface="Verdana"/>
              <a:buNone/>
            </a:pPr>
            <a:r>
              <a:rPr lang="tr-TR"/>
              <a:t>Belgeler için E-imza eklentisi</a:t>
            </a:r>
            <a:endParaRPr/>
          </a:p>
        </p:txBody>
      </p:sp>
      <p:pic>
        <p:nvPicPr>
          <p:cNvPr id="502" name="Google Shape;502;p47"/>
          <p:cNvPicPr preferRelativeResize="0">
            <a:picLocks noGrp="1"/>
          </p:cNvPicPr>
          <p:nvPr>
            <p:ph type="body" idx="1"/>
          </p:nvPr>
        </p:nvPicPr>
        <p:blipFill rotWithShape="1">
          <a:blip r:embed="rId3">
            <a:alphaModFix/>
          </a:blip>
          <a:srcRect/>
          <a:stretch/>
        </p:blipFill>
        <p:spPr>
          <a:xfrm>
            <a:off x="1837603" y="530225"/>
            <a:ext cx="5514831" cy="4187825"/>
          </a:xfrm>
          <a:prstGeom prst="rect">
            <a:avLst/>
          </a:prstGeom>
          <a:noFill/>
          <a:ln>
            <a:noFill/>
          </a:ln>
        </p:spPr>
      </p:pic>
      <p:sp>
        <p:nvSpPr>
          <p:cNvPr id="503" name="Google Shape;503;p47"/>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Text Placeholder 2"/>
          <p:cNvSpPr>
            <a:spLocks noGrp="1"/>
          </p:cNvSpPr>
          <p:nvPr>
            <p:ph type="body" idx="1"/>
          </p:nvPr>
        </p:nvSpPr>
        <p:spPr/>
        <p:txBody>
          <a:bodyPr/>
          <a:lstStyle/>
          <a:p>
            <a:pPr marL="548640" lvl="1" indent="-201168">
              <a:buClr>
                <a:schemeClr val="dk1"/>
              </a:buClr>
              <a:buNone/>
            </a:pPr>
            <a:r>
              <a:rPr lang="tr-TR" dirty="0"/>
              <a:t>“veri hakkında veri“:</a:t>
            </a:r>
          </a:p>
          <a:p>
            <a:pPr marL="548640" lvl="1" indent="-113855">
              <a:buClr>
                <a:schemeClr val="dk1"/>
              </a:buClr>
              <a:buNone/>
            </a:pPr>
            <a:endParaRPr lang="tr-TR" dirty="0"/>
          </a:p>
          <a:p>
            <a:pPr marL="548640" lvl="1" indent="-253555"/>
            <a:r>
              <a:rPr lang="tr-TR" dirty="0"/>
              <a:t>üst veri </a:t>
            </a:r>
          </a:p>
          <a:p>
            <a:pPr marL="548640" lvl="1" indent="-253555"/>
            <a:r>
              <a:rPr lang="tr-TR" dirty="0"/>
              <a:t>meta veri</a:t>
            </a:r>
          </a:p>
          <a:p>
            <a:pPr marL="548640" lvl="1" indent="-253555"/>
            <a:r>
              <a:rPr lang="tr-TR" dirty="0"/>
              <a:t>iz veri</a:t>
            </a:r>
          </a:p>
          <a:p>
            <a:pPr marL="548640" lvl="1" indent="-253555"/>
            <a:r>
              <a:rPr lang="tr-TR" dirty="0"/>
              <a:t>öte veri </a:t>
            </a:r>
          </a:p>
          <a:p>
            <a:pPr marL="548640" lvl="1" indent="-253555"/>
            <a:r>
              <a:rPr lang="tr-TR" dirty="0"/>
              <a:t>etiket bilgisi</a:t>
            </a:r>
          </a:p>
          <a:p>
            <a:pPr marL="548640" lvl="1" indent="-253555"/>
            <a:r>
              <a:rPr lang="tr-TR" dirty="0"/>
              <a:t>kimlik etiketi </a:t>
            </a:r>
          </a:p>
          <a:p>
            <a:pPr marL="548640" lvl="1" indent="-253555"/>
            <a:r>
              <a:rPr lang="tr-TR" dirty="0"/>
              <a:t>.. </a:t>
            </a:r>
          </a:p>
          <a:p>
            <a:endParaRPr lang="tr-TR" dirty="0"/>
          </a:p>
        </p:txBody>
      </p:sp>
      <p:sp>
        <p:nvSpPr>
          <p:cNvPr id="4" name="Text Placeholder 3"/>
          <p:cNvSpPr>
            <a:spLocks noGrp="1"/>
          </p:cNvSpPr>
          <p:nvPr>
            <p:ph type="body" idx="2"/>
          </p:nvPr>
        </p:nvSpPr>
        <p:spPr/>
        <p:txBody>
          <a:bodyPr/>
          <a:lstStyle/>
          <a:p>
            <a:endParaRPr lang="tr-TR" dirty="0"/>
          </a:p>
        </p:txBody>
      </p:sp>
      <p:pic>
        <p:nvPicPr>
          <p:cNvPr id="123" name="Google Shape;123;gc03c4ee069_0_6"/>
          <p:cNvPicPr preferRelativeResize="0"/>
          <p:nvPr/>
        </p:nvPicPr>
        <p:blipFill rotWithShape="1">
          <a:blip r:embed="rId3">
            <a:alphaModFix/>
          </a:blip>
          <a:srcRect/>
          <a:stretch/>
        </p:blipFill>
        <p:spPr>
          <a:xfrm>
            <a:off x="4755360" y="530352"/>
            <a:ext cx="3931560" cy="4455238"/>
          </a:xfrm>
          <a:prstGeom prst="rect">
            <a:avLst/>
          </a:prstGeom>
          <a:noFill/>
          <a:ln>
            <a:noFill/>
          </a:ln>
        </p:spPr>
      </p:pic>
    </p:spTree>
    <p:extLst>
      <p:ext uri="{BB962C8B-B14F-4D97-AF65-F5344CB8AC3E}">
        <p14:creationId xmlns:p14="http://schemas.microsoft.com/office/powerpoint/2010/main" val="237606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a:spLocks noGrp="1"/>
          </p:cNvSpPr>
          <p:nvPr>
            <p:ph type="title"/>
          </p:nvPr>
        </p:nvSpPr>
        <p:spPr>
          <a:xfrm>
            <a:off x="502920" y="4985590"/>
            <a:ext cx="8183880" cy="105156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8C3C"/>
              </a:buClr>
              <a:buSzPts val="3600"/>
              <a:buFont typeface="Verdana"/>
              <a:buNone/>
            </a:pPr>
            <a:r>
              <a:rPr lang="tr-TR"/>
              <a:t>METADATA KAVRAMI</a:t>
            </a:r>
            <a:endParaRPr/>
          </a:p>
        </p:txBody>
      </p:sp>
      <p:sp>
        <p:nvSpPr>
          <p:cNvPr id="137" name="Google Shape;137;p3"/>
          <p:cNvSpPr txBox="1">
            <a:spLocks noGrp="1"/>
          </p:cNvSpPr>
          <p:nvPr>
            <p:ph type="body" idx="1"/>
          </p:nvPr>
        </p:nvSpPr>
        <p:spPr>
          <a:xfrm>
            <a:off x="514352" y="530352"/>
            <a:ext cx="3931920" cy="4389120"/>
          </a:xfrm>
          <a:prstGeom prst="rect">
            <a:avLst/>
          </a:prstGeom>
          <a:noFill/>
          <a:ln>
            <a:noFill/>
          </a:ln>
        </p:spPr>
        <p:txBody>
          <a:bodyPr spcFirstLastPara="1" wrap="square" lIns="182875" tIns="91425" rIns="91425" bIns="45700" anchor="t" anchorCtr="0">
            <a:normAutofit fontScale="55000" lnSpcReduction="20000"/>
          </a:bodyPr>
          <a:lstStyle/>
          <a:p>
            <a:pPr marL="265176" lvl="0" indent="-265176" algn="l" rtl="0">
              <a:spcBef>
                <a:spcPts val="0"/>
              </a:spcBef>
              <a:spcAft>
                <a:spcPts val="0"/>
              </a:spcAft>
              <a:buSzPct val="79999"/>
              <a:buNone/>
            </a:pPr>
            <a:r>
              <a:rPr lang="tr-TR" b="1" dirty="0"/>
              <a:t>NEDİR ?</a:t>
            </a:r>
          </a:p>
          <a:p>
            <a:pPr marL="265176" lvl="0" indent="-265176" algn="l" rtl="0">
              <a:spcBef>
                <a:spcPts val="0"/>
              </a:spcBef>
              <a:spcAft>
                <a:spcPts val="0"/>
              </a:spcAft>
              <a:buSzPct val="79999"/>
              <a:buNone/>
            </a:pPr>
            <a:endParaRPr lang="tr-TR" b="1" dirty="0"/>
          </a:p>
          <a:p>
            <a:pPr marL="265176" lvl="0" indent="-275082" algn="l" rtl="0">
              <a:spcBef>
                <a:spcPts val="250"/>
              </a:spcBef>
              <a:spcAft>
                <a:spcPts val="0"/>
              </a:spcAft>
              <a:buSzPct val="79999"/>
              <a:buChar char="⚫"/>
            </a:pPr>
            <a:r>
              <a:rPr lang="tr-TR" dirty="0"/>
              <a:t>HTML dosyaları ve diğer türler</a:t>
            </a:r>
            <a:endParaRPr dirty="0"/>
          </a:p>
          <a:p>
            <a:pPr marL="265176" lvl="0" indent="-275082" algn="l" rtl="0">
              <a:spcBef>
                <a:spcPts val="250"/>
              </a:spcBef>
              <a:spcAft>
                <a:spcPts val="0"/>
              </a:spcAft>
              <a:buSzPct val="79999"/>
              <a:buChar char="⚫"/>
            </a:pPr>
            <a:r>
              <a:rPr lang="tr-TR" dirty="0"/>
              <a:t>Web siteleri </a:t>
            </a:r>
            <a:endParaRPr dirty="0"/>
          </a:p>
          <a:p>
            <a:pPr marL="265176" lvl="0" indent="-275082" algn="l" rtl="0">
              <a:spcBef>
                <a:spcPts val="250"/>
              </a:spcBef>
              <a:spcAft>
                <a:spcPts val="0"/>
              </a:spcAft>
              <a:buSzPct val="79999"/>
              <a:buChar char="⚫"/>
            </a:pPr>
            <a:r>
              <a:rPr lang="tr-TR" dirty="0"/>
              <a:t>Dijital görüntüler (hareketli, hareketsiz)</a:t>
            </a:r>
            <a:endParaRPr dirty="0"/>
          </a:p>
          <a:p>
            <a:pPr marL="265176" lvl="0" indent="-275082" algn="l" rtl="0">
              <a:spcBef>
                <a:spcPts val="250"/>
              </a:spcBef>
              <a:spcAft>
                <a:spcPts val="0"/>
              </a:spcAft>
              <a:buSzPct val="79999"/>
              <a:buChar char="⚫"/>
            </a:pPr>
            <a:r>
              <a:rPr lang="tr-TR" dirty="0"/>
              <a:t>MP3 dosyaları ve diğer türler</a:t>
            </a:r>
            <a:endParaRPr dirty="0"/>
          </a:p>
          <a:p>
            <a:pPr marL="265176" lvl="0" indent="-275082" algn="l" rtl="0">
              <a:spcBef>
                <a:spcPts val="250"/>
              </a:spcBef>
              <a:spcAft>
                <a:spcPts val="0"/>
              </a:spcAft>
              <a:buSzPct val="79999"/>
              <a:buChar char="⚫"/>
            </a:pPr>
            <a:r>
              <a:rPr lang="tr-TR" dirty="0"/>
              <a:t>Yazılım, Veritabanları</a:t>
            </a:r>
            <a:endParaRPr dirty="0"/>
          </a:p>
          <a:p>
            <a:pPr marL="265176" lvl="0" indent="-275082" algn="l" rtl="0">
              <a:spcBef>
                <a:spcPts val="250"/>
              </a:spcBef>
              <a:spcAft>
                <a:spcPts val="0"/>
              </a:spcAft>
              <a:buSzPct val="79999"/>
              <a:buChar char="⚫"/>
            </a:pPr>
            <a:r>
              <a:rPr lang="tr-TR" dirty="0"/>
              <a:t>E-posta kayıtları</a:t>
            </a:r>
            <a:endParaRPr dirty="0"/>
          </a:p>
          <a:p>
            <a:pPr marL="265176" lvl="0" indent="-275082" algn="l" rtl="0">
              <a:spcBef>
                <a:spcPts val="250"/>
              </a:spcBef>
              <a:spcAft>
                <a:spcPts val="0"/>
              </a:spcAft>
              <a:buSzPct val="79999"/>
              <a:buChar char="⚫"/>
            </a:pPr>
            <a:r>
              <a:rPr lang="tr-TR" dirty="0"/>
              <a:t>Kitaplar ve diğer basılı kaynaklar</a:t>
            </a:r>
            <a:endParaRPr dirty="0"/>
          </a:p>
          <a:p>
            <a:pPr marL="265176" lvl="0" indent="-275082" algn="l" rtl="0">
              <a:spcBef>
                <a:spcPts val="250"/>
              </a:spcBef>
              <a:spcAft>
                <a:spcPts val="0"/>
              </a:spcAft>
              <a:buSzPct val="79999"/>
              <a:buChar char="⚫"/>
            </a:pPr>
            <a:r>
              <a:rPr lang="tr-TR" dirty="0"/>
              <a:t>Kütüphane katalogları</a:t>
            </a:r>
            <a:endParaRPr dirty="0"/>
          </a:p>
          <a:p>
            <a:pPr marL="265176" lvl="0" indent="-275082" algn="l" rtl="0">
              <a:spcBef>
                <a:spcPts val="250"/>
              </a:spcBef>
              <a:spcAft>
                <a:spcPts val="0"/>
              </a:spcAft>
              <a:buSzPct val="79999"/>
              <a:buChar char="⚫"/>
            </a:pPr>
            <a:r>
              <a:rPr lang="tr-TR" dirty="0"/>
              <a:t>Belgeler, E-dokümanlar</a:t>
            </a:r>
            <a:endParaRPr dirty="0"/>
          </a:p>
          <a:p>
            <a:pPr marL="265176" lvl="0" indent="-275082" algn="l" rtl="0">
              <a:spcBef>
                <a:spcPts val="250"/>
              </a:spcBef>
              <a:spcAft>
                <a:spcPts val="0"/>
              </a:spcAft>
              <a:buSzPct val="79999"/>
              <a:buChar char="⚫"/>
            </a:pPr>
            <a:r>
              <a:rPr lang="tr-TR" dirty="0"/>
              <a:t>Müze koleksiyonları</a:t>
            </a:r>
            <a:endParaRPr dirty="0"/>
          </a:p>
          <a:p>
            <a:pPr marL="265176" lvl="0" indent="-275082" algn="l" rtl="0">
              <a:spcBef>
                <a:spcPts val="250"/>
              </a:spcBef>
              <a:spcAft>
                <a:spcPts val="0"/>
              </a:spcAft>
              <a:buSzPct val="79999"/>
              <a:buChar char="⚫"/>
            </a:pPr>
            <a:r>
              <a:rPr lang="tr-TR" dirty="0"/>
              <a:t>Arşiv belgeleri</a:t>
            </a:r>
            <a:endParaRPr dirty="0"/>
          </a:p>
          <a:p>
            <a:pPr marL="265176" lvl="0" indent="-275082" algn="l" rtl="0">
              <a:spcBef>
                <a:spcPts val="250"/>
              </a:spcBef>
              <a:spcAft>
                <a:spcPts val="0"/>
              </a:spcAft>
              <a:buSzPct val="79999"/>
              <a:buChar char="⚫"/>
            </a:pPr>
            <a:r>
              <a:rPr lang="tr-TR" dirty="0"/>
              <a:t>Üst veri formları, </a:t>
            </a:r>
            <a:endParaRPr dirty="0"/>
          </a:p>
          <a:p>
            <a:pPr marL="265176" lvl="0" indent="-275082" algn="l" rtl="0">
              <a:spcBef>
                <a:spcPts val="250"/>
              </a:spcBef>
              <a:spcAft>
                <a:spcPts val="0"/>
              </a:spcAft>
              <a:buSzPct val="79999"/>
              <a:buChar char="⚫"/>
            </a:pPr>
            <a:r>
              <a:rPr lang="tr-TR" dirty="0"/>
              <a:t>Öz ve Atıf indeksleri, diğer indeksler</a:t>
            </a:r>
          </a:p>
          <a:p>
            <a:pPr marL="265176" lvl="0" indent="-275082" algn="l" rtl="0">
              <a:spcBef>
                <a:spcPts val="250"/>
              </a:spcBef>
              <a:spcAft>
                <a:spcPts val="0"/>
              </a:spcAft>
              <a:buSzPct val="79999"/>
              <a:buChar char="⚫"/>
            </a:pPr>
            <a:r>
              <a:rPr lang="tr-TR" dirty="0"/>
              <a:t>Etkileşim</a:t>
            </a:r>
          </a:p>
          <a:p>
            <a:pPr marL="265176" lvl="0" indent="-275082" algn="l" rtl="0">
              <a:spcBef>
                <a:spcPts val="250"/>
              </a:spcBef>
              <a:spcAft>
                <a:spcPts val="0"/>
              </a:spcAft>
              <a:buSzPct val="79999"/>
              <a:buChar char="⚫"/>
            </a:pPr>
            <a:r>
              <a:rPr lang="tr-TR" dirty="0"/>
              <a:t>Sözlü tarih </a:t>
            </a:r>
            <a:endParaRPr dirty="0"/>
          </a:p>
        </p:txBody>
      </p:sp>
      <p:sp>
        <p:nvSpPr>
          <p:cNvPr id="138" name="Google Shape;138;p3"/>
          <p:cNvSpPr txBox="1">
            <a:spLocks noGrp="1"/>
          </p:cNvSpPr>
          <p:nvPr>
            <p:ph type="body" idx="2"/>
          </p:nvPr>
        </p:nvSpPr>
        <p:spPr>
          <a:xfrm>
            <a:off x="4755360" y="530352"/>
            <a:ext cx="3931920" cy="4389120"/>
          </a:xfrm>
          <a:prstGeom prst="rect">
            <a:avLst/>
          </a:prstGeom>
          <a:noFill/>
          <a:ln>
            <a:noFill/>
          </a:ln>
        </p:spPr>
        <p:txBody>
          <a:bodyPr spcFirstLastPara="1" wrap="square" lIns="182875" tIns="91425" rIns="91425" bIns="45700" anchor="t" anchorCtr="0">
            <a:normAutofit/>
          </a:bodyPr>
          <a:lstStyle/>
          <a:p>
            <a:pPr marL="265176" lvl="0" indent="-314706" algn="l" rtl="0">
              <a:spcBef>
                <a:spcPts val="0"/>
              </a:spcBef>
              <a:spcAft>
                <a:spcPts val="0"/>
              </a:spcAft>
              <a:buSzPts val="2080"/>
              <a:buChar char="⚫"/>
            </a:pPr>
            <a:r>
              <a:rPr lang="tr-TR"/>
              <a:t>metadata" kavramı: </a:t>
            </a:r>
            <a:endParaRPr/>
          </a:p>
          <a:p>
            <a:pPr marL="548640" lvl="1" indent="-253555" algn="l" rtl="0">
              <a:spcBef>
                <a:spcPts val="250"/>
              </a:spcBef>
              <a:spcAft>
                <a:spcPts val="0"/>
              </a:spcAft>
              <a:buSzPts val="2200"/>
              <a:buChar char="◦"/>
            </a:pPr>
            <a:r>
              <a:rPr lang="tr-TR"/>
              <a:t>üst veri </a:t>
            </a:r>
            <a:endParaRPr/>
          </a:p>
          <a:p>
            <a:pPr marL="548640" lvl="1" indent="-253555" algn="l" rtl="0">
              <a:spcBef>
                <a:spcPts val="250"/>
              </a:spcBef>
              <a:spcAft>
                <a:spcPts val="0"/>
              </a:spcAft>
              <a:buSzPts val="2200"/>
              <a:buChar char="◦"/>
            </a:pPr>
            <a:r>
              <a:rPr lang="tr-TR"/>
              <a:t>iz veri</a:t>
            </a:r>
            <a:endParaRPr/>
          </a:p>
          <a:p>
            <a:pPr marL="548640" lvl="1" indent="-253555" algn="l" rtl="0">
              <a:spcBef>
                <a:spcPts val="250"/>
              </a:spcBef>
              <a:spcAft>
                <a:spcPts val="0"/>
              </a:spcAft>
              <a:buSzPts val="2200"/>
              <a:buChar char="◦"/>
            </a:pPr>
            <a:r>
              <a:rPr lang="tr-TR"/>
              <a:t>öte veri  </a:t>
            </a:r>
            <a:endParaRPr/>
          </a:p>
          <a:p>
            <a:pPr marL="548640" lvl="1" indent="-253555" algn="l" rtl="0">
              <a:spcBef>
                <a:spcPts val="250"/>
              </a:spcBef>
              <a:spcAft>
                <a:spcPts val="0"/>
              </a:spcAft>
              <a:buSzPts val="2200"/>
              <a:buChar char="◦"/>
            </a:pPr>
            <a:r>
              <a:rPr lang="tr-TR"/>
              <a:t>“veri hakkında veri“ </a:t>
            </a:r>
            <a:endParaRPr/>
          </a:p>
          <a:p>
            <a:pPr marL="265176" lvl="0" indent="-314706" algn="l" rtl="0">
              <a:spcBef>
                <a:spcPts val="250"/>
              </a:spcBef>
              <a:spcAft>
                <a:spcPts val="0"/>
              </a:spcAft>
              <a:buSzPts val="2080"/>
              <a:buChar char="⚫"/>
            </a:pPr>
            <a:r>
              <a:rPr lang="tr-TR"/>
              <a:t>metadata" kavramı: </a:t>
            </a:r>
            <a:endParaRPr/>
          </a:p>
          <a:p>
            <a:pPr marL="548640" lvl="1" indent="-201168" algn="l" rtl="0">
              <a:spcBef>
                <a:spcPts val="250"/>
              </a:spcBef>
              <a:spcAft>
                <a:spcPts val="0"/>
              </a:spcAft>
              <a:buSzPts val="2200"/>
              <a:buNone/>
            </a:pPr>
            <a:endParaRPr/>
          </a:p>
          <a:p>
            <a:pPr marL="548640" lvl="1" indent="-201168" algn="l" rtl="0">
              <a:spcBef>
                <a:spcPts val="250"/>
              </a:spcBef>
              <a:spcAft>
                <a:spcPts val="0"/>
              </a:spcAft>
              <a:buSzPts val="2200"/>
              <a:buNone/>
            </a:pPr>
            <a:endParaRPr/>
          </a:p>
          <a:p>
            <a:pPr marL="548640" lvl="1" indent="-201168" algn="l" rtl="0">
              <a:spcBef>
                <a:spcPts val="250"/>
              </a:spcBef>
              <a:spcAft>
                <a:spcPts val="0"/>
              </a:spcAft>
              <a:buSzPts val="2200"/>
              <a:buNone/>
            </a:pPr>
            <a:endParaRPr/>
          </a:p>
          <a:p>
            <a:pPr marL="548640" lvl="1" indent="-113855" algn="l" rtl="0">
              <a:spcBef>
                <a:spcPts val="250"/>
              </a:spcBef>
              <a:spcAft>
                <a:spcPts val="0"/>
              </a:spcAft>
              <a:buSzPts val="2200"/>
              <a:buNone/>
            </a:pPr>
            <a:endParaRPr/>
          </a:p>
        </p:txBody>
      </p:sp>
      <p:sp>
        <p:nvSpPr>
          <p:cNvPr id="139" name="Google Shape;139;p3"/>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c03c4ee069_0_6"/>
          <p:cNvSpPr txBox="1">
            <a:spLocks noGrp="1"/>
          </p:cNvSpPr>
          <p:nvPr>
            <p:ph type="title"/>
          </p:nvPr>
        </p:nvSpPr>
        <p:spPr>
          <a:xfrm>
            <a:off x="502920" y="4983480"/>
            <a:ext cx="8184000" cy="10515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endParaRPr dirty="0"/>
          </a:p>
        </p:txBody>
      </p:sp>
      <p:sp>
        <p:nvSpPr>
          <p:cNvPr id="122" name="Google Shape;122;gc03c4ee069_0_6"/>
          <p:cNvSpPr txBox="1">
            <a:spLocks noGrp="1"/>
          </p:cNvSpPr>
          <p:nvPr>
            <p:ph type="body" idx="1"/>
          </p:nvPr>
        </p:nvSpPr>
        <p:spPr>
          <a:xfrm>
            <a:off x="502920" y="530352"/>
            <a:ext cx="8184000" cy="4188000"/>
          </a:xfrm>
          <a:prstGeom prst="rect">
            <a:avLst/>
          </a:prstGeom>
        </p:spPr>
        <p:txBody>
          <a:bodyPr spcFirstLastPara="1" wrap="square" lIns="182875" tIns="91425" rIns="91425" bIns="45700" anchor="t" anchorCtr="0">
            <a:normAutofit/>
          </a:bodyPr>
          <a:lstStyle/>
          <a:p>
            <a:pPr marL="0" lvl="0" indent="0" algn="l" rtl="0">
              <a:spcBef>
                <a:spcPts val="250"/>
              </a:spcBef>
              <a:spcAft>
                <a:spcPts val="0"/>
              </a:spcAft>
              <a:buNone/>
            </a:pPr>
            <a:endParaRPr/>
          </a:p>
        </p:txBody>
      </p:sp>
      <p:pic>
        <p:nvPicPr>
          <p:cNvPr id="123" name="Google Shape;123;gc03c4ee069_0_6"/>
          <p:cNvPicPr preferRelativeResize="0"/>
          <p:nvPr/>
        </p:nvPicPr>
        <p:blipFill rotWithShape="1">
          <a:blip r:embed="rId3">
            <a:alphaModFix/>
          </a:blip>
          <a:srcRect/>
          <a:stretch/>
        </p:blipFill>
        <p:spPr>
          <a:xfrm>
            <a:off x="564475" y="476675"/>
            <a:ext cx="8183999" cy="4188000"/>
          </a:xfrm>
          <a:prstGeom prst="rect">
            <a:avLst/>
          </a:prstGeom>
          <a:noFill/>
          <a:ln>
            <a:noFill/>
          </a:ln>
        </p:spPr>
      </p:pic>
    </p:spTree>
    <p:extLst>
      <p:ext uri="{BB962C8B-B14F-4D97-AF65-F5344CB8AC3E}">
        <p14:creationId xmlns:p14="http://schemas.microsoft.com/office/powerpoint/2010/main" val="1897160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a:spLocks noGrp="1"/>
          </p:cNvSpPr>
          <p:nvPr>
            <p:ph type="title"/>
          </p:nvPr>
        </p:nvSpPr>
        <p:spPr>
          <a:xfrm>
            <a:off x="502920" y="4985590"/>
            <a:ext cx="8183880" cy="105156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8C3C"/>
              </a:buClr>
              <a:buSzPts val="3600"/>
              <a:buFont typeface="Verdana"/>
              <a:buNone/>
            </a:pPr>
            <a:r>
              <a:rPr lang="tr-TR"/>
              <a:t>METADATA KAVRAMI</a:t>
            </a:r>
            <a:endParaRPr/>
          </a:p>
        </p:txBody>
      </p:sp>
      <p:grpSp>
        <p:nvGrpSpPr>
          <p:cNvPr id="146" name="Google Shape;146;p4"/>
          <p:cNvGrpSpPr/>
          <p:nvPr/>
        </p:nvGrpSpPr>
        <p:grpSpPr>
          <a:xfrm>
            <a:off x="514350" y="1362459"/>
            <a:ext cx="3932238" cy="2724968"/>
            <a:chOff x="0" y="832234"/>
            <a:chExt cx="3932238" cy="2724968"/>
          </a:xfrm>
        </p:grpSpPr>
        <p:sp>
          <p:nvSpPr>
            <p:cNvPr id="147" name="Google Shape;147;p4"/>
            <p:cNvSpPr/>
            <p:nvPr/>
          </p:nvSpPr>
          <p:spPr>
            <a:xfrm>
              <a:off x="0" y="832234"/>
              <a:ext cx="3932238" cy="2457648"/>
            </a:xfrm>
            <a:custGeom>
              <a:avLst/>
              <a:gdLst/>
              <a:ahLst/>
              <a:cxnLst/>
              <a:rect l="l" t="t" r="r" b="b"/>
              <a:pathLst>
                <a:path w="120000" h="120000" extrusionOk="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F9D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499394" y="2528503"/>
              <a:ext cx="102238" cy="102238"/>
            </a:xfrm>
            <a:prstGeom prst="ellipse">
              <a:avLst/>
            </a:prstGeom>
            <a:solidFill>
              <a:srgbClr val="EF7F0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550513" y="2312301"/>
              <a:ext cx="916211" cy="12449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txBox="1"/>
            <p:nvPr/>
          </p:nvSpPr>
          <p:spPr>
            <a:xfrm>
              <a:off x="550513" y="2312301"/>
              <a:ext cx="916211" cy="1244901"/>
            </a:xfrm>
            <a:prstGeom prst="rect">
              <a:avLst/>
            </a:prstGeom>
            <a:noFill/>
            <a:ln>
              <a:noFill/>
            </a:ln>
          </p:spPr>
          <p:txBody>
            <a:bodyPr spcFirstLastPara="1" wrap="square" lIns="54150" tIns="0" rIns="0" bIns="0" anchor="t" anchorCtr="0">
              <a:noAutofit/>
            </a:bodyPr>
            <a:lstStyle/>
            <a:p>
              <a:pPr marL="0" marR="0" lvl="0" indent="0" algn="l" rtl="0">
                <a:lnSpc>
                  <a:spcPct val="90000"/>
                </a:lnSpc>
                <a:spcBef>
                  <a:spcPts val="0"/>
                </a:spcBef>
                <a:spcAft>
                  <a:spcPts val="0"/>
                </a:spcAft>
                <a:buClr>
                  <a:schemeClr val="dk1"/>
                </a:buClr>
                <a:buSzPts val="1050"/>
                <a:buFont typeface="Verdana"/>
                <a:buNone/>
              </a:pPr>
              <a:r>
                <a:rPr lang="tr-TR" sz="1050" b="0" i="0" u="none" strike="noStrike" cap="none">
                  <a:solidFill>
                    <a:schemeClr val="dk1"/>
                  </a:solidFill>
                  <a:latin typeface="Verdana"/>
                  <a:ea typeface="Verdana"/>
                  <a:cs typeface="Verdana"/>
                  <a:sym typeface="Verdana"/>
                </a:rPr>
                <a:t>Geleneksel Kütüphane kataloğu (kaynak tanımlama)</a:t>
              </a:r>
              <a:endParaRPr/>
            </a:p>
          </p:txBody>
        </p:sp>
        <p:sp>
          <p:nvSpPr>
            <p:cNvPr id="151" name="Google Shape;151;p4"/>
            <p:cNvSpPr/>
            <p:nvPr/>
          </p:nvSpPr>
          <p:spPr>
            <a:xfrm>
              <a:off x="1401842" y="1860514"/>
              <a:ext cx="184815" cy="184815"/>
            </a:xfrm>
            <a:prstGeom prst="ellipse">
              <a:avLst/>
            </a:prstGeom>
            <a:solidFill>
              <a:srgbClr val="EF7F0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1494250" y="1839975"/>
              <a:ext cx="943737" cy="156285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txBox="1"/>
            <p:nvPr/>
          </p:nvSpPr>
          <p:spPr>
            <a:xfrm>
              <a:off x="1494250" y="1839975"/>
              <a:ext cx="943737" cy="1562853"/>
            </a:xfrm>
            <a:prstGeom prst="rect">
              <a:avLst/>
            </a:prstGeom>
            <a:noFill/>
            <a:ln>
              <a:noFill/>
            </a:ln>
          </p:spPr>
          <p:txBody>
            <a:bodyPr spcFirstLastPara="1" wrap="square" lIns="97925" tIns="0" rIns="0" bIns="0" anchor="t" anchorCtr="0">
              <a:noAutofit/>
            </a:bodyPr>
            <a:lstStyle/>
            <a:p>
              <a:pPr marL="0" marR="0" lvl="0" indent="0" algn="l" rtl="0">
                <a:lnSpc>
                  <a:spcPct val="90000"/>
                </a:lnSpc>
                <a:spcBef>
                  <a:spcPts val="0"/>
                </a:spcBef>
                <a:spcAft>
                  <a:spcPts val="0"/>
                </a:spcAft>
                <a:buClr>
                  <a:schemeClr val="dk1"/>
                </a:buClr>
                <a:buSzPts val="1050"/>
                <a:buFont typeface="Verdana"/>
                <a:buNone/>
              </a:pPr>
              <a:r>
                <a:rPr lang="tr-TR" sz="1050" b="0" i="0" u="none" strike="noStrike" cap="none">
                  <a:solidFill>
                    <a:schemeClr val="dk1"/>
                  </a:solidFill>
                  <a:latin typeface="Verdana"/>
                  <a:ea typeface="Verdana"/>
                  <a:cs typeface="Verdana"/>
                  <a:sym typeface="Verdana"/>
                </a:rPr>
                <a:t>Dijital Kütüphane</a:t>
              </a:r>
              <a:r>
                <a:rPr lang="tr-TR" sz="700" b="0" i="0" u="none" strike="noStrike" cap="none">
                  <a:solidFill>
                    <a:schemeClr val="dk1"/>
                  </a:solidFill>
                  <a:latin typeface="Verdana"/>
                  <a:ea typeface="Verdana"/>
                  <a:cs typeface="Verdana"/>
                  <a:sym typeface="Verdana"/>
                </a:rPr>
                <a:t>/ </a:t>
              </a:r>
              <a:r>
                <a:rPr lang="tr-TR" sz="1050" b="0" i="0" u="none" strike="noStrike" cap="none">
                  <a:solidFill>
                    <a:schemeClr val="dk1"/>
                  </a:solidFill>
                  <a:latin typeface="Verdana"/>
                  <a:ea typeface="Verdana"/>
                  <a:cs typeface="Verdana"/>
                  <a:sym typeface="Verdana"/>
                </a:rPr>
                <a:t>Dijital nesneler için OPAC –MARC kayıtları /Web dizini</a:t>
              </a:r>
              <a:endParaRPr/>
            </a:p>
            <a:p>
              <a:pPr marL="0" marR="0" lvl="0" indent="0" algn="l" rtl="0">
                <a:lnSpc>
                  <a:spcPct val="90000"/>
                </a:lnSpc>
                <a:spcBef>
                  <a:spcPts val="368"/>
                </a:spcBef>
                <a:spcAft>
                  <a:spcPts val="0"/>
                </a:spcAft>
                <a:buClr>
                  <a:schemeClr val="dk1"/>
                </a:buClr>
                <a:buSzPts val="1050"/>
                <a:buFont typeface="Verdana"/>
                <a:buNone/>
              </a:pPr>
              <a:r>
                <a:rPr lang="tr-TR" sz="1050" b="0" i="0" u="none" strike="noStrike" cap="none">
                  <a:solidFill>
                    <a:schemeClr val="dk1"/>
                  </a:solidFill>
                  <a:latin typeface="Verdana"/>
                  <a:ea typeface="Verdana"/>
                  <a:cs typeface="Verdana"/>
                  <a:sym typeface="Verdana"/>
                </a:rPr>
                <a:t>1995 - </a:t>
              </a:r>
              <a:endParaRPr/>
            </a:p>
            <a:p>
              <a:pPr marL="0" marR="0" lvl="0" indent="0" algn="l" rtl="0">
                <a:lnSpc>
                  <a:spcPct val="90000"/>
                </a:lnSpc>
                <a:spcBef>
                  <a:spcPts val="368"/>
                </a:spcBef>
                <a:spcAft>
                  <a:spcPts val="0"/>
                </a:spcAft>
                <a:buClr>
                  <a:schemeClr val="dk1"/>
                </a:buClr>
                <a:buSzPts val="1050"/>
                <a:buFont typeface="Verdana"/>
                <a:buNone/>
              </a:pPr>
              <a:endParaRPr sz="1050" b="0" i="0" u="none" strike="noStrike" cap="none">
                <a:solidFill>
                  <a:schemeClr val="dk1"/>
                </a:solidFill>
                <a:latin typeface="Verdana"/>
                <a:ea typeface="Verdana"/>
                <a:cs typeface="Verdana"/>
                <a:sym typeface="Verdana"/>
              </a:endParaRPr>
            </a:p>
            <a:p>
              <a:pPr marL="0" marR="0" lvl="0" indent="0" algn="l" rtl="0">
                <a:lnSpc>
                  <a:spcPct val="90000"/>
                </a:lnSpc>
                <a:spcBef>
                  <a:spcPts val="368"/>
                </a:spcBef>
                <a:spcAft>
                  <a:spcPts val="0"/>
                </a:spcAft>
                <a:buClr>
                  <a:schemeClr val="dk1"/>
                </a:buClr>
                <a:buSzPts val="700"/>
                <a:buFont typeface="Verdana"/>
                <a:buNone/>
              </a:pPr>
              <a:endParaRPr sz="700" b="0" i="0" u="none" strike="noStrike" cap="none">
                <a:solidFill>
                  <a:schemeClr val="dk1"/>
                </a:solidFill>
                <a:latin typeface="Verdana"/>
                <a:ea typeface="Verdana"/>
                <a:cs typeface="Verdana"/>
                <a:sym typeface="Verdana"/>
              </a:endParaRPr>
            </a:p>
            <a:p>
              <a:pPr marL="0" marR="0" lvl="0" indent="0" algn="l" rtl="0">
                <a:lnSpc>
                  <a:spcPct val="90000"/>
                </a:lnSpc>
                <a:spcBef>
                  <a:spcPts val="245"/>
                </a:spcBef>
                <a:spcAft>
                  <a:spcPts val="0"/>
                </a:spcAft>
                <a:buClr>
                  <a:schemeClr val="dk1"/>
                </a:buClr>
                <a:buSzPts val="700"/>
                <a:buFont typeface="Verdana"/>
                <a:buNone/>
              </a:pPr>
              <a:endParaRPr sz="700" b="0" i="0" u="none" strike="noStrike" cap="none">
                <a:solidFill>
                  <a:schemeClr val="dk1"/>
                </a:solidFill>
                <a:latin typeface="Verdana"/>
                <a:ea typeface="Verdana"/>
                <a:cs typeface="Verdana"/>
                <a:sym typeface="Verdana"/>
              </a:endParaRPr>
            </a:p>
            <a:p>
              <a:pPr marL="0" marR="0" lvl="0" indent="0" algn="l" rtl="0">
                <a:lnSpc>
                  <a:spcPct val="90000"/>
                </a:lnSpc>
                <a:spcBef>
                  <a:spcPts val="245"/>
                </a:spcBef>
                <a:spcAft>
                  <a:spcPts val="0"/>
                </a:spcAft>
                <a:buClr>
                  <a:schemeClr val="dk1"/>
                </a:buClr>
                <a:buSzPts val="700"/>
                <a:buFont typeface="Verdana"/>
                <a:buNone/>
              </a:pPr>
              <a:endParaRPr sz="700" b="0" i="0" u="none" strike="noStrike" cap="none">
                <a:solidFill>
                  <a:schemeClr val="dk1"/>
                </a:solidFill>
                <a:latin typeface="Verdana"/>
                <a:ea typeface="Verdana"/>
                <a:cs typeface="Verdana"/>
                <a:sym typeface="Verdana"/>
              </a:endParaRPr>
            </a:p>
          </p:txBody>
        </p:sp>
        <p:sp>
          <p:nvSpPr>
            <p:cNvPr id="154" name="Google Shape;154;p4"/>
            <p:cNvSpPr/>
            <p:nvPr/>
          </p:nvSpPr>
          <p:spPr>
            <a:xfrm>
              <a:off x="2487140" y="1454019"/>
              <a:ext cx="255595" cy="255595"/>
            </a:xfrm>
            <a:prstGeom prst="ellipse">
              <a:avLst/>
            </a:prstGeom>
            <a:solidFill>
              <a:srgbClr val="EF7F0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2614938" y="1581817"/>
              <a:ext cx="943737" cy="17080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txBox="1"/>
            <p:nvPr/>
          </p:nvSpPr>
          <p:spPr>
            <a:xfrm>
              <a:off x="2614938" y="1581817"/>
              <a:ext cx="943737" cy="1708065"/>
            </a:xfrm>
            <a:prstGeom prst="rect">
              <a:avLst/>
            </a:prstGeom>
            <a:noFill/>
            <a:ln>
              <a:noFill/>
            </a:ln>
          </p:spPr>
          <p:txBody>
            <a:bodyPr spcFirstLastPara="1" wrap="square" lIns="135425" tIns="0" rIns="0" bIns="0" anchor="t" anchorCtr="0">
              <a:noAutofit/>
            </a:bodyPr>
            <a:lstStyle/>
            <a:p>
              <a:pPr marL="0" marR="0" lvl="0" indent="0" algn="l" rtl="0">
                <a:lnSpc>
                  <a:spcPct val="90000"/>
                </a:lnSpc>
                <a:spcBef>
                  <a:spcPts val="0"/>
                </a:spcBef>
                <a:spcAft>
                  <a:spcPts val="0"/>
                </a:spcAft>
                <a:buClr>
                  <a:schemeClr val="dk1"/>
                </a:buClr>
                <a:buSzPts val="2300"/>
                <a:buFont typeface="Verdana"/>
                <a:buNone/>
              </a:pPr>
              <a:r>
                <a:rPr lang="tr-TR" sz="2300" b="0" i="0" u="none" strike="noStrike" cap="none">
                  <a:solidFill>
                    <a:schemeClr val="dk1"/>
                  </a:solidFill>
                  <a:latin typeface="Verdana"/>
                  <a:ea typeface="Verdana"/>
                  <a:cs typeface="Verdana"/>
                  <a:sym typeface="Verdana"/>
                </a:rPr>
                <a:t>META VERİ </a:t>
              </a:r>
              <a:endParaRPr/>
            </a:p>
          </p:txBody>
        </p:sp>
      </p:grpSp>
      <p:sp>
        <p:nvSpPr>
          <p:cNvPr id="157" name="Google Shape;157;p4"/>
          <p:cNvSpPr txBox="1">
            <a:spLocks noGrp="1"/>
          </p:cNvSpPr>
          <p:nvPr>
            <p:ph type="body" idx="2"/>
          </p:nvPr>
        </p:nvSpPr>
        <p:spPr>
          <a:xfrm>
            <a:off x="4755360" y="530352"/>
            <a:ext cx="3931920" cy="4389120"/>
          </a:xfrm>
          <a:prstGeom prst="rect">
            <a:avLst/>
          </a:prstGeom>
          <a:noFill/>
          <a:ln>
            <a:noFill/>
          </a:ln>
        </p:spPr>
        <p:txBody>
          <a:bodyPr spcFirstLastPara="1" wrap="square" lIns="182875" tIns="91425" rIns="91425" bIns="45700" anchor="t" anchorCtr="0">
            <a:normAutofit fontScale="85000" lnSpcReduction="10000"/>
          </a:bodyPr>
          <a:lstStyle/>
          <a:p>
            <a:pPr marL="265176" lvl="0" indent="-265175" algn="l" rtl="0">
              <a:spcBef>
                <a:spcPts val="0"/>
              </a:spcBef>
              <a:spcAft>
                <a:spcPts val="0"/>
              </a:spcAft>
              <a:buSzPct val="79999"/>
              <a:buChar char="⚫"/>
            </a:pPr>
            <a:r>
              <a:rPr lang="tr-TR"/>
              <a:t>OPAC kayıtları o kütüphanedeki kaynakları tanımlarken, bu kaynaklara aynı kütüphanede nasıl erişilebileceğine ilişkin yer bilgilerini de içerir.  Oysa üst veri kayıtlarında “yer” bilgisi belirli bir kütüphane ile sınırlı değildir. Web temelli paylaşılan dijital ya da sayısal nesneler olarak ele alınmaktadır.  </a:t>
            </a:r>
            <a:endParaRPr/>
          </a:p>
        </p:txBody>
      </p:sp>
      <p:sp>
        <p:nvSpPr>
          <p:cNvPr id="158" name="Google Shape;158;p4"/>
          <p:cNvSpPr txBox="1">
            <a:spLocks noGrp="1"/>
          </p:cNvSpPr>
          <p:nvPr>
            <p:ph type="ftr" idx="11"/>
          </p:nvPr>
        </p:nvSpPr>
        <p:spPr>
          <a:xfrm>
            <a:off x="6062328" y="6111875"/>
            <a:ext cx="2286000" cy="36512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tr-TR"/>
              <a:t>DUBLIN CORE META VERİ STANDARDI © ozlem.gkurt@gmail.com</a:t>
            </a:r>
            <a:endParaRPr/>
          </a:p>
        </p:txBody>
      </p:sp>
    </p:spTree>
  </p:cSld>
  <p:clrMapOvr>
    <a:masterClrMapping/>
  </p:clrMapOvr>
  <p:transition>
    <p:fade thruBlk="1"/>
  </p:transition>
</p:sld>
</file>

<file path=ppt/theme/theme1.xml><?xml version="1.0" encoding="utf-8"?>
<a:theme xmlns:a="http://schemas.openxmlformats.org/drawingml/2006/main" name="Görünüş">
  <a:themeElements>
    <a:clrScheme name="Görünüş">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5574</Words>
  <Application>Microsoft Office PowerPoint</Application>
  <PresentationFormat>Ekran Gösterisi (4:3)</PresentationFormat>
  <Paragraphs>495</Paragraphs>
  <Slides>52</Slides>
  <Notes>50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52</vt:i4>
      </vt:variant>
    </vt:vector>
  </HeadingPairs>
  <TitlesOfParts>
    <vt:vector size="57" baseType="lpstr">
      <vt:lpstr>Arial</vt:lpstr>
      <vt:lpstr>Calibri</vt:lpstr>
      <vt:lpstr>Noto Sans Symbols</vt:lpstr>
      <vt:lpstr>Verdana</vt:lpstr>
      <vt:lpstr>Görünüş</vt:lpstr>
      <vt:lpstr>DUBLIN CORE METAVERİ STANDARDI</vt:lpstr>
      <vt:lpstr>PowerPoint Sunusu</vt:lpstr>
      <vt:lpstr>PowerPoint Sunusu</vt:lpstr>
      <vt:lpstr>Dublin Core TM Metadata Initiative</vt:lpstr>
      <vt:lpstr>PowerPoint Sunusu</vt:lpstr>
      <vt:lpstr>PowerPoint Sunusu</vt:lpstr>
      <vt:lpstr>METADATA KAVRAMI</vt:lpstr>
      <vt:lpstr>PowerPoint Sunusu</vt:lpstr>
      <vt:lpstr>METADATA KAVRAMI</vt:lpstr>
      <vt:lpstr>AMACI NEDİR ?</vt:lpstr>
      <vt:lpstr>Nasıl Yapar?</vt:lpstr>
      <vt:lpstr>METADATA KAVRAMI</vt:lpstr>
      <vt:lpstr>Kaynak Tanımlama (RDF) VE Paylaşım Dilinin Gösterimi</vt:lpstr>
      <vt:lpstr>Kurumsal Metadata Kavramı</vt:lpstr>
      <vt:lpstr>Dublin Core Standardı</vt:lpstr>
      <vt:lpstr>PowerPoint Sunusu</vt:lpstr>
      <vt:lpstr>DC İçerik</vt:lpstr>
      <vt:lpstr>HTML formatta metaveri örneği</vt:lpstr>
      <vt:lpstr>DC Formatında tüm öğelerin (karma) kullanımı</vt:lpstr>
      <vt:lpstr>Yalın format örneği: iki yazar, iki başlık (kitap)</vt:lpstr>
      <vt:lpstr>Yalın format (E-posta)diakritik/ayırıcı karakterler HTML olarak kullanılmış)</vt:lpstr>
      <vt:lpstr>DC STANDARDININ ÖĞELERİ </vt:lpstr>
      <vt:lpstr>Başlık</vt:lpstr>
      <vt:lpstr>PowerPoint Sunusu</vt:lpstr>
      <vt:lpstr>Oluşturucu (Üretici)</vt:lpstr>
      <vt:lpstr>PowerPoint Sunusu</vt:lpstr>
      <vt:lpstr>Konu</vt:lpstr>
      <vt:lpstr>PowerPoint Sunusu</vt:lpstr>
      <vt:lpstr>Açıklama</vt:lpstr>
      <vt:lpstr>PowerPoint Sunusu</vt:lpstr>
      <vt:lpstr>Yayımcı</vt:lpstr>
      <vt:lpstr>PowerPoint Sunusu</vt:lpstr>
      <vt:lpstr>Katkı sağlayıcı</vt:lpstr>
      <vt:lpstr>PowerPoint Sunusu</vt:lpstr>
      <vt:lpstr>Tarih</vt:lpstr>
      <vt:lpstr>PowerPoint Sunusu</vt:lpstr>
      <vt:lpstr>Tür</vt:lpstr>
      <vt:lpstr>PowerPoint Sunusu</vt:lpstr>
      <vt:lpstr>Biçem</vt:lpstr>
      <vt:lpstr>PowerPoint Sunusu</vt:lpstr>
      <vt:lpstr>PowerPoint Sunusu</vt:lpstr>
      <vt:lpstr>PowerPoint Sunusu</vt:lpstr>
      <vt:lpstr>Kaynak</vt:lpstr>
      <vt:lpstr>PowerPoint Sunusu</vt:lpstr>
      <vt:lpstr>Dil</vt:lpstr>
      <vt:lpstr>PowerPoint Sunusu</vt:lpstr>
      <vt:lpstr>PowerPoint Sunusu</vt:lpstr>
      <vt:lpstr>PowerPoint Sunusu</vt:lpstr>
      <vt:lpstr>Kapsam</vt:lpstr>
      <vt:lpstr>PowerPoint Sunusu</vt:lpstr>
      <vt:lpstr>PowerPoint Sunusu</vt:lpstr>
      <vt:lpstr>Belgeler için E-imza eklentisi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DUBLIN CORE METAVERİ STANDARDI</dc:title>
  <dc:creator>Özlem</dc:creator>
  <cp:lastModifiedBy>Özlem Gökkurt Demirtel</cp:lastModifiedBy>
  <cp:revision>11</cp:revision>
  <dcterms:created xsi:type="dcterms:W3CDTF">2012-01-09T07:42:43Z</dcterms:created>
  <dcterms:modified xsi:type="dcterms:W3CDTF">2021-10-04T11:55:11Z</dcterms:modified>
</cp:coreProperties>
</file>