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9" r:id="rId5"/>
    <p:sldId id="669" r:id="rId6"/>
    <p:sldId id="670" r:id="rId7"/>
    <p:sldId id="671" r:id="rId8"/>
    <p:sldId id="672" r:id="rId9"/>
    <p:sldId id="673" r:id="rId10"/>
    <p:sldId id="674"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Yeniden </a:t>
            </a:r>
            <a:r>
              <a:rPr lang="tr-TR" dirty="0"/>
              <a:t>üretilememe ve çoğaltılamama</a:t>
            </a:r>
          </a:p>
          <a:p>
            <a:pPr algn="just">
              <a:lnSpc>
                <a:spcPct val="100000"/>
              </a:lnSpc>
              <a:spcBef>
                <a:spcPts val="300"/>
              </a:spcBef>
              <a:buClr>
                <a:srgbClr val="160093"/>
              </a:buClr>
              <a:buFont typeface="Courier New" panose="02070309020205020404" pitchFamily="49" charset="0"/>
              <a:buChar char="o"/>
              <a:defRPr/>
            </a:pPr>
            <a:r>
              <a:rPr lang="tr-TR" dirty="0"/>
              <a:t> Tahrip edilememe veya önlem almak koşuluyla yıpranmama</a:t>
            </a:r>
          </a:p>
          <a:p>
            <a:pPr algn="just">
              <a:lnSpc>
                <a:spcPct val="100000"/>
              </a:lnSpc>
              <a:spcBef>
                <a:spcPts val="300"/>
              </a:spcBef>
              <a:buClr>
                <a:srgbClr val="160093"/>
              </a:buClr>
              <a:buFont typeface="Courier New" panose="02070309020205020404" pitchFamily="49" charset="0"/>
              <a:buChar char="o"/>
              <a:defRPr/>
            </a:pPr>
            <a:r>
              <a:rPr lang="tr-TR" dirty="0"/>
              <a:t> Mobil olmama veya taşınamama</a:t>
            </a:r>
          </a:p>
          <a:p>
            <a:pPr algn="just">
              <a:lnSpc>
                <a:spcPct val="100000"/>
              </a:lnSpc>
              <a:spcBef>
                <a:spcPts val="300"/>
              </a:spcBef>
              <a:buClr>
                <a:srgbClr val="160093"/>
              </a:buClr>
              <a:buFont typeface="Courier New" panose="02070309020205020404" pitchFamily="49" charset="0"/>
              <a:buChar char="o"/>
              <a:defRPr/>
            </a:pPr>
            <a:r>
              <a:rPr lang="tr-TR" dirty="0"/>
              <a:t> Azalan verim/gelir/hasıla kanununun etken olması </a:t>
            </a:r>
          </a:p>
          <a:p>
            <a:pPr algn="just">
              <a:lnSpc>
                <a:spcPct val="100000"/>
              </a:lnSpc>
              <a:spcBef>
                <a:spcPts val="300"/>
              </a:spcBef>
              <a:buClr>
                <a:srgbClr val="160093"/>
              </a:buClr>
              <a:buFont typeface="Courier New" panose="02070309020205020404" pitchFamily="49" charset="0"/>
              <a:buChar char="o"/>
              <a:defRPr/>
            </a:pPr>
            <a:r>
              <a:rPr lang="tr-TR" dirty="0"/>
              <a:t> Edinimin ve kullanımın hukuk kurallarına bağlı olması</a:t>
            </a:r>
          </a:p>
          <a:p>
            <a:pPr algn="just">
              <a:lnSpc>
                <a:spcPct val="100000"/>
              </a:lnSpc>
              <a:spcBef>
                <a:spcPts val="300"/>
              </a:spcBef>
              <a:buClr>
                <a:srgbClr val="160093"/>
              </a:buClr>
              <a:buFont typeface="Courier New" panose="02070309020205020404" pitchFamily="49" charset="0"/>
              <a:buChar char="o"/>
              <a:defRPr/>
            </a:pPr>
            <a:r>
              <a:rPr lang="tr-TR" dirty="0"/>
              <a:t> Diğer özellikler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Yeniden üretilemez ve çoğaltılamaz: Arazi öteki üretim faktörlerinden farklı olarak yeniden üretilemez ve çoğaltılamaz.</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Örnek: Sermaye malının kullanma ömrü dolduktan sonra yeniden üretilmesi mümkündür. Kullanılan emeğin insan yaşamı ve nesli sürdükçe yeniden üretilmesi, sürdürülmesi nüfus artışı yoluyla çoğaltılması olasıdır. Emek piyasaları hareketlidir.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017670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Dikkat edilmesi gereken sözcük çoğaltmadır. Bununla anlatılmak istenen üretim yoluyla birim miktarın arttırılmasıdır. Deniz doldurma, bataklık veya göl kurutma yoluyla birim miktar arttırılmaktadır.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Oysa kentlerde belediye sınırları içinde ihtiyaç olup da henüz arsa niteliğinde olmayan arazileri plan yoluyla arsaya dönüştürüp, arsa piyasasına sunuyorsak; yaptığımız iş bir yeniden üretim değil, zaten doğada mevcut olan, fakat kullanıma açılmamış yüzeylere yasal statü kazandırarak parsel arzını artırmaktan başka bir şey değildir.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762515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Gerek tarım, gerek kentsel kullanımlarda belli bir üretim için gerekil daha fazla sayıda parsel veya arazi, başka üretimlerden vazgeçilerek arttırılabilir. Bu durumda değişen arazinin kullanma biçimidir ve son biçimin kullandığı arazinin artmasıdır. Başka bir ifadeyle pastanın büyüklüğü değişmediği halde dilimlerin büyümesidir.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001844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Yeniden üretilemez ve çoğaltılamaz: Arazinin yeniden üretilememesi veya çoğaltılamamasının bazı istisnaları vardır: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Örnek: Deniz, göl ve bataklıkların doldurulması ve kurutulması yoluyla yeni arazi kazanımı gibi. Bunun tersine baraj inşaatları, kıyı çökmeleri, </a:t>
            </a:r>
            <a:r>
              <a:rPr lang="tr-TR" dirty="0" err="1"/>
              <a:t>tsunami</a:t>
            </a:r>
            <a:r>
              <a:rPr lang="tr-TR" dirty="0"/>
              <a:t> ve kirlenme gibi nedenlerle elden çıkan arazinin aynı veya bir başka yerde yeniden üretim yoluyla kazanılması olası değildir.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5829578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Arazinin toplam miktarının değişmezliği kuralını akıldan çıkarmamak koşuluyla bir kişinin mülkiyetindeki arazinin alanını satın alma yoluyla genişletebileceği, belediyelerin imar hudutlarını genişleterek imarlı arazi alanını büyütebileceği ve böylece arazi piyasasına sunumu artırabileceği açıktır. </a:t>
            </a: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867405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Arazi arzı fiyata karşı esnek değildir: </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Arazinin yeniden üretilememesi ve kısa dönemde kullanma amacının değiştirilip talebe uygun miktarda piyasaya sunulamamasından dolayı arazi arzı fiyat artışına karşı duyarlı değildir. Bu özelliğinden dolayı talep karşısında yetersiz kalan arazi arzı rantın sürekli artış eğilimi kazanmasına neden olur.</a:t>
            </a: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Arazinin Temel Özellikleri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3221367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25645</TotalTime>
  <Words>397</Words>
  <Application>Microsoft Office PowerPoint</Application>
  <PresentationFormat>Ekran Gösterisi (4:3)</PresentationFormat>
  <Paragraphs>60</Paragraphs>
  <Slides>8</Slides>
  <Notes>0</Notes>
  <HiddenSlides>0</HiddenSlides>
  <MMClips>0</MMClips>
  <ScaleCrop>false</ScaleCrop>
  <HeadingPairs>
    <vt:vector size="4" baseType="variant">
      <vt:variant>
        <vt:lpstr>Tema</vt:lpstr>
      </vt:variant>
      <vt:variant>
        <vt:i4>3</vt:i4>
      </vt:variant>
      <vt:variant>
        <vt:lpstr>Slayt Başlıkları</vt:lpstr>
      </vt:variant>
      <vt:variant>
        <vt:i4>8</vt:i4>
      </vt:variant>
    </vt:vector>
  </HeadingPairs>
  <TitlesOfParts>
    <vt:vector size="11" baseType="lpstr">
      <vt:lpstr>ekonomi</vt:lpstr>
      <vt:lpstr>1_Rics</vt:lpstr>
      <vt:lpstr>h.t.</vt:lpstr>
      <vt:lpstr>PowerPoint Sunusu</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947</cp:revision>
  <cp:lastPrinted>2016-10-24T07:53:35Z</cp:lastPrinted>
  <dcterms:created xsi:type="dcterms:W3CDTF">2016-09-18T09:35:24Z</dcterms:created>
  <dcterms:modified xsi:type="dcterms:W3CDTF">2020-02-19T11:33:41Z</dcterms:modified>
</cp:coreProperties>
</file>