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31"/>
  </p:normalViewPr>
  <p:slideViewPr>
    <p:cSldViewPr snapToGrid="0" snapToObjects="1">
      <p:cViewPr varScale="1">
        <p:scale>
          <a:sx n="101" d="100"/>
          <a:sy n="101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1.Hafta:Temel </a:t>
            </a:r>
            <a:r>
              <a:rPr lang="en-US" sz="4000" b="1" dirty="0" err="1" smtClean="0"/>
              <a:t>Kavramlar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Cinsiyetçilik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 smtClean="0"/>
              <a:t>Pratik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Söylemler</a:t>
            </a:r>
            <a:endParaRPr lang="en-US" sz="4400" b="1" dirty="0" smtClean="0"/>
          </a:p>
          <a:p>
            <a:r>
              <a:rPr lang="en-US" sz="4400" b="1" dirty="0" err="1" smtClean="0"/>
              <a:t>Irkçılık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sınıfçılık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diğer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ayrımcılıklarla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ilişkisi</a:t>
            </a:r>
            <a:endParaRPr lang="en-US" sz="4400" b="1" dirty="0" smtClean="0"/>
          </a:p>
          <a:p>
            <a:r>
              <a:rPr lang="en-US" sz="4400" b="1" dirty="0"/>
              <a:t> </a:t>
            </a:r>
            <a:r>
              <a:rPr lang="en-US" sz="4400" b="1" dirty="0" smtClean="0"/>
              <a:t>‘</a:t>
            </a:r>
            <a:r>
              <a:rPr lang="en-US" sz="4400" b="1" dirty="0" err="1" smtClean="0"/>
              <a:t>İyicil</a:t>
            </a:r>
            <a:r>
              <a:rPr lang="en-US" sz="4400" b="1" dirty="0" smtClean="0"/>
              <a:t>’ </a:t>
            </a:r>
            <a:r>
              <a:rPr lang="en-US" sz="4400" b="1" dirty="0" err="1" smtClean="0"/>
              <a:t>cinsiyetçilik</a:t>
            </a:r>
            <a:endParaRPr lang="en-US" sz="4400" b="1" dirty="0" smtClean="0"/>
          </a:p>
          <a:p>
            <a:r>
              <a:rPr lang="en-US" sz="4400" b="1" dirty="0" err="1" smtClean="0"/>
              <a:t>Cinsiyete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dayalı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önyargılar</a:t>
            </a:r>
            <a:r>
              <a:rPr lang="en-US" sz="4400" b="1" dirty="0" smtClean="0"/>
              <a:t> vs. </a:t>
            </a:r>
            <a:r>
              <a:rPr lang="en-US" sz="4400" b="1" dirty="0" err="1" smtClean="0"/>
              <a:t>Cinsiyetçilik</a:t>
            </a:r>
            <a:endParaRPr lang="en-US" sz="4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3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Ataerki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Tarihsel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köken</a:t>
            </a:r>
            <a:endParaRPr lang="en-US" sz="4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sözleşme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kuramcıları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ataerki</a:t>
            </a:r>
            <a:endParaRPr lang="en-US" sz="40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40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b="1" dirty="0" smtClean="0"/>
              <a:t>On </a:t>
            </a:r>
            <a:r>
              <a:rPr lang="en-US" sz="4000" b="1" dirty="0" err="1" smtClean="0"/>
              <a:t>dokuzuncu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yüzyılda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antropolojik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tartışmaları</a:t>
            </a:r>
            <a:endParaRPr lang="en-US" sz="40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Anaerki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tartışması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sz="4900" b="1" dirty="0" err="1">
                <a:latin typeface="+mn-lt"/>
              </a:rPr>
              <a:t>Ataerkinin</a:t>
            </a:r>
            <a:r>
              <a:rPr lang="en-US" sz="4900" b="1" dirty="0">
                <a:latin typeface="+mn-lt"/>
              </a:rPr>
              <a:t> feminist </a:t>
            </a:r>
            <a:r>
              <a:rPr lang="en-US" sz="4900" b="1" dirty="0" err="1">
                <a:latin typeface="+mn-lt"/>
              </a:rPr>
              <a:t>eleştirisi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İkincil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Konumlarının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Analizi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Yapısal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Evrensel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Sistematik</a:t>
            </a:r>
            <a:endParaRPr lang="en-US" sz="4400" b="1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884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Ataerki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kavramına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yönelik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eleştiriler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Tarihsizlik</a:t>
            </a:r>
            <a:endParaRPr lang="en-US" sz="4400" b="1" dirty="0" smtClean="0"/>
          </a:p>
          <a:p>
            <a:r>
              <a:rPr lang="en-US" sz="4400" b="1" dirty="0" err="1" smtClean="0"/>
              <a:t>Evrensellik</a:t>
            </a:r>
            <a:endParaRPr lang="en-US" sz="4400" b="1" dirty="0" smtClean="0"/>
          </a:p>
          <a:p>
            <a:r>
              <a:rPr lang="en-US" sz="4400" b="1" dirty="0" err="1" smtClean="0"/>
              <a:t>Sınıfa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etnisiteye</a:t>
            </a:r>
            <a:r>
              <a:rPr lang="en-US" sz="4400" b="1" dirty="0"/>
              <a:t> </a:t>
            </a:r>
            <a:r>
              <a:rPr lang="en-US" sz="4400" b="1" dirty="0" err="1" smtClean="0"/>
              <a:t>dayalı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ayrımcılık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Siyah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feminizm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Batı-dışı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feminizm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Eleştirisi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Biyolojik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</a:t>
            </a:r>
            <a:r>
              <a:rPr lang="en-US" sz="4400" b="1" dirty="0" smtClean="0"/>
              <a:t>/ </a:t>
            </a:r>
            <a:r>
              <a:rPr lang="en-US" sz="4400" b="1" dirty="0" err="1" smtClean="0"/>
              <a:t>Toplumsal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</a:t>
            </a:r>
            <a:endParaRPr lang="en-US" sz="4400" b="1" dirty="0" smtClean="0"/>
          </a:p>
          <a:p>
            <a:r>
              <a:rPr lang="en-US" sz="4400" b="1" dirty="0" err="1" smtClean="0"/>
              <a:t>Biyolojik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Eleştirisi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Interseks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bireyler</a:t>
            </a:r>
            <a:endParaRPr lang="en-US" sz="4400" b="1" dirty="0" smtClean="0"/>
          </a:p>
          <a:p>
            <a:pPr lvl="2"/>
            <a:r>
              <a:rPr lang="en-US" sz="4400" b="1" dirty="0" err="1" smtClean="0"/>
              <a:t>Cinsiyeti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belirleyen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toplumsal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cinsiyettir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Toplumsal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Cinsiyet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Eleştirisi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dirty="0" err="1"/>
              <a:t>İkili</a:t>
            </a:r>
            <a:r>
              <a:rPr lang="en-US" sz="4800" b="1" dirty="0"/>
              <a:t> </a:t>
            </a:r>
            <a:r>
              <a:rPr lang="en-US" sz="4800" b="1" dirty="0" err="1"/>
              <a:t>Cinsiyet</a:t>
            </a:r>
            <a:r>
              <a:rPr lang="en-US" sz="4800" b="1" dirty="0"/>
              <a:t> </a:t>
            </a:r>
            <a:r>
              <a:rPr lang="en-US" sz="4800" b="1" dirty="0" err="1"/>
              <a:t>Sisteminin</a:t>
            </a:r>
            <a:r>
              <a:rPr lang="en-US" sz="4800" b="1" dirty="0"/>
              <a:t> </a:t>
            </a:r>
            <a:r>
              <a:rPr lang="en-US" sz="4800" b="1" dirty="0" err="1" smtClean="0"/>
              <a:t>Tarihselliği</a:t>
            </a:r>
            <a:endParaRPr lang="en-US" sz="4800" b="1" dirty="0" smtClean="0"/>
          </a:p>
          <a:p>
            <a:pPr lvl="1"/>
            <a:r>
              <a:rPr lang="en-US" sz="4800" b="1" dirty="0" err="1" smtClean="0"/>
              <a:t>Tek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Cinsiyetli</a:t>
            </a:r>
            <a:r>
              <a:rPr lang="en-US" sz="4800" b="1" dirty="0" smtClean="0"/>
              <a:t> /</a:t>
            </a:r>
            <a:r>
              <a:rPr lang="en-US" sz="4800" b="1" dirty="0" err="1" smtClean="0"/>
              <a:t>İki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Cinsiyetli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Modeller</a:t>
            </a:r>
            <a:endParaRPr lang="en-US" sz="4800" b="1" dirty="0" smtClean="0"/>
          </a:p>
          <a:p>
            <a:r>
              <a:rPr lang="en-US" sz="4800" b="1" dirty="0" err="1" smtClean="0"/>
              <a:t>Heteronormativite</a:t>
            </a:r>
            <a:endParaRPr lang="en-US" sz="4800" b="1" dirty="0" smtClean="0"/>
          </a:p>
          <a:p>
            <a:pPr lvl="1"/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Kavramına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Yönelik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Eleştiriler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9333"/>
            <a:ext cx="10515600" cy="3467630"/>
          </a:xfrm>
        </p:spPr>
        <p:txBody>
          <a:bodyPr/>
          <a:lstStyle/>
          <a:p>
            <a:r>
              <a:rPr lang="en-US" sz="4400" b="1" dirty="0" err="1" smtClean="0"/>
              <a:t>Toplumsal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Feminist </a:t>
            </a:r>
            <a:r>
              <a:rPr lang="en-US" sz="4400" b="1" dirty="0" err="1" smtClean="0"/>
              <a:t>Politika</a:t>
            </a:r>
            <a:r>
              <a:rPr lang="en-US" sz="4400" b="1" dirty="0" smtClean="0"/>
              <a:t> T</a:t>
            </a:r>
          </a:p>
          <a:p>
            <a:pPr lvl="1"/>
            <a:r>
              <a:rPr lang="en-US" sz="4400" b="1" dirty="0" smtClean="0"/>
              <a:t>Kadın </a:t>
            </a:r>
            <a:r>
              <a:rPr lang="en-US" sz="4400" b="1" dirty="0" err="1" smtClean="0"/>
              <a:t>Kimliğinin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Lağvı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Apolitizm</a:t>
            </a:r>
            <a:endParaRPr lang="en-US" sz="4400" b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Toplumsal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Küresel</a:t>
            </a:r>
            <a:r>
              <a:rPr lang="en-US" b="1" dirty="0" smtClean="0">
                <a:latin typeface="+mn-lt"/>
              </a:rPr>
              <a:t> Geri </a:t>
            </a:r>
            <a:r>
              <a:rPr lang="en-US" b="1" dirty="0" err="1" smtClean="0">
                <a:latin typeface="+mn-lt"/>
              </a:rPr>
              <a:t>Tepme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700" b="1" dirty="0"/>
              <a:t>Erkek hakları hareketleri, Dünya Aile Kongresi gibi aileci oluşumlar, anti-toplumsal cinsiyet hareketi</a:t>
            </a:r>
          </a:p>
          <a:p>
            <a:pPr lvl="2"/>
            <a:r>
              <a:rPr lang="tr-TR" sz="4000" b="1" dirty="0" smtClean="0"/>
              <a:t>Evlilik </a:t>
            </a:r>
            <a:r>
              <a:rPr lang="tr-TR" sz="4000" b="1" dirty="0"/>
              <a:t>eşitliği, kürtaj </a:t>
            </a:r>
            <a:r>
              <a:rPr lang="tr-TR" sz="4000" b="1" dirty="0" smtClean="0"/>
              <a:t>hakkı.</a:t>
            </a:r>
          </a:p>
          <a:p>
            <a:pPr lvl="2"/>
            <a:endParaRPr lang="tr-TR" sz="4000" b="1" dirty="0"/>
          </a:p>
          <a:p>
            <a:r>
              <a:rPr lang="tr-TR" sz="4800" b="1" dirty="0" smtClean="0"/>
              <a:t> </a:t>
            </a:r>
            <a:r>
              <a:rPr lang="tr-TR" sz="4800" b="1" dirty="0"/>
              <a:t>Eğitimde toplumsal </a:t>
            </a:r>
            <a:r>
              <a:rPr lang="tr-TR" sz="4800" b="1" dirty="0" smtClean="0"/>
              <a:t>cinsiyet</a:t>
            </a:r>
          </a:p>
          <a:p>
            <a:endParaRPr lang="tr-TR" sz="4800" b="1" dirty="0"/>
          </a:p>
          <a:p>
            <a:r>
              <a:rPr lang="tr-TR" sz="4700" b="1" dirty="0"/>
              <a:t>Hükümetlerin toplumsal cinsiyet eşitliğine karşı hamleleri</a:t>
            </a:r>
          </a:p>
          <a:p>
            <a:pPr lvl="2"/>
            <a:r>
              <a:rPr lang="tr-TR" sz="4000" b="1" dirty="0"/>
              <a:t>Popülist, otoriter hükümetler ‘yoz toplumsal cinsiyet </a:t>
            </a:r>
            <a:r>
              <a:rPr lang="tr-TR" sz="4000" b="1" dirty="0" err="1"/>
              <a:t>elitleri’ne</a:t>
            </a:r>
            <a:r>
              <a:rPr lang="tr-TR" sz="4000" b="1" dirty="0"/>
              <a:t> karşı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Toplumsal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Cinsiyet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ve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Küresel</a:t>
            </a:r>
            <a:r>
              <a:rPr lang="en-US" b="1" dirty="0">
                <a:latin typeface="+mn-lt"/>
              </a:rPr>
              <a:t> Geri </a:t>
            </a:r>
            <a:r>
              <a:rPr lang="en-US" b="1" dirty="0" err="1">
                <a:latin typeface="+mn-lt"/>
              </a:rPr>
              <a:t>Tepme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b="1" dirty="0" smtClean="0"/>
              <a:t>‘Toplumsal </a:t>
            </a:r>
            <a:r>
              <a:rPr lang="tr-TR" sz="4400" b="1" dirty="0"/>
              <a:t>cinsiyet </a:t>
            </a:r>
            <a:r>
              <a:rPr lang="tr-TR" sz="4400" b="1" dirty="0" err="1" smtClean="0"/>
              <a:t>ideolojisi’ne</a:t>
            </a:r>
            <a:r>
              <a:rPr lang="tr-TR" sz="4400" b="1" dirty="0" smtClean="0"/>
              <a:t> </a:t>
            </a:r>
            <a:r>
              <a:rPr lang="tr-TR" sz="4400" b="1" dirty="0"/>
              <a:t>karşı saldırılar</a:t>
            </a:r>
          </a:p>
          <a:p>
            <a:pPr lvl="2"/>
            <a:r>
              <a:rPr lang="tr-TR" sz="4400" b="1" dirty="0"/>
              <a:t>Aileyi, kadın ve erkek </a:t>
            </a:r>
            <a:r>
              <a:rPr lang="tr-TR" sz="4400" b="1" dirty="0" smtClean="0"/>
              <a:t>rollerini koruma; </a:t>
            </a:r>
            <a:r>
              <a:rPr lang="tr-TR" sz="4400" b="1" dirty="0"/>
              <a:t>bilimsel değil </a:t>
            </a:r>
            <a:r>
              <a:rPr lang="tr-TR" sz="4400" b="1" dirty="0" smtClean="0"/>
              <a:t>ideolojik iddiaları</a:t>
            </a:r>
            <a:endParaRPr lang="tr-TR" sz="44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42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182</Words>
  <Application>Microsoft Macintosh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</vt:lpstr>
      <vt:lpstr>Ataerki</vt:lpstr>
      <vt:lpstr> Ataerkinin feminist eleştirisi </vt:lpstr>
      <vt:lpstr>Ataerki kavramına yönelik eleştiriler</vt:lpstr>
      <vt:lpstr>Toplumsal Cinsiyet Eleştirisi</vt:lpstr>
      <vt:lpstr>Toplumsal Cinsiyet Eleştirisi</vt:lpstr>
      <vt:lpstr>Toplumsal Cinsiyet Kavramına Yönelik Eleştiriler</vt:lpstr>
      <vt:lpstr>Toplumsal Cinsiyet ve Küresel Geri Tepme</vt:lpstr>
      <vt:lpstr>Toplumsal Cinsiyet ve Küresel Geri Tepme</vt:lpstr>
      <vt:lpstr>Cinsiyetçilik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19</cp:revision>
  <dcterms:created xsi:type="dcterms:W3CDTF">2019-05-22T16:15:54Z</dcterms:created>
  <dcterms:modified xsi:type="dcterms:W3CDTF">2019-05-26T11:57:07Z</dcterms:modified>
</cp:coreProperties>
</file>