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80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31"/>
    <p:restoredTop sz="94631"/>
  </p:normalViewPr>
  <p:slideViewPr>
    <p:cSldViewPr snapToGrid="0" snapToObjects="1">
      <p:cViewPr varScale="1">
        <p:scale>
          <a:sx n="101" d="100"/>
          <a:sy n="101" d="100"/>
        </p:scale>
        <p:origin x="21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D940DD-1A38-A84A-A094-A3676ADA7FC2}" type="datetimeFigureOut">
              <a:rPr lang="en-US" smtClean="0"/>
              <a:t>5/26/19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5D99D7-0E0D-4E4C-8768-6E75BB9F1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468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035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90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732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587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78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577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69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839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275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059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930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283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noFill/>
        </p:spPr>
        <p:txBody>
          <a:bodyPr/>
          <a:lstStyle/>
          <a:p>
            <a:r>
              <a:rPr lang="en-US" b="1" dirty="0" err="1" smtClean="0">
                <a:latin typeface="+mn-lt"/>
              </a:rPr>
              <a:t>Cinsiyet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ve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Siyaset</a:t>
            </a:r>
            <a:endParaRPr lang="en-US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1.Hafta:Temel </a:t>
            </a:r>
            <a:r>
              <a:rPr lang="en-US" sz="4000" b="1" dirty="0" err="1" smtClean="0"/>
              <a:t>Kavramlar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454351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+mn-lt"/>
              </a:rPr>
              <a:t>Cinsiyetçilik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b="1" dirty="0" smtClean="0"/>
              <a:t>Pratik </a:t>
            </a:r>
            <a:r>
              <a:rPr lang="en-US" sz="4400" b="1" dirty="0" err="1" smtClean="0"/>
              <a:t>ve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Söylemler</a:t>
            </a:r>
            <a:endParaRPr lang="en-US" sz="4400" b="1" dirty="0" smtClean="0"/>
          </a:p>
          <a:p>
            <a:r>
              <a:rPr lang="en-US" sz="4400" b="1" dirty="0" err="1" smtClean="0"/>
              <a:t>Irkçılık</a:t>
            </a:r>
            <a:r>
              <a:rPr lang="en-US" sz="4400" b="1" dirty="0" smtClean="0"/>
              <a:t>, </a:t>
            </a:r>
            <a:r>
              <a:rPr lang="en-US" sz="4400" b="1" dirty="0" err="1" smtClean="0"/>
              <a:t>sınıfçılık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ve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diğer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ayrımcılıklarla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ilişkisi</a:t>
            </a:r>
            <a:endParaRPr lang="en-US" sz="4400" b="1" dirty="0" smtClean="0"/>
          </a:p>
          <a:p>
            <a:r>
              <a:rPr lang="en-US" sz="4400" b="1" dirty="0"/>
              <a:t> </a:t>
            </a:r>
            <a:r>
              <a:rPr lang="en-US" sz="4400" b="1" dirty="0" smtClean="0"/>
              <a:t>‘</a:t>
            </a:r>
            <a:r>
              <a:rPr lang="en-US" sz="4400" b="1" dirty="0" err="1" smtClean="0"/>
              <a:t>İyicil</a:t>
            </a:r>
            <a:r>
              <a:rPr lang="en-US" sz="4400" b="1" dirty="0" smtClean="0"/>
              <a:t>’ </a:t>
            </a:r>
            <a:r>
              <a:rPr lang="en-US" sz="4400" b="1" dirty="0" err="1" smtClean="0"/>
              <a:t>cinsiyetçilik</a:t>
            </a:r>
            <a:endParaRPr lang="en-US" sz="4400" b="1" dirty="0" smtClean="0"/>
          </a:p>
          <a:p>
            <a:r>
              <a:rPr lang="en-US" sz="4400" b="1" dirty="0" err="1" smtClean="0"/>
              <a:t>Cinsiyete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dayalı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önyargılar</a:t>
            </a:r>
            <a:r>
              <a:rPr lang="en-US" sz="4400" b="1" dirty="0" smtClean="0"/>
              <a:t> vs. </a:t>
            </a:r>
            <a:r>
              <a:rPr lang="en-US" sz="4400" b="1" dirty="0" err="1" smtClean="0"/>
              <a:t>Cinsiyetçilik</a:t>
            </a:r>
            <a:endParaRPr lang="en-US" sz="4400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435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latin typeface="+mn-lt"/>
              </a:rPr>
              <a:t>Ataerki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4000" b="1" dirty="0" err="1" smtClean="0"/>
              <a:t>Tarihsel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köken</a:t>
            </a:r>
            <a:endParaRPr lang="en-US" sz="4000" b="1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4000" b="1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4000" b="1" dirty="0" err="1" smtClean="0"/>
              <a:t>Toplumsal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sözleşme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kuramcıları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ve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ataerki</a:t>
            </a:r>
            <a:endParaRPr lang="en-US" sz="4000" b="1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4000" b="1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4000" b="1" dirty="0" smtClean="0"/>
              <a:t>On </a:t>
            </a:r>
            <a:r>
              <a:rPr lang="en-US" sz="4000" b="1" dirty="0" err="1" smtClean="0"/>
              <a:t>dokuzuncu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yüzyılda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antropolojik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tartışmaları</a:t>
            </a:r>
            <a:endParaRPr lang="en-US" sz="4000" b="1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4000" b="1" dirty="0" err="1" smtClean="0"/>
              <a:t>Anaerki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tartışması</a:t>
            </a:r>
            <a:endParaRPr lang="en-US" sz="4000" b="1" dirty="0" smtClean="0"/>
          </a:p>
        </p:txBody>
      </p:sp>
    </p:spTree>
    <p:extLst>
      <p:ext uri="{BB962C8B-B14F-4D97-AF65-F5344CB8AC3E}">
        <p14:creationId xmlns:p14="http://schemas.microsoft.com/office/powerpoint/2010/main" val="1478195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defRPr/>
            </a:pPr>
            <a:r>
              <a:rPr lang="en-US" dirty="0"/>
              <a:t/>
            </a:r>
            <a:br>
              <a:rPr lang="en-US" dirty="0"/>
            </a:br>
            <a:r>
              <a:rPr lang="en-US" sz="4900" b="1" dirty="0" err="1">
                <a:latin typeface="+mn-lt"/>
              </a:rPr>
              <a:t>Ataerkinin</a:t>
            </a:r>
            <a:r>
              <a:rPr lang="en-US" sz="4900" b="1" dirty="0">
                <a:latin typeface="+mn-lt"/>
              </a:rPr>
              <a:t> feminist </a:t>
            </a:r>
            <a:r>
              <a:rPr lang="en-US" sz="4900" b="1" dirty="0" err="1">
                <a:latin typeface="+mn-lt"/>
              </a:rPr>
              <a:t>eleştirisi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b="1" dirty="0" err="1" smtClean="0"/>
              <a:t>Kadınların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İkincil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Konumlarının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Analizi</a:t>
            </a:r>
            <a:endParaRPr lang="en-US" sz="4400" b="1" dirty="0" smtClean="0"/>
          </a:p>
          <a:p>
            <a:pPr lvl="2"/>
            <a:r>
              <a:rPr lang="en-US" sz="4400" b="1" dirty="0" err="1" smtClean="0"/>
              <a:t>Yapısal</a:t>
            </a:r>
            <a:endParaRPr lang="en-US" sz="4400" b="1" dirty="0" smtClean="0"/>
          </a:p>
          <a:p>
            <a:pPr lvl="2"/>
            <a:r>
              <a:rPr lang="en-US" sz="4400" b="1" dirty="0" err="1" smtClean="0"/>
              <a:t>Evrensel</a:t>
            </a:r>
            <a:endParaRPr lang="en-US" sz="4400" b="1" dirty="0" smtClean="0"/>
          </a:p>
          <a:p>
            <a:pPr lvl="2"/>
            <a:r>
              <a:rPr lang="en-US" sz="4400" b="1" dirty="0" err="1" smtClean="0"/>
              <a:t>Sistematik</a:t>
            </a:r>
            <a:endParaRPr lang="en-US" sz="4400" b="1" dirty="0" smtClean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884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+mn-lt"/>
              </a:rPr>
              <a:t>Ataerki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kavramına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yönelik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eleştiriler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 err="1" smtClean="0"/>
              <a:t>Tarihsizlik</a:t>
            </a:r>
            <a:endParaRPr lang="en-US" sz="4400" b="1" dirty="0" smtClean="0"/>
          </a:p>
          <a:p>
            <a:r>
              <a:rPr lang="en-US" sz="4400" b="1" dirty="0" err="1" smtClean="0"/>
              <a:t>Evrensellik</a:t>
            </a:r>
            <a:endParaRPr lang="en-US" sz="4400" b="1" dirty="0" smtClean="0"/>
          </a:p>
          <a:p>
            <a:r>
              <a:rPr lang="en-US" sz="4400" b="1" dirty="0" err="1" smtClean="0"/>
              <a:t>Sınıfa</a:t>
            </a:r>
            <a:r>
              <a:rPr lang="en-US" sz="4400" b="1" dirty="0" smtClean="0"/>
              <a:t>, </a:t>
            </a:r>
            <a:r>
              <a:rPr lang="en-US" sz="4400" b="1" dirty="0" err="1" smtClean="0"/>
              <a:t>etnisiteye</a:t>
            </a:r>
            <a:r>
              <a:rPr lang="en-US" sz="4400" b="1" dirty="0"/>
              <a:t> </a:t>
            </a:r>
            <a:r>
              <a:rPr lang="en-US" sz="4400" b="1" dirty="0" err="1" smtClean="0"/>
              <a:t>dayalı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ayrımcılık</a:t>
            </a:r>
            <a:endParaRPr lang="en-US" sz="4400" b="1" dirty="0" smtClean="0"/>
          </a:p>
          <a:p>
            <a:pPr lvl="1"/>
            <a:r>
              <a:rPr lang="en-US" sz="4400" b="1" dirty="0" err="1" smtClean="0"/>
              <a:t>Siyah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feminizm</a:t>
            </a:r>
            <a:r>
              <a:rPr lang="en-US" sz="4400" b="1" dirty="0" smtClean="0"/>
              <a:t>, </a:t>
            </a:r>
            <a:r>
              <a:rPr lang="en-US" sz="4400" b="1" dirty="0" err="1" smtClean="0"/>
              <a:t>Batı-dışı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feminizm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558954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+mn-lt"/>
              </a:rPr>
              <a:t>Toplumsal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Cinsiyet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Eleştirisi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 err="1" smtClean="0"/>
              <a:t>Biyolojik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Cinsiyet</a:t>
            </a:r>
            <a:r>
              <a:rPr lang="en-US" sz="4400" b="1" dirty="0" smtClean="0"/>
              <a:t>/ </a:t>
            </a:r>
            <a:r>
              <a:rPr lang="en-US" sz="4400" b="1" dirty="0" err="1" smtClean="0"/>
              <a:t>Toplumsal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Cinsiyet</a:t>
            </a:r>
            <a:endParaRPr lang="en-US" sz="4400" b="1" dirty="0" smtClean="0"/>
          </a:p>
          <a:p>
            <a:r>
              <a:rPr lang="en-US" sz="4400" b="1" dirty="0" err="1" smtClean="0"/>
              <a:t>Biyolojik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Cinsiyetin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Eleştirisi</a:t>
            </a:r>
            <a:endParaRPr lang="en-US" sz="4400" b="1" dirty="0" smtClean="0"/>
          </a:p>
          <a:p>
            <a:pPr lvl="2"/>
            <a:r>
              <a:rPr lang="en-US" sz="4400" b="1" dirty="0" err="1" smtClean="0"/>
              <a:t>Interseks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bireyler</a:t>
            </a:r>
            <a:endParaRPr lang="en-US" sz="4400" b="1" dirty="0" smtClean="0"/>
          </a:p>
          <a:p>
            <a:pPr lvl="2"/>
            <a:r>
              <a:rPr lang="en-US" sz="4400" b="1" dirty="0" err="1" smtClean="0"/>
              <a:t>Cinsiyeti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belirleyen</a:t>
            </a:r>
            <a:r>
              <a:rPr lang="en-US" sz="4400" b="1" dirty="0" smtClean="0"/>
              <a:t>, </a:t>
            </a:r>
            <a:r>
              <a:rPr lang="en-US" sz="4400" b="1" dirty="0" err="1" smtClean="0"/>
              <a:t>toplumsal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cinsiyettir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946033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err="1" smtClean="0">
                <a:latin typeface="+mn-lt"/>
              </a:rPr>
              <a:t>Toplumsal</a:t>
            </a:r>
            <a:r>
              <a:rPr lang="en-US" sz="4800" b="1" dirty="0" smtClean="0">
                <a:latin typeface="+mn-lt"/>
              </a:rPr>
              <a:t> </a:t>
            </a:r>
            <a:r>
              <a:rPr lang="en-US" sz="4800" b="1" dirty="0" err="1" smtClean="0">
                <a:latin typeface="+mn-lt"/>
              </a:rPr>
              <a:t>Cinsiyet</a:t>
            </a:r>
            <a:r>
              <a:rPr lang="en-US" sz="4800" b="1" dirty="0" smtClean="0">
                <a:latin typeface="+mn-lt"/>
              </a:rPr>
              <a:t> </a:t>
            </a:r>
            <a:r>
              <a:rPr lang="en-US" sz="4800" b="1" dirty="0" err="1" smtClean="0">
                <a:latin typeface="+mn-lt"/>
              </a:rPr>
              <a:t>Eleştirisi</a:t>
            </a:r>
            <a:endParaRPr lang="en-US" sz="48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b="1" dirty="0" err="1"/>
              <a:t>İkili</a:t>
            </a:r>
            <a:r>
              <a:rPr lang="en-US" sz="4800" b="1" dirty="0"/>
              <a:t> </a:t>
            </a:r>
            <a:r>
              <a:rPr lang="en-US" sz="4800" b="1" dirty="0" err="1"/>
              <a:t>Cinsiyet</a:t>
            </a:r>
            <a:r>
              <a:rPr lang="en-US" sz="4800" b="1" dirty="0"/>
              <a:t> </a:t>
            </a:r>
            <a:r>
              <a:rPr lang="en-US" sz="4800" b="1" dirty="0" err="1"/>
              <a:t>Sisteminin</a:t>
            </a:r>
            <a:r>
              <a:rPr lang="en-US" sz="4800" b="1" dirty="0"/>
              <a:t> </a:t>
            </a:r>
            <a:r>
              <a:rPr lang="en-US" sz="4800" b="1" dirty="0" err="1" smtClean="0"/>
              <a:t>Tarihselliği</a:t>
            </a:r>
            <a:endParaRPr lang="en-US" sz="4800" b="1" dirty="0" smtClean="0"/>
          </a:p>
          <a:p>
            <a:pPr lvl="1"/>
            <a:r>
              <a:rPr lang="en-US" sz="4800" b="1" dirty="0" err="1" smtClean="0"/>
              <a:t>Tek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Cinsiyetli</a:t>
            </a:r>
            <a:r>
              <a:rPr lang="en-US" sz="4800" b="1" dirty="0" smtClean="0"/>
              <a:t> /</a:t>
            </a:r>
            <a:r>
              <a:rPr lang="en-US" sz="4800" b="1" dirty="0" err="1" smtClean="0"/>
              <a:t>İki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Cinsiyetli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Modeller</a:t>
            </a:r>
            <a:endParaRPr lang="en-US" sz="4800" b="1" dirty="0" smtClean="0"/>
          </a:p>
          <a:p>
            <a:r>
              <a:rPr lang="en-US" sz="4800" b="1" dirty="0" err="1" smtClean="0"/>
              <a:t>Heteronormativite</a:t>
            </a:r>
            <a:endParaRPr lang="en-US" sz="4800" b="1" dirty="0" smtClean="0"/>
          </a:p>
          <a:p>
            <a:pPr lvl="1"/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756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+mn-lt"/>
              </a:rPr>
              <a:t>Toplumsal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Cinsiyet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Kavramına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Yönelik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Eleştiriler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709333"/>
            <a:ext cx="10515600" cy="3467630"/>
          </a:xfrm>
        </p:spPr>
        <p:txBody>
          <a:bodyPr/>
          <a:lstStyle/>
          <a:p>
            <a:r>
              <a:rPr lang="en-US" sz="4400" b="1" dirty="0" err="1" smtClean="0"/>
              <a:t>Toplumsal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Cinsiyet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ve</a:t>
            </a:r>
            <a:r>
              <a:rPr lang="en-US" sz="4400" b="1" dirty="0" smtClean="0"/>
              <a:t> Feminist </a:t>
            </a:r>
            <a:r>
              <a:rPr lang="en-US" sz="4400" b="1" dirty="0" err="1" smtClean="0"/>
              <a:t>Politika</a:t>
            </a:r>
            <a:r>
              <a:rPr lang="en-US" sz="4400" b="1" dirty="0" smtClean="0"/>
              <a:t> T</a:t>
            </a:r>
          </a:p>
          <a:p>
            <a:pPr lvl="1"/>
            <a:r>
              <a:rPr lang="en-US" sz="4400" b="1" dirty="0" smtClean="0"/>
              <a:t>Kadın </a:t>
            </a:r>
            <a:r>
              <a:rPr lang="en-US" sz="4400" b="1" dirty="0" err="1" smtClean="0"/>
              <a:t>Kimliğinin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Lağvı</a:t>
            </a:r>
            <a:endParaRPr lang="en-US" sz="4400" b="1" dirty="0" smtClean="0"/>
          </a:p>
          <a:p>
            <a:pPr lvl="1"/>
            <a:r>
              <a:rPr lang="en-US" sz="4400" b="1" dirty="0" err="1" smtClean="0"/>
              <a:t>Apolitizm</a:t>
            </a:r>
            <a:endParaRPr lang="en-US" sz="4400" b="1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213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+mn-lt"/>
              </a:rPr>
              <a:t>Toplumsal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Cinsiyet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ve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Küresel</a:t>
            </a:r>
            <a:r>
              <a:rPr lang="en-US" b="1" dirty="0" smtClean="0">
                <a:latin typeface="+mn-lt"/>
              </a:rPr>
              <a:t> Geri </a:t>
            </a:r>
            <a:r>
              <a:rPr lang="en-US" b="1" dirty="0" err="1" smtClean="0">
                <a:latin typeface="+mn-lt"/>
              </a:rPr>
              <a:t>Tepme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sz="4700" b="1" dirty="0"/>
              <a:t>Erkek hakları hareketleri, Dünya Aile Kongresi gibi aileci oluşumlar, anti-toplumsal cinsiyet hareketi</a:t>
            </a:r>
          </a:p>
          <a:p>
            <a:pPr lvl="2"/>
            <a:r>
              <a:rPr lang="tr-TR" sz="4000" b="1" dirty="0" smtClean="0"/>
              <a:t>Evlilik </a:t>
            </a:r>
            <a:r>
              <a:rPr lang="tr-TR" sz="4000" b="1" dirty="0"/>
              <a:t>eşitliği, kürtaj </a:t>
            </a:r>
            <a:r>
              <a:rPr lang="tr-TR" sz="4000" b="1" dirty="0" smtClean="0"/>
              <a:t>hakkı.</a:t>
            </a:r>
          </a:p>
          <a:p>
            <a:pPr lvl="2"/>
            <a:endParaRPr lang="tr-TR" sz="4000" b="1" dirty="0"/>
          </a:p>
          <a:p>
            <a:r>
              <a:rPr lang="tr-TR" sz="4800" b="1" dirty="0" smtClean="0"/>
              <a:t> </a:t>
            </a:r>
            <a:r>
              <a:rPr lang="tr-TR" sz="4800" b="1" dirty="0"/>
              <a:t>Eğitimde toplumsal </a:t>
            </a:r>
            <a:r>
              <a:rPr lang="tr-TR" sz="4800" b="1" dirty="0" smtClean="0"/>
              <a:t>cinsiyet</a:t>
            </a:r>
          </a:p>
          <a:p>
            <a:endParaRPr lang="tr-TR" sz="4800" b="1" dirty="0"/>
          </a:p>
          <a:p>
            <a:r>
              <a:rPr lang="tr-TR" sz="4700" b="1" dirty="0"/>
              <a:t>Hükümetlerin toplumsal cinsiyet eşitliğine karşı hamleleri</a:t>
            </a:r>
          </a:p>
          <a:p>
            <a:pPr lvl="2"/>
            <a:r>
              <a:rPr lang="tr-TR" sz="4000" b="1" dirty="0"/>
              <a:t>Popülist, otoriter hükümetler ‘yoz toplumsal cinsiyet </a:t>
            </a:r>
            <a:r>
              <a:rPr lang="tr-TR" sz="4000" b="1" dirty="0" err="1"/>
              <a:t>elitleri’ne</a:t>
            </a:r>
            <a:r>
              <a:rPr lang="tr-TR" sz="4000" b="1" dirty="0"/>
              <a:t> karşı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1773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+mn-lt"/>
              </a:rPr>
              <a:t>Toplumsal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Cinsiyet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ve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Küresel</a:t>
            </a:r>
            <a:r>
              <a:rPr lang="en-US" b="1" dirty="0">
                <a:latin typeface="+mn-lt"/>
              </a:rPr>
              <a:t> Geri </a:t>
            </a:r>
            <a:r>
              <a:rPr lang="en-US" b="1" dirty="0" err="1">
                <a:latin typeface="+mn-lt"/>
              </a:rPr>
              <a:t>Tepme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400" b="1" dirty="0" smtClean="0"/>
              <a:t>‘Toplumsal </a:t>
            </a:r>
            <a:r>
              <a:rPr lang="tr-TR" sz="4400" b="1" dirty="0"/>
              <a:t>cinsiyet </a:t>
            </a:r>
            <a:r>
              <a:rPr lang="tr-TR" sz="4400" b="1" dirty="0" err="1" smtClean="0"/>
              <a:t>ideolojisi’ne</a:t>
            </a:r>
            <a:r>
              <a:rPr lang="tr-TR" sz="4400" b="1" dirty="0" smtClean="0"/>
              <a:t> </a:t>
            </a:r>
            <a:r>
              <a:rPr lang="tr-TR" sz="4400" b="1" dirty="0"/>
              <a:t>karşı saldırılar</a:t>
            </a:r>
          </a:p>
          <a:p>
            <a:pPr lvl="2"/>
            <a:r>
              <a:rPr lang="tr-TR" sz="4400" b="1" dirty="0"/>
              <a:t>Aileyi, kadın ve erkek </a:t>
            </a:r>
            <a:r>
              <a:rPr lang="tr-TR" sz="4400" b="1" dirty="0" smtClean="0"/>
              <a:t>rollerini koruma; </a:t>
            </a:r>
            <a:r>
              <a:rPr lang="tr-TR" sz="4400" b="1" dirty="0"/>
              <a:t>bilimsel değil </a:t>
            </a:r>
            <a:r>
              <a:rPr lang="tr-TR" sz="4400" b="1" dirty="0" smtClean="0"/>
              <a:t>ideolojik iddiaları</a:t>
            </a:r>
            <a:endParaRPr lang="tr-TR" sz="44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427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182</Words>
  <Application>Microsoft Macintosh PowerPoint</Application>
  <PresentationFormat>Widescreen</PresentationFormat>
  <Paragraphs>48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Calibri Light</vt:lpstr>
      <vt:lpstr>Arial</vt:lpstr>
      <vt:lpstr>Office Theme</vt:lpstr>
      <vt:lpstr>Cinsiyet ve Siyaset</vt:lpstr>
      <vt:lpstr>Ataerki</vt:lpstr>
      <vt:lpstr> Ataerkinin feminist eleştirisi </vt:lpstr>
      <vt:lpstr>Ataerki kavramına yönelik eleştiriler</vt:lpstr>
      <vt:lpstr>Toplumsal Cinsiyet Eleştirisi</vt:lpstr>
      <vt:lpstr>Toplumsal Cinsiyet Eleştirisi</vt:lpstr>
      <vt:lpstr>Toplumsal Cinsiyet Kavramına Yönelik Eleştiriler</vt:lpstr>
      <vt:lpstr>Toplumsal Cinsiyet ve Küresel Geri Tepme</vt:lpstr>
      <vt:lpstr>Toplumsal Cinsiyet ve Küresel Geri Tepme</vt:lpstr>
      <vt:lpstr>Cinsiyetçilik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Cinsiyet ve Siyaset</dc:title>
  <dc:creator>Microsoft Office User</dc:creator>
  <cp:lastModifiedBy>Microsoft Office User</cp:lastModifiedBy>
  <cp:revision>19</cp:revision>
  <dcterms:created xsi:type="dcterms:W3CDTF">2019-05-22T16:15:54Z</dcterms:created>
  <dcterms:modified xsi:type="dcterms:W3CDTF">2019-05-26T11:57:07Z</dcterms:modified>
</cp:coreProperties>
</file>