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8" r:id="rId2"/>
    <p:sldId id="268" r:id="rId3"/>
    <p:sldId id="259" r:id="rId4"/>
    <p:sldId id="260" r:id="rId5"/>
    <p:sldId id="261" r:id="rId6"/>
    <p:sldId id="262" r:id="rId7"/>
    <p:sldId id="263" r:id="rId8"/>
    <p:sldId id="270" r:id="rId9"/>
    <p:sldId id="264" r:id="rId10"/>
    <p:sldId id="271" r:id="rId11"/>
    <p:sldId id="265" r:id="rId12"/>
    <p:sldId id="274" r:id="rId13"/>
    <p:sldId id="275" r:id="rId14"/>
    <p:sldId id="272" r:id="rId15"/>
    <p:sldId id="273" r:id="rId16"/>
    <p:sldId id="266" r:id="rId17"/>
    <p:sldId id="276" r:id="rId18"/>
    <p:sldId id="277" r:id="rId19"/>
    <p:sldId id="278" r:id="rId20"/>
    <p:sldId id="279" r:id="rId21"/>
    <p:sldId id="280" r:id="rId22"/>
    <p:sldId id="28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çalışma istasyonu" initials="çi" lastIdx="1" clrIdx="0">
    <p:extLst>
      <p:ext uri="{19B8F6BF-5375-455C-9EA6-DF929625EA0E}">
        <p15:presenceInfo xmlns:p15="http://schemas.microsoft.com/office/powerpoint/2012/main" userId="çalışma istasyonu"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99" autoAdjust="0"/>
    <p:restoredTop sz="94729" autoAdjust="0"/>
  </p:normalViewPr>
  <p:slideViewPr>
    <p:cSldViewPr snapToGrid="0">
      <p:cViewPr varScale="1">
        <p:scale>
          <a:sx n="87" d="100"/>
          <a:sy n="87" d="100"/>
        </p:scale>
        <p:origin x="756" y="54"/>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66" d="100"/>
          <a:sy n="66" d="100"/>
        </p:scale>
        <p:origin x="-3300" y="-11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5D47435-1F61-4666-A47C-F0DB5B66B00D}" type="datetimeFigureOut">
              <a:rPr lang="en-GB" smtClean="0"/>
              <a:pPr/>
              <a:t>19/03/2018</a:t>
            </a:fld>
            <a:endParaRPr lang="en-GB"/>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67FECA-2015-4015-A5BA-6C7AF726935F}" type="slidenum">
              <a:rPr lang="en-GB" smtClean="0"/>
              <a:pPr/>
              <a:t>‹#›</a:t>
            </a:fld>
            <a:endParaRPr lang="en-GB"/>
          </a:p>
        </p:txBody>
      </p:sp>
    </p:spTree>
    <p:extLst>
      <p:ext uri="{BB962C8B-B14F-4D97-AF65-F5344CB8AC3E}">
        <p14:creationId xmlns:p14="http://schemas.microsoft.com/office/powerpoint/2010/main" val="21040417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EB67FECA-2015-4015-A5BA-6C7AF726935F}" type="slidenum">
              <a:rPr lang="en-GB" smtClean="0"/>
              <a:pPr/>
              <a:t>21</a:t>
            </a:fld>
            <a:endParaRPr lang="en-GB"/>
          </a:p>
        </p:txBody>
      </p:sp>
    </p:spTree>
    <p:extLst>
      <p:ext uri="{BB962C8B-B14F-4D97-AF65-F5344CB8AC3E}">
        <p14:creationId xmlns:p14="http://schemas.microsoft.com/office/powerpoint/2010/main" val="26372882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Unvan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GB"/>
          </a:p>
        </p:txBody>
      </p:sp>
      <p:sp>
        <p:nvSpPr>
          <p:cNvPr id="3" name="Alt Başlık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19/03/2018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4091393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19/03/2018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5716341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724900" y="365125"/>
            <a:ext cx="2628900" cy="5811838"/>
          </a:xfrm>
        </p:spPr>
        <p:txBody>
          <a:bodyPr vert="eaVert"/>
          <a:lstStyle/>
          <a:p>
            <a:r>
              <a:rPr lang="tr-TR" smtClean="0"/>
              <a:t>Asıl başlık stili için tıklatın</a:t>
            </a:r>
            <a:endParaRPr lang="en-GB"/>
          </a:p>
        </p:txBody>
      </p:sp>
      <p:sp>
        <p:nvSpPr>
          <p:cNvPr id="3" name="Dikey Metin Yer Tutucusu 2"/>
          <p:cNvSpPr>
            <a:spLocks noGrp="1"/>
          </p:cNvSpPr>
          <p:nvPr>
            <p:ph type="body" orient="vert" idx="1"/>
          </p:nvPr>
        </p:nvSpPr>
        <p:spPr>
          <a:xfrm>
            <a:off x="838200"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19/03/2018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1424136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10"/>
          </p:nvPr>
        </p:nvSpPr>
        <p:spPr/>
        <p:txBody>
          <a:bodyPr/>
          <a:lstStyle/>
          <a:p>
            <a:fld id="{BD611EB6-8FA0-4571-84F0-74A56D87BF93}" type="datetimeFigureOut">
              <a:rPr lang="en-GB" smtClean="0"/>
              <a:pPr/>
              <a:t>19/03/2018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948841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Unvan 1"/>
          <p:cNvSpPr>
            <a:spLocks noGrp="1"/>
          </p:cNvSpPr>
          <p:nvPr>
            <p:ph type="title"/>
          </p:nvPr>
        </p:nvSpPr>
        <p:spPr>
          <a:xfrm>
            <a:off x="831850" y="1709738"/>
            <a:ext cx="10515600" cy="2852737"/>
          </a:xfrm>
        </p:spPr>
        <p:txBody>
          <a:bodyPr anchor="b"/>
          <a:lstStyle>
            <a:lvl1pPr>
              <a:defRPr sz="6000"/>
            </a:lvl1pPr>
          </a:lstStyle>
          <a:p>
            <a:r>
              <a:rPr lang="tr-TR" smtClean="0"/>
              <a:t>Asıl başlık stili için tıklatın</a:t>
            </a:r>
            <a:endParaRPr lang="en-GB"/>
          </a:p>
        </p:txBody>
      </p:sp>
      <p:sp>
        <p:nvSpPr>
          <p:cNvPr id="3" name="Metin Yer Tutucus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BD611EB6-8FA0-4571-84F0-74A56D87BF93}" type="datetimeFigureOut">
              <a:rPr lang="en-GB" smtClean="0"/>
              <a:pPr/>
              <a:t>19/03/2018</a:t>
            </a:fld>
            <a:endParaRPr lang="en-GB"/>
          </a:p>
        </p:txBody>
      </p:sp>
      <p:sp>
        <p:nvSpPr>
          <p:cNvPr id="5" name="Altbilgi Yer Tutucusu 4"/>
          <p:cNvSpPr>
            <a:spLocks noGrp="1"/>
          </p:cNvSpPr>
          <p:nvPr>
            <p:ph type="ftr" sz="quarter" idx="11"/>
          </p:nvPr>
        </p:nvSpPr>
        <p:spPr/>
        <p:txBody>
          <a:bodyPr/>
          <a:lstStyle/>
          <a:p>
            <a:endParaRPr lang="en-GB"/>
          </a:p>
        </p:txBody>
      </p:sp>
      <p:sp>
        <p:nvSpPr>
          <p:cNvPr id="6" name="Slayt Numarası Yer Tutucusu 5"/>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48319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İçerik Yer Tutucusu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İçerik Yer Tutucusu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Veri Yer Tutucusu 4"/>
          <p:cNvSpPr>
            <a:spLocks noGrp="1"/>
          </p:cNvSpPr>
          <p:nvPr>
            <p:ph type="dt" sz="half" idx="10"/>
          </p:nvPr>
        </p:nvSpPr>
        <p:spPr/>
        <p:txBody>
          <a:bodyPr/>
          <a:lstStyle/>
          <a:p>
            <a:fld id="{BD611EB6-8FA0-4571-84F0-74A56D87BF93}" type="datetimeFigureOut">
              <a:rPr lang="en-GB" smtClean="0"/>
              <a:pPr/>
              <a:t>19/03/2018</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27955423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Unvan 1"/>
          <p:cNvSpPr>
            <a:spLocks noGrp="1"/>
          </p:cNvSpPr>
          <p:nvPr>
            <p:ph type="title"/>
          </p:nvPr>
        </p:nvSpPr>
        <p:spPr>
          <a:xfrm>
            <a:off x="839788" y="365125"/>
            <a:ext cx="10515600" cy="1325563"/>
          </a:xfrm>
        </p:spPr>
        <p:txBody>
          <a:bodyPr/>
          <a:lstStyle/>
          <a:p>
            <a:r>
              <a:rPr lang="tr-TR" smtClean="0"/>
              <a:t>Asıl başlık stili için tıklatın</a:t>
            </a:r>
            <a:endParaRPr lang="en-GB"/>
          </a:p>
        </p:txBody>
      </p:sp>
      <p:sp>
        <p:nvSpPr>
          <p:cNvPr id="3" name="Metin Yer Tutucus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839788"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5" name="Metin Yer Tutucus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6172200"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7" name="Veri Yer Tutucusu 6"/>
          <p:cNvSpPr>
            <a:spLocks noGrp="1"/>
          </p:cNvSpPr>
          <p:nvPr>
            <p:ph type="dt" sz="half" idx="10"/>
          </p:nvPr>
        </p:nvSpPr>
        <p:spPr/>
        <p:txBody>
          <a:bodyPr/>
          <a:lstStyle/>
          <a:p>
            <a:fld id="{BD611EB6-8FA0-4571-84F0-74A56D87BF93}" type="datetimeFigureOut">
              <a:rPr lang="en-GB" smtClean="0"/>
              <a:pPr/>
              <a:t>19/03/2018</a:t>
            </a:fld>
            <a:endParaRPr lang="en-GB"/>
          </a:p>
        </p:txBody>
      </p:sp>
      <p:sp>
        <p:nvSpPr>
          <p:cNvPr id="8" name="Altbilgi Yer Tutucusu 7"/>
          <p:cNvSpPr>
            <a:spLocks noGrp="1"/>
          </p:cNvSpPr>
          <p:nvPr>
            <p:ph type="ftr" sz="quarter" idx="11"/>
          </p:nvPr>
        </p:nvSpPr>
        <p:spPr/>
        <p:txBody>
          <a:bodyPr/>
          <a:lstStyle/>
          <a:p>
            <a:endParaRPr lang="en-GB"/>
          </a:p>
        </p:txBody>
      </p:sp>
      <p:sp>
        <p:nvSpPr>
          <p:cNvPr id="9" name="Slayt Numarası Yer Tutucusu 8"/>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2134554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smtClean="0"/>
              <a:t>Asıl başlık stili için tıklatın</a:t>
            </a:r>
            <a:endParaRPr lang="en-GB"/>
          </a:p>
        </p:txBody>
      </p:sp>
      <p:sp>
        <p:nvSpPr>
          <p:cNvPr id="3" name="Veri Yer Tutucusu 2"/>
          <p:cNvSpPr>
            <a:spLocks noGrp="1"/>
          </p:cNvSpPr>
          <p:nvPr>
            <p:ph type="dt" sz="half" idx="10"/>
          </p:nvPr>
        </p:nvSpPr>
        <p:spPr/>
        <p:txBody>
          <a:bodyPr/>
          <a:lstStyle/>
          <a:p>
            <a:fld id="{BD611EB6-8FA0-4571-84F0-74A56D87BF93}" type="datetimeFigureOut">
              <a:rPr lang="en-GB" smtClean="0"/>
              <a:pPr/>
              <a:t>19/03/2018</a:t>
            </a:fld>
            <a:endParaRPr lang="en-GB"/>
          </a:p>
        </p:txBody>
      </p:sp>
      <p:sp>
        <p:nvSpPr>
          <p:cNvPr id="4" name="Altbilgi Yer Tutucusu 3"/>
          <p:cNvSpPr>
            <a:spLocks noGrp="1"/>
          </p:cNvSpPr>
          <p:nvPr>
            <p:ph type="ftr" sz="quarter" idx="11"/>
          </p:nvPr>
        </p:nvSpPr>
        <p:spPr/>
        <p:txBody>
          <a:bodyPr/>
          <a:lstStyle/>
          <a:p>
            <a:endParaRPr lang="en-GB"/>
          </a:p>
        </p:txBody>
      </p:sp>
      <p:sp>
        <p:nvSpPr>
          <p:cNvPr id="5" name="Slayt Numarası Yer Tutucusu 4"/>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978504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BD611EB6-8FA0-4571-84F0-74A56D87BF93}" type="datetimeFigureOut">
              <a:rPr lang="en-GB" smtClean="0"/>
              <a:pPr/>
              <a:t>19/03/2018</a:t>
            </a:fld>
            <a:endParaRPr lang="en-GB"/>
          </a:p>
        </p:txBody>
      </p:sp>
      <p:sp>
        <p:nvSpPr>
          <p:cNvPr id="3" name="Altbilgi Yer Tutucusu 2"/>
          <p:cNvSpPr>
            <a:spLocks noGrp="1"/>
          </p:cNvSpPr>
          <p:nvPr>
            <p:ph type="ftr" sz="quarter" idx="11"/>
          </p:nvPr>
        </p:nvSpPr>
        <p:spPr/>
        <p:txBody>
          <a:bodyPr/>
          <a:lstStyle/>
          <a:p>
            <a:endParaRPr lang="en-GB"/>
          </a:p>
        </p:txBody>
      </p:sp>
      <p:sp>
        <p:nvSpPr>
          <p:cNvPr id="4" name="Slayt Numarası Yer Tutucusu 3"/>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753183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İçerik Yer Tutucus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D611EB6-8FA0-4571-84F0-74A56D87BF93}" type="datetimeFigureOut">
              <a:rPr lang="en-GB" smtClean="0"/>
              <a:pPr/>
              <a:t>19/03/2018</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27093830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Unvan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GB"/>
          </a:p>
        </p:txBody>
      </p:sp>
      <p:sp>
        <p:nvSpPr>
          <p:cNvPr id="3" name="Resim Yer Tutucus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Metin Yer Tutucus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D611EB6-8FA0-4571-84F0-74A56D87BF93}" type="datetimeFigureOut">
              <a:rPr lang="en-GB" smtClean="0"/>
              <a:pPr/>
              <a:t>19/03/2018</a:t>
            </a:fld>
            <a:endParaRPr lang="en-GB"/>
          </a:p>
        </p:txBody>
      </p:sp>
      <p:sp>
        <p:nvSpPr>
          <p:cNvPr id="6" name="Altbilgi Yer Tutucusu 5"/>
          <p:cNvSpPr>
            <a:spLocks noGrp="1"/>
          </p:cNvSpPr>
          <p:nvPr>
            <p:ph type="ftr" sz="quarter" idx="11"/>
          </p:nvPr>
        </p:nvSpPr>
        <p:spPr/>
        <p:txBody>
          <a:bodyPr/>
          <a:lstStyle/>
          <a:p>
            <a:endParaRPr lang="en-GB"/>
          </a:p>
        </p:txBody>
      </p:sp>
      <p:sp>
        <p:nvSpPr>
          <p:cNvPr id="7" name="Slayt Numarası Yer Tutucusu 6"/>
          <p:cNvSpPr>
            <a:spLocks noGrp="1"/>
          </p:cNvSpPr>
          <p:nvPr>
            <p:ph type="sldNum" sz="quarter" idx="12"/>
          </p:nvPr>
        </p:nvSpPr>
        <p:spPr/>
        <p:txBody>
          <a:bodyPr/>
          <a:lstStyle/>
          <a:p>
            <a:fld id="{6864787F-D368-41A8-895B-F2513715E905}" type="slidenum">
              <a:rPr lang="en-GB" smtClean="0"/>
              <a:pPr/>
              <a:t>‹#›</a:t>
            </a:fld>
            <a:endParaRPr lang="en-GB"/>
          </a:p>
        </p:txBody>
      </p:sp>
    </p:spTree>
    <p:extLst>
      <p:ext uri="{BB962C8B-B14F-4D97-AF65-F5344CB8AC3E}">
        <p14:creationId xmlns:p14="http://schemas.microsoft.com/office/powerpoint/2010/main" val="3284236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50000"/>
          </a:schemeClr>
        </a:solidFill>
        <a:effectLst/>
      </p:bgPr>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GB"/>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GB"/>
          </a:p>
        </p:txBody>
      </p:sp>
      <p:sp>
        <p:nvSpPr>
          <p:cNvPr id="4" name="Veri Yer Tutucusu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11EB6-8FA0-4571-84F0-74A56D87BF93}" type="datetimeFigureOut">
              <a:rPr lang="en-GB" smtClean="0"/>
              <a:pPr/>
              <a:t>19/03/2018</a:t>
            </a:fld>
            <a:endParaRPr lang="en-GB"/>
          </a:p>
        </p:txBody>
      </p:sp>
      <p:sp>
        <p:nvSpPr>
          <p:cNvPr id="5" name="Altbilgi Yer Tutucusu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ayt Numarası Yer Tutucus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64787F-D368-41A8-895B-F2513715E905}" type="slidenum">
              <a:rPr lang="en-GB" smtClean="0"/>
              <a:pPr/>
              <a:t>‹#›</a:t>
            </a:fld>
            <a:endParaRPr lang="en-GB"/>
          </a:p>
        </p:txBody>
      </p:sp>
    </p:spTree>
    <p:extLst>
      <p:ext uri="{BB962C8B-B14F-4D97-AF65-F5344CB8AC3E}">
        <p14:creationId xmlns:p14="http://schemas.microsoft.com/office/powerpoint/2010/main" val="25637951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www.fr-online.de/image/view/2833256,1137788,highRes,maxh,480,maxw,480,Theodor+W.+Adorno+%2528media_717170%2529.jpg"/>
          <p:cNvPicPr>
            <a:picLocks noChangeAspect="1" noChangeArrowheads="1"/>
          </p:cNvPicPr>
          <p:nvPr/>
        </p:nvPicPr>
        <p:blipFill>
          <a:blip r:embed="rId2" cstate="print"/>
          <a:srcRect/>
          <a:stretch>
            <a:fillRect/>
          </a:stretch>
        </p:blipFill>
        <p:spPr bwMode="auto">
          <a:xfrm>
            <a:off x="6380528" y="703385"/>
            <a:ext cx="4510615" cy="3382962"/>
          </a:xfrm>
          <a:prstGeom prst="rect">
            <a:avLst/>
          </a:prstGeom>
          <a:noFill/>
        </p:spPr>
      </p:pic>
      <p:pic>
        <p:nvPicPr>
          <p:cNvPr id="4106" name="Picture 10" descr="http://www.kanonmedia.com/portfolio/concepts/benjamin_paris/images/index.jpg"/>
          <p:cNvPicPr>
            <a:picLocks noChangeAspect="1" noChangeArrowheads="1"/>
          </p:cNvPicPr>
          <p:nvPr/>
        </p:nvPicPr>
        <p:blipFill>
          <a:blip r:embed="rId3" cstate="print"/>
          <a:srcRect/>
          <a:stretch>
            <a:fillRect/>
          </a:stretch>
        </p:blipFill>
        <p:spPr bwMode="auto">
          <a:xfrm>
            <a:off x="1670266" y="705825"/>
            <a:ext cx="4185411" cy="3363548"/>
          </a:xfrm>
          <a:prstGeom prst="rect">
            <a:avLst/>
          </a:prstGeom>
          <a:noFill/>
        </p:spPr>
      </p:pic>
      <p:sp>
        <p:nvSpPr>
          <p:cNvPr id="9" name="8 Dikdörtgen"/>
          <p:cNvSpPr/>
          <p:nvPr/>
        </p:nvSpPr>
        <p:spPr>
          <a:xfrm>
            <a:off x="514350" y="4447044"/>
            <a:ext cx="10713427" cy="1815882"/>
          </a:xfrm>
          <a:prstGeom prst="rect">
            <a:avLst/>
          </a:prstGeom>
        </p:spPr>
        <p:txBody>
          <a:bodyPr wrap="square">
            <a:spAutoFit/>
          </a:bodyPr>
          <a:lstStyle/>
          <a:p>
            <a:pPr algn="just"/>
            <a:r>
              <a:rPr lang="tr-TR" sz="2800" smtClean="0">
                <a:solidFill>
                  <a:schemeClr val="bg1"/>
                </a:solidFill>
              </a:rPr>
              <a:t>Kitlesel üretim teknik ve yöntemleri kültür alanına nüfuz etmiş durumda ise, bunun sanat yapıtı bakımından sonuçları ne oldu? </a:t>
            </a:r>
          </a:p>
          <a:p>
            <a:pPr algn="just"/>
            <a:endParaRPr lang="tr-TR" sz="2800" smtClean="0">
              <a:solidFill>
                <a:schemeClr val="bg1"/>
              </a:solidFill>
            </a:endParaRPr>
          </a:p>
          <a:p>
            <a:pPr algn="just"/>
            <a:r>
              <a:rPr lang="tr-TR" sz="2800" smtClean="0">
                <a:solidFill>
                  <a:schemeClr val="bg1"/>
                </a:solidFill>
              </a:rPr>
              <a:t>Sanat metalaşmaya yenik düştü mü, yoksa fetişleşmeye direnebildi mi? </a:t>
            </a:r>
            <a:endParaRPr lang="tr-TR" sz="2800">
              <a:solidFill>
                <a:schemeClr val="bg1"/>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811671" y="597262"/>
            <a:ext cx="9761079" cy="5755422"/>
          </a:xfrm>
          <a:prstGeom prst="rect">
            <a:avLst/>
          </a:prstGeom>
        </p:spPr>
        <p:txBody>
          <a:bodyPr wrap="square">
            <a:spAutoFit/>
          </a:bodyPr>
          <a:lstStyle/>
          <a:p>
            <a:r>
              <a:rPr lang="tr-TR" sz="2800" smtClean="0">
                <a:solidFill>
                  <a:schemeClr val="bg1"/>
                </a:solidFill>
              </a:rPr>
              <a:t>Müziğin Fetiş Karakteri ve Dinlemenin Gerilemesi</a:t>
            </a:r>
          </a:p>
          <a:p>
            <a:endParaRPr lang="tr-TR" sz="2400" smtClean="0">
              <a:solidFill>
                <a:schemeClr val="bg1"/>
              </a:solidFill>
            </a:endParaRPr>
          </a:p>
          <a:p>
            <a:r>
              <a:rPr lang="tr-TR" sz="2400">
                <a:solidFill>
                  <a:schemeClr val="bg1"/>
                </a:solidFill>
              </a:rPr>
              <a:t>“Yeni müzikal durum asıl imzasını bireyi tasfiye </a:t>
            </a:r>
            <a:r>
              <a:rPr lang="tr-TR" sz="2400" smtClean="0">
                <a:solidFill>
                  <a:schemeClr val="bg1"/>
                </a:solidFill>
              </a:rPr>
              <a:t>ederek </a:t>
            </a:r>
            <a:r>
              <a:rPr lang="tr-TR" sz="2400">
                <a:solidFill>
                  <a:schemeClr val="bg1"/>
                </a:solidFill>
              </a:rPr>
              <a:t>atmıştır</a:t>
            </a:r>
            <a:r>
              <a:rPr lang="tr-TR" sz="2400" smtClean="0">
                <a:solidFill>
                  <a:schemeClr val="bg1"/>
                </a:solidFill>
              </a:rPr>
              <a:t>.”</a:t>
            </a:r>
            <a:endParaRPr lang="tr-TR" sz="240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u="sng" smtClean="0">
              <a:solidFill>
                <a:schemeClr val="bg1"/>
              </a:solidFill>
            </a:endParaRPr>
          </a:p>
          <a:p>
            <a:endParaRPr lang="tr-TR" sz="2400" u="sng" smtClean="0">
              <a:solidFill>
                <a:schemeClr val="bg1"/>
              </a:solidFill>
            </a:endParaRPr>
          </a:p>
          <a:p>
            <a:endParaRPr lang="tr-TR" sz="2400" u="sng"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a:solidFill>
                <a:schemeClr val="bg1"/>
              </a:solidFill>
            </a:endParaRPr>
          </a:p>
        </p:txBody>
      </p:sp>
      <p:sp>
        <p:nvSpPr>
          <p:cNvPr id="4" name="3 Dikdörtgen"/>
          <p:cNvSpPr/>
          <p:nvPr/>
        </p:nvSpPr>
        <p:spPr>
          <a:xfrm>
            <a:off x="811671" y="2244485"/>
            <a:ext cx="9913479" cy="7109639"/>
          </a:xfrm>
          <a:prstGeom prst="rect">
            <a:avLst/>
          </a:prstGeom>
        </p:spPr>
        <p:txBody>
          <a:bodyPr wrap="square">
            <a:spAutoFit/>
          </a:bodyPr>
          <a:lstStyle/>
          <a:p>
            <a:pPr algn="just"/>
            <a:r>
              <a:rPr lang="tr-TR" sz="2400">
                <a:solidFill>
                  <a:schemeClr val="bg1"/>
                </a:solidFill>
              </a:rPr>
              <a:t>Birer uzmanlığa dönüşen icra ve çekicilik, amatör müziği tüm sosyal ve sosyalleştirici boyutlarıyla itibarsızlaştırır. </a:t>
            </a:r>
            <a:endParaRPr lang="tr-TR" sz="2400" smtClean="0">
              <a:solidFill>
                <a:schemeClr val="bg1"/>
              </a:solidFill>
            </a:endParaRPr>
          </a:p>
          <a:p>
            <a:pPr algn="just"/>
            <a:endParaRPr lang="tr-TR" sz="2400">
              <a:solidFill>
                <a:schemeClr val="bg1"/>
              </a:solidFill>
            </a:endParaRPr>
          </a:p>
          <a:p>
            <a:pPr algn="just"/>
            <a:r>
              <a:rPr lang="tr-TR" sz="2400" smtClean="0">
                <a:solidFill>
                  <a:schemeClr val="bg1"/>
                </a:solidFill>
              </a:rPr>
              <a:t>Bir </a:t>
            </a:r>
            <a:r>
              <a:rPr lang="tr-TR" sz="2400">
                <a:solidFill>
                  <a:schemeClr val="bg1"/>
                </a:solidFill>
              </a:rPr>
              <a:t>çocuğun okul konserindeki tökezleyerek gerçekleştirdiği performansı o kendine özgü büyüsünü yitirir. Canlı performansın spontan karakteri kayıt stüdyosunda ve nihai üründe devre dışı bırakılır, böylece performans tam anlamıyla şeyleşir, tıpkı plakta olduğu gibi edebiyen sabitlenir. </a:t>
            </a:r>
            <a:endParaRPr lang="tr-TR" sz="2400" smtClean="0">
              <a:solidFill>
                <a:schemeClr val="bg1"/>
              </a:solidFill>
            </a:endParaRPr>
          </a:p>
          <a:p>
            <a:pPr algn="just"/>
            <a:endParaRPr lang="tr-TR" sz="2400">
              <a:solidFill>
                <a:schemeClr val="bg1"/>
              </a:solidFill>
            </a:endParaRPr>
          </a:p>
          <a:p>
            <a:pPr algn="just"/>
            <a:r>
              <a:rPr lang="tr-TR" sz="2400" smtClean="0">
                <a:solidFill>
                  <a:schemeClr val="bg1"/>
                </a:solidFill>
              </a:rPr>
              <a:t>Riskler </a:t>
            </a:r>
            <a:r>
              <a:rPr lang="tr-TR" sz="2400">
                <a:solidFill>
                  <a:schemeClr val="bg1"/>
                </a:solidFill>
              </a:rPr>
              <a:t>ve aksamalar ortadan kaldırılır, böylece canlı </a:t>
            </a:r>
            <a:r>
              <a:rPr lang="tr-TR" sz="2400" smtClean="0">
                <a:solidFill>
                  <a:schemeClr val="bg1"/>
                </a:solidFill>
              </a:rPr>
              <a:t>performansın </a:t>
            </a:r>
            <a:r>
              <a:rPr lang="tr-TR" sz="2400">
                <a:solidFill>
                  <a:schemeClr val="bg1"/>
                </a:solidFill>
              </a:rPr>
              <a:t>kendine özgü, bireysel/şahsi niteliği de yok edilmiş olur. </a:t>
            </a:r>
            <a:endParaRPr lang="tr-TR" sz="2400" b="1" smtClean="0">
              <a:solidFill>
                <a:schemeClr val="bg1"/>
              </a:solidFill>
            </a:endParaRPr>
          </a:p>
          <a:p>
            <a:pPr algn="just"/>
            <a:endParaRPr lang="tr-TR" sz="2400" b="1" smtClean="0">
              <a:solidFill>
                <a:schemeClr val="bg1"/>
              </a:solidFill>
            </a:endParaRPr>
          </a:p>
          <a:p>
            <a:pPr algn="just"/>
            <a:endParaRPr lang="tr-TR" sz="2400" b="1" smtClean="0">
              <a:solidFill>
                <a:schemeClr val="bg1"/>
              </a:solidFill>
            </a:endParaRPr>
          </a:p>
          <a:p>
            <a:pPr algn="just"/>
            <a:endParaRPr lang="tr-TR" sz="2400" b="1" smtClean="0">
              <a:solidFill>
                <a:schemeClr val="bg1"/>
              </a:solidFill>
            </a:endParaRPr>
          </a:p>
          <a:p>
            <a:pPr algn="just"/>
            <a:endParaRPr lang="tr-TR" sz="2400" b="1" smtClean="0">
              <a:solidFill>
                <a:schemeClr val="bg1"/>
              </a:solidFill>
            </a:endParaRPr>
          </a:p>
          <a:p>
            <a:pPr algn="just"/>
            <a:endParaRPr lang="tr-TR" sz="2400" b="1" smtClean="0">
              <a:solidFill>
                <a:schemeClr val="bg1"/>
              </a:solidFill>
            </a:endParaRPr>
          </a:p>
          <a:p>
            <a:pPr algn="just"/>
            <a:endParaRPr lang="tr-TR" sz="2400" b="1" smtClean="0">
              <a:solidFill>
                <a:schemeClr val="bg1"/>
              </a:solidFill>
            </a:endParaRPr>
          </a:p>
          <a:p>
            <a:pPr algn="just"/>
            <a:endParaRPr lang="tr-TR" sz="2400" b="1" smtClean="0">
              <a:solidFill>
                <a:schemeClr val="bg1"/>
              </a:solidFill>
            </a:endParaRPr>
          </a:p>
          <a:p>
            <a:pPr algn="just"/>
            <a:endParaRPr lang="tr-TR" sz="2400" b="1" i="1" smtClean="0">
              <a:solidFill>
                <a:schemeClr val="bg1"/>
              </a:solidFill>
            </a:endParaRPr>
          </a:p>
          <a:p>
            <a:pPr algn="just"/>
            <a:endParaRPr lang="tr-TR" sz="2400" b="1" i="1">
              <a:solidFill>
                <a:schemeClr val="bg1"/>
              </a:solidFill>
            </a:endParaRPr>
          </a:p>
        </p:txBody>
      </p:sp>
    </p:spTree>
    <p:extLst>
      <p:ext uri="{BB962C8B-B14F-4D97-AF65-F5344CB8AC3E}">
        <p14:creationId xmlns:p14="http://schemas.microsoft.com/office/powerpoint/2010/main" val="10170658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 descr="http://assets.nybooks.com/media/img/illustrations/adorno_theodor_w-20021024.2.gif"/>
          <p:cNvPicPr>
            <a:picLocks noChangeAspect="1" noChangeArrowheads="1"/>
          </p:cNvPicPr>
          <p:nvPr/>
        </p:nvPicPr>
        <p:blipFill>
          <a:blip r:embed="rId2" cstate="print"/>
          <a:srcRect/>
          <a:stretch>
            <a:fillRect/>
          </a:stretch>
        </p:blipFill>
        <p:spPr bwMode="auto">
          <a:xfrm>
            <a:off x="7257982" y="1037533"/>
            <a:ext cx="4204491" cy="4863195"/>
          </a:xfrm>
          <a:prstGeom prst="rect">
            <a:avLst/>
          </a:prstGeom>
          <a:noFill/>
        </p:spPr>
      </p:pic>
      <p:sp>
        <p:nvSpPr>
          <p:cNvPr id="5" name="4 Dikdörtgen"/>
          <p:cNvSpPr/>
          <p:nvPr/>
        </p:nvSpPr>
        <p:spPr>
          <a:xfrm>
            <a:off x="430043" y="866083"/>
            <a:ext cx="7056607" cy="5693866"/>
          </a:xfrm>
          <a:prstGeom prst="rect">
            <a:avLst/>
          </a:prstGeom>
        </p:spPr>
        <p:txBody>
          <a:bodyPr wrap="square">
            <a:spAutoFit/>
          </a:bodyPr>
          <a:lstStyle/>
          <a:p>
            <a:r>
              <a:rPr lang="tr-TR" sz="2600" smtClean="0"/>
              <a:t>Müziğin Fetiş Karakteri ve Dinlemenin Gerilemesi</a:t>
            </a:r>
          </a:p>
          <a:p>
            <a:endParaRPr lang="tr-TR" sz="2600" smtClean="0"/>
          </a:p>
          <a:p>
            <a:r>
              <a:rPr lang="tr-TR" sz="2600" smtClean="0"/>
              <a:t>Easy Listening</a:t>
            </a:r>
          </a:p>
          <a:p>
            <a:endParaRPr lang="tr-TR" sz="2600" smtClean="0"/>
          </a:p>
          <a:p>
            <a:r>
              <a:rPr lang="tr-TR" sz="2600" smtClean="0"/>
              <a:t>Üretimi bu şekilde stilize etmek, müziği ses üreten </a:t>
            </a:r>
          </a:p>
          <a:p>
            <a:r>
              <a:rPr lang="tr-TR" sz="2600" smtClean="0"/>
              <a:t>bir montaj hattı yoluyla standartlaştırmaya benzer. </a:t>
            </a:r>
          </a:p>
          <a:p>
            <a:endParaRPr lang="tr-TR" sz="2600" smtClean="0"/>
          </a:p>
          <a:p>
            <a:r>
              <a:rPr lang="tr-TR" sz="2600" smtClean="0"/>
              <a:t>Müzik, fetişleştiren fakat dinlediği  yalıtılmış </a:t>
            </a:r>
          </a:p>
          <a:p>
            <a:r>
              <a:rPr lang="tr-TR" sz="2600" smtClean="0"/>
              <a:t>dinleyici için yalıtılmış keyif veren bir noktaya </a:t>
            </a:r>
          </a:p>
          <a:p>
            <a:r>
              <a:rPr lang="tr-TR" sz="2600" smtClean="0"/>
              <a:t>gerilemiştir. Bu dinleyici, dinleme edimini fetişleştirir ancak dinlemenin kendisi gözden kaybolmuştur.</a:t>
            </a:r>
          </a:p>
          <a:p>
            <a:endParaRPr lang="tr-TR" sz="2600" smtClean="0"/>
          </a:p>
          <a:p>
            <a:endParaRPr lang="tr-TR" sz="26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arrl.org/images/view/Technology/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599" y="654844"/>
            <a:ext cx="7661275" cy="57459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2346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arrl.org/images/view/Technology/0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199" y="444211"/>
            <a:ext cx="9013825" cy="60121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117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i.kinja-img.com/gawker-media/image/upload/s--Az_Y2fJi--/18s3n0509q2aw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51" y="390262"/>
            <a:ext cx="7772400" cy="60970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5048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devialet.com/assets/Uploads/Devialet170Remot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8110" y="1371600"/>
            <a:ext cx="10384790" cy="4210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83579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 descr="http://assets.nybooks.com/media/img/illustrations/adorno_theodor_w-20021024.2.gif"/>
          <p:cNvPicPr>
            <a:picLocks noChangeAspect="1" noChangeArrowheads="1"/>
          </p:cNvPicPr>
          <p:nvPr/>
        </p:nvPicPr>
        <p:blipFill>
          <a:blip r:embed="rId2" cstate="print"/>
          <a:srcRect/>
          <a:stretch>
            <a:fillRect/>
          </a:stretch>
        </p:blipFill>
        <p:spPr bwMode="auto">
          <a:xfrm>
            <a:off x="7277032" y="1238249"/>
            <a:ext cx="4204491" cy="4863195"/>
          </a:xfrm>
          <a:prstGeom prst="rect">
            <a:avLst/>
          </a:prstGeom>
          <a:noFill/>
        </p:spPr>
      </p:pic>
      <p:sp>
        <p:nvSpPr>
          <p:cNvPr id="4" name="3 Dikdörtgen"/>
          <p:cNvSpPr/>
          <p:nvPr/>
        </p:nvSpPr>
        <p:spPr>
          <a:xfrm>
            <a:off x="506244" y="562629"/>
            <a:ext cx="7483139" cy="523220"/>
          </a:xfrm>
          <a:prstGeom prst="rect">
            <a:avLst/>
          </a:prstGeom>
        </p:spPr>
        <p:txBody>
          <a:bodyPr wrap="none">
            <a:spAutoFit/>
          </a:bodyPr>
          <a:lstStyle/>
          <a:p>
            <a:r>
              <a:rPr lang="tr-TR" sz="2800" smtClean="0"/>
              <a:t>Müziğin Fetiş Karakteri ve Dinlemenin Gerilemesi</a:t>
            </a:r>
          </a:p>
        </p:txBody>
      </p:sp>
      <p:sp>
        <p:nvSpPr>
          <p:cNvPr id="6" name="5 Dikdörtgen"/>
          <p:cNvSpPr/>
          <p:nvPr/>
        </p:nvSpPr>
        <p:spPr>
          <a:xfrm>
            <a:off x="506244" y="1238249"/>
            <a:ext cx="6543472" cy="4524315"/>
          </a:xfrm>
          <a:prstGeom prst="rect">
            <a:avLst/>
          </a:prstGeom>
        </p:spPr>
        <p:txBody>
          <a:bodyPr wrap="square">
            <a:spAutoFit/>
          </a:bodyPr>
          <a:lstStyle/>
          <a:p>
            <a:r>
              <a:rPr lang="tr-TR" sz="2400" smtClean="0"/>
              <a:t>Böylesi bir kişi fetişleştirdiği nesne hakkında bilinebilecek her şeyi bilir, fetiş nesnesine daha fazla zaman ayrılması için radyo istasyonlarını mektup yağmuruna tutar, canlı performansların sahte coşkunluğu içinde kendinden geçer. Fetiş objesi olan “yıldız”ın kölesine dönüşür.</a:t>
            </a:r>
          </a:p>
          <a:p>
            <a:endParaRPr lang="tr-TR" sz="2400" smtClean="0"/>
          </a:p>
          <a:p>
            <a:r>
              <a:rPr lang="tr-TR" sz="2400" smtClean="0"/>
              <a:t>Müzik çoğaldıkça, insanlar daha az dinler hale gelmektedir. Müzik şeyleşmeyle birlikte dünyevi ve sosyal bir keyif unsurundan bireyin iç dünyasıyla ilgili bir mefhuma, bir öznel beğeni konusuna doğru gerilemiştir .</a:t>
            </a:r>
            <a:endParaRPr lang="tr-TR" sz="24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 descr="http://assets.nybooks.com/media/img/illustrations/adorno_theodor_w-20021024.2.gif"/>
          <p:cNvPicPr>
            <a:picLocks noChangeAspect="1" noChangeArrowheads="1"/>
          </p:cNvPicPr>
          <p:nvPr/>
        </p:nvPicPr>
        <p:blipFill>
          <a:blip r:embed="rId2" cstate="print"/>
          <a:srcRect/>
          <a:stretch>
            <a:fillRect/>
          </a:stretch>
        </p:blipFill>
        <p:spPr bwMode="auto">
          <a:xfrm>
            <a:off x="7238932" y="1345827"/>
            <a:ext cx="4204491" cy="4863195"/>
          </a:xfrm>
          <a:prstGeom prst="rect">
            <a:avLst/>
          </a:prstGeom>
          <a:noFill/>
        </p:spPr>
      </p:pic>
      <p:sp>
        <p:nvSpPr>
          <p:cNvPr id="5" name="4 Dikdörtgen"/>
          <p:cNvSpPr/>
          <p:nvPr/>
        </p:nvSpPr>
        <p:spPr>
          <a:xfrm>
            <a:off x="608847" y="649439"/>
            <a:ext cx="6601838" cy="1323439"/>
          </a:xfrm>
          <a:prstGeom prst="rect">
            <a:avLst/>
          </a:prstGeom>
        </p:spPr>
        <p:txBody>
          <a:bodyPr wrap="square">
            <a:spAutoFit/>
          </a:bodyPr>
          <a:lstStyle/>
          <a:p>
            <a:endParaRPr lang="tr-TR" sz="2400" b="1" smtClean="0"/>
          </a:p>
          <a:p>
            <a:endParaRPr lang="tr-TR" sz="2800" b="1" smtClean="0"/>
          </a:p>
          <a:p>
            <a:endParaRPr lang="tr-TR" sz="2800" b="1"/>
          </a:p>
        </p:txBody>
      </p:sp>
      <p:sp>
        <p:nvSpPr>
          <p:cNvPr id="4" name="3 Dikdörtgen"/>
          <p:cNvSpPr/>
          <p:nvPr/>
        </p:nvSpPr>
        <p:spPr>
          <a:xfrm>
            <a:off x="447825" y="547570"/>
            <a:ext cx="7483139" cy="523220"/>
          </a:xfrm>
          <a:prstGeom prst="rect">
            <a:avLst/>
          </a:prstGeom>
        </p:spPr>
        <p:txBody>
          <a:bodyPr wrap="none">
            <a:spAutoFit/>
          </a:bodyPr>
          <a:lstStyle/>
          <a:p>
            <a:r>
              <a:rPr lang="tr-TR" sz="2800" smtClean="0"/>
              <a:t>Müziğin Fetiş Karakteri ve Dinlemenin Gerilemesi</a:t>
            </a:r>
          </a:p>
        </p:txBody>
      </p:sp>
      <p:sp>
        <p:nvSpPr>
          <p:cNvPr id="2" name="Dikdörtgen 1"/>
          <p:cNvSpPr/>
          <p:nvPr/>
        </p:nvSpPr>
        <p:spPr>
          <a:xfrm>
            <a:off x="447825" y="1258181"/>
            <a:ext cx="6923883" cy="1569660"/>
          </a:xfrm>
          <a:prstGeom prst="rect">
            <a:avLst/>
          </a:prstGeom>
        </p:spPr>
        <p:txBody>
          <a:bodyPr wrap="none">
            <a:spAutoFit/>
          </a:bodyPr>
          <a:lstStyle/>
          <a:p>
            <a:r>
              <a:rPr lang="tr-TR" sz="2400" smtClean="0">
                <a:latin typeface="Calibri" panose="020F0502020204030204" pitchFamily="34" charset="0"/>
                <a:ea typeface="Calibri" panose="020F0502020204030204" pitchFamily="34" charset="0"/>
                <a:cs typeface="Times New Roman" panose="02020603050405020304" pitchFamily="18" charset="0"/>
              </a:rPr>
              <a:t>Adorno’ya göre artık kimse </a:t>
            </a:r>
            <a:r>
              <a:rPr lang="tr-TR" sz="2400" i="1">
                <a:latin typeface="Calibri" panose="020F0502020204030204" pitchFamily="34" charset="0"/>
                <a:ea typeface="Calibri" panose="020F0502020204030204" pitchFamily="34" charset="0"/>
                <a:cs typeface="Times New Roman" panose="02020603050405020304" pitchFamily="18" charset="0"/>
              </a:rPr>
              <a:t>gerçekten </a:t>
            </a:r>
            <a:r>
              <a:rPr lang="tr-TR" sz="2400">
                <a:latin typeface="Calibri" panose="020F0502020204030204" pitchFamily="34" charset="0"/>
                <a:ea typeface="Calibri" panose="020F0502020204030204" pitchFamily="34" charset="0"/>
                <a:cs typeface="Times New Roman" panose="02020603050405020304" pitchFamily="18" charset="0"/>
              </a:rPr>
              <a:t>müzik </a:t>
            </a:r>
            <a:r>
              <a:rPr lang="tr-TR" sz="2400" smtClean="0">
                <a:latin typeface="Calibri" panose="020F0502020204030204" pitchFamily="34" charset="0"/>
                <a:ea typeface="Calibri" panose="020F0502020204030204" pitchFamily="34" charset="0"/>
                <a:cs typeface="Times New Roman" panose="02020603050405020304" pitchFamily="18" charset="0"/>
              </a:rPr>
              <a:t>dinlemez.</a:t>
            </a:r>
          </a:p>
          <a:p>
            <a:endParaRPr lang="tr-TR" sz="2400">
              <a:latin typeface="Calibri" panose="020F0502020204030204" pitchFamily="34" charset="0"/>
              <a:cs typeface="Times New Roman" panose="02020603050405020304" pitchFamily="18" charset="0"/>
            </a:endParaRPr>
          </a:p>
          <a:p>
            <a:endParaRPr lang="tr-TR" sz="2400" smtClean="0">
              <a:latin typeface="Calibri" panose="020F0502020204030204" pitchFamily="34" charset="0"/>
              <a:cs typeface="Times New Roman" panose="02020603050405020304" pitchFamily="18" charset="0"/>
            </a:endParaRPr>
          </a:p>
          <a:p>
            <a:endParaRPr lang="tr-TR" sz="2400"/>
          </a:p>
        </p:txBody>
      </p:sp>
      <p:sp>
        <p:nvSpPr>
          <p:cNvPr id="3" name="Dikdörtgen 2"/>
          <p:cNvSpPr/>
          <p:nvPr/>
        </p:nvSpPr>
        <p:spPr>
          <a:xfrm>
            <a:off x="447825" y="2013458"/>
            <a:ext cx="6791107" cy="4154984"/>
          </a:xfrm>
          <a:prstGeom prst="rect">
            <a:avLst/>
          </a:prstGeom>
        </p:spPr>
        <p:txBody>
          <a:bodyPr wrap="square">
            <a:spAutoFit/>
          </a:bodyPr>
          <a:lstStyle/>
          <a:p>
            <a:r>
              <a:rPr lang="tr-TR" sz="2400">
                <a:latin typeface="Calibri" panose="020F0502020204030204" pitchFamily="34" charset="0"/>
                <a:ea typeface="Calibri" panose="020F0502020204030204" pitchFamily="34" charset="0"/>
                <a:cs typeface="Times New Roman" panose="02020603050405020304" pitchFamily="18" charset="0"/>
              </a:rPr>
              <a:t>Günlük bazda daha önce olmadığı kadar fazla müzik erişilebilir durumdadır. Hatta müzik endüstrisi sayesinde, artık müzikten uzak kalabilmek neredeyse imkansızdır. Fakat müzik çoğaldıkça, insanlar daha az dinler hale gelmektedir. </a:t>
            </a:r>
            <a:endParaRPr lang="tr-TR" sz="2400" smtClean="0">
              <a:latin typeface="Calibri" panose="020F0502020204030204" pitchFamily="34" charset="0"/>
              <a:ea typeface="Calibri" panose="020F0502020204030204" pitchFamily="34" charset="0"/>
              <a:cs typeface="Times New Roman" panose="02020603050405020304" pitchFamily="18" charset="0"/>
            </a:endParaRPr>
          </a:p>
          <a:p>
            <a:endParaRPr lang="tr-TR" sz="2400">
              <a:latin typeface="Calibri" panose="020F0502020204030204" pitchFamily="34" charset="0"/>
              <a:ea typeface="Calibri" panose="020F0502020204030204" pitchFamily="34" charset="0"/>
              <a:cs typeface="Times New Roman" panose="02020603050405020304" pitchFamily="18" charset="0"/>
            </a:endParaRPr>
          </a:p>
          <a:p>
            <a:r>
              <a:rPr lang="tr-TR" sz="2400" smtClean="0">
                <a:latin typeface="Calibri" panose="020F0502020204030204" pitchFamily="34" charset="0"/>
                <a:ea typeface="Calibri" panose="020F0502020204030204" pitchFamily="34" charset="0"/>
                <a:cs typeface="Times New Roman" panose="02020603050405020304" pitchFamily="18" charset="0"/>
              </a:rPr>
              <a:t>Adorno’ya göre müzik,  </a:t>
            </a:r>
            <a:r>
              <a:rPr lang="tr-TR" sz="2400">
                <a:latin typeface="Calibri" panose="020F0502020204030204" pitchFamily="34" charset="0"/>
                <a:ea typeface="Calibri" panose="020F0502020204030204" pitchFamily="34" charset="0"/>
                <a:cs typeface="Times New Roman" panose="02020603050405020304" pitchFamily="18" charset="0"/>
              </a:rPr>
              <a:t>şeyleşmeyle birlikte dünyevi ve sosyal bir keyif unsurundan bireyin iç dünyasıyla ilgili bir mefhuma, </a:t>
            </a:r>
            <a:r>
              <a:rPr lang="tr-TR" sz="2400" smtClean="0">
                <a:latin typeface="Calibri" panose="020F0502020204030204" pitchFamily="34" charset="0"/>
                <a:ea typeface="Calibri" panose="020F0502020204030204" pitchFamily="34" charset="0"/>
                <a:cs typeface="Times New Roman" panose="02020603050405020304" pitchFamily="18" charset="0"/>
              </a:rPr>
              <a:t>salt öznel bir beğeni </a:t>
            </a:r>
            <a:r>
              <a:rPr lang="tr-TR" sz="2400">
                <a:latin typeface="Calibri" panose="020F0502020204030204" pitchFamily="34" charset="0"/>
                <a:ea typeface="Calibri" panose="020F0502020204030204" pitchFamily="34" charset="0"/>
                <a:cs typeface="Times New Roman" panose="02020603050405020304" pitchFamily="18" charset="0"/>
              </a:rPr>
              <a:t>konusuna doğru </a:t>
            </a:r>
            <a:r>
              <a:rPr lang="tr-TR" sz="2400" smtClean="0">
                <a:latin typeface="Calibri" panose="020F0502020204030204" pitchFamily="34" charset="0"/>
                <a:ea typeface="Calibri" panose="020F0502020204030204" pitchFamily="34" charset="0"/>
                <a:cs typeface="Times New Roman" panose="02020603050405020304" pitchFamily="18" charset="0"/>
              </a:rPr>
              <a:t>gerilemiştir. </a:t>
            </a:r>
            <a:r>
              <a:rPr lang="tr-TR" sz="2400"/>
              <a:t>Şeyleşmiş müzik tamamen yalıtılmış, şahsi müzik tüketicisinin kafasındadır.</a:t>
            </a:r>
          </a:p>
        </p:txBody>
      </p:sp>
    </p:spTree>
    <p:extLst>
      <p:ext uri="{BB962C8B-B14F-4D97-AF65-F5344CB8AC3E}">
        <p14:creationId xmlns:p14="http://schemas.microsoft.com/office/powerpoint/2010/main" val="231201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 descr="http://assets.nybooks.com/media/img/illustrations/adorno_theodor_w-20021024.2.gif"/>
          <p:cNvPicPr>
            <a:picLocks noChangeAspect="1" noChangeArrowheads="1"/>
          </p:cNvPicPr>
          <p:nvPr/>
        </p:nvPicPr>
        <p:blipFill>
          <a:blip r:embed="rId2" cstate="print"/>
          <a:srcRect/>
          <a:stretch>
            <a:fillRect/>
          </a:stretch>
        </p:blipFill>
        <p:spPr bwMode="auto">
          <a:xfrm>
            <a:off x="7257982" y="1085849"/>
            <a:ext cx="4204491" cy="4863195"/>
          </a:xfrm>
          <a:prstGeom prst="rect">
            <a:avLst/>
          </a:prstGeom>
          <a:noFill/>
        </p:spPr>
      </p:pic>
      <p:sp>
        <p:nvSpPr>
          <p:cNvPr id="5" name="4 Dikdörtgen"/>
          <p:cNvSpPr/>
          <p:nvPr/>
        </p:nvSpPr>
        <p:spPr>
          <a:xfrm>
            <a:off x="830095" y="654464"/>
            <a:ext cx="6601838" cy="1323439"/>
          </a:xfrm>
          <a:prstGeom prst="rect">
            <a:avLst/>
          </a:prstGeom>
        </p:spPr>
        <p:txBody>
          <a:bodyPr wrap="square">
            <a:spAutoFit/>
          </a:bodyPr>
          <a:lstStyle/>
          <a:p>
            <a:endParaRPr lang="tr-TR" sz="2400" b="1" smtClean="0"/>
          </a:p>
          <a:p>
            <a:endParaRPr lang="tr-TR" sz="2800" b="1" smtClean="0"/>
          </a:p>
          <a:p>
            <a:endParaRPr lang="tr-TR" sz="2800" b="1"/>
          </a:p>
        </p:txBody>
      </p:sp>
      <p:sp>
        <p:nvSpPr>
          <p:cNvPr id="4" name="3 Dikdörtgen"/>
          <p:cNvSpPr/>
          <p:nvPr/>
        </p:nvSpPr>
        <p:spPr>
          <a:xfrm>
            <a:off x="624612" y="831874"/>
            <a:ext cx="7483139" cy="523220"/>
          </a:xfrm>
          <a:prstGeom prst="rect">
            <a:avLst/>
          </a:prstGeom>
        </p:spPr>
        <p:txBody>
          <a:bodyPr wrap="none">
            <a:spAutoFit/>
          </a:bodyPr>
          <a:lstStyle/>
          <a:p>
            <a:r>
              <a:rPr lang="tr-TR" sz="2800" smtClean="0"/>
              <a:t>Müziğin Fetiş Karakteri ve Dinlemenin Gerilemesi</a:t>
            </a:r>
          </a:p>
        </p:txBody>
      </p:sp>
      <p:sp>
        <p:nvSpPr>
          <p:cNvPr id="6" name="Dikdörtgen 5"/>
          <p:cNvSpPr/>
          <p:nvPr/>
        </p:nvSpPr>
        <p:spPr>
          <a:xfrm>
            <a:off x="624612" y="1532504"/>
            <a:ext cx="6633370" cy="4893647"/>
          </a:xfrm>
          <a:prstGeom prst="rect">
            <a:avLst/>
          </a:prstGeom>
        </p:spPr>
        <p:txBody>
          <a:bodyPr wrap="square">
            <a:spAutoFit/>
          </a:bodyPr>
          <a:lstStyle/>
          <a:p>
            <a:r>
              <a:rPr lang="tr-TR" sz="2400">
                <a:latin typeface="Calibri" panose="020F0502020204030204" pitchFamily="34" charset="0"/>
                <a:ea typeface="Calibri" panose="020F0502020204030204" pitchFamily="34" charset="0"/>
                <a:cs typeface="Times New Roman" panose="02020603050405020304" pitchFamily="18" charset="0"/>
              </a:rPr>
              <a:t>Adorno şeyleşmiş, fetişleşmiş müziğin tüm bu veçhelerini dinlemenin </a:t>
            </a:r>
            <a:r>
              <a:rPr lang="tr-TR" sz="2400" i="1">
                <a:latin typeface="Calibri" panose="020F0502020204030204" pitchFamily="34" charset="0"/>
                <a:ea typeface="Calibri" panose="020F0502020204030204" pitchFamily="34" charset="0"/>
                <a:cs typeface="Times New Roman" panose="02020603050405020304" pitchFamily="18" charset="0"/>
              </a:rPr>
              <a:t>gerilemesi</a:t>
            </a:r>
            <a:r>
              <a:rPr lang="tr-TR" sz="2400">
                <a:latin typeface="Calibri" panose="020F0502020204030204" pitchFamily="34" charset="0"/>
                <a:ea typeface="Calibri" panose="020F0502020204030204" pitchFamily="34" charset="0"/>
                <a:cs typeface="Times New Roman" panose="02020603050405020304" pitchFamily="18" charset="0"/>
              </a:rPr>
              <a:t>nin göstergeleri sayar. </a:t>
            </a:r>
            <a:endParaRPr lang="tr-TR" sz="2400" smtClean="0">
              <a:latin typeface="Calibri" panose="020F0502020204030204" pitchFamily="34" charset="0"/>
              <a:ea typeface="Calibri" panose="020F0502020204030204" pitchFamily="34" charset="0"/>
              <a:cs typeface="Times New Roman" panose="02020603050405020304" pitchFamily="18" charset="0"/>
            </a:endParaRPr>
          </a:p>
          <a:p>
            <a:endParaRPr lang="tr-TR" sz="2400">
              <a:latin typeface="Calibri" panose="020F0502020204030204" pitchFamily="34" charset="0"/>
              <a:ea typeface="Calibri" panose="020F0502020204030204" pitchFamily="34" charset="0"/>
              <a:cs typeface="Times New Roman" panose="02020603050405020304" pitchFamily="18" charset="0"/>
            </a:endParaRPr>
          </a:p>
          <a:p>
            <a:r>
              <a:rPr lang="tr-TR" sz="2400" smtClean="0">
                <a:latin typeface="Calibri" panose="020F0502020204030204" pitchFamily="34" charset="0"/>
                <a:ea typeface="Calibri" panose="020F0502020204030204" pitchFamily="34" charset="0"/>
                <a:cs typeface="Times New Roman" panose="02020603050405020304" pitchFamily="18" charset="0"/>
              </a:rPr>
              <a:t>Freudyen </a:t>
            </a:r>
            <a:r>
              <a:rPr lang="tr-TR" sz="2400">
                <a:latin typeface="Calibri" panose="020F0502020204030204" pitchFamily="34" charset="0"/>
                <a:ea typeface="Calibri" panose="020F0502020204030204" pitchFamily="34" charset="0"/>
                <a:cs typeface="Times New Roman" panose="02020603050405020304" pitchFamily="18" charset="0"/>
              </a:rPr>
              <a:t>psikanalizden ödünç aldığı bu terim, erken bir çocuksuluk durumuna dönme anlamına gelir. </a:t>
            </a:r>
            <a:endParaRPr lang="tr-TR" sz="2400" smtClean="0">
              <a:latin typeface="Calibri" panose="020F0502020204030204" pitchFamily="34" charset="0"/>
              <a:ea typeface="Calibri" panose="020F0502020204030204" pitchFamily="34" charset="0"/>
              <a:cs typeface="Times New Roman" panose="02020603050405020304" pitchFamily="18" charset="0"/>
            </a:endParaRPr>
          </a:p>
          <a:p>
            <a:endParaRPr lang="tr-TR" sz="2400">
              <a:latin typeface="Calibri" panose="020F0502020204030204" pitchFamily="34" charset="0"/>
              <a:ea typeface="Calibri" panose="020F0502020204030204" pitchFamily="34" charset="0"/>
              <a:cs typeface="Times New Roman" panose="02020603050405020304" pitchFamily="18" charset="0"/>
            </a:endParaRPr>
          </a:p>
          <a:p>
            <a:r>
              <a:rPr lang="tr-TR" sz="2400" smtClean="0">
                <a:latin typeface="Calibri" panose="020F0502020204030204" pitchFamily="34" charset="0"/>
                <a:ea typeface="Calibri" panose="020F0502020204030204" pitchFamily="34" charset="0"/>
                <a:cs typeface="Times New Roman" panose="02020603050405020304" pitchFamily="18" charset="0"/>
              </a:rPr>
              <a:t>Adorno’ya </a:t>
            </a:r>
            <a:r>
              <a:rPr lang="tr-TR" sz="2400">
                <a:latin typeface="Calibri" panose="020F0502020204030204" pitchFamily="34" charset="0"/>
                <a:ea typeface="Calibri" panose="020F0502020204030204" pitchFamily="34" charset="0"/>
                <a:cs typeface="Times New Roman" panose="02020603050405020304" pitchFamily="18" charset="0"/>
              </a:rPr>
              <a:t>göre müzikal deneyim akli ve olgun niteliğini yitirmiştir. </a:t>
            </a:r>
            <a:endParaRPr lang="tr-TR" sz="2400" smtClean="0">
              <a:latin typeface="Calibri" panose="020F0502020204030204" pitchFamily="34" charset="0"/>
              <a:ea typeface="Calibri" panose="020F0502020204030204" pitchFamily="34" charset="0"/>
              <a:cs typeface="Times New Roman" panose="02020603050405020304" pitchFamily="18" charset="0"/>
            </a:endParaRPr>
          </a:p>
          <a:p>
            <a:endParaRPr lang="tr-TR" sz="2400" smtClean="0">
              <a:latin typeface="Calibri" panose="020F0502020204030204" pitchFamily="34" charset="0"/>
              <a:ea typeface="Calibri" panose="020F0502020204030204" pitchFamily="34" charset="0"/>
              <a:cs typeface="Times New Roman" panose="02020603050405020304" pitchFamily="18" charset="0"/>
            </a:endParaRPr>
          </a:p>
          <a:p>
            <a:r>
              <a:rPr lang="tr-TR" sz="2400" smtClean="0">
                <a:latin typeface="Calibri" panose="020F0502020204030204" pitchFamily="34" charset="0"/>
                <a:ea typeface="Calibri" panose="020F0502020204030204" pitchFamily="34" charset="0"/>
                <a:cs typeface="Times New Roman" panose="02020603050405020304" pitchFamily="18" charset="0"/>
              </a:rPr>
              <a:t>«Gerilemiş </a:t>
            </a:r>
            <a:r>
              <a:rPr lang="tr-TR" sz="2400">
                <a:latin typeface="Calibri" panose="020F0502020204030204" pitchFamily="34" charset="0"/>
                <a:ea typeface="Calibri" panose="020F0502020204030204" pitchFamily="34" charset="0"/>
                <a:cs typeface="Times New Roman" panose="02020603050405020304" pitchFamily="18" charset="0"/>
              </a:rPr>
              <a:t>dinleyiciler çocuk gibi davranırlar. İnatla, tekrar ve tekrar aynı yemekten tabak tabak yemek </a:t>
            </a:r>
            <a:r>
              <a:rPr lang="tr-TR" sz="2400" smtClean="0">
                <a:latin typeface="Calibri" panose="020F0502020204030204" pitchFamily="34" charset="0"/>
                <a:ea typeface="Calibri" panose="020F0502020204030204" pitchFamily="34" charset="0"/>
                <a:cs typeface="Times New Roman" panose="02020603050405020304" pitchFamily="18" charset="0"/>
              </a:rPr>
              <a:t>isterler.»</a:t>
            </a:r>
            <a:endParaRPr lang="tr-TR" sz="2400"/>
          </a:p>
        </p:txBody>
      </p:sp>
    </p:spTree>
    <p:extLst>
      <p:ext uri="{BB962C8B-B14F-4D97-AF65-F5344CB8AC3E}">
        <p14:creationId xmlns:p14="http://schemas.microsoft.com/office/powerpoint/2010/main" val="35052767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890" name="Picture 2" descr="http://assets.nybooks.com/media/img/illustrations/adorno_theodor_w-20021024.2.gif"/>
          <p:cNvPicPr>
            <a:picLocks noChangeAspect="1" noChangeArrowheads="1"/>
          </p:cNvPicPr>
          <p:nvPr/>
        </p:nvPicPr>
        <p:blipFill>
          <a:blip r:embed="rId2" cstate="print"/>
          <a:srcRect/>
          <a:stretch>
            <a:fillRect/>
          </a:stretch>
        </p:blipFill>
        <p:spPr bwMode="auto">
          <a:xfrm>
            <a:off x="7257982" y="1085849"/>
            <a:ext cx="4204491" cy="4863195"/>
          </a:xfrm>
          <a:prstGeom prst="rect">
            <a:avLst/>
          </a:prstGeom>
          <a:noFill/>
        </p:spPr>
      </p:pic>
      <p:sp>
        <p:nvSpPr>
          <p:cNvPr id="5" name="4 Dikdörtgen"/>
          <p:cNvSpPr/>
          <p:nvPr/>
        </p:nvSpPr>
        <p:spPr>
          <a:xfrm>
            <a:off x="830095" y="654464"/>
            <a:ext cx="6601838" cy="1323439"/>
          </a:xfrm>
          <a:prstGeom prst="rect">
            <a:avLst/>
          </a:prstGeom>
        </p:spPr>
        <p:txBody>
          <a:bodyPr wrap="square">
            <a:spAutoFit/>
          </a:bodyPr>
          <a:lstStyle/>
          <a:p>
            <a:endParaRPr lang="tr-TR" sz="2400" b="1" smtClean="0"/>
          </a:p>
          <a:p>
            <a:endParaRPr lang="tr-TR" sz="2800" b="1" smtClean="0"/>
          </a:p>
          <a:p>
            <a:endParaRPr lang="tr-TR" sz="2800" b="1"/>
          </a:p>
        </p:txBody>
      </p:sp>
      <p:sp>
        <p:nvSpPr>
          <p:cNvPr id="4" name="3 Dikdörtgen"/>
          <p:cNvSpPr/>
          <p:nvPr/>
        </p:nvSpPr>
        <p:spPr>
          <a:xfrm>
            <a:off x="510312" y="660424"/>
            <a:ext cx="7483139" cy="523220"/>
          </a:xfrm>
          <a:prstGeom prst="rect">
            <a:avLst/>
          </a:prstGeom>
        </p:spPr>
        <p:txBody>
          <a:bodyPr wrap="none">
            <a:spAutoFit/>
          </a:bodyPr>
          <a:lstStyle/>
          <a:p>
            <a:r>
              <a:rPr lang="tr-TR" sz="2800" smtClean="0"/>
              <a:t>Müziğin Fetiş Karakteri ve Dinlemenin Gerilemesi</a:t>
            </a:r>
          </a:p>
        </p:txBody>
      </p:sp>
      <p:sp>
        <p:nvSpPr>
          <p:cNvPr id="2" name="Dikdörtgen 1"/>
          <p:cNvSpPr/>
          <p:nvPr/>
        </p:nvSpPr>
        <p:spPr>
          <a:xfrm>
            <a:off x="510312" y="1609069"/>
            <a:ext cx="6921621" cy="3416320"/>
          </a:xfrm>
          <a:prstGeom prst="rect">
            <a:avLst/>
          </a:prstGeom>
        </p:spPr>
        <p:txBody>
          <a:bodyPr wrap="square">
            <a:spAutoFit/>
          </a:bodyPr>
          <a:lstStyle/>
          <a:p>
            <a:r>
              <a:rPr lang="tr-TR" sz="2400">
                <a:latin typeface="Calibri" panose="020F0502020204030204" pitchFamily="34" charset="0"/>
                <a:ea typeface="Calibri" panose="020F0502020204030204" pitchFamily="34" charset="0"/>
                <a:cs typeface="Times New Roman" panose="02020603050405020304" pitchFamily="18" charset="0"/>
              </a:rPr>
              <a:t>Müziğin şeyleşmesi artık hiçbir şeyi dinlemeyen dinleyiciler üzerinde kitlesel bir kalıcı çocukluk (enfantilizm) durumu yaratır. </a:t>
            </a:r>
            <a:endParaRPr lang="tr-TR" sz="2400" smtClean="0">
              <a:latin typeface="Calibri" panose="020F0502020204030204" pitchFamily="34" charset="0"/>
              <a:ea typeface="Calibri" panose="020F0502020204030204" pitchFamily="34" charset="0"/>
              <a:cs typeface="Times New Roman" panose="02020603050405020304" pitchFamily="18" charset="0"/>
            </a:endParaRPr>
          </a:p>
          <a:p>
            <a:endParaRPr lang="tr-TR" sz="2400">
              <a:latin typeface="Calibri" panose="020F0502020204030204" pitchFamily="34" charset="0"/>
              <a:ea typeface="Calibri" panose="020F0502020204030204" pitchFamily="34" charset="0"/>
              <a:cs typeface="Times New Roman" panose="02020603050405020304" pitchFamily="18" charset="0"/>
            </a:endParaRPr>
          </a:p>
          <a:p>
            <a:r>
              <a:rPr lang="tr-TR" sz="2400" smtClean="0">
                <a:latin typeface="Calibri" panose="020F0502020204030204" pitchFamily="34" charset="0"/>
                <a:ea typeface="Calibri" panose="020F0502020204030204" pitchFamily="34" charset="0"/>
                <a:cs typeface="Times New Roman" panose="02020603050405020304" pitchFamily="18" charset="0"/>
              </a:rPr>
              <a:t>Bu </a:t>
            </a:r>
            <a:r>
              <a:rPr lang="tr-TR" sz="2400">
                <a:latin typeface="Calibri" panose="020F0502020204030204" pitchFamily="34" charset="0"/>
                <a:ea typeface="Calibri" panose="020F0502020204030204" pitchFamily="34" charset="0"/>
                <a:cs typeface="Times New Roman" panose="02020603050405020304" pitchFamily="18" charset="0"/>
              </a:rPr>
              <a:t>şekilde direniş ya da eleştiri ihtimali, dahası </a:t>
            </a:r>
            <a:r>
              <a:rPr lang="tr-TR" sz="2400" i="1">
                <a:latin typeface="Calibri" panose="020F0502020204030204" pitchFamily="34" charset="0"/>
                <a:ea typeface="Calibri" panose="020F0502020204030204" pitchFamily="34" charset="0"/>
                <a:cs typeface="Times New Roman" panose="02020603050405020304" pitchFamily="18" charset="0"/>
              </a:rPr>
              <a:t>özerk sanat</a:t>
            </a:r>
            <a:r>
              <a:rPr lang="tr-TR" sz="2400">
                <a:latin typeface="Calibri" panose="020F0502020204030204" pitchFamily="34" charset="0"/>
                <a:ea typeface="Calibri" panose="020F0502020204030204" pitchFamily="34" charset="0"/>
                <a:cs typeface="Times New Roman" panose="02020603050405020304" pitchFamily="18" charset="0"/>
              </a:rPr>
              <a:t> olanağı yitirilmiş </a:t>
            </a:r>
            <a:r>
              <a:rPr lang="tr-TR" sz="2400" smtClean="0">
                <a:latin typeface="Calibri" panose="020F0502020204030204" pitchFamily="34" charset="0"/>
                <a:ea typeface="Calibri" panose="020F0502020204030204" pitchFamily="34" charset="0"/>
                <a:cs typeface="Times New Roman" panose="02020603050405020304" pitchFamily="18" charset="0"/>
              </a:rPr>
              <a:t>olur.</a:t>
            </a:r>
          </a:p>
          <a:p>
            <a:endParaRPr lang="tr-TR" sz="2400">
              <a:latin typeface="Calibri" panose="020F0502020204030204" pitchFamily="34" charset="0"/>
              <a:ea typeface="Calibri" panose="020F0502020204030204" pitchFamily="34" charset="0"/>
              <a:cs typeface="Times New Roman" panose="02020603050405020304" pitchFamily="18" charset="0"/>
            </a:endParaRPr>
          </a:p>
          <a:p>
            <a:r>
              <a:rPr lang="tr-TR" sz="2400" smtClean="0">
                <a:latin typeface="Calibri" panose="020F0502020204030204" pitchFamily="34" charset="0"/>
                <a:ea typeface="Calibri" panose="020F0502020204030204" pitchFamily="34" charset="0"/>
                <a:cs typeface="Times New Roman" panose="02020603050405020304" pitchFamily="18" charset="0"/>
              </a:rPr>
              <a:t>İnsanın </a:t>
            </a:r>
            <a:r>
              <a:rPr lang="tr-TR" sz="2400">
                <a:latin typeface="Calibri" panose="020F0502020204030204" pitchFamily="34" charset="0"/>
                <a:ea typeface="Calibri" panose="020F0502020204030204" pitchFamily="34" charset="0"/>
                <a:cs typeface="Times New Roman" panose="02020603050405020304" pitchFamily="18" charset="0"/>
              </a:rPr>
              <a:t>özerklik, bağımsızlık ve özgürlüğünün ifadesi olarak </a:t>
            </a:r>
            <a:r>
              <a:rPr lang="tr-TR" sz="2400" smtClean="0">
                <a:latin typeface="Calibri" panose="020F0502020204030204" pitchFamily="34" charset="0"/>
                <a:ea typeface="Calibri" panose="020F0502020204030204" pitchFamily="34" charset="0"/>
                <a:cs typeface="Times New Roman" panose="02020603050405020304" pitchFamily="18" charset="0"/>
              </a:rPr>
              <a:t>sanat ihtimali yitirilmiş olur. </a:t>
            </a:r>
            <a:endParaRPr lang="tr-TR" sz="2400"/>
          </a:p>
        </p:txBody>
      </p:sp>
    </p:spTree>
    <p:extLst>
      <p:ext uri="{BB962C8B-B14F-4D97-AF65-F5344CB8AC3E}">
        <p14:creationId xmlns:p14="http://schemas.microsoft.com/office/powerpoint/2010/main" val="25043761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osswolfe.files.wordpress.com/2013/04/a.jpg"/>
          <p:cNvPicPr>
            <a:picLocks noChangeAspect="1" noChangeArrowheads="1"/>
          </p:cNvPicPr>
          <p:nvPr/>
        </p:nvPicPr>
        <p:blipFill>
          <a:blip r:embed="rId2" cstate="print"/>
          <a:srcRect/>
          <a:stretch>
            <a:fillRect/>
          </a:stretch>
        </p:blipFill>
        <p:spPr bwMode="auto">
          <a:xfrm>
            <a:off x="9040780" y="1291013"/>
            <a:ext cx="2764587" cy="4011523"/>
          </a:xfrm>
          <a:prstGeom prst="rect">
            <a:avLst/>
          </a:prstGeom>
          <a:noFill/>
        </p:spPr>
      </p:pic>
      <p:sp>
        <p:nvSpPr>
          <p:cNvPr id="5" name="4 Dikdörtgen"/>
          <p:cNvSpPr/>
          <p:nvPr/>
        </p:nvSpPr>
        <p:spPr>
          <a:xfrm>
            <a:off x="588200" y="1291013"/>
            <a:ext cx="7953128" cy="5693866"/>
          </a:xfrm>
          <a:prstGeom prst="rect">
            <a:avLst/>
          </a:prstGeom>
        </p:spPr>
        <p:txBody>
          <a:bodyPr wrap="square">
            <a:spAutoFit/>
          </a:bodyPr>
          <a:lstStyle/>
          <a:p>
            <a:pPr algn="just"/>
            <a:r>
              <a:rPr lang="tr-TR" sz="2800" b="1" smtClean="0">
                <a:solidFill>
                  <a:schemeClr val="bg1"/>
                </a:solidFill>
              </a:rPr>
              <a:t>Müziğin Fetiş Karakteri ve Dinlemenin Gerilemesi </a:t>
            </a:r>
            <a:r>
              <a:rPr lang="tr-TR" sz="2800" b="1" smtClean="0">
                <a:solidFill>
                  <a:schemeClr val="bg1"/>
                </a:solidFill>
              </a:rPr>
              <a:t>				(</a:t>
            </a:r>
            <a:r>
              <a:rPr lang="tr-TR" sz="2800" b="1" smtClean="0">
                <a:solidFill>
                  <a:schemeClr val="bg1"/>
                </a:solidFill>
              </a:rPr>
              <a:t>1938)</a:t>
            </a:r>
          </a:p>
          <a:p>
            <a:pPr algn="just"/>
            <a:endParaRPr lang="tr-TR" sz="2800" smtClean="0">
              <a:solidFill>
                <a:schemeClr val="bg1"/>
              </a:solidFill>
            </a:endParaRPr>
          </a:p>
          <a:p>
            <a:pPr algn="just"/>
            <a:r>
              <a:rPr lang="tr-TR" sz="2800">
                <a:solidFill>
                  <a:schemeClr val="bg1"/>
                </a:solidFill>
              </a:rPr>
              <a:t>Adorno kültür eleştirmenliğinden </a:t>
            </a:r>
            <a:r>
              <a:rPr lang="tr-TR" sz="2800" smtClean="0">
                <a:solidFill>
                  <a:schemeClr val="bg1"/>
                </a:solidFill>
              </a:rPr>
              <a:t>ziyade müzik </a:t>
            </a:r>
            <a:r>
              <a:rPr lang="tr-TR" sz="2800">
                <a:solidFill>
                  <a:schemeClr val="bg1"/>
                </a:solidFill>
              </a:rPr>
              <a:t>ve </a:t>
            </a:r>
            <a:r>
              <a:rPr lang="tr-TR" sz="2800" smtClean="0">
                <a:solidFill>
                  <a:schemeClr val="bg1"/>
                </a:solidFill>
              </a:rPr>
              <a:t>estetik </a:t>
            </a:r>
            <a:r>
              <a:rPr lang="tr-TR" sz="2800">
                <a:solidFill>
                  <a:schemeClr val="bg1"/>
                </a:solidFill>
              </a:rPr>
              <a:t>kuramcısı olarak </a:t>
            </a:r>
            <a:r>
              <a:rPr lang="tr-TR" sz="2800" smtClean="0">
                <a:solidFill>
                  <a:schemeClr val="bg1"/>
                </a:solidFill>
              </a:rPr>
              <a:t>bilinir.</a:t>
            </a:r>
          </a:p>
          <a:p>
            <a:pPr algn="just"/>
            <a:endParaRPr lang="tr-TR" sz="2800">
              <a:solidFill>
                <a:schemeClr val="bg1"/>
              </a:solidFill>
            </a:endParaRPr>
          </a:p>
          <a:p>
            <a:pPr algn="just"/>
            <a:r>
              <a:rPr lang="tr-TR" sz="2800">
                <a:solidFill>
                  <a:schemeClr val="bg1"/>
                </a:solidFill>
              </a:rPr>
              <a:t>1930’larda müziğin </a:t>
            </a:r>
            <a:r>
              <a:rPr lang="tr-TR" sz="2800" smtClean="0">
                <a:solidFill>
                  <a:schemeClr val="bg1"/>
                </a:solidFill>
              </a:rPr>
              <a:t>parçası </a:t>
            </a:r>
            <a:r>
              <a:rPr lang="tr-TR" sz="2800">
                <a:solidFill>
                  <a:schemeClr val="bg1"/>
                </a:solidFill>
              </a:rPr>
              <a:t>olduğu toplum ve kültürle ilişkisini </a:t>
            </a:r>
            <a:r>
              <a:rPr lang="tr-TR" sz="2800" smtClean="0">
                <a:solidFill>
                  <a:schemeClr val="bg1"/>
                </a:solidFill>
              </a:rPr>
              <a:t>açıklayabilecek </a:t>
            </a:r>
            <a:r>
              <a:rPr lang="tr-TR" sz="2800">
                <a:solidFill>
                  <a:schemeClr val="bg1"/>
                </a:solidFill>
              </a:rPr>
              <a:t>bir </a:t>
            </a:r>
            <a:r>
              <a:rPr lang="tr-TR" sz="2800" smtClean="0">
                <a:solidFill>
                  <a:schemeClr val="bg1"/>
                </a:solidFill>
              </a:rPr>
              <a:t>«müzik sosyolojisi»nin temellerini atanlardan biriydi.</a:t>
            </a:r>
          </a:p>
          <a:p>
            <a:pPr algn="just"/>
            <a:endParaRPr lang="tr-TR" sz="2800" b="1">
              <a:solidFill>
                <a:schemeClr val="bg1"/>
              </a:solidFill>
            </a:endParaRPr>
          </a:p>
          <a:p>
            <a:pPr algn="just"/>
            <a:endParaRPr lang="tr-TR" sz="2800" b="1" smtClean="0">
              <a:solidFill>
                <a:schemeClr val="bg1"/>
              </a:solidFill>
            </a:endParaRPr>
          </a:p>
          <a:p>
            <a:pPr algn="just"/>
            <a:endParaRPr lang="tr-TR" sz="2800" b="1" smtClean="0">
              <a:solidFill>
                <a:schemeClr val="bg1"/>
              </a:solidFill>
            </a:endParaRPr>
          </a:p>
          <a:p>
            <a:pPr algn="just"/>
            <a:endParaRPr lang="tr-TR" sz="2800" b="1">
              <a:solidFill>
                <a:schemeClr val="bg1"/>
              </a:solidFill>
            </a:endParaRPr>
          </a:p>
        </p:txBody>
      </p:sp>
    </p:spTree>
    <p:extLst>
      <p:ext uri="{BB962C8B-B14F-4D97-AF65-F5344CB8AC3E}">
        <p14:creationId xmlns:p14="http://schemas.microsoft.com/office/powerpoint/2010/main" val="23456208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2" descr="http://assets.nybooks.com/media/img/illustrations/adorno_theodor_w-20021024.2.gif"/>
          <p:cNvPicPr>
            <a:picLocks noChangeAspect="1" noChangeArrowheads="1"/>
          </p:cNvPicPr>
          <p:nvPr/>
        </p:nvPicPr>
        <p:blipFill>
          <a:blip r:embed="rId2" cstate="print"/>
          <a:srcRect/>
          <a:stretch>
            <a:fillRect/>
          </a:stretch>
        </p:blipFill>
        <p:spPr bwMode="auto">
          <a:xfrm>
            <a:off x="7987509" y="1104899"/>
            <a:ext cx="4204491" cy="4863195"/>
          </a:xfrm>
          <a:prstGeom prst="rect">
            <a:avLst/>
          </a:prstGeom>
          <a:noFill/>
        </p:spPr>
      </p:pic>
      <p:sp>
        <p:nvSpPr>
          <p:cNvPr id="4" name="Dikdörtgen 3"/>
          <p:cNvSpPr/>
          <p:nvPr/>
        </p:nvSpPr>
        <p:spPr>
          <a:xfrm>
            <a:off x="1085849" y="1234391"/>
            <a:ext cx="6730209" cy="4604209"/>
          </a:xfrm>
          <a:prstGeom prst="rect">
            <a:avLst/>
          </a:prstGeom>
        </p:spPr>
        <p:txBody>
          <a:bodyPr wrap="square">
            <a:spAutoFit/>
          </a:bodyPr>
          <a:lstStyle/>
          <a:p>
            <a:pPr algn="just">
              <a:lnSpc>
                <a:spcPct val="106000"/>
              </a:lnSpc>
              <a:spcAft>
                <a:spcPts val="800"/>
              </a:spcAft>
            </a:pPr>
            <a:r>
              <a:rPr lang="tr-TR" sz="2400">
                <a:latin typeface="Calibri" panose="020F0502020204030204" pitchFamily="34" charset="0"/>
                <a:ea typeface="Calibri" panose="020F0502020204030204" pitchFamily="34" charset="0"/>
                <a:cs typeface="Times New Roman" panose="02020603050405020304" pitchFamily="18" charset="0"/>
              </a:rPr>
              <a:t>Adorno’ya göre sanatın özerk olabilmesi için kitle kültürünün dışında, kar güdüsünden ve piyasanın yasalarından uzak kalabilmesi gerekir. </a:t>
            </a:r>
            <a:endParaRPr lang="tr-TR" sz="24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2400" smtClean="0">
                <a:latin typeface="Calibri" panose="020F0502020204030204" pitchFamily="34" charset="0"/>
                <a:ea typeface="Calibri" panose="020F0502020204030204" pitchFamily="34" charset="0"/>
                <a:cs typeface="Times New Roman" panose="02020603050405020304" pitchFamily="18" charset="0"/>
              </a:rPr>
              <a:t>İzlerkitlenin </a:t>
            </a:r>
            <a:r>
              <a:rPr lang="tr-TR" sz="2400">
                <a:latin typeface="Calibri" panose="020F0502020204030204" pitchFamily="34" charset="0"/>
                <a:ea typeface="Calibri" panose="020F0502020204030204" pitchFamily="34" charset="0"/>
                <a:cs typeface="Times New Roman" panose="02020603050405020304" pitchFamily="18" charset="0"/>
              </a:rPr>
              <a:t>geniş ve çeşitli kesimlerine ulaşabilmek için kültürel ürünlerinin form ve içeriği olabildiğince basit, kolay ulaşılır ve anlaşılır olmalıdır. Kitle kültürü ürünleri bu şekilde dışsal baskılarla belirlenir. </a:t>
            </a:r>
            <a:endParaRPr lang="tr-TR" sz="2400" smtClean="0">
              <a:latin typeface="Calibri" panose="020F0502020204030204" pitchFamily="34" charset="0"/>
              <a:ea typeface="Calibri" panose="020F0502020204030204" pitchFamily="34" charset="0"/>
              <a:cs typeface="Times New Roman" panose="02020603050405020304" pitchFamily="18" charset="0"/>
            </a:endParaRPr>
          </a:p>
          <a:p>
            <a:pPr algn="just">
              <a:lnSpc>
                <a:spcPct val="106000"/>
              </a:lnSpc>
              <a:spcAft>
                <a:spcPts val="800"/>
              </a:spcAft>
            </a:pPr>
            <a:r>
              <a:rPr lang="tr-TR" sz="2400" smtClean="0">
                <a:latin typeface="Calibri" panose="020F0502020204030204" pitchFamily="34" charset="0"/>
                <a:ea typeface="Calibri" panose="020F0502020204030204" pitchFamily="34" charset="0"/>
                <a:cs typeface="Times New Roman" panose="02020603050405020304" pitchFamily="18" charset="0"/>
              </a:rPr>
              <a:t>Sanatın </a:t>
            </a:r>
            <a:r>
              <a:rPr lang="tr-TR" sz="2400">
                <a:latin typeface="Calibri" panose="020F0502020204030204" pitchFamily="34" charset="0"/>
                <a:ea typeface="Calibri" panose="020F0502020204030204" pitchFamily="34" charset="0"/>
                <a:cs typeface="Times New Roman" panose="02020603050405020304" pitchFamily="18" charset="0"/>
              </a:rPr>
              <a:t>özerkliğine duyulan sadakat korunmak isteniyorsa, sanat kendisini dışsal güçlerin çekimine direnen form ve içeriklerde kendini açığa çıkarmalıdır. </a:t>
            </a:r>
            <a:endParaRPr lang="tr-TR"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1445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1295400" y="4744318"/>
            <a:ext cx="9629775" cy="1658403"/>
          </a:xfrm>
          <a:prstGeom prst="rect">
            <a:avLst/>
          </a:prstGeom>
        </p:spPr>
        <p:txBody>
          <a:bodyPr wrap="square">
            <a:spAutoFit/>
          </a:bodyPr>
          <a:lstStyle/>
          <a:p>
            <a:pPr algn="just">
              <a:lnSpc>
                <a:spcPct val="106000"/>
              </a:lnSpc>
              <a:spcAft>
                <a:spcPts val="800"/>
              </a:spcAft>
            </a:pPr>
            <a:r>
              <a:rPr lang="tr-TR" sz="2400">
                <a:solidFill>
                  <a:schemeClr val="bg1"/>
                </a:solidFill>
                <a:latin typeface="Calibri" panose="020F0502020204030204" pitchFamily="34" charset="0"/>
                <a:ea typeface="Calibri" panose="020F0502020204030204" pitchFamily="34" charset="0"/>
                <a:cs typeface="Times New Roman" panose="02020603050405020304" pitchFamily="18" charset="0"/>
              </a:rPr>
              <a:t>Adorno özerk sanatın “zorluğunu” kabul etmekle kalmadı, öyle de olması gerektiğini savundu. Bu, kolaycı sofra tüketimine direnmenin yoluydu. </a:t>
            </a:r>
            <a:r>
              <a:rPr lang="tr-TR" sz="24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 Modern </a:t>
            </a:r>
            <a:r>
              <a:rPr lang="tr-TR" sz="2400">
                <a:solidFill>
                  <a:schemeClr val="bg1"/>
                </a:solidFill>
                <a:latin typeface="Calibri" panose="020F0502020204030204" pitchFamily="34" charset="0"/>
                <a:ea typeface="Calibri" panose="020F0502020204030204" pitchFamily="34" charset="0"/>
                <a:cs typeface="Times New Roman" panose="02020603050405020304" pitchFamily="18" charset="0"/>
              </a:rPr>
              <a:t>sanatın izleyiciden talep ettiği yoğun dikkat (konsantrasyon) kültür piyasasını olumsuzlamanın göstergesiydi. </a:t>
            </a:r>
            <a:endParaRPr lang="tr-TR" sz="240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220" name="Picture 4" descr="http://images.artnet.com/images_us/magazine/features/saltz/cy-twombly-7-6-1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4612" y="548628"/>
            <a:ext cx="6534150" cy="3742612"/>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p:cNvSpPr txBox="1"/>
          <p:nvPr/>
        </p:nvSpPr>
        <p:spPr>
          <a:xfrm>
            <a:off x="2652712" y="3771900"/>
            <a:ext cx="1437894" cy="400110"/>
          </a:xfrm>
          <a:prstGeom prst="rect">
            <a:avLst/>
          </a:prstGeom>
          <a:noFill/>
        </p:spPr>
        <p:txBody>
          <a:bodyPr wrap="none" rtlCol="0">
            <a:spAutoFit/>
          </a:bodyPr>
          <a:lstStyle/>
          <a:p>
            <a:r>
              <a:rPr lang="tr-TR" sz="2000" smtClean="0">
                <a:solidFill>
                  <a:srgbClr val="002060"/>
                </a:solidFill>
                <a:effectLst>
                  <a:outerShdw blurRad="38100" dist="38100" dir="2700000" algn="tl">
                    <a:srgbClr val="000000">
                      <a:alpha val="43137"/>
                    </a:srgbClr>
                  </a:outerShdw>
                </a:effectLst>
              </a:rPr>
              <a:t>Cy Twombly</a:t>
            </a:r>
            <a:endParaRPr lang="tr-TR" sz="2000">
              <a:solidFill>
                <a:srgbClr val="00206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822820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8050" y="457199"/>
            <a:ext cx="4434039" cy="6137079"/>
          </a:xfrm>
          <a:prstGeom prst="rect">
            <a:avLst/>
          </a:prstGeom>
        </p:spPr>
      </p:pic>
    </p:spTree>
    <p:extLst>
      <p:ext uri="{BB962C8B-B14F-4D97-AF65-F5344CB8AC3E}">
        <p14:creationId xmlns:p14="http://schemas.microsoft.com/office/powerpoint/2010/main" val="832774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osswolfe.files.wordpress.com/2013/04/a.jpg"/>
          <p:cNvPicPr>
            <a:picLocks noChangeAspect="1" noChangeArrowheads="1"/>
          </p:cNvPicPr>
          <p:nvPr/>
        </p:nvPicPr>
        <p:blipFill>
          <a:blip r:embed="rId2" cstate="print"/>
          <a:srcRect/>
          <a:stretch>
            <a:fillRect/>
          </a:stretch>
        </p:blipFill>
        <p:spPr bwMode="auto">
          <a:xfrm>
            <a:off x="8604361" y="1167320"/>
            <a:ext cx="3163166" cy="4589876"/>
          </a:xfrm>
          <a:prstGeom prst="rect">
            <a:avLst/>
          </a:prstGeom>
          <a:noFill/>
        </p:spPr>
      </p:pic>
      <p:sp>
        <p:nvSpPr>
          <p:cNvPr id="2" name="Dikdörtgen 1"/>
          <p:cNvSpPr/>
          <p:nvPr/>
        </p:nvSpPr>
        <p:spPr>
          <a:xfrm>
            <a:off x="523383" y="701694"/>
            <a:ext cx="7668117" cy="6302687"/>
          </a:xfrm>
          <a:prstGeom prst="rect">
            <a:avLst/>
          </a:prstGeom>
        </p:spPr>
        <p:txBody>
          <a:bodyPr wrap="square">
            <a:spAutoFit/>
          </a:bodyPr>
          <a:lstStyle/>
          <a:p>
            <a:pPr algn="just">
              <a:lnSpc>
                <a:spcPct val="107000"/>
              </a:lnSpc>
              <a:spcAft>
                <a:spcPts val="800"/>
              </a:spcAft>
            </a:pPr>
            <a:r>
              <a:rPr lang="tr-TR" sz="26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Benjamin’e yazdığı mektupta, endüstriyelleşmiş </a:t>
            </a:r>
            <a:r>
              <a:rPr lang="tr-TR" sz="2600">
                <a:solidFill>
                  <a:schemeClr val="bg1"/>
                </a:solidFill>
                <a:latin typeface="Calibri" panose="020F0502020204030204" pitchFamily="34" charset="0"/>
                <a:ea typeface="Calibri" panose="020F0502020204030204" pitchFamily="34" charset="0"/>
                <a:cs typeface="Times New Roman" panose="02020603050405020304" pitchFamily="18" charset="0"/>
              </a:rPr>
              <a:t>müziğin çağdaş müzikal yaşamdaki etkisine savaş </a:t>
            </a:r>
            <a:r>
              <a:rPr lang="tr-TR" sz="26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açmıştı.</a:t>
            </a:r>
          </a:p>
          <a:p>
            <a:pPr algn="just">
              <a:lnSpc>
                <a:spcPct val="107000"/>
              </a:lnSpc>
              <a:spcAft>
                <a:spcPts val="800"/>
              </a:spcAft>
            </a:pPr>
            <a:endParaRPr lang="tr-TR" sz="120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Kitlesel </a:t>
            </a:r>
            <a:r>
              <a:rPr lang="tr-TR" sz="2600">
                <a:solidFill>
                  <a:schemeClr val="bg1"/>
                </a:solidFill>
                <a:latin typeface="Calibri" panose="020F0502020204030204" pitchFamily="34" charset="0"/>
                <a:ea typeface="Calibri" panose="020F0502020204030204" pitchFamily="34" charset="0"/>
                <a:cs typeface="Times New Roman" panose="02020603050405020304" pitchFamily="18" charset="0"/>
              </a:rPr>
              <a:t>üretime tabi olan müzik, 19. yüzyıl sonunda ortaya çıkan, ciddi ve popüler müziğin  iki keskin kategori olarak birbirinden ayrılmasını pekiştirmişti. </a:t>
            </a:r>
            <a:endParaRPr lang="tr-TR" sz="260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140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tr-TR" sz="26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Ciddi </a:t>
            </a:r>
            <a:r>
              <a:rPr lang="tr-TR" sz="2600">
                <a:solidFill>
                  <a:schemeClr val="bg1"/>
                </a:solidFill>
                <a:latin typeface="Calibri" panose="020F0502020204030204" pitchFamily="34" charset="0"/>
                <a:ea typeface="Calibri" panose="020F0502020204030204" pitchFamily="34" charset="0"/>
                <a:cs typeface="Times New Roman" panose="02020603050405020304" pitchFamily="18" charset="0"/>
              </a:rPr>
              <a:t>ve popüler arasındaki bu ayrımın “yüksek” ve “düşük” sanata denk düşecek şekilde bir bölünme yaratması her ikisini de sakatlıyordu. Benjamin’e yazdığı </a:t>
            </a:r>
            <a:r>
              <a:rPr lang="tr-TR" sz="2600" smtClean="0">
                <a:solidFill>
                  <a:schemeClr val="bg1"/>
                </a:solidFill>
                <a:latin typeface="Calibri" panose="020F0502020204030204" pitchFamily="34" charset="0"/>
                <a:ea typeface="Calibri" panose="020F0502020204030204" pitchFamily="34" charset="0"/>
                <a:cs typeface="Times New Roman" panose="02020603050405020304" pitchFamily="18" charset="0"/>
              </a:rPr>
              <a:t>mektup, </a:t>
            </a:r>
            <a:r>
              <a:rPr lang="tr-TR" sz="2600">
                <a:solidFill>
                  <a:schemeClr val="bg1"/>
                </a:solidFill>
                <a:latin typeface="Calibri" panose="020F0502020204030204" pitchFamily="34" charset="0"/>
                <a:ea typeface="Calibri" panose="020F0502020204030204" pitchFamily="34" charset="0"/>
                <a:cs typeface="Times New Roman" panose="02020603050405020304" pitchFamily="18" charset="0"/>
              </a:rPr>
              <a:t>biri pahasına (kitle kültürü) diğerini (yüksek sanat) gözden çıkarmanın romantik bir yaklaşım olacağını söylemişti. </a:t>
            </a:r>
            <a:endParaRPr lang="tr-TR" sz="2600" smtClean="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endParaRPr lang="tr-TR" sz="260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650544" y="746043"/>
            <a:ext cx="8969705" cy="9387185"/>
          </a:xfrm>
          <a:prstGeom prst="rect">
            <a:avLst/>
          </a:prstGeom>
        </p:spPr>
        <p:txBody>
          <a:bodyPr wrap="square">
            <a:spAutoFit/>
          </a:bodyPr>
          <a:lstStyle/>
          <a:p>
            <a:r>
              <a:rPr lang="tr-TR" sz="2800" smtClean="0">
                <a:solidFill>
                  <a:schemeClr val="bg1"/>
                </a:solidFill>
              </a:rPr>
              <a:t>Müziğin Fetiş Karakteri ve Dinlemenin Gerilemesi</a:t>
            </a:r>
          </a:p>
          <a:p>
            <a:endParaRPr lang="tr-TR" sz="2400" smtClean="0">
              <a:solidFill>
                <a:schemeClr val="bg1"/>
              </a:solidFill>
            </a:endParaRPr>
          </a:p>
          <a:p>
            <a:r>
              <a:rPr lang="tr-TR" sz="2400" smtClean="0">
                <a:solidFill>
                  <a:schemeClr val="bg1"/>
                </a:solidFill>
              </a:rPr>
              <a:t>Plak kaydı ve telsiz ses iletimi</a:t>
            </a:r>
          </a:p>
          <a:p>
            <a:endParaRPr lang="tr-TR" sz="2400" smtClean="0">
              <a:solidFill>
                <a:schemeClr val="bg1"/>
              </a:solidFill>
            </a:endParaRPr>
          </a:p>
          <a:p>
            <a:r>
              <a:rPr lang="tr-TR" sz="2400" smtClean="0">
                <a:solidFill>
                  <a:schemeClr val="bg1"/>
                </a:solidFill>
              </a:rPr>
              <a:t>Canlı performans/icraya dayalı sosyal etkinlik</a:t>
            </a:r>
          </a:p>
          <a:p>
            <a:endParaRPr lang="tr-TR" sz="2400" smtClean="0">
              <a:solidFill>
                <a:schemeClr val="bg1"/>
              </a:solidFill>
            </a:endParaRPr>
          </a:p>
          <a:p>
            <a:r>
              <a:rPr lang="tr-TR" sz="2400" u="sng" smtClean="0">
                <a:solidFill>
                  <a:schemeClr val="bg1"/>
                </a:solidFill>
              </a:rPr>
              <a:t>Kitlesel müziğin iki ana momenti</a:t>
            </a:r>
          </a:p>
          <a:p>
            <a:r>
              <a:rPr lang="tr-TR" sz="2400" smtClean="0">
                <a:solidFill>
                  <a:schemeClr val="bg1"/>
                </a:solidFill>
              </a:rPr>
              <a:t>* üretim anı (kayıt ve telsizle aktarım)</a:t>
            </a:r>
          </a:p>
          <a:p>
            <a:r>
              <a:rPr lang="tr-TR" sz="2400" smtClean="0">
                <a:solidFill>
                  <a:schemeClr val="bg1"/>
                </a:solidFill>
              </a:rPr>
              <a:t>* tüketim anı (radyo ya da gramofondan dinleme)</a:t>
            </a:r>
          </a:p>
          <a:p>
            <a:endParaRPr lang="tr-TR" sz="2400" smtClean="0">
              <a:solidFill>
                <a:schemeClr val="bg1"/>
              </a:solidFill>
            </a:endParaRPr>
          </a:p>
          <a:p>
            <a:r>
              <a:rPr lang="tr-TR" sz="2400" smtClean="0">
                <a:solidFill>
                  <a:schemeClr val="bg1"/>
                </a:solidFill>
              </a:rPr>
              <a:t>Bu iki momenti birbirine bağlayan müzikal “ürün”</a:t>
            </a:r>
          </a:p>
          <a:p>
            <a:endParaRPr lang="tr-TR" sz="2400" smtClean="0">
              <a:solidFill>
                <a:schemeClr val="bg1"/>
              </a:solidFill>
            </a:endParaRPr>
          </a:p>
          <a:p>
            <a:r>
              <a:rPr lang="tr-TR" sz="2400" smtClean="0">
                <a:solidFill>
                  <a:schemeClr val="bg1"/>
                </a:solidFill>
              </a:rPr>
              <a:t>Müziğin şeyleşmesi</a:t>
            </a:r>
          </a:p>
          <a:p>
            <a:endParaRPr lang="tr-TR" sz="2400" smtClean="0">
              <a:solidFill>
                <a:schemeClr val="bg1"/>
              </a:solidFill>
            </a:endParaRPr>
          </a:p>
          <a:p>
            <a:endParaRPr lang="tr-TR" sz="2400" smtClean="0">
              <a:solidFill>
                <a:schemeClr val="bg1"/>
              </a:solidFill>
            </a:endParaRPr>
          </a:p>
          <a:p>
            <a:endParaRPr lang="tr-TR" sz="2400" u="sng" smtClean="0">
              <a:solidFill>
                <a:schemeClr val="bg1"/>
              </a:solidFill>
            </a:endParaRPr>
          </a:p>
          <a:p>
            <a:endParaRPr lang="tr-TR" sz="2400" u="sng" smtClean="0">
              <a:solidFill>
                <a:schemeClr val="bg1"/>
              </a:solidFill>
            </a:endParaRPr>
          </a:p>
          <a:p>
            <a:endParaRPr lang="tr-TR" sz="2400" u="sng"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a:solidFill>
                <a:schemeClr val="bg1"/>
              </a:solidFill>
            </a:endParaRPr>
          </a:p>
        </p:txBody>
      </p:sp>
      <p:pic>
        <p:nvPicPr>
          <p:cNvPr id="1026" name="Picture 2" descr="https://upload.wikimedia.org/wikipedia/commons/0/0c/A_young_woman_plays_a_gramophone_in_an_air_raid_shelter_in_north_London_during_1940._D163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1275" y="1371600"/>
            <a:ext cx="3281553" cy="497205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osswolfe.files.wordpress.com/2013/04/a.jpg"/>
          <p:cNvPicPr>
            <a:picLocks noChangeAspect="1" noChangeArrowheads="1"/>
          </p:cNvPicPr>
          <p:nvPr/>
        </p:nvPicPr>
        <p:blipFill>
          <a:blip r:embed="rId2" cstate="print"/>
          <a:srcRect/>
          <a:stretch>
            <a:fillRect/>
          </a:stretch>
        </p:blipFill>
        <p:spPr bwMode="auto">
          <a:xfrm>
            <a:off x="8604361" y="1167320"/>
            <a:ext cx="3163166" cy="4589876"/>
          </a:xfrm>
          <a:prstGeom prst="rect">
            <a:avLst/>
          </a:prstGeom>
          <a:noFill/>
        </p:spPr>
      </p:pic>
      <p:sp>
        <p:nvSpPr>
          <p:cNvPr id="5" name="4 Dikdörtgen"/>
          <p:cNvSpPr/>
          <p:nvPr/>
        </p:nvSpPr>
        <p:spPr>
          <a:xfrm>
            <a:off x="361951" y="799990"/>
            <a:ext cx="7503272" cy="5324535"/>
          </a:xfrm>
          <a:prstGeom prst="rect">
            <a:avLst/>
          </a:prstGeom>
        </p:spPr>
        <p:txBody>
          <a:bodyPr wrap="none">
            <a:spAutoFit/>
          </a:bodyPr>
          <a:lstStyle/>
          <a:p>
            <a:r>
              <a:rPr lang="tr-TR" sz="2800" smtClean="0">
                <a:solidFill>
                  <a:schemeClr val="bg1"/>
                </a:solidFill>
              </a:rPr>
              <a:t>Müziğin Fetiş Karakteri ve Dinlemenin Gerilemesi</a:t>
            </a: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u="sng" smtClean="0">
              <a:solidFill>
                <a:schemeClr val="bg1"/>
              </a:solidFill>
            </a:endParaRPr>
          </a:p>
          <a:p>
            <a:endParaRPr lang="tr-TR" sz="2400" u="sng" smtClean="0">
              <a:solidFill>
                <a:schemeClr val="bg1"/>
              </a:solidFill>
            </a:endParaRPr>
          </a:p>
          <a:p>
            <a:endParaRPr lang="tr-TR" sz="2400" u="sng"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a:solidFill>
                <a:schemeClr val="bg1"/>
              </a:solidFill>
            </a:endParaRPr>
          </a:p>
        </p:txBody>
      </p:sp>
      <p:sp>
        <p:nvSpPr>
          <p:cNvPr id="4" name="3 Dikdörtgen"/>
          <p:cNvSpPr/>
          <p:nvPr/>
        </p:nvSpPr>
        <p:spPr>
          <a:xfrm>
            <a:off x="361951" y="1559615"/>
            <a:ext cx="7962900" cy="5262979"/>
          </a:xfrm>
          <a:prstGeom prst="rect">
            <a:avLst/>
          </a:prstGeom>
        </p:spPr>
        <p:txBody>
          <a:bodyPr wrap="square">
            <a:spAutoFit/>
          </a:bodyPr>
          <a:lstStyle/>
          <a:p>
            <a:pPr algn="just"/>
            <a:r>
              <a:rPr lang="tr-TR" sz="2400" smtClean="0">
                <a:solidFill>
                  <a:schemeClr val="bg1"/>
                </a:solidFill>
              </a:rPr>
              <a:t>Bu şeyleşme basitçe, müziğin plağa kaydedilip piyasada satılabilir bir metaya dönüşmesiyle ilgili değildir. Müzik, modernlik koşullarındaki potansiyelini baskılayacak şekilde, tüm yönleriyle fetişleştirilmiş, yani, sosyal niteliğiyle birlikte ona eşlik eden hakiki bir müzikal haz alma ihtimali ortadan kalkmıştır.</a:t>
            </a:r>
          </a:p>
          <a:p>
            <a:pPr algn="just"/>
            <a:endParaRPr lang="tr-TR" sz="2400" i="1" smtClean="0">
              <a:solidFill>
                <a:schemeClr val="bg1"/>
              </a:solidFill>
            </a:endParaRPr>
          </a:p>
          <a:p>
            <a:pPr algn="just"/>
            <a:r>
              <a:rPr lang="tr-TR" sz="2400" i="1" smtClean="0">
                <a:solidFill>
                  <a:schemeClr val="bg1"/>
                </a:solidFill>
              </a:rPr>
              <a:t>* Üretim * Performans/icra * Tüketim</a:t>
            </a:r>
          </a:p>
          <a:p>
            <a:pPr algn="just">
              <a:buFont typeface="Arial" charset="0"/>
              <a:buChar char="•"/>
            </a:pPr>
            <a:endParaRPr lang="tr-TR" sz="2400" i="1" smtClean="0">
              <a:solidFill>
                <a:schemeClr val="bg1"/>
              </a:solidFill>
            </a:endParaRPr>
          </a:p>
          <a:p>
            <a:pPr algn="just"/>
            <a:r>
              <a:rPr lang="tr-TR" sz="2400" i="1" smtClean="0">
                <a:solidFill>
                  <a:schemeClr val="bg1"/>
                </a:solidFill>
              </a:rPr>
              <a:t>“Çağdaş müzikal yaşam meta formunun hükmü altında   olduğu ve kapitalizm öncesinin son tortuları da atıldığı için bu süreçlerin her birinde müzik, şeyleşmenin damgasını taşır”</a:t>
            </a:r>
          </a:p>
          <a:p>
            <a:pPr algn="just"/>
            <a:endParaRPr lang="tr-TR" sz="2400" i="1" smtClean="0">
              <a:solidFill>
                <a:schemeClr val="bg1"/>
              </a:solidFill>
            </a:endParaRPr>
          </a:p>
          <a:p>
            <a:pPr algn="just"/>
            <a:endParaRPr lang="tr-TR" sz="2400" i="1">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rosswolfe.files.wordpress.com/2013/04/a.jpg"/>
          <p:cNvPicPr>
            <a:picLocks noChangeAspect="1" noChangeArrowheads="1"/>
          </p:cNvPicPr>
          <p:nvPr/>
        </p:nvPicPr>
        <p:blipFill>
          <a:blip r:embed="rId2" cstate="print"/>
          <a:srcRect/>
          <a:stretch>
            <a:fillRect/>
          </a:stretch>
        </p:blipFill>
        <p:spPr bwMode="auto">
          <a:xfrm>
            <a:off x="8604361" y="1167320"/>
            <a:ext cx="3163166" cy="4589876"/>
          </a:xfrm>
          <a:prstGeom prst="rect">
            <a:avLst/>
          </a:prstGeom>
          <a:noFill/>
        </p:spPr>
      </p:pic>
      <p:sp>
        <p:nvSpPr>
          <p:cNvPr id="5" name="4 Dikdörtgen"/>
          <p:cNvSpPr/>
          <p:nvPr/>
        </p:nvSpPr>
        <p:spPr>
          <a:xfrm>
            <a:off x="650545" y="746043"/>
            <a:ext cx="7503272" cy="5324535"/>
          </a:xfrm>
          <a:prstGeom prst="rect">
            <a:avLst/>
          </a:prstGeom>
        </p:spPr>
        <p:txBody>
          <a:bodyPr wrap="none">
            <a:spAutoFit/>
          </a:bodyPr>
          <a:lstStyle/>
          <a:p>
            <a:r>
              <a:rPr lang="tr-TR" sz="2800" smtClean="0">
                <a:solidFill>
                  <a:schemeClr val="bg1"/>
                </a:solidFill>
              </a:rPr>
              <a:t>Müziğin Fetiş Karakteri ve Dinlemenin Gerilemesi</a:t>
            </a: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u="sng" smtClean="0">
              <a:solidFill>
                <a:schemeClr val="bg1"/>
              </a:solidFill>
            </a:endParaRPr>
          </a:p>
          <a:p>
            <a:endParaRPr lang="tr-TR" sz="2400" u="sng" smtClean="0">
              <a:solidFill>
                <a:schemeClr val="bg1"/>
              </a:solidFill>
            </a:endParaRPr>
          </a:p>
          <a:p>
            <a:endParaRPr lang="tr-TR" sz="2400" u="sng"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a:solidFill>
                <a:schemeClr val="bg1"/>
              </a:solidFill>
            </a:endParaRPr>
          </a:p>
        </p:txBody>
      </p:sp>
      <p:sp>
        <p:nvSpPr>
          <p:cNvPr id="4" name="3 Dikdörtgen"/>
          <p:cNvSpPr/>
          <p:nvPr/>
        </p:nvSpPr>
        <p:spPr>
          <a:xfrm>
            <a:off x="650545" y="1500096"/>
            <a:ext cx="7282775" cy="9571851"/>
          </a:xfrm>
          <a:prstGeom prst="rect">
            <a:avLst/>
          </a:prstGeom>
        </p:spPr>
        <p:txBody>
          <a:bodyPr wrap="square">
            <a:spAutoFit/>
          </a:bodyPr>
          <a:lstStyle/>
          <a:p>
            <a:r>
              <a:rPr lang="tr-TR" sz="2800" u="sng" smtClean="0">
                <a:solidFill>
                  <a:schemeClr val="bg1"/>
                </a:solidFill>
              </a:rPr>
              <a:t>İcradaki Fetişleşme</a:t>
            </a:r>
          </a:p>
          <a:p>
            <a:endParaRPr lang="tr-TR" sz="2800" u="sng" smtClean="0">
              <a:solidFill>
                <a:schemeClr val="bg1"/>
              </a:solidFill>
            </a:endParaRPr>
          </a:p>
          <a:p>
            <a:r>
              <a:rPr lang="tr-TR" sz="2800" smtClean="0">
                <a:solidFill>
                  <a:schemeClr val="bg1"/>
                </a:solidFill>
              </a:rPr>
              <a:t>* “Güzel Ses”e Tapınma</a:t>
            </a:r>
          </a:p>
          <a:p>
            <a:r>
              <a:rPr lang="tr-TR" sz="2800" smtClean="0">
                <a:solidFill>
                  <a:schemeClr val="bg1"/>
                </a:solidFill>
              </a:rPr>
              <a:t>* Besteci ve Şeflerin Fetişleşmesi</a:t>
            </a:r>
          </a:p>
          <a:p>
            <a:r>
              <a:rPr lang="tr-TR" sz="2800" smtClean="0">
                <a:solidFill>
                  <a:schemeClr val="bg1"/>
                </a:solidFill>
              </a:rPr>
              <a:t>* İcranın “Kusursuz” Kaydı</a:t>
            </a:r>
          </a:p>
          <a:p>
            <a:endParaRPr lang="tr-TR" sz="2800" smtClean="0">
              <a:solidFill>
                <a:schemeClr val="bg1"/>
              </a:solidFill>
            </a:endParaRPr>
          </a:p>
          <a:p>
            <a:r>
              <a:rPr lang="tr-TR" sz="2800" smtClean="0">
                <a:solidFill>
                  <a:schemeClr val="bg1"/>
                </a:solidFill>
              </a:rPr>
              <a:t>Topyekün standartlaşma ve uyumlaştırma</a:t>
            </a:r>
          </a:p>
          <a:p>
            <a:endParaRPr lang="tr-TR" sz="2800" smtClean="0">
              <a:solidFill>
                <a:schemeClr val="bg1"/>
              </a:solidFill>
            </a:endParaRPr>
          </a:p>
          <a:p>
            <a:r>
              <a:rPr lang="tr-TR" sz="2800" smtClean="0">
                <a:solidFill>
                  <a:schemeClr val="bg1"/>
                </a:solidFill>
              </a:rPr>
              <a:t>Müziğin profesyonelleşmesi</a:t>
            </a:r>
          </a:p>
          <a:p>
            <a:endParaRPr lang="tr-TR" sz="2800" smtClean="0">
              <a:solidFill>
                <a:schemeClr val="bg1"/>
              </a:solidFill>
            </a:endParaRPr>
          </a:p>
          <a:p>
            <a:r>
              <a:rPr lang="tr-TR" sz="2800" smtClean="0">
                <a:solidFill>
                  <a:schemeClr val="bg1"/>
                </a:solidFill>
              </a:rPr>
              <a:t>Amatör müzik </a:t>
            </a:r>
            <a:r>
              <a:rPr lang="tr-TR" sz="2800" i="1" smtClean="0">
                <a:solidFill>
                  <a:schemeClr val="bg1"/>
                </a:solidFill>
              </a:rPr>
              <a:t>versus </a:t>
            </a:r>
            <a:r>
              <a:rPr lang="tr-TR" sz="2800" smtClean="0">
                <a:solidFill>
                  <a:schemeClr val="bg1"/>
                </a:solidFill>
              </a:rPr>
              <a:t>profesyonel müzik</a:t>
            </a:r>
          </a:p>
          <a:p>
            <a:endParaRPr lang="tr-TR" sz="2800" smtClean="0">
              <a:solidFill>
                <a:schemeClr val="bg1"/>
              </a:solidFill>
            </a:endParaRPr>
          </a:p>
          <a:p>
            <a:endParaRPr lang="tr-TR" sz="2800" smtClean="0">
              <a:solidFill>
                <a:schemeClr val="bg1"/>
              </a:solidFill>
            </a:endParaRPr>
          </a:p>
          <a:p>
            <a:endParaRPr lang="tr-TR" sz="2800" smtClean="0">
              <a:solidFill>
                <a:schemeClr val="bg1"/>
              </a:solidFill>
            </a:endParaRPr>
          </a:p>
          <a:p>
            <a:endParaRPr lang="tr-TR" sz="2800" smtClean="0">
              <a:solidFill>
                <a:schemeClr val="bg1"/>
              </a:solidFill>
            </a:endParaRPr>
          </a:p>
          <a:p>
            <a:endParaRPr lang="tr-TR" sz="2800" smtClean="0">
              <a:solidFill>
                <a:schemeClr val="bg1"/>
              </a:solidFill>
            </a:endParaRPr>
          </a:p>
          <a:p>
            <a:endParaRPr lang="tr-TR" sz="2800" smtClean="0">
              <a:solidFill>
                <a:schemeClr val="bg1"/>
              </a:solidFill>
            </a:endParaRPr>
          </a:p>
          <a:p>
            <a:endParaRPr lang="tr-TR" sz="2800" smtClean="0">
              <a:solidFill>
                <a:schemeClr val="bg1"/>
              </a:solidFill>
            </a:endParaRPr>
          </a:p>
          <a:p>
            <a:endParaRPr lang="tr-TR" sz="2800" smtClean="0">
              <a:solidFill>
                <a:schemeClr val="bg1"/>
              </a:solidFill>
            </a:endParaRPr>
          </a:p>
          <a:p>
            <a:endParaRPr lang="tr-TR" sz="2800" smtClean="0">
              <a:solidFill>
                <a:schemeClr val="bg1"/>
              </a:solidFill>
            </a:endParaRPr>
          </a:p>
          <a:p>
            <a:endParaRPr lang="tr-TR" sz="2800" i="1" smtClean="0">
              <a:solidFill>
                <a:schemeClr val="bg1"/>
              </a:solidFill>
            </a:endParaRPr>
          </a:p>
          <a:p>
            <a:endParaRPr lang="tr-TR" sz="2800" i="1">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581563" y="497949"/>
            <a:ext cx="7503272" cy="5324535"/>
          </a:xfrm>
          <a:prstGeom prst="rect">
            <a:avLst/>
          </a:prstGeom>
        </p:spPr>
        <p:txBody>
          <a:bodyPr wrap="none">
            <a:spAutoFit/>
          </a:bodyPr>
          <a:lstStyle/>
          <a:p>
            <a:r>
              <a:rPr lang="tr-TR" sz="2800" smtClean="0">
                <a:solidFill>
                  <a:schemeClr val="bg1"/>
                </a:solidFill>
              </a:rPr>
              <a:t>Müziğin Fetiş Karakteri ve Dinlemenin Gerilemesi</a:t>
            </a: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u="sng" smtClean="0">
              <a:solidFill>
                <a:schemeClr val="bg1"/>
              </a:solidFill>
            </a:endParaRPr>
          </a:p>
          <a:p>
            <a:endParaRPr lang="tr-TR" sz="2400" u="sng" smtClean="0">
              <a:solidFill>
                <a:schemeClr val="bg1"/>
              </a:solidFill>
            </a:endParaRPr>
          </a:p>
          <a:p>
            <a:endParaRPr lang="tr-TR" sz="2400" u="sng"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a:solidFill>
                <a:schemeClr val="bg1"/>
              </a:solidFill>
            </a:endParaRPr>
          </a:p>
        </p:txBody>
      </p:sp>
      <p:sp>
        <p:nvSpPr>
          <p:cNvPr id="4" name="3 Dikdörtgen"/>
          <p:cNvSpPr/>
          <p:nvPr/>
        </p:nvSpPr>
        <p:spPr>
          <a:xfrm>
            <a:off x="752271" y="1559615"/>
            <a:ext cx="7282775" cy="3785652"/>
          </a:xfrm>
          <a:prstGeom prst="rect">
            <a:avLst/>
          </a:prstGeom>
        </p:spPr>
        <p:txBody>
          <a:bodyPr wrap="square">
            <a:spAutoFit/>
          </a:bodyPr>
          <a:lstStyle/>
          <a:p>
            <a:endParaRPr lang="tr-TR" sz="2400" b="1" smtClean="0">
              <a:solidFill>
                <a:schemeClr val="bg1"/>
              </a:solidFill>
            </a:endParaRPr>
          </a:p>
          <a:p>
            <a:endParaRPr lang="tr-TR" sz="2400" b="1" smtClean="0">
              <a:solidFill>
                <a:schemeClr val="bg1"/>
              </a:solidFill>
            </a:endParaRPr>
          </a:p>
          <a:p>
            <a:endParaRPr lang="tr-TR" sz="2400" b="1" smtClean="0">
              <a:solidFill>
                <a:schemeClr val="bg1"/>
              </a:solidFill>
            </a:endParaRPr>
          </a:p>
          <a:p>
            <a:endParaRPr lang="tr-TR" sz="2400" b="1" smtClean="0">
              <a:solidFill>
                <a:schemeClr val="bg1"/>
              </a:solidFill>
            </a:endParaRPr>
          </a:p>
          <a:p>
            <a:endParaRPr lang="tr-TR" sz="2400" b="1" smtClean="0">
              <a:solidFill>
                <a:schemeClr val="bg1"/>
              </a:solidFill>
            </a:endParaRPr>
          </a:p>
          <a:p>
            <a:endParaRPr lang="tr-TR" sz="2400" b="1" smtClean="0">
              <a:solidFill>
                <a:schemeClr val="bg1"/>
              </a:solidFill>
            </a:endParaRPr>
          </a:p>
          <a:p>
            <a:endParaRPr lang="tr-TR" sz="2400" b="1" smtClean="0">
              <a:solidFill>
                <a:schemeClr val="bg1"/>
              </a:solidFill>
            </a:endParaRPr>
          </a:p>
          <a:p>
            <a:endParaRPr lang="tr-TR" sz="2400" b="1" smtClean="0">
              <a:solidFill>
                <a:schemeClr val="bg1"/>
              </a:solidFill>
            </a:endParaRPr>
          </a:p>
          <a:p>
            <a:endParaRPr lang="tr-TR" sz="2400" b="1" i="1" smtClean="0">
              <a:solidFill>
                <a:schemeClr val="bg1"/>
              </a:solidFill>
            </a:endParaRPr>
          </a:p>
          <a:p>
            <a:endParaRPr lang="tr-TR" sz="2400" b="1" i="1">
              <a:solidFill>
                <a:schemeClr val="bg1"/>
              </a:solidFill>
            </a:endParaRPr>
          </a:p>
        </p:txBody>
      </p:sp>
      <p:sp>
        <p:nvSpPr>
          <p:cNvPr id="6" name="5 Dikdörtgen"/>
          <p:cNvSpPr/>
          <p:nvPr/>
        </p:nvSpPr>
        <p:spPr>
          <a:xfrm>
            <a:off x="543463" y="1846004"/>
            <a:ext cx="3337067" cy="1200329"/>
          </a:xfrm>
          <a:prstGeom prst="rect">
            <a:avLst/>
          </a:prstGeom>
        </p:spPr>
        <p:txBody>
          <a:bodyPr wrap="none">
            <a:spAutoFit/>
          </a:bodyPr>
          <a:lstStyle/>
          <a:p>
            <a:r>
              <a:rPr lang="tr-TR" sz="2400" smtClean="0">
                <a:solidFill>
                  <a:schemeClr val="bg1"/>
                </a:solidFill>
              </a:rPr>
              <a:t>Kusursuzluğun Barbarlığı</a:t>
            </a:r>
          </a:p>
          <a:p>
            <a:endParaRPr lang="tr-TR" sz="2400" smtClean="0">
              <a:solidFill>
                <a:schemeClr val="bg1"/>
              </a:solidFill>
            </a:endParaRPr>
          </a:p>
          <a:p>
            <a:endParaRPr lang="tr-TR" sz="2400" smtClean="0">
              <a:solidFill>
                <a:schemeClr val="bg1"/>
              </a:solidFill>
            </a:endParaRPr>
          </a:p>
        </p:txBody>
      </p:sp>
      <p:sp>
        <p:nvSpPr>
          <p:cNvPr id="7" name="6 Dikdörtgen"/>
          <p:cNvSpPr/>
          <p:nvPr/>
        </p:nvSpPr>
        <p:spPr>
          <a:xfrm>
            <a:off x="543463" y="2446169"/>
            <a:ext cx="5934682" cy="3046988"/>
          </a:xfrm>
          <a:prstGeom prst="rect">
            <a:avLst/>
          </a:prstGeom>
        </p:spPr>
        <p:txBody>
          <a:bodyPr wrap="square">
            <a:spAutoFit/>
          </a:bodyPr>
          <a:lstStyle/>
          <a:p>
            <a:pPr algn="just"/>
            <a:r>
              <a:rPr lang="tr-TR" sz="2400" smtClean="0">
                <a:solidFill>
                  <a:schemeClr val="bg1"/>
                </a:solidFill>
              </a:rPr>
              <a:t>“Dişlileri, tek bir boşluk olmaksızın, noksansız içiçe geçmiş, tıkır tıkır işleyen, parlak metalik aygıtlar artık yeni fetişlerdir. En yeni stillere uygun kusursuz, tertemiz bir icra büsbütün şeyleşme pahasına da olsa işine devam eder. Daha ilk notasından itibaren kendisini bitmiş gibi sunar. İcra kulağa adeta kendisinin plak kaydıymış gibi gelir”</a:t>
            </a:r>
            <a:endParaRPr lang="tr-TR" sz="2400">
              <a:solidFill>
                <a:schemeClr val="bg1"/>
              </a:solidFill>
            </a:endParaRPr>
          </a:p>
        </p:txBody>
      </p:sp>
      <p:pic>
        <p:nvPicPr>
          <p:cNvPr id="33794" name="Picture 2" descr="http://inthesetimes.com/images/29/09/adorno.jpg"/>
          <p:cNvPicPr>
            <a:picLocks noChangeAspect="1" noChangeArrowheads="1"/>
          </p:cNvPicPr>
          <p:nvPr/>
        </p:nvPicPr>
        <p:blipFill>
          <a:blip r:embed="rId2" cstate="print"/>
          <a:srcRect/>
          <a:stretch>
            <a:fillRect/>
          </a:stretch>
        </p:blipFill>
        <p:spPr bwMode="auto">
          <a:xfrm>
            <a:off x="6686953" y="1959888"/>
            <a:ext cx="4275437" cy="3723769"/>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nyrecordfairs.com/wp-content/uploads/2013/10/file000133026705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47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2877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430671" y="790172"/>
            <a:ext cx="8810716" cy="5324535"/>
          </a:xfrm>
          <a:prstGeom prst="rect">
            <a:avLst/>
          </a:prstGeom>
        </p:spPr>
        <p:txBody>
          <a:bodyPr wrap="square">
            <a:spAutoFit/>
          </a:bodyPr>
          <a:lstStyle/>
          <a:p>
            <a:r>
              <a:rPr lang="tr-TR" sz="2800" smtClean="0">
                <a:solidFill>
                  <a:schemeClr val="bg1"/>
                </a:solidFill>
              </a:rPr>
              <a:t>Müziğin Fetiş Karakteri ve Dinlemenin Gerilemesi</a:t>
            </a: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u="sng" smtClean="0">
              <a:solidFill>
                <a:schemeClr val="bg1"/>
              </a:solidFill>
            </a:endParaRPr>
          </a:p>
          <a:p>
            <a:endParaRPr lang="tr-TR" sz="2400" u="sng" smtClean="0">
              <a:solidFill>
                <a:schemeClr val="bg1"/>
              </a:solidFill>
            </a:endParaRPr>
          </a:p>
          <a:p>
            <a:endParaRPr lang="tr-TR" sz="2400" u="sng"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smtClean="0">
              <a:solidFill>
                <a:schemeClr val="bg1"/>
              </a:solidFill>
            </a:endParaRPr>
          </a:p>
          <a:p>
            <a:endParaRPr lang="tr-TR" sz="2400">
              <a:solidFill>
                <a:schemeClr val="bg1"/>
              </a:solidFill>
            </a:endParaRPr>
          </a:p>
        </p:txBody>
      </p:sp>
      <p:sp>
        <p:nvSpPr>
          <p:cNvPr id="4" name="3 Dikdörtgen"/>
          <p:cNvSpPr/>
          <p:nvPr/>
        </p:nvSpPr>
        <p:spPr>
          <a:xfrm>
            <a:off x="752271" y="1559615"/>
            <a:ext cx="7282775" cy="3785652"/>
          </a:xfrm>
          <a:prstGeom prst="rect">
            <a:avLst/>
          </a:prstGeom>
        </p:spPr>
        <p:txBody>
          <a:bodyPr wrap="square">
            <a:spAutoFit/>
          </a:bodyPr>
          <a:lstStyle/>
          <a:p>
            <a:endParaRPr lang="tr-TR" sz="2400" b="1" smtClean="0">
              <a:solidFill>
                <a:schemeClr val="bg1"/>
              </a:solidFill>
            </a:endParaRPr>
          </a:p>
          <a:p>
            <a:endParaRPr lang="tr-TR" sz="2400" b="1" smtClean="0">
              <a:solidFill>
                <a:schemeClr val="bg1"/>
              </a:solidFill>
            </a:endParaRPr>
          </a:p>
          <a:p>
            <a:endParaRPr lang="tr-TR" sz="2400" b="1" smtClean="0">
              <a:solidFill>
                <a:schemeClr val="bg1"/>
              </a:solidFill>
            </a:endParaRPr>
          </a:p>
          <a:p>
            <a:endParaRPr lang="tr-TR" sz="2400" b="1" smtClean="0">
              <a:solidFill>
                <a:schemeClr val="bg1"/>
              </a:solidFill>
            </a:endParaRPr>
          </a:p>
          <a:p>
            <a:endParaRPr lang="tr-TR" sz="2400" b="1" smtClean="0">
              <a:solidFill>
                <a:schemeClr val="bg1"/>
              </a:solidFill>
            </a:endParaRPr>
          </a:p>
          <a:p>
            <a:endParaRPr lang="tr-TR" sz="2400" b="1" smtClean="0">
              <a:solidFill>
                <a:schemeClr val="bg1"/>
              </a:solidFill>
            </a:endParaRPr>
          </a:p>
          <a:p>
            <a:endParaRPr lang="tr-TR" sz="2400" b="1" smtClean="0">
              <a:solidFill>
                <a:schemeClr val="bg1"/>
              </a:solidFill>
            </a:endParaRPr>
          </a:p>
          <a:p>
            <a:endParaRPr lang="tr-TR" sz="2400" b="1" smtClean="0">
              <a:solidFill>
                <a:schemeClr val="bg1"/>
              </a:solidFill>
            </a:endParaRPr>
          </a:p>
          <a:p>
            <a:endParaRPr lang="tr-TR" sz="2400" b="1" i="1" smtClean="0">
              <a:solidFill>
                <a:schemeClr val="bg1"/>
              </a:solidFill>
            </a:endParaRPr>
          </a:p>
          <a:p>
            <a:endParaRPr lang="tr-TR" sz="2400" b="1" i="1">
              <a:solidFill>
                <a:schemeClr val="bg1"/>
              </a:solidFill>
            </a:endParaRPr>
          </a:p>
        </p:txBody>
      </p:sp>
      <p:sp>
        <p:nvSpPr>
          <p:cNvPr id="6" name="5 Dikdörtgen"/>
          <p:cNvSpPr/>
          <p:nvPr/>
        </p:nvSpPr>
        <p:spPr>
          <a:xfrm>
            <a:off x="504734" y="1829719"/>
            <a:ext cx="3337067" cy="1200329"/>
          </a:xfrm>
          <a:prstGeom prst="rect">
            <a:avLst/>
          </a:prstGeom>
        </p:spPr>
        <p:txBody>
          <a:bodyPr wrap="none">
            <a:spAutoFit/>
          </a:bodyPr>
          <a:lstStyle/>
          <a:p>
            <a:r>
              <a:rPr lang="tr-TR" sz="2400" smtClean="0">
                <a:solidFill>
                  <a:schemeClr val="bg1"/>
                </a:solidFill>
              </a:rPr>
              <a:t>Kusursuzluğun Barbarlığı</a:t>
            </a:r>
          </a:p>
          <a:p>
            <a:endParaRPr lang="tr-TR" sz="2400" smtClean="0">
              <a:solidFill>
                <a:schemeClr val="bg1"/>
              </a:solidFill>
            </a:endParaRPr>
          </a:p>
          <a:p>
            <a:endParaRPr lang="tr-TR" sz="2400" smtClean="0">
              <a:solidFill>
                <a:schemeClr val="bg1"/>
              </a:solidFill>
            </a:endParaRPr>
          </a:p>
        </p:txBody>
      </p:sp>
      <p:sp>
        <p:nvSpPr>
          <p:cNvPr id="8" name="7 Dikdörtgen"/>
          <p:cNvSpPr/>
          <p:nvPr/>
        </p:nvSpPr>
        <p:spPr>
          <a:xfrm>
            <a:off x="504734" y="2429883"/>
            <a:ext cx="6467566" cy="2677656"/>
          </a:xfrm>
          <a:prstGeom prst="rect">
            <a:avLst/>
          </a:prstGeom>
        </p:spPr>
        <p:txBody>
          <a:bodyPr wrap="square">
            <a:spAutoFit/>
          </a:bodyPr>
          <a:lstStyle/>
          <a:p>
            <a:pPr algn="just"/>
            <a:r>
              <a:rPr lang="tr-TR" sz="2400" smtClean="0">
                <a:solidFill>
                  <a:schemeClr val="bg1"/>
                </a:solidFill>
              </a:rPr>
              <a:t>“Sıradan bir sohbet sırasında bile olsa, ortalama bir ses ve ortalama bir piyanoyla da pekala iyi müzik yapılabileceğini ileri sürme cüretini gösteren bir kimse, bir anda kendisini, duygusal kökeni söz konusu olaydan çok daha derinlere giden düşmanca ve nefret dolu bir tutumla yüzleşirken bulabilir”</a:t>
            </a:r>
            <a:endParaRPr lang="tr-TR" sz="2400">
              <a:solidFill>
                <a:schemeClr val="bg1"/>
              </a:solidFill>
            </a:endParaRPr>
          </a:p>
        </p:txBody>
      </p:sp>
      <p:pic>
        <p:nvPicPr>
          <p:cNvPr id="11" name="Picture 2" descr="http://inthesetimes.com/images/29/09/adorno.jpg"/>
          <p:cNvPicPr>
            <a:picLocks noChangeAspect="1" noChangeArrowheads="1"/>
          </p:cNvPicPr>
          <p:nvPr/>
        </p:nvPicPr>
        <p:blipFill>
          <a:blip r:embed="rId2" cstate="print"/>
          <a:srcRect/>
          <a:stretch>
            <a:fillRect/>
          </a:stretch>
        </p:blipFill>
        <p:spPr bwMode="auto">
          <a:xfrm>
            <a:off x="7219837" y="1691735"/>
            <a:ext cx="4043100" cy="3521411"/>
          </a:xfrm>
          <a:prstGeom prst="rect">
            <a:avLst/>
          </a:prstGeom>
          <a:noFill/>
        </p:spPr>
      </p:pic>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646</TotalTime>
  <Words>949</Words>
  <Application>Microsoft Office PowerPoint</Application>
  <PresentationFormat>Geniş ekran</PresentationFormat>
  <Paragraphs>199</Paragraphs>
  <Slides>22</Slides>
  <Notes>1</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22</vt:i4>
      </vt:variant>
    </vt:vector>
  </HeadingPairs>
  <TitlesOfParts>
    <vt:vector size="27" baseType="lpstr">
      <vt:lpstr>Arial</vt:lpstr>
      <vt:lpstr>Calibri</vt:lpstr>
      <vt:lpstr>Calibri Light</vt:lpstr>
      <vt:lpstr>Times New Roman</vt:lpstr>
      <vt:lpstr>Office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çalışma istasyonu</dc:creator>
  <cp:lastModifiedBy>OGUZHANTAS</cp:lastModifiedBy>
  <cp:revision>95</cp:revision>
  <dcterms:created xsi:type="dcterms:W3CDTF">2014-09-24T17:35:31Z</dcterms:created>
  <dcterms:modified xsi:type="dcterms:W3CDTF">2018-03-19T11:13:18Z</dcterms:modified>
</cp:coreProperties>
</file>