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8" r:id="rId2"/>
    <p:sldId id="256" r:id="rId3"/>
    <p:sldId id="267" r:id="rId4"/>
    <p:sldId id="257" r:id="rId5"/>
    <p:sldId id="258" r:id="rId6"/>
    <p:sldId id="259" r:id="rId7"/>
    <p:sldId id="266" r:id="rId8"/>
    <p:sldId id="260" r:id="rId9"/>
    <p:sldId id="261" r:id="rId10"/>
    <p:sldId id="262" r:id="rId11"/>
    <p:sldId id="27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24"/>
  </p:normalViewPr>
  <p:slideViewPr>
    <p:cSldViewPr>
      <p:cViewPr varScale="1">
        <p:scale>
          <a:sx n="106" d="100"/>
          <a:sy n="106" d="100"/>
        </p:scale>
        <p:origin x="1800"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08001" y="1931988"/>
            <a:ext cx="6447501" cy="2595460"/>
          </a:xfrm>
        </p:spPr>
        <p:txBody>
          <a:bodyPr anchor="b">
            <a:normAutofit/>
          </a:bodyPr>
          <a:lstStyle>
            <a:lvl1pPr algn="l">
              <a:defRPr sz="3300" b="0" cap="none"/>
            </a:lvl1pPr>
          </a:lstStyle>
          <a:p>
            <a:r>
              <a:rPr lang="tr-TR"/>
              <a:t>Asıl başlık stili için tıklatın</a:t>
            </a:r>
            <a:endParaRPr lang="en-US" dirty="0"/>
          </a:p>
        </p:txBody>
      </p:sp>
      <p:sp>
        <p:nvSpPr>
          <p:cNvPr id="3" name="Text Placeholder 2"/>
          <p:cNvSpPr>
            <a:spLocks noGrp="1"/>
          </p:cNvSpPr>
          <p:nvPr>
            <p:ph type="body" idx="1"/>
          </p:nvPr>
        </p:nvSpPr>
        <p:spPr>
          <a:xfrm>
            <a:off x="508001" y="4527448"/>
            <a:ext cx="6447501" cy="1513914"/>
          </a:xfrm>
        </p:spPr>
        <p:txBody>
          <a:bodyPr anchor="t">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8D17CF4E-8E1B-4735-AF87-75E1EDE6DF15}"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0AFF69-527B-4D2E-8DCC-5C8DB1ADE270}" type="slidenum">
              <a:rPr lang="tr-TR" smtClean="0"/>
              <a:pPr/>
              <a:t>‹#›</a:t>
            </a:fld>
            <a:endParaRPr lang="tr-TR"/>
          </a:p>
        </p:txBody>
      </p:sp>
    </p:spTree>
    <p:extLst>
      <p:ext uri="{BB962C8B-B14F-4D97-AF65-F5344CB8AC3E}">
        <p14:creationId xmlns:p14="http://schemas.microsoft.com/office/powerpoint/2010/main" val="3665952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4.05.2020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2.xml"/><Relationship Id="rId5" Type="http://schemas.microsoft.com/office/2007/relationships/hdphoto" Target="../media/hdphoto2.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cstate="print">
            <a:extLst>
              <a:ext uri="{BEBA8EAE-BF5A-486C-A8C5-ECC9F3942E4B}">
                <a14:imgProps xmlns:a14="http://schemas.microsoft.com/office/drawing/2010/main">
                  <a14:imgLayer r:embed="rId3">
                    <a14:imgEffect>
                      <a14:backgroundRemoval t="0" b="99494" l="20563" r="79975">
                        <a14:foregroundMark x1="33306" y1="10918" x2="33306" y2="10918"/>
                        <a14:foregroundMark x1="33306" y1="10918" x2="33306" y2="10918"/>
                        <a14:foregroundMark x1="38726" y1="13666" x2="38726" y2="13666"/>
                        <a14:foregroundMark x1="38726" y1="13666" x2="38726" y2="13666"/>
                        <a14:foregroundMark x1="38726" y1="13666" x2="38726" y2="13666"/>
                        <a14:foregroundMark x1="38726" y1="5423" x2="38726" y2="5423"/>
                        <a14:foregroundMark x1="67646" y1="9544" x2="67646" y2="9544"/>
                        <a14:foregroundMark x1="66570" y1="13160" x2="66570" y2="13160"/>
                        <a14:foregroundMark x1="73066" y1="28633" x2="73066" y2="28633"/>
                        <a14:foregroundMark x1="74514" y1="45481" x2="74514" y2="45481"/>
                        <a14:foregroundMark x1="69466" y1="73174" x2="69466" y2="73174"/>
                        <a14:foregroundMark x1="68018" y1="80477" x2="68018" y2="80477"/>
                        <a14:foregroundMark x1="51014" y1="90022" x2="51014" y2="90022"/>
                        <a14:foregroundMark x1="30037" y1="74548" x2="30037" y2="74548"/>
                        <a14:foregroundMark x1="32189" y1="23210" x2="32189" y2="23210"/>
                        <a14:foregroundMark x1="29293" y1="33189" x2="29293" y2="33189"/>
                        <a14:foregroundMark x1="27141" y1="42733" x2="27141" y2="42733"/>
                        <a14:foregroundMark x1="26769" y1="44541" x2="26769" y2="44541"/>
                        <a14:foregroundMark x1="25693" y1="39118" x2="25693" y2="39118"/>
                        <a14:foregroundMark x1="26769" y1="50036" x2="26769" y2="50036"/>
                        <a14:foregroundMark x1="24948" y1="50036" x2="24948" y2="50036"/>
                        <a14:foregroundMark x1="27844" y1="53651" x2="27844" y2="53651"/>
                        <a14:foregroundMark x1="27844" y1="60014" x2="27844" y2="60014"/>
                        <a14:foregroundMark x1="29293" y1="64064" x2="29293" y2="64064"/>
                        <a14:foregroundMark x1="29665" y1="66811" x2="29665" y2="66811"/>
                        <a14:foregroundMark x1="32189" y1="77296" x2="32189" y2="77296"/>
                        <a14:foregroundMark x1="39801" y1="83225" x2="39801" y2="83225"/>
                        <a14:foregroundMark x1="42325" y1="89588" x2="42325" y2="89588"/>
                        <a14:foregroundMark x1="42325" y1="89588" x2="42325" y2="89588"/>
                        <a14:foregroundMark x1="48118" y1="90022" x2="48118" y2="90022"/>
                        <a14:foregroundMark x1="54986" y1="90889" x2="54986" y2="90889"/>
                        <a14:foregroundMark x1="61523" y1="87274" x2="61523" y2="87274"/>
                        <a14:foregroundMark x1="72362" y1="60882" x2="72362" y2="60882"/>
                        <a14:foregroundMark x1="75631" y1="61822" x2="75631" y2="61822"/>
                        <a14:foregroundMark x1="74514" y1="53218" x2="74514" y2="53218"/>
                        <a14:foregroundMark x1="72735" y1="36804" x2="72735" y2="36804"/>
                        <a14:foregroundMark x1="71618" y1="29573" x2="71618" y2="29573"/>
                        <a14:foregroundMark x1="55358" y1="9978" x2="55358" y2="9978"/>
                        <a14:foregroundMark x1="52462" y1="6797" x2="52462" y2="6797"/>
                        <a14:foregroundMark x1="48118" y1="8171" x2="48118" y2="8171"/>
                        <a14:foregroundMark x1="43070" y1="10484" x2="43070" y2="10484"/>
                        <a14:foregroundMark x1="37609" y1="17715" x2="37609" y2="17715"/>
                        <a14:foregroundMark x1="36161" y1="18655" x2="36161" y2="18655"/>
                        <a14:foregroundMark x1="60778" y1="13160" x2="60778" y2="13160"/>
                        <a14:foregroundMark x1="64750" y1="19089" x2="64750" y2="19089"/>
                        <a14:foregroundMark x1="68763" y1="24078" x2="68763" y2="24078"/>
                        <a14:foregroundMark x1="41249" y1="13160" x2="41249" y2="13160"/>
                        <a14:foregroundMark x1="41249" y1="5929" x2="41249" y2="5929"/>
                        <a14:foregroundMark x1="73438" y1="66377" x2="73438" y2="66377"/>
                        <a14:foregroundMark x1="69839" y1="70427" x2="69839" y2="70427"/>
                        <a14:foregroundMark x1="36533" y1="82285" x2="36533" y2="82285"/>
                        <a14:foregroundMark x1="31485" y1="18655" x2="31485" y2="18655"/>
                        <a14:foregroundMark x1="47042" y1="3181" x2="47042" y2="3181"/>
                        <a14:foregroundMark x1="47042" y1="3615" x2="47042" y2="3615"/>
                        <a14:foregroundMark x1="47042" y1="3615" x2="47042" y2="3615"/>
                        <a14:foregroundMark x1="55358" y1="7737" x2="55358" y2="7737"/>
                        <a14:foregroundMark x1="70542" y1="64570" x2="70542" y2="64570"/>
                        <a14:foregroundMark x1="65867" y1="78670" x2="65867" y2="78670"/>
                        <a14:foregroundMark x1="65867" y1="78670" x2="65867" y2="78670"/>
                        <a14:foregroundMark x1="64750" y1="80911" x2="64750" y2="80911"/>
                        <a14:foregroundMark x1="64046" y1="84093" x2="64046" y2="84093"/>
                        <a14:foregroundMark x1="62598" y1="92263" x2="62598" y2="92263"/>
                        <a14:foregroundMark x1="61150" y1="94577" x2="61150" y2="94577"/>
                        <a14:foregroundMark x1="52089" y1="96819" x2="52089" y2="96819"/>
                        <a14:foregroundMark x1="43070" y1="92769" x2="43070" y2="92769"/>
                        <a14:foregroundMark x1="58254" y1="13160" x2="58254" y2="13160"/>
                        <a14:foregroundMark x1="56434" y1="23210" x2="56434" y2="23210"/>
                        <a14:foregroundMark x1="49566" y1="40926" x2="49566" y2="40926"/>
                        <a14:foregroundMark x1="42325" y1="80477" x2="42325" y2="80477"/>
                        <a14:foregroundMark x1="32933" y1="74114" x2="32933" y2="74114"/>
                        <a14:foregroundMark x1="73811" y1="38178" x2="73811" y2="38178"/>
                        <a14:foregroundMark x1="73811" y1="44107" x2="73811" y2="44107"/>
                        <a14:foregroundMark x1="73811" y1="39118" x2="73811" y2="39118"/>
                        <a14:foregroundMark x1="69839" y1="19089" x2="69839" y2="19089"/>
                        <a14:foregroundMark x1="60074" y1="7303" x2="60074" y2="7303"/>
                        <a14:foregroundMark x1="26396" y1="27260" x2="26396" y2="27260"/>
                        <a14:foregroundMark x1="44849" y1="14100" x2="44849" y2="14100"/>
                        <a14:foregroundMark x1="48862" y1="11352" x2="48862" y2="11352"/>
                        <a14:foregroundMark x1="46669" y1="11786" x2="46669" y2="11786"/>
                        <a14:foregroundMark x1="46669" y1="11786" x2="46669" y2="11786"/>
                        <a14:foregroundMark x1="64750" y1="87274" x2="64750" y2="87274"/>
                        <a14:foregroundMark x1="66570" y1="82285" x2="66570" y2="82285"/>
                        <a14:foregroundMark x1="71990" y1="72307" x2="71990" y2="72307"/>
                        <a14:foregroundMark x1="59702" y1="84093" x2="59702" y2="84093"/>
                        <a14:foregroundMark x1="59702" y1="84093" x2="59702" y2="84093"/>
                        <a14:foregroundMark x1="35085" y1="79103" x2="35085" y2="79103"/>
                        <a14:foregroundMark x1="32933" y1="82719" x2="32933" y2="82719"/>
                        <a14:foregroundMark x1="26769" y1="66377" x2="26769" y2="66377"/>
                        <a14:foregroundMark x1="24948" y1="57701" x2="24948" y2="57701"/>
                        <a14:foregroundMark x1="26065" y1="39552" x2="26065" y2="39552"/>
                        <a14:foregroundMark x1="30037" y1="29573" x2="30037" y2="29573"/>
                        <a14:foregroundMark x1="36533" y1="13666" x2="36533" y2="13666"/>
                        <a14:foregroundMark x1="29293" y1="73608" x2="29293" y2="73608"/>
                        <a14:foregroundMark x1="26769" y1="69125" x2="26769" y2="69125"/>
                        <a14:foregroundMark x1="27513" y1="74982" x2="27513" y2="74982"/>
                        <a14:foregroundMark x1="36905" y1="87274" x2="36905" y2="87274"/>
                        <a14:foregroundMark x1="45594" y1="86406" x2="45594" y2="86406"/>
                        <a14:foregroundMark x1="49938" y1="94071" x2="49938" y2="94071"/>
                        <a14:foregroundMark x1="59330" y1="87274" x2="59330" y2="87274"/>
                        <a14:foregroundMark x1="54613" y1="4989" x2="54613" y2="4989"/>
                        <a14:foregroundMark x1="53537" y1="13160" x2="53537" y2="13160"/>
                        <a14:foregroundMark x1="30741" y1="22704" x2="30741" y2="22704"/>
                        <a14:foregroundMark x1="27141" y1="33189" x2="27141" y2="33189"/>
                        <a14:foregroundMark x1="27844" y1="37744" x2="27844" y2="37744"/>
                        <a14:foregroundMark x1="23873" y1="48662" x2="23873" y2="48662"/>
                        <a14:foregroundMark x1="24948" y1="58641" x2="24948" y2="58641"/>
                        <a14:foregroundMark x1="24948" y1="58641" x2="24948" y2="58641"/>
                        <a14:foregroundMark x1="27513" y1="47289" x2="27513" y2="47289"/>
                        <a14:foregroundMark x1="27513" y1="47289" x2="27513" y2="47289"/>
                        <a14:foregroundMark x1="28217" y1="24512" x2="28217" y2="24512"/>
                        <a14:foregroundMark x1="63674" y1="14100" x2="63674" y2="14100"/>
                        <a14:foregroundMark x1="68391" y1="21837" x2="68391" y2="21837"/>
                        <a14:foregroundMark x1="70914" y1="25018" x2="70914" y2="25018"/>
                        <a14:foregroundMark x1="73811" y1="32249" x2="73811" y2="32249"/>
                        <a14:foregroundMark x1="73811" y1="51844" x2="73811" y2="51844"/>
                        <a14:foregroundMark x1="76334" y1="59074" x2="76334" y2="59074"/>
                        <a14:foregroundMark x1="75962" y1="50470" x2="75962" y2="50470"/>
                        <a14:foregroundMark x1="67646" y1="30947" x2="67646" y2="30947"/>
                        <a14:foregroundMark x1="71287" y1="35430" x2="71287" y2="35430"/>
                      </a14:backgroundRemoval>
                    </a14:imgEffect>
                  </a14:imgLayer>
                </a14:imgProps>
              </a:ext>
              <a:ext uri="{28A0092B-C50C-407E-A947-70E740481C1C}">
                <a14:useLocalDpi xmlns:a14="http://schemas.microsoft.com/office/drawing/2010/main" val="0"/>
              </a:ext>
            </a:extLst>
          </a:blip>
          <a:stretch>
            <a:fillRect/>
          </a:stretch>
        </p:blipFill>
        <p:spPr>
          <a:xfrm>
            <a:off x="-428790" y="994410"/>
            <a:ext cx="2401784" cy="1306956"/>
          </a:xfrm>
          <a:prstGeom prst="rect">
            <a:avLst/>
          </a:prstGeom>
        </p:spPr>
      </p:pic>
      <p:pic>
        <p:nvPicPr>
          <p:cNvPr id="5" name="Resim 4"/>
          <p:cNvPicPr>
            <a:picLocks noChangeAspect="1"/>
          </p:cNvPicPr>
          <p:nvPr/>
        </p:nvPicPr>
        <p:blipFill>
          <a:blip r:embed="rId4" cstate="print">
            <a:extLst>
              <a:ext uri="{BEBA8EAE-BF5A-486C-A8C5-ECC9F3942E4B}">
                <a14:imgProps xmlns:a14="http://schemas.microsoft.com/office/drawing/2010/main">
                  <a14:imgLayer r:embed="rId5">
                    <a14:imgEffect>
                      <a14:backgroundRemoval t="3352" b="94972" l="1897" r="94851"/>
                    </a14:imgEffect>
                  </a14:imgLayer>
                </a14:imgProps>
              </a:ext>
              <a:ext uri="{28A0092B-C50C-407E-A947-70E740481C1C}">
                <a14:useLocalDpi xmlns:a14="http://schemas.microsoft.com/office/drawing/2010/main" val="0"/>
              </a:ext>
            </a:extLst>
          </a:blip>
          <a:stretch>
            <a:fillRect/>
          </a:stretch>
        </p:blipFill>
        <p:spPr>
          <a:xfrm>
            <a:off x="7617655" y="857251"/>
            <a:ext cx="1526345" cy="1445456"/>
          </a:xfrm>
          <a:prstGeom prst="rect">
            <a:avLst/>
          </a:prstGeom>
        </p:spPr>
      </p:pic>
      <p:sp>
        <p:nvSpPr>
          <p:cNvPr id="6" name="Akış Çizelgesi: Delikli Teyp 5"/>
          <p:cNvSpPr/>
          <p:nvPr/>
        </p:nvSpPr>
        <p:spPr>
          <a:xfrm>
            <a:off x="1740877" y="1297613"/>
            <a:ext cx="5465300" cy="1382315"/>
          </a:xfrm>
          <a:prstGeom prst="flowChartPunchedTap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000" b="1" dirty="0">
                <a:solidFill>
                  <a:schemeClr val="tx1"/>
                </a:solidFill>
                <a:latin typeface="Arial Rounded MT Bold" pitchFamily="34" charset="0"/>
              </a:rPr>
              <a:t>ZİHİNSEL ENGELLİ ÇOCUKLAR</a:t>
            </a:r>
          </a:p>
        </p:txBody>
      </p:sp>
      <p:sp>
        <p:nvSpPr>
          <p:cNvPr id="17" name="Dikdörtgen 16"/>
          <p:cNvSpPr/>
          <p:nvPr/>
        </p:nvSpPr>
        <p:spPr>
          <a:xfrm>
            <a:off x="2103651" y="2990893"/>
            <a:ext cx="4858702" cy="1177245"/>
          </a:xfrm>
          <a:prstGeom prst="rect">
            <a:avLst/>
          </a:prstGeom>
          <a:noFill/>
        </p:spPr>
        <p:txBody>
          <a:bodyPr wrap="none" lIns="68580" tIns="34290" rIns="68580" bIns="34290">
            <a:spAutoFit/>
          </a:bodyPr>
          <a:lstStyle/>
          <a:p>
            <a:pPr algn="ctr"/>
            <a:r>
              <a:rPr lang="tr-TR" sz="3600" b="1" dirty="0"/>
              <a:t>Sağlık Bilimleri Fakültesi </a:t>
            </a:r>
          </a:p>
          <a:p>
            <a:pPr algn="ctr"/>
            <a:r>
              <a:rPr lang="tr-TR" sz="3600" b="1" dirty="0"/>
              <a:t>Çocuk Gelişimi Bölümü</a:t>
            </a:r>
          </a:p>
        </p:txBody>
      </p:sp>
    </p:spTree>
    <p:extLst>
      <p:ext uri="{BB962C8B-B14F-4D97-AF65-F5344CB8AC3E}">
        <p14:creationId xmlns:p14="http://schemas.microsoft.com/office/powerpoint/2010/main" val="40941469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340768"/>
            <a:ext cx="8964488" cy="1828800"/>
          </a:xfrm>
        </p:spPr>
        <p:txBody>
          <a:bodyPr>
            <a:normAutofit/>
          </a:bodyPr>
          <a:lstStyle/>
          <a:p>
            <a:pPr algn="just">
              <a:buFont typeface="Wingdings" pitchFamily="2" charset="2"/>
              <a:buChar char="Ø"/>
            </a:pPr>
            <a:r>
              <a:rPr lang="tr-TR" sz="2400" dirty="0">
                <a:latin typeface="Arial Rounded MT Bold" pitchFamily="34" charset="0"/>
              </a:rPr>
              <a:t>Ayrıca  bu eğitim programları amaçları destekleyen ders dışı etkinlikleri, amaçların ne derece gerçekleştirildiğini anlamak için yapılan değerlendirme sürecini içeren bir eğitim aracı olarak tanımlanmaktadır.</a:t>
            </a:r>
            <a:endParaRPr lang="tr-TR"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D7B7D9-CFA5-0B46-80CF-41ACD194D1D5}"/>
              </a:ext>
            </a:extLst>
          </p:cNvPr>
          <p:cNvSpPr>
            <a:spLocks noGrp="1"/>
          </p:cNvSpPr>
          <p:nvPr>
            <p:ph type="title"/>
          </p:nvPr>
        </p:nvSpPr>
        <p:spPr/>
        <p:txBody>
          <a:bodyPr/>
          <a:lstStyle/>
          <a:p>
            <a:r>
              <a:rPr lang="tr-TR" dirty="0"/>
              <a:t>Kaynakça</a:t>
            </a:r>
          </a:p>
        </p:txBody>
      </p:sp>
      <p:graphicFrame>
        <p:nvGraphicFramePr>
          <p:cNvPr id="3" name="Tablo 2">
            <a:extLst>
              <a:ext uri="{FF2B5EF4-FFF2-40B4-BE49-F238E27FC236}">
                <a16:creationId xmlns:a16="http://schemas.microsoft.com/office/drawing/2014/main" id="{2C762CB0-387E-0540-BC6E-0DC73BFC1D71}"/>
              </a:ext>
            </a:extLst>
          </p:cNvPr>
          <p:cNvGraphicFramePr>
            <a:graphicFrameLocks noGrp="1"/>
          </p:cNvGraphicFramePr>
          <p:nvPr/>
        </p:nvGraphicFramePr>
        <p:xfrm>
          <a:off x="628650" y="3138131"/>
          <a:ext cx="7886700" cy="1493520"/>
        </p:xfrm>
        <a:graphic>
          <a:graphicData uri="http://schemas.openxmlformats.org/drawingml/2006/table">
            <a:tbl>
              <a:tblPr/>
              <a:tblGrid>
                <a:gridCol w="7886700">
                  <a:extLst>
                    <a:ext uri="{9D8B030D-6E8A-4147-A177-3AD203B41FA5}">
                      <a16:colId xmlns:a16="http://schemas.microsoft.com/office/drawing/2014/main" val="854030760"/>
                    </a:ext>
                  </a:extLst>
                </a:gridCol>
              </a:tblGrid>
              <a:tr h="205740">
                <a:tc>
                  <a:txBody>
                    <a:bodyPr/>
                    <a:lstStyle/>
                    <a:p>
                      <a:r>
                        <a:rPr lang="tr-TR" sz="1400">
                          <a:effectLst/>
                        </a:rPr>
                        <a:t>Anonim. 2003. Farklı gelişen çocuklar. (Edt. Adnan Kulaksızoğlu). Epsilon Yayıncılık, İstanbul. </a:t>
                      </a:r>
                    </a:p>
                  </a:txBody>
                  <a:tcPr marL="0" marR="0" marT="0" marB="0" anchor="ctr">
                    <a:lnL>
                      <a:noFill/>
                    </a:lnL>
                    <a:lnR>
                      <a:noFill/>
                    </a:lnR>
                    <a:lnT>
                      <a:noFill/>
                    </a:lnT>
                    <a:lnB>
                      <a:noFill/>
                    </a:lnB>
                  </a:tcPr>
                </a:tc>
                <a:extLst>
                  <a:ext uri="{0D108BD9-81ED-4DB2-BD59-A6C34878D82A}">
                    <a16:rowId xmlns:a16="http://schemas.microsoft.com/office/drawing/2014/main" val="581513140"/>
                  </a:ext>
                </a:extLst>
              </a:tr>
              <a:tr h="205740">
                <a:tc>
                  <a:txBody>
                    <a:bodyPr/>
                    <a:lstStyle/>
                    <a:p>
                      <a:r>
                        <a:rPr lang="tr-TR" sz="1400">
                          <a:effectLst/>
                        </a:rPr>
                        <a:t>Özsoy, Yahya. Özyürek, M. ve Eripek, S. 2001.Özel Eğitime Giriş. Karatepe Yayınları, Ankara. </a:t>
                      </a:r>
                    </a:p>
                  </a:txBody>
                  <a:tcPr marL="0" marR="0" marT="0" marB="0" anchor="ctr">
                    <a:lnL>
                      <a:noFill/>
                    </a:lnL>
                    <a:lnR>
                      <a:noFill/>
                    </a:lnR>
                    <a:lnT>
                      <a:noFill/>
                    </a:lnT>
                    <a:lnB>
                      <a:noFill/>
                    </a:lnB>
                  </a:tcPr>
                </a:tc>
                <a:extLst>
                  <a:ext uri="{0D108BD9-81ED-4DB2-BD59-A6C34878D82A}">
                    <a16:rowId xmlns:a16="http://schemas.microsoft.com/office/drawing/2014/main" val="408406873"/>
                  </a:ext>
                </a:extLst>
              </a:tr>
              <a:tr h="205740">
                <a:tc>
                  <a:txBody>
                    <a:bodyPr/>
                    <a:lstStyle/>
                    <a:p>
                      <a:r>
                        <a:rPr lang="tr-TR" sz="1400">
                          <a:effectLst/>
                        </a:rPr>
                        <a:t>Anonim. 2003. Özel eğitime giriş. (Edt. Ayşegül Ataman). Gündüz Eğitim ve Yayıncılık, Ankara. </a:t>
                      </a:r>
                    </a:p>
                  </a:txBody>
                  <a:tcPr marL="0" marR="0" marT="0" marB="0" anchor="ctr">
                    <a:lnL>
                      <a:noFill/>
                    </a:lnL>
                    <a:lnR>
                      <a:noFill/>
                    </a:lnR>
                    <a:lnT>
                      <a:noFill/>
                    </a:lnT>
                    <a:lnB>
                      <a:noFill/>
                    </a:lnB>
                  </a:tcPr>
                </a:tc>
                <a:extLst>
                  <a:ext uri="{0D108BD9-81ED-4DB2-BD59-A6C34878D82A}">
                    <a16:rowId xmlns:a16="http://schemas.microsoft.com/office/drawing/2014/main" val="2084592128"/>
                  </a:ext>
                </a:extLst>
              </a:tr>
              <a:tr h="411480">
                <a:tc>
                  <a:txBody>
                    <a:bodyPr/>
                    <a:lstStyle/>
                    <a:p>
                      <a:r>
                        <a:rPr lang="tr-TR" sz="1400">
                          <a:effectLst/>
                        </a:rPr>
                        <a:t>Ceylan, R. ve N. Aral, “Entegre Eğitim”. Erken Çocukluk Gelişimi ve Eğitim, ed.Y.Fazlıoğlu, 437-462, Kriter Yayınları, İstanbul, 2009 </a:t>
                      </a:r>
                    </a:p>
                  </a:txBody>
                  <a:tcPr marL="0" marR="0" marT="0" marB="0" anchor="ctr">
                    <a:lnL>
                      <a:noFill/>
                    </a:lnL>
                    <a:lnR>
                      <a:noFill/>
                    </a:lnR>
                    <a:lnT>
                      <a:noFill/>
                    </a:lnT>
                    <a:lnB>
                      <a:noFill/>
                    </a:lnB>
                  </a:tcPr>
                </a:tc>
                <a:extLst>
                  <a:ext uri="{0D108BD9-81ED-4DB2-BD59-A6C34878D82A}">
                    <a16:rowId xmlns:a16="http://schemas.microsoft.com/office/drawing/2014/main" val="1022684162"/>
                  </a:ext>
                </a:extLst>
              </a:tr>
              <a:tr h="205740">
                <a:tc>
                  <a:txBody>
                    <a:bodyPr/>
                    <a:lstStyle/>
                    <a:p>
                      <a:r>
                        <a:rPr lang="tr-TR" sz="1400">
                          <a:effectLst/>
                        </a:rPr>
                        <a:t>Eripek.2010. Zihinsel Yetersizliği Olan Çocuklar.Maya Akademi Yayıncılık, Ankara </a:t>
                      </a:r>
                    </a:p>
                  </a:txBody>
                  <a:tcPr marL="0" marR="0" marT="0" marB="0" anchor="ctr">
                    <a:lnL>
                      <a:noFill/>
                    </a:lnL>
                    <a:lnR>
                      <a:noFill/>
                    </a:lnR>
                    <a:lnT>
                      <a:noFill/>
                    </a:lnT>
                    <a:lnB>
                      <a:noFill/>
                    </a:lnB>
                  </a:tcPr>
                </a:tc>
                <a:extLst>
                  <a:ext uri="{0D108BD9-81ED-4DB2-BD59-A6C34878D82A}">
                    <a16:rowId xmlns:a16="http://schemas.microsoft.com/office/drawing/2014/main" val="553831987"/>
                  </a:ext>
                </a:extLst>
              </a:tr>
              <a:tr h="205740">
                <a:tc>
                  <a:txBody>
                    <a:bodyPr/>
                    <a:lstStyle/>
                    <a:p>
                      <a:r>
                        <a:rPr lang="tr-TR" sz="1400" dirty="0">
                          <a:effectLst/>
                        </a:rPr>
                        <a:t>Yörükoğlu, A. 1997. Çocuk ruh sağlığı. Özgür Yayınları, İstanbul. </a:t>
                      </a:r>
                    </a:p>
                  </a:txBody>
                  <a:tcPr marL="0" marR="0" marT="0" marB="0" anchor="ctr">
                    <a:lnL>
                      <a:noFill/>
                    </a:lnL>
                    <a:lnR>
                      <a:noFill/>
                    </a:lnR>
                    <a:lnT>
                      <a:noFill/>
                    </a:lnT>
                    <a:lnB>
                      <a:noFill/>
                    </a:lnB>
                  </a:tcPr>
                </a:tc>
                <a:extLst>
                  <a:ext uri="{0D108BD9-81ED-4DB2-BD59-A6C34878D82A}">
                    <a16:rowId xmlns:a16="http://schemas.microsoft.com/office/drawing/2014/main" val="2973600387"/>
                  </a:ext>
                </a:extLst>
              </a:tr>
            </a:tbl>
          </a:graphicData>
        </a:graphic>
      </p:graphicFrame>
    </p:spTree>
    <p:extLst>
      <p:ext uri="{BB962C8B-B14F-4D97-AF65-F5344CB8AC3E}">
        <p14:creationId xmlns:p14="http://schemas.microsoft.com/office/powerpoint/2010/main" val="3713288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br>
              <a:rPr lang="tr-TR" dirty="0"/>
            </a:br>
            <a:br>
              <a:rPr lang="tr-TR" dirty="0"/>
            </a:br>
            <a:endParaRPr lang="tr-TR" dirty="0"/>
          </a:p>
        </p:txBody>
      </p:sp>
      <p:sp>
        <p:nvSpPr>
          <p:cNvPr id="4" name="3 Oval"/>
          <p:cNvSpPr/>
          <p:nvPr/>
        </p:nvSpPr>
        <p:spPr>
          <a:xfrm>
            <a:off x="1979712" y="1412776"/>
            <a:ext cx="5328592" cy="3168352"/>
          </a:xfrm>
          <a:prstGeom prst="ellipse">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b="1" dirty="0">
                <a:solidFill>
                  <a:schemeClr val="tx1"/>
                </a:solidFill>
                <a:latin typeface="Arial Rounded MT Bold" pitchFamily="34" charset="0"/>
              </a:rPr>
              <a:t>ZİHİNSEL ENGELLİ ÇOCUKLARIN EĞİTİMLERİ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124744"/>
            <a:ext cx="8964488" cy="2088232"/>
          </a:xfrm>
        </p:spPr>
        <p:txBody>
          <a:bodyPr>
            <a:normAutofit/>
          </a:bodyPr>
          <a:lstStyle/>
          <a:p>
            <a:pPr algn="just">
              <a:buFont typeface="Wingdings" pitchFamily="2" charset="2"/>
              <a:buChar char="Ø"/>
            </a:pPr>
            <a:r>
              <a:rPr lang="tr-TR" sz="2400" dirty="0">
                <a:latin typeface="Arial Rounded MT Bold" pitchFamily="34" charset="0"/>
              </a:rPr>
              <a:t>Uzun yıllar boyunca özel eğitime muhtaç olma durumunun bireyden kaynaklandığına inanılarak,engelli çocuklar hasta gibi görülmüştür.Bu nedenle,özel eğitime muhtaç çocuklar akranlarından ayrılarak kendilerine özgü yatılı eğitim kurumlarında eğitilmişlerdir.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1124744"/>
            <a:ext cx="7920880" cy="2736304"/>
          </a:xfrm>
        </p:spPr>
        <p:txBody>
          <a:bodyPr/>
          <a:lstStyle/>
          <a:p>
            <a:pPr algn="just">
              <a:buFont typeface="Wingdings" pitchFamily="2" charset="2"/>
              <a:buChar char="Ø"/>
            </a:pPr>
            <a:r>
              <a:rPr lang="tr-TR" sz="2400" dirty="0">
                <a:latin typeface="Arial Rounded MT Bold" pitchFamily="34" charset="0"/>
              </a:rPr>
              <a:t>Zihinsel engelli çocuklar için eğitim ortamları arasında normal okul düzenlemeleri içinde özel araç ve gereçlerle özel eğitim hizmeti,özel eğitim danışmanlığı,gezici öğretmenlik,kaynak oda,yarım günlük özel sınıflar,normal okulda özel sınıf,özel ve normal okul düzenlemeleri bulunmaktadır</a:t>
            </a:r>
            <a:r>
              <a:rPr lang="tr-TR" dirty="0">
                <a:latin typeface="Arial Rounded MT Bold" pitchFamily="34" charset="0"/>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052736"/>
            <a:ext cx="8496944" cy="2520280"/>
          </a:xfrm>
        </p:spPr>
        <p:txBody>
          <a:bodyPr>
            <a:normAutofit lnSpcReduction="10000"/>
          </a:bodyPr>
          <a:lstStyle/>
          <a:p>
            <a:pPr algn="just">
              <a:buFont typeface="Wingdings" pitchFamily="2" charset="2"/>
              <a:buChar char="Ø"/>
            </a:pPr>
            <a:r>
              <a:rPr lang="tr-TR" sz="2400" dirty="0">
                <a:latin typeface="Arial Rounded MT Bold" pitchFamily="34" charset="0"/>
              </a:rPr>
              <a:t>Ayrıca yatılı okullar,hastanede eğitim ve eve dayalı eğitim düzenlemeleri,de zihinsel engelli çocukların yararlanabilecekleri eğitim ortamlarıdır.</a:t>
            </a:r>
          </a:p>
          <a:p>
            <a:pPr algn="just">
              <a:buFont typeface="Wingdings" pitchFamily="2" charset="2"/>
              <a:buChar char="Ø"/>
            </a:pPr>
            <a:r>
              <a:rPr lang="tr-TR" sz="2400" dirty="0">
                <a:latin typeface="Arial Rounded MT Bold" pitchFamily="34" charset="0"/>
              </a:rPr>
              <a:t>Zihinsel engellilere yönelik eğitim hizmetler,eğitilebilir ve öğretilebilir düzeydeki zihinsel engelli çocukların yeterlilikleri dikkate alınarak planlanmakta ve yürütülmektedir.</a:t>
            </a:r>
          </a:p>
          <a:p>
            <a:pPr algn="just">
              <a:buFont typeface="Wingdings" pitchFamily="2" charset="2"/>
              <a:buChar char="Ø"/>
            </a:pPr>
            <a:endParaRPr lang="tr-TR" dirty="0">
              <a:latin typeface="Arial Rounded MT Bold"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755576" y="908720"/>
            <a:ext cx="7668344" cy="2304256"/>
          </a:xfrm>
        </p:spPr>
        <p:txBody>
          <a:bodyPr>
            <a:noAutofit/>
          </a:bodyPr>
          <a:lstStyle/>
          <a:p>
            <a:pPr algn="just">
              <a:buFont typeface="Wingdings" pitchFamily="2" charset="2"/>
              <a:buChar char="Ø"/>
            </a:pPr>
            <a:r>
              <a:rPr lang="tr-TR" sz="2400" dirty="0">
                <a:latin typeface="Arial Rounded MT Bold" pitchFamily="34" charset="0"/>
              </a:rPr>
              <a:t>Eğitilebilir zihinsel engelli çocuklar, okul öncesi ve ilköğretimde kaynaştırma eğitimine dahil edilmektedir.</a:t>
            </a:r>
          </a:p>
          <a:p>
            <a:pPr algn="just">
              <a:buFont typeface="Wingdings" pitchFamily="2" charset="2"/>
              <a:buChar char="Ø"/>
            </a:pPr>
            <a:r>
              <a:rPr lang="tr-TR" sz="2400" dirty="0">
                <a:latin typeface="Arial Rounded MT Bold" pitchFamily="34" charset="0"/>
              </a:rPr>
              <a:t>İlköğretim programını tamamlayan zihinsel eğitilebilir zihinsel engelli çocuklar, meslek okullarına yönlendirilmektedirler.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412776"/>
            <a:ext cx="8352928" cy="1440160"/>
          </a:xfrm>
        </p:spPr>
        <p:txBody>
          <a:bodyPr>
            <a:normAutofit lnSpcReduction="10000"/>
          </a:bodyPr>
          <a:lstStyle/>
          <a:p>
            <a:pPr algn="just">
              <a:buFont typeface="Wingdings" pitchFamily="2" charset="2"/>
              <a:buChar char="Ø"/>
            </a:pPr>
            <a:r>
              <a:rPr lang="tr-TR" sz="2400" dirty="0">
                <a:latin typeface="Arial Rounded MT Bold" pitchFamily="34" charset="0"/>
              </a:rPr>
              <a:t>Meslek okulları, sekiz yıllık zorunlu eğitimlerini tamamlayan eğitilebilir düzeydeki zihinsel engellilere hizmet veren ve beceri kazandırmaya yönelik olan okullardır.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836712"/>
            <a:ext cx="8604448" cy="3240360"/>
          </a:xfrm>
        </p:spPr>
        <p:txBody>
          <a:bodyPr>
            <a:normAutofit/>
          </a:bodyPr>
          <a:lstStyle/>
          <a:p>
            <a:pPr algn="just">
              <a:buFont typeface="Wingdings" pitchFamily="2" charset="2"/>
              <a:buChar char="Ø"/>
            </a:pPr>
            <a:r>
              <a:rPr lang="tr-TR" sz="2400" dirty="0">
                <a:latin typeface="Arial Rounded MT Bold" pitchFamily="34" charset="0"/>
              </a:rPr>
              <a:t>Öğretilebilir zihinsel engelli çocuklar ise özel eğitim sınıflarında veya özel eğitim okullarında özel eğitime tabi tutulmaktadır.</a:t>
            </a:r>
          </a:p>
          <a:p>
            <a:pPr algn="just">
              <a:buFont typeface="Wingdings" pitchFamily="2" charset="2"/>
              <a:buChar char="Ø"/>
            </a:pPr>
            <a:r>
              <a:rPr lang="tr-TR" sz="2400" dirty="0">
                <a:latin typeface="Arial Rounded MT Bold" pitchFamily="34" charset="0"/>
              </a:rPr>
              <a:t>Öğretilebilir düzeyde olan altı-on dört yaş grubundaki çocuklara eğitim uygulama okullarında verilemektedir.</a:t>
            </a:r>
          </a:p>
          <a:p>
            <a:pPr algn="just">
              <a:buFont typeface="Wingdings" pitchFamily="2" charset="2"/>
              <a:buChar char="Ø"/>
            </a:pPr>
            <a:r>
              <a:rPr lang="tr-TR" sz="2400" dirty="0">
                <a:latin typeface="Arial Rounded MT Bold" pitchFamily="34" charset="0"/>
              </a:rPr>
              <a:t>Bu okullardaki programlar çocuklara bağımsız yaşam becerileri kazandırmayı amaçlamaktadır.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980728"/>
            <a:ext cx="8208912" cy="2304256"/>
          </a:xfrm>
        </p:spPr>
        <p:txBody>
          <a:bodyPr>
            <a:noAutofit/>
          </a:bodyPr>
          <a:lstStyle/>
          <a:p>
            <a:pPr algn="just">
              <a:buFont typeface="Wingdings" pitchFamily="2" charset="2"/>
              <a:buChar char="Ø"/>
            </a:pPr>
            <a:r>
              <a:rPr lang="tr-TR" sz="2400" dirty="0">
                <a:latin typeface="Arial Rounded MT Bold" pitchFamily="34" charset="0"/>
              </a:rPr>
              <a:t>Özel eğitim veren okul ve  sınıflarda uygulanan eğitim programları, eğitime yön verecek amaçları,amaçların gerçekleşmesinde uygulanacak içeriği,içeriğin öğretilmesinde uygulanacak eğitim öğretim süreçlerini,öğretim sürecinde kullanılacak araç ve gereçleri içermektedir.</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81</TotalTime>
  <Words>411</Words>
  <Application>Microsoft Macintosh PowerPoint</Application>
  <PresentationFormat>Ekran Gösterisi (4:3)</PresentationFormat>
  <Paragraphs>24</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Arial Rounded MT Bold</vt:lpstr>
      <vt:lpstr>Calibri</vt:lpstr>
      <vt:lpstr>Wingdings</vt:lpstr>
      <vt:lpstr>Ofis Teması</vt:lpstr>
      <vt:lpstr>PowerPoint Sunusu</vt:lpstr>
      <vt:lpstr>  </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asus</dc:creator>
  <cp:lastModifiedBy>Taşkın TAŞTEPE</cp:lastModifiedBy>
  <cp:revision>12</cp:revision>
  <dcterms:created xsi:type="dcterms:W3CDTF">2017-12-11T17:54:41Z</dcterms:created>
  <dcterms:modified xsi:type="dcterms:W3CDTF">2020-05-04T20:54:04Z</dcterms:modified>
</cp:coreProperties>
</file>