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9" r:id="rId2"/>
    <p:sldId id="341" r:id="rId3"/>
    <p:sldId id="342" r:id="rId4"/>
    <p:sldId id="343" r:id="rId5"/>
    <p:sldId id="344" r:id="rId6"/>
    <p:sldId id="345" r:id="rId7"/>
    <p:sldId id="346" r:id="rId8"/>
    <p:sldId id="347" r:id="rId9"/>
    <p:sldId id="348" r:id="rId10"/>
    <p:sldId id="349" r:id="rId11"/>
    <p:sldId id="354" r:id="rId12"/>
    <p:sldId id="355" r:id="rId13"/>
    <p:sldId id="356" r:id="rId14"/>
    <p:sldId id="357" r:id="rId15"/>
    <p:sldId id="358" r:id="rId16"/>
    <p:sldId id="350" r:id="rId17"/>
    <p:sldId id="351" r:id="rId18"/>
    <p:sldId id="352" r:id="rId19"/>
    <p:sldId id="353"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66FFFF"/>
    <a:srgbClr val="33CCFF"/>
    <a:srgbClr val="FFFF66"/>
    <a:srgbClr val="FF3300"/>
    <a:srgbClr val="D1FFFF"/>
    <a:srgbClr val="66FF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93972" autoAdjust="0"/>
  </p:normalViewPr>
  <p:slideViewPr>
    <p:cSldViewPr>
      <p:cViewPr varScale="1">
        <p:scale>
          <a:sx n="103" d="100"/>
          <a:sy n="103" d="100"/>
        </p:scale>
        <p:origin x="177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Rectangle 4">
            <a:extLst>
              <a:ext uri="{FF2B5EF4-FFF2-40B4-BE49-F238E27FC236}">
                <a16:creationId xmlns:a16="http://schemas.microsoft.com/office/drawing/2014/main" id="{A7124DA3-51CA-A03C-E01C-ECAC623ACEFC}"/>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5" name="Rectangle 5">
            <a:extLst>
              <a:ext uri="{FF2B5EF4-FFF2-40B4-BE49-F238E27FC236}">
                <a16:creationId xmlns:a16="http://schemas.microsoft.com/office/drawing/2014/main" id="{5C7BD2A7-2808-DF96-550F-CC7ABC6256FC}"/>
              </a:ext>
            </a:extLst>
          </p:cNvPr>
          <p:cNvSpPr>
            <a:spLocks noGrp="1" noChangeArrowheads="1"/>
          </p:cNvSpPr>
          <p:nvPr>
            <p:ph type="ftr" sz="quarter" idx="11"/>
          </p:nvPr>
        </p:nvSpPr>
        <p:spPr>
          <a:ln/>
        </p:spPr>
        <p:txBody>
          <a:bodyPr/>
          <a:lstStyle>
            <a:lvl1pPr>
              <a:defRPr/>
            </a:lvl1pPr>
          </a:lstStyle>
          <a:p>
            <a:pPr>
              <a:defRPr/>
            </a:pPr>
            <a:endParaRPr lang="en-US" altLang="tr-TR"/>
          </a:p>
        </p:txBody>
      </p:sp>
      <p:sp>
        <p:nvSpPr>
          <p:cNvPr id="6" name="Rectangle 6">
            <a:extLst>
              <a:ext uri="{FF2B5EF4-FFF2-40B4-BE49-F238E27FC236}">
                <a16:creationId xmlns:a16="http://schemas.microsoft.com/office/drawing/2014/main" id="{67B023DA-88CD-B2F2-74D5-6F8AEC2636EF}"/>
              </a:ext>
            </a:extLst>
          </p:cNvPr>
          <p:cNvSpPr>
            <a:spLocks noGrp="1" noChangeArrowheads="1"/>
          </p:cNvSpPr>
          <p:nvPr>
            <p:ph type="sldNum" sz="quarter" idx="12"/>
          </p:nvPr>
        </p:nvSpPr>
        <p:spPr>
          <a:ln/>
        </p:spPr>
        <p:txBody>
          <a:bodyPr/>
          <a:lstStyle>
            <a:lvl1pPr>
              <a:defRPr/>
            </a:lvl1pPr>
          </a:lstStyle>
          <a:p>
            <a:fld id="{E95EE461-205F-49EE-B99E-F15357E5D732}" type="slidenum">
              <a:rPr lang="en-US" altLang="tr-TR"/>
              <a:pPr/>
              <a:t>‹#›</a:t>
            </a:fld>
            <a:endParaRPr lang="en-US" altLang="tr-TR"/>
          </a:p>
        </p:txBody>
      </p:sp>
    </p:spTree>
    <p:extLst>
      <p:ext uri="{BB962C8B-B14F-4D97-AF65-F5344CB8AC3E}">
        <p14:creationId xmlns:p14="http://schemas.microsoft.com/office/powerpoint/2010/main" val="3086427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a:extLst>
              <a:ext uri="{FF2B5EF4-FFF2-40B4-BE49-F238E27FC236}">
                <a16:creationId xmlns:a16="http://schemas.microsoft.com/office/drawing/2014/main" id="{6C835F1D-F112-1830-D00D-E4D559417906}"/>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5" name="Rectangle 5">
            <a:extLst>
              <a:ext uri="{FF2B5EF4-FFF2-40B4-BE49-F238E27FC236}">
                <a16:creationId xmlns:a16="http://schemas.microsoft.com/office/drawing/2014/main" id="{7E383991-8DB6-26A1-AFAB-523540B7F72B}"/>
              </a:ext>
            </a:extLst>
          </p:cNvPr>
          <p:cNvSpPr>
            <a:spLocks noGrp="1" noChangeArrowheads="1"/>
          </p:cNvSpPr>
          <p:nvPr>
            <p:ph type="ftr" sz="quarter" idx="11"/>
          </p:nvPr>
        </p:nvSpPr>
        <p:spPr>
          <a:ln/>
        </p:spPr>
        <p:txBody>
          <a:bodyPr/>
          <a:lstStyle>
            <a:lvl1pPr>
              <a:defRPr/>
            </a:lvl1pPr>
          </a:lstStyle>
          <a:p>
            <a:pPr>
              <a:defRPr/>
            </a:pPr>
            <a:endParaRPr lang="en-US" altLang="tr-TR"/>
          </a:p>
        </p:txBody>
      </p:sp>
      <p:sp>
        <p:nvSpPr>
          <p:cNvPr id="6" name="Rectangle 6">
            <a:extLst>
              <a:ext uri="{FF2B5EF4-FFF2-40B4-BE49-F238E27FC236}">
                <a16:creationId xmlns:a16="http://schemas.microsoft.com/office/drawing/2014/main" id="{7A9D4EAD-D73A-EC92-6C8B-87A6C9CBD15F}"/>
              </a:ext>
            </a:extLst>
          </p:cNvPr>
          <p:cNvSpPr>
            <a:spLocks noGrp="1" noChangeArrowheads="1"/>
          </p:cNvSpPr>
          <p:nvPr>
            <p:ph type="sldNum" sz="quarter" idx="12"/>
          </p:nvPr>
        </p:nvSpPr>
        <p:spPr>
          <a:ln/>
        </p:spPr>
        <p:txBody>
          <a:bodyPr/>
          <a:lstStyle>
            <a:lvl1pPr>
              <a:defRPr/>
            </a:lvl1pPr>
          </a:lstStyle>
          <a:p>
            <a:fld id="{A412EEDB-D687-4EF7-BD95-C9D361DDC4E5}" type="slidenum">
              <a:rPr lang="en-US" altLang="tr-TR"/>
              <a:pPr/>
              <a:t>‹#›</a:t>
            </a:fld>
            <a:endParaRPr lang="en-US" altLang="tr-TR"/>
          </a:p>
        </p:txBody>
      </p:sp>
    </p:spTree>
    <p:extLst>
      <p:ext uri="{BB962C8B-B14F-4D97-AF65-F5344CB8AC3E}">
        <p14:creationId xmlns:p14="http://schemas.microsoft.com/office/powerpoint/2010/main" val="354515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a:extLst>
              <a:ext uri="{FF2B5EF4-FFF2-40B4-BE49-F238E27FC236}">
                <a16:creationId xmlns:a16="http://schemas.microsoft.com/office/drawing/2014/main" id="{4E596E5C-CA85-DE21-7C5D-1BBB20794416}"/>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5" name="Rectangle 5">
            <a:extLst>
              <a:ext uri="{FF2B5EF4-FFF2-40B4-BE49-F238E27FC236}">
                <a16:creationId xmlns:a16="http://schemas.microsoft.com/office/drawing/2014/main" id="{C8F9D70C-E8C5-3DE6-66BA-5FA04F388C1D}"/>
              </a:ext>
            </a:extLst>
          </p:cNvPr>
          <p:cNvSpPr>
            <a:spLocks noGrp="1" noChangeArrowheads="1"/>
          </p:cNvSpPr>
          <p:nvPr>
            <p:ph type="ftr" sz="quarter" idx="11"/>
          </p:nvPr>
        </p:nvSpPr>
        <p:spPr>
          <a:ln/>
        </p:spPr>
        <p:txBody>
          <a:bodyPr/>
          <a:lstStyle>
            <a:lvl1pPr>
              <a:defRPr/>
            </a:lvl1pPr>
          </a:lstStyle>
          <a:p>
            <a:pPr>
              <a:defRPr/>
            </a:pPr>
            <a:endParaRPr lang="en-US" altLang="tr-TR"/>
          </a:p>
        </p:txBody>
      </p:sp>
      <p:sp>
        <p:nvSpPr>
          <p:cNvPr id="6" name="Rectangle 6">
            <a:extLst>
              <a:ext uri="{FF2B5EF4-FFF2-40B4-BE49-F238E27FC236}">
                <a16:creationId xmlns:a16="http://schemas.microsoft.com/office/drawing/2014/main" id="{FEE2EB4A-1506-046C-1819-C0E1ADC2ECBE}"/>
              </a:ext>
            </a:extLst>
          </p:cNvPr>
          <p:cNvSpPr>
            <a:spLocks noGrp="1" noChangeArrowheads="1"/>
          </p:cNvSpPr>
          <p:nvPr>
            <p:ph type="sldNum" sz="quarter" idx="12"/>
          </p:nvPr>
        </p:nvSpPr>
        <p:spPr>
          <a:ln/>
        </p:spPr>
        <p:txBody>
          <a:bodyPr/>
          <a:lstStyle>
            <a:lvl1pPr>
              <a:defRPr/>
            </a:lvl1pPr>
          </a:lstStyle>
          <a:p>
            <a:fld id="{DBFAB7DA-D690-451B-AC37-971D399AF1DB}" type="slidenum">
              <a:rPr lang="en-US" altLang="tr-TR"/>
              <a:pPr/>
              <a:t>‹#›</a:t>
            </a:fld>
            <a:endParaRPr lang="en-US" altLang="tr-TR"/>
          </a:p>
        </p:txBody>
      </p:sp>
    </p:spTree>
    <p:extLst>
      <p:ext uri="{BB962C8B-B14F-4D97-AF65-F5344CB8AC3E}">
        <p14:creationId xmlns:p14="http://schemas.microsoft.com/office/powerpoint/2010/main" val="163567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a:extLst>
              <a:ext uri="{FF2B5EF4-FFF2-40B4-BE49-F238E27FC236}">
                <a16:creationId xmlns:a16="http://schemas.microsoft.com/office/drawing/2014/main" id="{B75A92EE-A481-E46A-AEDF-F08A43DC5466}"/>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5" name="Rectangle 5">
            <a:extLst>
              <a:ext uri="{FF2B5EF4-FFF2-40B4-BE49-F238E27FC236}">
                <a16:creationId xmlns:a16="http://schemas.microsoft.com/office/drawing/2014/main" id="{9DF87926-763D-29CF-04EC-A2952C15EA3B}"/>
              </a:ext>
            </a:extLst>
          </p:cNvPr>
          <p:cNvSpPr>
            <a:spLocks noGrp="1" noChangeArrowheads="1"/>
          </p:cNvSpPr>
          <p:nvPr>
            <p:ph type="ftr" sz="quarter" idx="11"/>
          </p:nvPr>
        </p:nvSpPr>
        <p:spPr>
          <a:ln/>
        </p:spPr>
        <p:txBody>
          <a:bodyPr/>
          <a:lstStyle>
            <a:lvl1pPr>
              <a:defRPr/>
            </a:lvl1pPr>
          </a:lstStyle>
          <a:p>
            <a:pPr>
              <a:defRPr/>
            </a:pPr>
            <a:endParaRPr lang="en-US" altLang="tr-TR"/>
          </a:p>
        </p:txBody>
      </p:sp>
      <p:sp>
        <p:nvSpPr>
          <p:cNvPr id="6" name="Rectangle 6">
            <a:extLst>
              <a:ext uri="{FF2B5EF4-FFF2-40B4-BE49-F238E27FC236}">
                <a16:creationId xmlns:a16="http://schemas.microsoft.com/office/drawing/2014/main" id="{43BA6D70-122F-22FD-2FE3-F3537D5AB3A9}"/>
              </a:ext>
            </a:extLst>
          </p:cNvPr>
          <p:cNvSpPr>
            <a:spLocks noGrp="1" noChangeArrowheads="1"/>
          </p:cNvSpPr>
          <p:nvPr>
            <p:ph type="sldNum" sz="quarter" idx="12"/>
          </p:nvPr>
        </p:nvSpPr>
        <p:spPr>
          <a:ln/>
        </p:spPr>
        <p:txBody>
          <a:bodyPr/>
          <a:lstStyle>
            <a:lvl1pPr>
              <a:defRPr/>
            </a:lvl1pPr>
          </a:lstStyle>
          <a:p>
            <a:fld id="{D84302E2-B9A8-4312-A616-ECB9EDC24F25}" type="slidenum">
              <a:rPr lang="en-US" altLang="tr-TR"/>
              <a:pPr/>
              <a:t>‹#›</a:t>
            </a:fld>
            <a:endParaRPr lang="en-US" altLang="tr-TR"/>
          </a:p>
        </p:txBody>
      </p:sp>
    </p:spTree>
    <p:extLst>
      <p:ext uri="{BB962C8B-B14F-4D97-AF65-F5344CB8AC3E}">
        <p14:creationId xmlns:p14="http://schemas.microsoft.com/office/powerpoint/2010/main" val="223334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7E2A9107-CCEA-9CD4-485A-7F4F8ECEA536}"/>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5" name="Rectangle 5">
            <a:extLst>
              <a:ext uri="{FF2B5EF4-FFF2-40B4-BE49-F238E27FC236}">
                <a16:creationId xmlns:a16="http://schemas.microsoft.com/office/drawing/2014/main" id="{388E7657-AAFE-8306-BE61-FC30BC04A3B0}"/>
              </a:ext>
            </a:extLst>
          </p:cNvPr>
          <p:cNvSpPr>
            <a:spLocks noGrp="1" noChangeArrowheads="1"/>
          </p:cNvSpPr>
          <p:nvPr>
            <p:ph type="ftr" sz="quarter" idx="11"/>
          </p:nvPr>
        </p:nvSpPr>
        <p:spPr>
          <a:ln/>
        </p:spPr>
        <p:txBody>
          <a:bodyPr/>
          <a:lstStyle>
            <a:lvl1pPr>
              <a:defRPr/>
            </a:lvl1pPr>
          </a:lstStyle>
          <a:p>
            <a:pPr>
              <a:defRPr/>
            </a:pPr>
            <a:endParaRPr lang="en-US" altLang="tr-TR"/>
          </a:p>
        </p:txBody>
      </p:sp>
      <p:sp>
        <p:nvSpPr>
          <p:cNvPr id="6" name="Rectangle 6">
            <a:extLst>
              <a:ext uri="{FF2B5EF4-FFF2-40B4-BE49-F238E27FC236}">
                <a16:creationId xmlns:a16="http://schemas.microsoft.com/office/drawing/2014/main" id="{8D329E5D-059F-F4A8-2A5E-A3DAB063F106}"/>
              </a:ext>
            </a:extLst>
          </p:cNvPr>
          <p:cNvSpPr>
            <a:spLocks noGrp="1" noChangeArrowheads="1"/>
          </p:cNvSpPr>
          <p:nvPr>
            <p:ph type="sldNum" sz="quarter" idx="12"/>
          </p:nvPr>
        </p:nvSpPr>
        <p:spPr>
          <a:ln/>
        </p:spPr>
        <p:txBody>
          <a:bodyPr/>
          <a:lstStyle>
            <a:lvl1pPr>
              <a:defRPr/>
            </a:lvl1pPr>
          </a:lstStyle>
          <a:p>
            <a:fld id="{FC87B5EC-EAA0-4A28-A803-203CBE81B817}" type="slidenum">
              <a:rPr lang="en-US" altLang="tr-TR"/>
              <a:pPr/>
              <a:t>‹#›</a:t>
            </a:fld>
            <a:endParaRPr lang="en-US" altLang="tr-TR"/>
          </a:p>
        </p:txBody>
      </p:sp>
    </p:spTree>
    <p:extLst>
      <p:ext uri="{BB962C8B-B14F-4D97-AF65-F5344CB8AC3E}">
        <p14:creationId xmlns:p14="http://schemas.microsoft.com/office/powerpoint/2010/main" val="254777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a:extLst>
              <a:ext uri="{FF2B5EF4-FFF2-40B4-BE49-F238E27FC236}">
                <a16:creationId xmlns:a16="http://schemas.microsoft.com/office/drawing/2014/main" id="{8394702B-1C59-A3DB-28C7-A1B4ABCC505D}"/>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6" name="Rectangle 5">
            <a:extLst>
              <a:ext uri="{FF2B5EF4-FFF2-40B4-BE49-F238E27FC236}">
                <a16:creationId xmlns:a16="http://schemas.microsoft.com/office/drawing/2014/main" id="{A95713F9-D65C-49AE-E394-F5E7886D4EF4}"/>
              </a:ext>
            </a:extLst>
          </p:cNvPr>
          <p:cNvSpPr>
            <a:spLocks noGrp="1" noChangeArrowheads="1"/>
          </p:cNvSpPr>
          <p:nvPr>
            <p:ph type="ftr" sz="quarter" idx="11"/>
          </p:nvPr>
        </p:nvSpPr>
        <p:spPr>
          <a:ln/>
        </p:spPr>
        <p:txBody>
          <a:bodyPr/>
          <a:lstStyle>
            <a:lvl1pPr>
              <a:defRPr/>
            </a:lvl1pPr>
          </a:lstStyle>
          <a:p>
            <a:pPr>
              <a:defRPr/>
            </a:pPr>
            <a:endParaRPr lang="en-US" altLang="tr-TR"/>
          </a:p>
        </p:txBody>
      </p:sp>
      <p:sp>
        <p:nvSpPr>
          <p:cNvPr id="7" name="Rectangle 6">
            <a:extLst>
              <a:ext uri="{FF2B5EF4-FFF2-40B4-BE49-F238E27FC236}">
                <a16:creationId xmlns:a16="http://schemas.microsoft.com/office/drawing/2014/main" id="{1633B22E-3C5E-E328-769D-6874BBDAE0D4}"/>
              </a:ext>
            </a:extLst>
          </p:cNvPr>
          <p:cNvSpPr>
            <a:spLocks noGrp="1" noChangeArrowheads="1"/>
          </p:cNvSpPr>
          <p:nvPr>
            <p:ph type="sldNum" sz="quarter" idx="12"/>
          </p:nvPr>
        </p:nvSpPr>
        <p:spPr>
          <a:ln/>
        </p:spPr>
        <p:txBody>
          <a:bodyPr/>
          <a:lstStyle>
            <a:lvl1pPr>
              <a:defRPr/>
            </a:lvl1pPr>
          </a:lstStyle>
          <a:p>
            <a:fld id="{8C5DB3EF-915C-43B8-B399-065A96A3771B}" type="slidenum">
              <a:rPr lang="en-US" altLang="tr-TR"/>
              <a:pPr/>
              <a:t>‹#›</a:t>
            </a:fld>
            <a:endParaRPr lang="en-US" altLang="tr-TR"/>
          </a:p>
        </p:txBody>
      </p:sp>
    </p:spTree>
    <p:extLst>
      <p:ext uri="{BB962C8B-B14F-4D97-AF65-F5344CB8AC3E}">
        <p14:creationId xmlns:p14="http://schemas.microsoft.com/office/powerpoint/2010/main" val="275726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a:extLst>
              <a:ext uri="{FF2B5EF4-FFF2-40B4-BE49-F238E27FC236}">
                <a16:creationId xmlns:a16="http://schemas.microsoft.com/office/drawing/2014/main" id="{3D08BB5D-A2D6-78F2-6AC8-77EF917986BA}"/>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8" name="Rectangle 5">
            <a:extLst>
              <a:ext uri="{FF2B5EF4-FFF2-40B4-BE49-F238E27FC236}">
                <a16:creationId xmlns:a16="http://schemas.microsoft.com/office/drawing/2014/main" id="{24A6A1F8-E489-370D-4A00-FA250F2D4BAF}"/>
              </a:ext>
            </a:extLst>
          </p:cNvPr>
          <p:cNvSpPr>
            <a:spLocks noGrp="1" noChangeArrowheads="1"/>
          </p:cNvSpPr>
          <p:nvPr>
            <p:ph type="ftr" sz="quarter" idx="11"/>
          </p:nvPr>
        </p:nvSpPr>
        <p:spPr>
          <a:ln/>
        </p:spPr>
        <p:txBody>
          <a:bodyPr/>
          <a:lstStyle>
            <a:lvl1pPr>
              <a:defRPr/>
            </a:lvl1pPr>
          </a:lstStyle>
          <a:p>
            <a:pPr>
              <a:defRPr/>
            </a:pPr>
            <a:endParaRPr lang="en-US" altLang="tr-TR"/>
          </a:p>
        </p:txBody>
      </p:sp>
      <p:sp>
        <p:nvSpPr>
          <p:cNvPr id="9" name="Rectangle 6">
            <a:extLst>
              <a:ext uri="{FF2B5EF4-FFF2-40B4-BE49-F238E27FC236}">
                <a16:creationId xmlns:a16="http://schemas.microsoft.com/office/drawing/2014/main" id="{0BDF3DD4-C24B-854F-97FD-A6A736B69894}"/>
              </a:ext>
            </a:extLst>
          </p:cNvPr>
          <p:cNvSpPr>
            <a:spLocks noGrp="1" noChangeArrowheads="1"/>
          </p:cNvSpPr>
          <p:nvPr>
            <p:ph type="sldNum" sz="quarter" idx="12"/>
          </p:nvPr>
        </p:nvSpPr>
        <p:spPr>
          <a:ln/>
        </p:spPr>
        <p:txBody>
          <a:bodyPr/>
          <a:lstStyle>
            <a:lvl1pPr>
              <a:defRPr/>
            </a:lvl1pPr>
          </a:lstStyle>
          <a:p>
            <a:fld id="{E1D4377C-72C3-422A-9E0D-C0B3ADE01434}" type="slidenum">
              <a:rPr lang="en-US" altLang="tr-TR"/>
              <a:pPr/>
              <a:t>‹#›</a:t>
            </a:fld>
            <a:endParaRPr lang="en-US" altLang="tr-TR"/>
          </a:p>
        </p:txBody>
      </p:sp>
    </p:spTree>
    <p:extLst>
      <p:ext uri="{BB962C8B-B14F-4D97-AF65-F5344CB8AC3E}">
        <p14:creationId xmlns:p14="http://schemas.microsoft.com/office/powerpoint/2010/main" val="216572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
            <a:extLst>
              <a:ext uri="{FF2B5EF4-FFF2-40B4-BE49-F238E27FC236}">
                <a16:creationId xmlns:a16="http://schemas.microsoft.com/office/drawing/2014/main" id="{72CBF753-39D3-BE9C-EEFB-83D606F9F403}"/>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4" name="Rectangle 5">
            <a:extLst>
              <a:ext uri="{FF2B5EF4-FFF2-40B4-BE49-F238E27FC236}">
                <a16:creationId xmlns:a16="http://schemas.microsoft.com/office/drawing/2014/main" id="{9CF6FF86-54EC-6FAA-D477-E82CC35CD50C}"/>
              </a:ext>
            </a:extLst>
          </p:cNvPr>
          <p:cNvSpPr>
            <a:spLocks noGrp="1" noChangeArrowheads="1"/>
          </p:cNvSpPr>
          <p:nvPr>
            <p:ph type="ftr" sz="quarter" idx="11"/>
          </p:nvPr>
        </p:nvSpPr>
        <p:spPr>
          <a:ln/>
        </p:spPr>
        <p:txBody>
          <a:bodyPr/>
          <a:lstStyle>
            <a:lvl1pPr>
              <a:defRPr/>
            </a:lvl1pPr>
          </a:lstStyle>
          <a:p>
            <a:pPr>
              <a:defRPr/>
            </a:pPr>
            <a:endParaRPr lang="en-US" altLang="tr-TR"/>
          </a:p>
        </p:txBody>
      </p:sp>
      <p:sp>
        <p:nvSpPr>
          <p:cNvPr id="5" name="Rectangle 6">
            <a:extLst>
              <a:ext uri="{FF2B5EF4-FFF2-40B4-BE49-F238E27FC236}">
                <a16:creationId xmlns:a16="http://schemas.microsoft.com/office/drawing/2014/main" id="{3DE97500-E86F-94FB-A470-B7BD9674713E}"/>
              </a:ext>
            </a:extLst>
          </p:cNvPr>
          <p:cNvSpPr>
            <a:spLocks noGrp="1" noChangeArrowheads="1"/>
          </p:cNvSpPr>
          <p:nvPr>
            <p:ph type="sldNum" sz="quarter" idx="12"/>
          </p:nvPr>
        </p:nvSpPr>
        <p:spPr>
          <a:ln/>
        </p:spPr>
        <p:txBody>
          <a:bodyPr/>
          <a:lstStyle>
            <a:lvl1pPr>
              <a:defRPr/>
            </a:lvl1pPr>
          </a:lstStyle>
          <a:p>
            <a:fld id="{601D65AA-56C4-46F3-A2CB-E1A183023020}" type="slidenum">
              <a:rPr lang="en-US" altLang="tr-TR"/>
              <a:pPr/>
              <a:t>‹#›</a:t>
            </a:fld>
            <a:endParaRPr lang="en-US" altLang="tr-TR"/>
          </a:p>
        </p:txBody>
      </p:sp>
    </p:spTree>
    <p:extLst>
      <p:ext uri="{BB962C8B-B14F-4D97-AF65-F5344CB8AC3E}">
        <p14:creationId xmlns:p14="http://schemas.microsoft.com/office/powerpoint/2010/main" val="334919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EEDDAB5-5A19-85FB-286C-89A1CFF49BBF}"/>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3" name="Rectangle 5">
            <a:extLst>
              <a:ext uri="{FF2B5EF4-FFF2-40B4-BE49-F238E27FC236}">
                <a16:creationId xmlns:a16="http://schemas.microsoft.com/office/drawing/2014/main" id="{CB9F2F63-2352-0627-AB3B-C06F42669D8B}"/>
              </a:ext>
            </a:extLst>
          </p:cNvPr>
          <p:cNvSpPr>
            <a:spLocks noGrp="1" noChangeArrowheads="1"/>
          </p:cNvSpPr>
          <p:nvPr>
            <p:ph type="ftr" sz="quarter" idx="11"/>
          </p:nvPr>
        </p:nvSpPr>
        <p:spPr>
          <a:ln/>
        </p:spPr>
        <p:txBody>
          <a:bodyPr/>
          <a:lstStyle>
            <a:lvl1pPr>
              <a:defRPr/>
            </a:lvl1pPr>
          </a:lstStyle>
          <a:p>
            <a:pPr>
              <a:defRPr/>
            </a:pPr>
            <a:endParaRPr lang="en-US" altLang="tr-TR"/>
          </a:p>
        </p:txBody>
      </p:sp>
      <p:sp>
        <p:nvSpPr>
          <p:cNvPr id="4" name="Rectangle 6">
            <a:extLst>
              <a:ext uri="{FF2B5EF4-FFF2-40B4-BE49-F238E27FC236}">
                <a16:creationId xmlns:a16="http://schemas.microsoft.com/office/drawing/2014/main" id="{60285DAE-05B0-4517-FDCC-875849C418B6}"/>
              </a:ext>
            </a:extLst>
          </p:cNvPr>
          <p:cNvSpPr>
            <a:spLocks noGrp="1" noChangeArrowheads="1"/>
          </p:cNvSpPr>
          <p:nvPr>
            <p:ph type="sldNum" sz="quarter" idx="12"/>
          </p:nvPr>
        </p:nvSpPr>
        <p:spPr>
          <a:ln/>
        </p:spPr>
        <p:txBody>
          <a:bodyPr/>
          <a:lstStyle>
            <a:lvl1pPr>
              <a:defRPr/>
            </a:lvl1pPr>
          </a:lstStyle>
          <a:p>
            <a:fld id="{128A2BC2-5CF5-4637-B726-66A1FE59A622}" type="slidenum">
              <a:rPr lang="en-US" altLang="tr-TR"/>
              <a:pPr/>
              <a:t>‹#›</a:t>
            </a:fld>
            <a:endParaRPr lang="en-US" altLang="tr-TR"/>
          </a:p>
        </p:txBody>
      </p:sp>
    </p:spTree>
    <p:extLst>
      <p:ext uri="{BB962C8B-B14F-4D97-AF65-F5344CB8AC3E}">
        <p14:creationId xmlns:p14="http://schemas.microsoft.com/office/powerpoint/2010/main" val="272394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9D93C884-FFDF-F564-0C26-864528F9BB70}"/>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6" name="Rectangle 5">
            <a:extLst>
              <a:ext uri="{FF2B5EF4-FFF2-40B4-BE49-F238E27FC236}">
                <a16:creationId xmlns:a16="http://schemas.microsoft.com/office/drawing/2014/main" id="{C1B2D156-7F06-C7BC-F1E1-829F3C72DF51}"/>
              </a:ext>
            </a:extLst>
          </p:cNvPr>
          <p:cNvSpPr>
            <a:spLocks noGrp="1" noChangeArrowheads="1"/>
          </p:cNvSpPr>
          <p:nvPr>
            <p:ph type="ftr" sz="quarter" idx="11"/>
          </p:nvPr>
        </p:nvSpPr>
        <p:spPr>
          <a:ln/>
        </p:spPr>
        <p:txBody>
          <a:bodyPr/>
          <a:lstStyle>
            <a:lvl1pPr>
              <a:defRPr/>
            </a:lvl1pPr>
          </a:lstStyle>
          <a:p>
            <a:pPr>
              <a:defRPr/>
            </a:pPr>
            <a:endParaRPr lang="en-US" altLang="tr-TR"/>
          </a:p>
        </p:txBody>
      </p:sp>
      <p:sp>
        <p:nvSpPr>
          <p:cNvPr id="7" name="Rectangle 6">
            <a:extLst>
              <a:ext uri="{FF2B5EF4-FFF2-40B4-BE49-F238E27FC236}">
                <a16:creationId xmlns:a16="http://schemas.microsoft.com/office/drawing/2014/main" id="{17C48DB3-5979-C196-F31F-27868CC6298D}"/>
              </a:ext>
            </a:extLst>
          </p:cNvPr>
          <p:cNvSpPr>
            <a:spLocks noGrp="1" noChangeArrowheads="1"/>
          </p:cNvSpPr>
          <p:nvPr>
            <p:ph type="sldNum" sz="quarter" idx="12"/>
          </p:nvPr>
        </p:nvSpPr>
        <p:spPr>
          <a:ln/>
        </p:spPr>
        <p:txBody>
          <a:bodyPr/>
          <a:lstStyle>
            <a:lvl1pPr>
              <a:defRPr/>
            </a:lvl1pPr>
          </a:lstStyle>
          <a:p>
            <a:fld id="{0AFDD6EB-747F-423D-BE12-2D71605F8AE4}" type="slidenum">
              <a:rPr lang="en-US" altLang="tr-TR"/>
              <a:pPr/>
              <a:t>‹#›</a:t>
            </a:fld>
            <a:endParaRPr lang="en-US" altLang="tr-TR"/>
          </a:p>
        </p:txBody>
      </p:sp>
    </p:spTree>
    <p:extLst>
      <p:ext uri="{BB962C8B-B14F-4D97-AF65-F5344CB8AC3E}">
        <p14:creationId xmlns:p14="http://schemas.microsoft.com/office/powerpoint/2010/main" val="287817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71BD7707-FBA9-F1CE-46B6-E987CF996489}"/>
              </a:ext>
            </a:extLst>
          </p:cNvPr>
          <p:cNvSpPr>
            <a:spLocks noGrp="1" noChangeArrowheads="1"/>
          </p:cNvSpPr>
          <p:nvPr>
            <p:ph type="dt" sz="half" idx="10"/>
          </p:nvPr>
        </p:nvSpPr>
        <p:spPr>
          <a:ln/>
        </p:spPr>
        <p:txBody>
          <a:bodyPr/>
          <a:lstStyle>
            <a:lvl1pPr>
              <a:defRPr/>
            </a:lvl1pPr>
          </a:lstStyle>
          <a:p>
            <a:pPr>
              <a:defRPr/>
            </a:pPr>
            <a:endParaRPr lang="en-US" altLang="tr-TR"/>
          </a:p>
        </p:txBody>
      </p:sp>
      <p:sp>
        <p:nvSpPr>
          <p:cNvPr id="6" name="Rectangle 5">
            <a:extLst>
              <a:ext uri="{FF2B5EF4-FFF2-40B4-BE49-F238E27FC236}">
                <a16:creationId xmlns:a16="http://schemas.microsoft.com/office/drawing/2014/main" id="{264F2540-E90C-83BE-6792-6C7D14AA0B9D}"/>
              </a:ext>
            </a:extLst>
          </p:cNvPr>
          <p:cNvSpPr>
            <a:spLocks noGrp="1" noChangeArrowheads="1"/>
          </p:cNvSpPr>
          <p:nvPr>
            <p:ph type="ftr" sz="quarter" idx="11"/>
          </p:nvPr>
        </p:nvSpPr>
        <p:spPr>
          <a:ln/>
        </p:spPr>
        <p:txBody>
          <a:bodyPr/>
          <a:lstStyle>
            <a:lvl1pPr>
              <a:defRPr/>
            </a:lvl1pPr>
          </a:lstStyle>
          <a:p>
            <a:pPr>
              <a:defRPr/>
            </a:pPr>
            <a:endParaRPr lang="en-US" altLang="tr-TR"/>
          </a:p>
        </p:txBody>
      </p:sp>
      <p:sp>
        <p:nvSpPr>
          <p:cNvPr id="7" name="Rectangle 6">
            <a:extLst>
              <a:ext uri="{FF2B5EF4-FFF2-40B4-BE49-F238E27FC236}">
                <a16:creationId xmlns:a16="http://schemas.microsoft.com/office/drawing/2014/main" id="{A7A5EB8B-A944-FB19-C7F0-669CB16DBAA3}"/>
              </a:ext>
            </a:extLst>
          </p:cNvPr>
          <p:cNvSpPr>
            <a:spLocks noGrp="1" noChangeArrowheads="1"/>
          </p:cNvSpPr>
          <p:nvPr>
            <p:ph type="sldNum" sz="quarter" idx="12"/>
          </p:nvPr>
        </p:nvSpPr>
        <p:spPr>
          <a:ln/>
        </p:spPr>
        <p:txBody>
          <a:bodyPr/>
          <a:lstStyle>
            <a:lvl1pPr>
              <a:defRPr/>
            </a:lvl1pPr>
          </a:lstStyle>
          <a:p>
            <a:fld id="{10D58585-8B7B-48C6-955F-9BB80360D78D}" type="slidenum">
              <a:rPr lang="en-US" altLang="tr-TR"/>
              <a:pPr/>
              <a:t>‹#›</a:t>
            </a:fld>
            <a:endParaRPr lang="en-US" altLang="tr-TR"/>
          </a:p>
        </p:txBody>
      </p:sp>
    </p:spTree>
    <p:extLst>
      <p:ext uri="{BB962C8B-B14F-4D97-AF65-F5344CB8AC3E}">
        <p14:creationId xmlns:p14="http://schemas.microsoft.com/office/powerpoint/2010/main" val="374118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DB20963-6529-FFAC-5204-FB359BD0CB80}"/>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p>
        </p:txBody>
      </p:sp>
      <p:sp>
        <p:nvSpPr>
          <p:cNvPr id="1027" name="Rectangle 3">
            <a:extLst>
              <a:ext uri="{FF2B5EF4-FFF2-40B4-BE49-F238E27FC236}">
                <a16:creationId xmlns:a16="http://schemas.microsoft.com/office/drawing/2014/main" id="{3C600119-FF59-04B7-1072-5B47B31261CD}"/>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1028" name="Rectangle 4">
            <a:extLst>
              <a:ext uri="{FF2B5EF4-FFF2-40B4-BE49-F238E27FC236}">
                <a16:creationId xmlns:a16="http://schemas.microsoft.com/office/drawing/2014/main" id="{D4C5E106-2590-EBEE-5BB4-A14830C118BB}"/>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tr-TR"/>
          </a:p>
        </p:txBody>
      </p:sp>
      <p:sp>
        <p:nvSpPr>
          <p:cNvPr id="1029" name="Rectangle 5">
            <a:extLst>
              <a:ext uri="{FF2B5EF4-FFF2-40B4-BE49-F238E27FC236}">
                <a16:creationId xmlns:a16="http://schemas.microsoft.com/office/drawing/2014/main" id="{7947CEFB-EA5D-F930-C62B-593A7367F90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tr-TR"/>
          </a:p>
        </p:txBody>
      </p:sp>
      <p:sp>
        <p:nvSpPr>
          <p:cNvPr id="1030" name="Rectangle 6">
            <a:extLst>
              <a:ext uri="{FF2B5EF4-FFF2-40B4-BE49-F238E27FC236}">
                <a16:creationId xmlns:a16="http://schemas.microsoft.com/office/drawing/2014/main" id="{BDAA8623-B1C1-0E5D-4371-381CCD29AAF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9FEDD588-C566-48CA-AE61-C601EC0A782C}"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hyperlink" Target="http://images.google.com/imgres?imgurl=http://gallery.hd.org/_exhibits/places-and-sights/_more2002/_more11/Namibia-Grootfontein-vicinity-Hoba-meteorite-at-50-tons-the-biggest-known-in-the-world-SMO.jpg&amp;imgrefurl=http://mirror-cn-bj1.gallery.hd.org/_c/places-and-sights/_more2002/_more11/Namibia-Grootfontein-vicinity-Hoba-meteorite-at-50-tons-the-biggest-known-in-the-world-SMO.jpg.html&amp;h=296&amp;w=451&amp;sz=977&amp;hl=en&amp;start=4&amp;um=1&amp;tbnid=SXRszT42gjiatM:&amp;tbnh=98&amp;tbnw=150&amp;prev=/images%3Fq%3Dmeteorite%26svnum%3D10%26um%3D1%26hl%3Den%26rls%3Dcom.microsoft:tr:IE-SearchBox%26rlz%3D1I7GGLF%26sa%3DN" TargetMode="External"/><Relationship Id="rId18" Type="http://schemas.openxmlformats.org/officeDocument/2006/relationships/image" Target="../media/image54.jpeg"/><Relationship Id="rId3" Type="http://schemas.openxmlformats.org/officeDocument/2006/relationships/hyperlink" Target="http://images.google.com/imgres?imgurl=http://www.physics.uc.edu/~hanson/ASTRO/LECTURENOTES/F03/SpaceDebris/IronMeteorite.jpg&amp;imgrefurl=http://www.physics.uc.edu/~hanson/ASTRO/LECTURENOTES/F03/SpaceDebris/Page7.html&amp;h=439&amp;w=553&amp;sz=37&amp;hl=en&amp;start=14&amp;um=1&amp;tbnid=5ctneKAe1ZT0OM:&amp;tbnh=106&amp;tbnw=133&amp;prev=/images%3Fq%3Dmeteorite%26svnum%3D10%26um%3D1%26hl%3Den%26rls%3Dcom.microsoft:tr:IE-SearchBox%26rlz%3D1I7GGLF%26sa%3DN" TargetMode="External"/><Relationship Id="rId7" Type="http://schemas.openxmlformats.org/officeDocument/2006/relationships/hyperlink" Target="http://images.google.com/imgres?imgurl=http://www.jb.man.ac.uk/distance/strobel/solarsys/solsysc_files/iron-meteorite.jpg&amp;imgrefurl=http://www.jb.man.ac.uk/distance/strobel/solarsys/solsysc.htm&amp;h=431&amp;w=616&amp;sz=73&amp;hl=en&amp;start=11&amp;um=1&amp;tbnid=Kw9UaO4GcrDg0M:&amp;tbnh=95&amp;tbnw=136&amp;prev=/images%3Fq%3Dmeteorite%26svnum%3D10%26um%3D1%26hl%3Den%26rls%3Dcom.microsoft:tr:IE-SearchBox%26rlz%3D1I7GGLF%26sa%3DN" TargetMode="External"/><Relationship Id="rId12" Type="http://schemas.openxmlformats.org/officeDocument/2006/relationships/image" Target="../media/image51.jpeg"/><Relationship Id="rId17" Type="http://schemas.openxmlformats.org/officeDocument/2006/relationships/hyperlink" Target="http://images.google.com/imgres?imgurl=http://www.worldrecordmeteorite.com/downloads/steve_meteorite_0199.jpg&amp;imgrefurl=http://www.worldrecordmeteorite.com/media.htm&amp;h=1452&amp;w=1935&amp;sz=1958&amp;hl=en&amp;start=28&amp;um=1&amp;tbnid=3Uz3vRmRmgeqZM:&amp;tbnh=113&amp;tbnw=150&amp;prev=/images%3Fq%3Dmeteorite%26start%3D20%26ndsp%3D20%26svnum%3D10%26um%3D1%26hl%3Den%26rls%3Dcom.microsoft:tr:IE-SearchBox%26rlz%3D1I7GGLF%26sa%3DN" TargetMode="External"/><Relationship Id="rId2" Type="http://schemas.openxmlformats.org/officeDocument/2006/relationships/image" Target="../media/image46.jpeg"/><Relationship Id="rId16" Type="http://schemas.openxmlformats.org/officeDocument/2006/relationships/image" Target="../media/image53.jpeg"/><Relationship Id="rId20"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48.jpeg"/><Relationship Id="rId11" Type="http://schemas.openxmlformats.org/officeDocument/2006/relationships/hyperlink" Target="http://images.google.com/imgres?imgurl=http://msnbcmedia1.msn.com/j/msnbc/Components/Photos/051111/051111_meteorite_hmed_4p.widec.jpg&amp;imgrefurl=http://www.msnbc.msn.com/id/10007802/&amp;h=300&amp;w=298&amp;sz=17&amp;hl=en&amp;start=7&amp;um=1&amp;tbnid=KMxPENijJhmaZM:&amp;tbnh=116&amp;tbnw=115&amp;prev=/images%3Fq%3Dmeteorite%26svnum%3D10%26um%3D1%26hl%3Den%26rls%3Dcom.microsoft:tr:IE-SearchBox%26rlz%3D1I7GGLF%26sa%3DN" TargetMode="External"/><Relationship Id="rId5" Type="http://schemas.openxmlformats.org/officeDocument/2006/relationships/hyperlink" Target="http://meteorites.asu.edu/images/albin-big.jpg" TargetMode="External"/><Relationship Id="rId15" Type="http://schemas.openxmlformats.org/officeDocument/2006/relationships/hyperlink" Target="http://images.google.com/imgres?imgurl=http://wps.prenhall.com/wps/media/objects/1352/1384752/image/martian_meteorite.jpg&amp;imgrefurl=http://wps.prenhall.com/esm_chaisson_astronomytoday_5/0,9185,1384765-content,00.html&amp;h=469&amp;w=618&amp;sz=96&amp;hl=en&amp;start=31&amp;um=1&amp;tbnid=wKPCqMMrB_XF1M:&amp;tbnh=103&amp;tbnw=136&amp;prev=/images%3Fq%3Dmeteorite%26start%3D20%26ndsp%3D20%26svnum%3D10%26um%3D1%26hl%3Den%26rls%3Dcom.microsoft:tr:IE-SearchBox%26rlz%3D1I7GGLF%26sa%3DN" TargetMode="External"/><Relationship Id="rId10" Type="http://schemas.openxmlformats.org/officeDocument/2006/relationships/image" Target="../media/image50.jpeg"/><Relationship Id="rId19" Type="http://schemas.openxmlformats.org/officeDocument/2006/relationships/hyperlink" Target="http://images.google.com/imgres?imgurl=http://upload.wikimedia.org/wikipedia/commons/archive/a/ab/20050827232208!SikhoteAlinMeteorite.jpg&amp;imgrefurl=http://commons.wikimedia.org/wiki/Image:SikhoteAlinMeteorite.jpg&amp;h=768&amp;w=1024&amp;sz=121&amp;hl=en&amp;start=53&amp;um=1&amp;tbnid=Vot017hsscoo-M:&amp;tbnh=113&amp;tbnw=150&amp;prev=/images%3Fq%3Dmeteorite%26start%3D40%26ndsp%3D20%26svnum%3D10%26um%3D1%26hl%3Den%26rls%3Dcom.microsoft:tr:IE-SearchBox%26rlz%3D1I7GGLF%26sa%3DN" TargetMode="External"/><Relationship Id="rId4" Type="http://schemas.openxmlformats.org/officeDocument/2006/relationships/image" Target="../media/image47.jpeg"/><Relationship Id="rId9" Type="http://schemas.openxmlformats.org/officeDocument/2006/relationships/hyperlink" Target="http://images.google.com/imgres?imgurl=http://www.norwebster.com/mars/mer/images/meteorite.jpg&amp;imgrefurl=http://www.norwebster.com/mars/mer/mer02.html&amp;h=1024&amp;w=1024&amp;sz=906&amp;hl=en&amp;start=12&amp;um=1&amp;tbnid=yco8r5iSawMF9M:&amp;tbnh=150&amp;tbnw=150&amp;prev=/images%3Fq%3Dmeteorite%26svnum%3D10%26um%3D1%26hl%3Den%26rls%3Dcom.microsoft:tr:IE-SearchBox%26rlz%3D1I7GGLF%26sa%3DN" TargetMode="External"/><Relationship Id="rId14"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1P/Halley" TargetMode="External"/><Relationship Id="rId13" Type="http://schemas.openxmlformats.org/officeDocument/2006/relationships/hyperlink" Target="http://en.wikipedia.org/wiki/Draconids" TargetMode="External"/><Relationship Id="rId18" Type="http://schemas.openxmlformats.org/officeDocument/2006/relationships/hyperlink" Target="http://en.wikipedia.org/wiki/Northern_Taurids" TargetMode="External"/><Relationship Id="rId3" Type="http://schemas.openxmlformats.org/officeDocument/2006/relationships/hyperlink" Target="http://en.wikipedia.org/wiki/Quadrantids" TargetMode="External"/><Relationship Id="rId21" Type="http://schemas.openxmlformats.org/officeDocument/2006/relationships/hyperlink" Target="http://en.wikipedia.org/wiki/Geminids" TargetMode="External"/><Relationship Id="rId7" Type="http://schemas.openxmlformats.org/officeDocument/2006/relationships/hyperlink" Target="http://en.wikipedia.org/wiki/Eta_Aquarids" TargetMode="External"/><Relationship Id="rId12" Type="http://schemas.openxmlformats.org/officeDocument/2006/relationships/hyperlink" Target="http://en.wikipedia.org/wiki/109P/Swift-Tuttle" TargetMode="External"/><Relationship Id="rId17" Type="http://schemas.openxmlformats.org/officeDocument/2006/relationships/hyperlink" Target="http://en.wikipedia.org/wiki/2P/Encke" TargetMode="External"/><Relationship Id="rId2" Type="http://schemas.openxmlformats.org/officeDocument/2006/relationships/image" Target="../media/image60.jpeg"/><Relationship Id="rId16" Type="http://schemas.openxmlformats.org/officeDocument/2006/relationships/hyperlink" Target="http://en.wikipedia.org/wiki/Southern_Taurids" TargetMode="External"/><Relationship Id="rId20" Type="http://schemas.openxmlformats.org/officeDocument/2006/relationships/hyperlink" Target="http://en.wikipedia.org/wiki/55P/Tempel-Tuttle" TargetMode="External"/><Relationship Id="rId1" Type="http://schemas.openxmlformats.org/officeDocument/2006/relationships/slideLayout" Target="../slideLayouts/slideLayout7.xml"/><Relationship Id="rId6" Type="http://schemas.openxmlformats.org/officeDocument/2006/relationships/hyperlink" Target="http://en.wikipedia.org/wiki/26P/Grigg-Skjellerup" TargetMode="External"/><Relationship Id="rId11" Type="http://schemas.openxmlformats.org/officeDocument/2006/relationships/hyperlink" Target="http://en.wikipedia.org/wiki/Perseids" TargetMode="External"/><Relationship Id="rId24" Type="http://schemas.openxmlformats.org/officeDocument/2006/relationships/hyperlink" Target="http://en.wikipedia.org/wiki/8P/Tuttle" TargetMode="External"/><Relationship Id="rId5" Type="http://schemas.openxmlformats.org/officeDocument/2006/relationships/hyperlink" Target="http://en.wikipedia.org/wiki/Pi_Puppids" TargetMode="External"/><Relationship Id="rId15" Type="http://schemas.openxmlformats.org/officeDocument/2006/relationships/hyperlink" Target="http://en.wikipedia.org/wiki/Orionids" TargetMode="External"/><Relationship Id="rId23" Type="http://schemas.openxmlformats.org/officeDocument/2006/relationships/hyperlink" Target="http://en.wikipedia.org/wiki/Ursids" TargetMode="External"/><Relationship Id="rId10" Type="http://schemas.openxmlformats.org/officeDocument/2006/relationships/hyperlink" Target="http://en.wikipedia.org/wiki/7P/Pons-Winnecke" TargetMode="External"/><Relationship Id="rId19" Type="http://schemas.openxmlformats.org/officeDocument/2006/relationships/hyperlink" Target="http://en.wikipedia.org/wiki/Leonids" TargetMode="External"/><Relationship Id="rId4" Type="http://schemas.openxmlformats.org/officeDocument/2006/relationships/hyperlink" Target="http://en.wikipedia.org/wiki/Lyrids" TargetMode="External"/><Relationship Id="rId9" Type="http://schemas.openxmlformats.org/officeDocument/2006/relationships/hyperlink" Target="http://en.wikipedia.org/wiki/June_Bootids" TargetMode="External"/><Relationship Id="rId14" Type="http://schemas.openxmlformats.org/officeDocument/2006/relationships/hyperlink" Target="http://en.wikipedia.org/wiki/21P/Giacobini-Zinner" TargetMode="External"/><Relationship Id="rId22" Type="http://schemas.openxmlformats.org/officeDocument/2006/relationships/hyperlink" Target="http://en.wikipedia.org/wiki/3200_Phaeth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wmf"/><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23"/>
            </a:gs>
            <a:gs pos="100000">
              <a:srgbClr val="00004C"/>
            </a:gs>
          </a:gsLst>
          <a:lin ang="5400000" scaled="1"/>
        </a:gradFill>
        <a:effectLst/>
      </p:bgPr>
    </p:bg>
    <p:spTree>
      <p:nvGrpSpPr>
        <p:cNvPr id="1" name=""/>
        <p:cNvGrpSpPr/>
        <p:nvPr/>
      </p:nvGrpSpPr>
      <p:grpSpPr>
        <a:xfrm>
          <a:off x="0" y="0"/>
          <a:ext cx="0" cy="0"/>
          <a:chOff x="0" y="0"/>
          <a:chExt cx="0" cy="0"/>
        </a:xfrm>
      </p:grpSpPr>
      <p:pic>
        <p:nvPicPr>
          <p:cNvPr id="2050" name="Picture 2" descr="Kuiper_oort">
            <a:extLst>
              <a:ext uri="{FF2B5EF4-FFF2-40B4-BE49-F238E27FC236}">
                <a16:creationId xmlns:a16="http://schemas.microsoft.com/office/drawing/2014/main" id="{3D75D95F-DD5E-A825-0424-040BFBE8E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5" y="1149350"/>
            <a:ext cx="4541838" cy="3897313"/>
          </a:xfrm>
          <a:prstGeom prst="rect">
            <a:avLst/>
          </a:prstGeom>
          <a:noFill/>
          <a:ln w="9525">
            <a:solidFill>
              <a:srgbClr val="66CCFF"/>
            </a:solidFill>
            <a:miter lim="800000"/>
            <a:headEnd/>
            <a:tailEnd/>
          </a:ln>
          <a:extLst>
            <a:ext uri="{909E8E84-426E-40DD-AFC4-6F175D3DCCD1}">
              <a14:hiddenFill xmlns:a14="http://schemas.microsoft.com/office/drawing/2010/main">
                <a:solidFill>
                  <a:srgbClr val="FFFFFF"/>
                </a:solidFill>
              </a14:hiddenFill>
            </a:ext>
          </a:extLst>
        </p:spPr>
      </p:pic>
      <p:sp>
        <p:nvSpPr>
          <p:cNvPr id="2051" name="Text Box 4">
            <a:extLst>
              <a:ext uri="{FF2B5EF4-FFF2-40B4-BE49-F238E27FC236}">
                <a16:creationId xmlns:a16="http://schemas.microsoft.com/office/drawing/2014/main" id="{CC30067D-A8C4-FA01-5AA7-FEA9E7C90900}"/>
              </a:ext>
            </a:extLst>
          </p:cNvPr>
          <p:cNvSpPr txBox="1">
            <a:spLocks noChangeArrowheads="1"/>
          </p:cNvSpPr>
          <p:nvPr/>
        </p:nvSpPr>
        <p:spPr bwMode="auto">
          <a:xfrm>
            <a:off x="250825" y="4017963"/>
            <a:ext cx="16176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3200" b="1">
                <a:solidFill>
                  <a:srgbClr val="66FFFF"/>
                </a:solidFill>
              </a:rPr>
              <a:t>Kuiper</a:t>
            </a:r>
          </a:p>
          <a:p>
            <a:pPr algn="ctr" eaLnBrk="1" hangingPunct="1"/>
            <a:r>
              <a:rPr lang="tr-TR" altLang="tr-TR" sz="3200" b="1">
                <a:solidFill>
                  <a:srgbClr val="66FFFF"/>
                </a:solidFill>
              </a:rPr>
              <a:t>Kuşağı</a:t>
            </a:r>
          </a:p>
        </p:txBody>
      </p:sp>
      <p:sp>
        <p:nvSpPr>
          <p:cNvPr id="2052" name="Text Box 5">
            <a:extLst>
              <a:ext uri="{FF2B5EF4-FFF2-40B4-BE49-F238E27FC236}">
                <a16:creationId xmlns:a16="http://schemas.microsoft.com/office/drawing/2014/main" id="{976E71A7-A109-D442-0E3F-F3EA54F8C3CA}"/>
              </a:ext>
            </a:extLst>
          </p:cNvPr>
          <p:cNvSpPr txBox="1">
            <a:spLocks noChangeArrowheads="1"/>
          </p:cNvSpPr>
          <p:nvPr/>
        </p:nvSpPr>
        <p:spPr bwMode="auto">
          <a:xfrm>
            <a:off x="303213" y="3441700"/>
            <a:ext cx="15128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600">
                <a:solidFill>
                  <a:srgbClr val="66FFFF"/>
                </a:solidFill>
              </a:rPr>
              <a:t>Gerard</a:t>
            </a:r>
            <a:r>
              <a:rPr lang="en-US" altLang="tr-TR" sz="1600">
                <a:solidFill>
                  <a:srgbClr val="66FFFF"/>
                </a:solidFill>
              </a:rPr>
              <a:t> </a:t>
            </a:r>
            <a:r>
              <a:rPr lang="tr-TR" altLang="tr-TR" sz="1600">
                <a:solidFill>
                  <a:srgbClr val="66FFFF"/>
                </a:solidFill>
              </a:rPr>
              <a:t>Kuiper</a:t>
            </a:r>
          </a:p>
          <a:p>
            <a:pPr algn="ctr" eaLnBrk="1" hangingPunct="1"/>
            <a:r>
              <a:rPr lang="tr-TR" altLang="tr-TR" sz="1600">
                <a:solidFill>
                  <a:srgbClr val="66FFFF"/>
                </a:solidFill>
              </a:rPr>
              <a:t>1905-1973</a:t>
            </a:r>
            <a:endParaRPr lang="en-US" altLang="tr-TR" sz="1600">
              <a:solidFill>
                <a:srgbClr val="66FFFF"/>
              </a:solidFill>
            </a:endParaRPr>
          </a:p>
        </p:txBody>
      </p:sp>
      <p:pic>
        <p:nvPicPr>
          <p:cNvPr id="2053" name="Picture 6" descr="GerardKuiper">
            <a:extLst>
              <a:ext uri="{FF2B5EF4-FFF2-40B4-BE49-F238E27FC236}">
                <a16:creationId xmlns:a16="http://schemas.microsoft.com/office/drawing/2014/main" id="{2421120A-7584-70D0-DCE2-3D5FE1A787F0}"/>
              </a:ext>
            </a:extLst>
          </p:cNvPr>
          <p:cNvPicPr>
            <a:picLocks noChangeAspect="1" noChangeArrowheads="1"/>
          </p:cNvPicPr>
          <p:nvPr/>
        </p:nvPicPr>
        <p:blipFill>
          <a:blip r:embed="rId3">
            <a:lum bright="-20000" contrast="34000"/>
            <a:extLst>
              <a:ext uri="{28A0092B-C50C-407E-A947-70E740481C1C}">
                <a14:useLocalDpi xmlns:a14="http://schemas.microsoft.com/office/drawing/2010/main" val="0"/>
              </a:ext>
            </a:extLst>
          </a:blip>
          <a:srcRect/>
          <a:stretch>
            <a:fillRect/>
          </a:stretch>
        </p:blipFill>
        <p:spPr bwMode="auto">
          <a:xfrm>
            <a:off x="428625" y="1570038"/>
            <a:ext cx="1292225" cy="1871662"/>
          </a:xfrm>
          <a:prstGeom prst="rect">
            <a:avLst/>
          </a:prstGeom>
          <a:noFill/>
          <a:ln w="9525">
            <a:solidFill>
              <a:srgbClr val="66CCFF"/>
            </a:solidFill>
            <a:miter lim="800000"/>
            <a:headEnd/>
            <a:tailEnd/>
          </a:ln>
          <a:extLst>
            <a:ext uri="{909E8E84-426E-40DD-AFC4-6F175D3DCCD1}">
              <a14:hiddenFill xmlns:a14="http://schemas.microsoft.com/office/drawing/2010/main">
                <a:solidFill>
                  <a:srgbClr val="FFFFFF"/>
                </a:solidFill>
              </a14:hiddenFill>
            </a:ext>
          </a:extLst>
        </p:spPr>
      </p:pic>
      <p:sp>
        <p:nvSpPr>
          <p:cNvPr id="2054" name="Text Box 7">
            <a:extLst>
              <a:ext uri="{FF2B5EF4-FFF2-40B4-BE49-F238E27FC236}">
                <a16:creationId xmlns:a16="http://schemas.microsoft.com/office/drawing/2014/main" id="{A0EB165A-EF95-7FBE-6B62-54589A694401}"/>
              </a:ext>
            </a:extLst>
          </p:cNvPr>
          <p:cNvSpPr txBox="1">
            <a:spLocks noChangeArrowheads="1"/>
          </p:cNvSpPr>
          <p:nvPr/>
        </p:nvSpPr>
        <p:spPr bwMode="auto">
          <a:xfrm>
            <a:off x="7261225" y="4017963"/>
            <a:ext cx="16557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3200" b="1">
                <a:solidFill>
                  <a:srgbClr val="66FFFF"/>
                </a:solidFill>
              </a:rPr>
              <a:t>Oort</a:t>
            </a:r>
          </a:p>
          <a:p>
            <a:pPr algn="ctr" eaLnBrk="1" hangingPunct="1"/>
            <a:r>
              <a:rPr lang="tr-TR" altLang="tr-TR" sz="3200" b="1">
                <a:solidFill>
                  <a:srgbClr val="66FFFF"/>
                </a:solidFill>
              </a:rPr>
              <a:t>Bulutu</a:t>
            </a:r>
          </a:p>
        </p:txBody>
      </p:sp>
      <p:pic>
        <p:nvPicPr>
          <p:cNvPr id="2055" name="Picture 8" descr="oort">
            <a:extLst>
              <a:ext uri="{FF2B5EF4-FFF2-40B4-BE49-F238E27FC236}">
                <a16:creationId xmlns:a16="http://schemas.microsoft.com/office/drawing/2014/main" id="{50BCCAC5-2F3C-1F63-A9E7-F4A4DA79A1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7438" y="1555750"/>
            <a:ext cx="1238250" cy="1885950"/>
          </a:xfrm>
          <a:prstGeom prst="rect">
            <a:avLst/>
          </a:prstGeom>
          <a:noFill/>
          <a:ln w="9525">
            <a:solidFill>
              <a:srgbClr val="66CCFF"/>
            </a:solidFill>
            <a:miter lim="800000"/>
            <a:headEnd/>
            <a:tailEnd/>
          </a:ln>
          <a:extLst>
            <a:ext uri="{909E8E84-426E-40DD-AFC4-6F175D3DCCD1}">
              <a14:hiddenFill xmlns:a14="http://schemas.microsoft.com/office/drawing/2010/main">
                <a:solidFill>
                  <a:srgbClr val="FFFFFF"/>
                </a:solidFill>
              </a14:hiddenFill>
            </a:ext>
          </a:extLst>
        </p:spPr>
      </p:pic>
      <p:sp>
        <p:nvSpPr>
          <p:cNvPr id="2056" name="Text Box 9">
            <a:extLst>
              <a:ext uri="{FF2B5EF4-FFF2-40B4-BE49-F238E27FC236}">
                <a16:creationId xmlns:a16="http://schemas.microsoft.com/office/drawing/2014/main" id="{EBF38302-F48B-6FE5-4394-A9DE70B8D867}"/>
              </a:ext>
            </a:extLst>
          </p:cNvPr>
          <p:cNvSpPr txBox="1">
            <a:spLocks noChangeArrowheads="1"/>
          </p:cNvSpPr>
          <p:nvPr/>
        </p:nvSpPr>
        <p:spPr bwMode="auto">
          <a:xfrm>
            <a:off x="7288213" y="3441700"/>
            <a:ext cx="15128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600">
                <a:solidFill>
                  <a:srgbClr val="66FFFF"/>
                </a:solidFill>
              </a:rPr>
              <a:t>Jan H.</a:t>
            </a:r>
            <a:r>
              <a:rPr lang="en-US" altLang="tr-TR" sz="1600">
                <a:solidFill>
                  <a:srgbClr val="66FFFF"/>
                </a:solidFill>
              </a:rPr>
              <a:t> </a:t>
            </a:r>
            <a:r>
              <a:rPr lang="tr-TR" altLang="tr-TR" sz="1600">
                <a:solidFill>
                  <a:srgbClr val="66FFFF"/>
                </a:solidFill>
              </a:rPr>
              <a:t>Oort</a:t>
            </a:r>
          </a:p>
          <a:p>
            <a:pPr algn="ctr" eaLnBrk="1" hangingPunct="1"/>
            <a:r>
              <a:rPr lang="tr-TR" altLang="tr-TR" sz="1600">
                <a:solidFill>
                  <a:srgbClr val="66FFFF"/>
                </a:solidFill>
              </a:rPr>
              <a:t>1900-1992</a:t>
            </a:r>
            <a:endParaRPr lang="en-US" altLang="tr-TR" sz="1600">
              <a:solidFill>
                <a:srgbClr val="66FFFF"/>
              </a:solidFill>
            </a:endParaRPr>
          </a:p>
        </p:txBody>
      </p:sp>
      <p:sp>
        <p:nvSpPr>
          <p:cNvPr id="2057" name="Text Box 10">
            <a:extLst>
              <a:ext uri="{FF2B5EF4-FFF2-40B4-BE49-F238E27FC236}">
                <a16:creationId xmlns:a16="http://schemas.microsoft.com/office/drawing/2014/main" id="{8BABD111-A334-5132-945E-7E47D1B34DB0}"/>
              </a:ext>
            </a:extLst>
          </p:cNvPr>
          <p:cNvSpPr txBox="1">
            <a:spLocks noChangeArrowheads="1"/>
          </p:cNvSpPr>
          <p:nvPr/>
        </p:nvSpPr>
        <p:spPr bwMode="auto">
          <a:xfrm>
            <a:off x="4932363" y="5157788"/>
            <a:ext cx="38877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tr-TR" altLang="tr-TR" sz="1600">
                <a:solidFill>
                  <a:srgbClr val="66FFFF"/>
                </a:solidFill>
              </a:rPr>
              <a:t>- Güneş’ten 50 000 – 100 000 AB</a:t>
            </a:r>
          </a:p>
          <a:p>
            <a:pPr algn="r" eaLnBrk="1" hangingPunct="1"/>
            <a:r>
              <a:rPr lang="tr-TR" altLang="tr-TR" sz="1600">
                <a:solidFill>
                  <a:srgbClr val="66FFFF"/>
                </a:solidFill>
              </a:rPr>
              <a:t>- Güneş sistemini küresel saran</a:t>
            </a:r>
          </a:p>
          <a:p>
            <a:pPr algn="r" eaLnBrk="1" hangingPunct="1"/>
            <a:r>
              <a:rPr lang="tr-TR" altLang="tr-TR" sz="1600">
                <a:solidFill>
                  <a:srgbClr val="66FFFF"/>
                </a:solidFill>
              </a:rPr>
              <a:t>- Çok uzun dönemli kuyruklu yıldızlar</a:t>
            </a:r>
            <a:endParaRPr lang="en-US" altLang="tr-TR" sz="1600">
              <a:solidFill>
                <a:srgbClr val="66FFFF"/>
              </a:solidFill>
            </a:endParaRPr>
          </a:p>
        </p:txBody>
      </p:sp>
      <p:sp>
        <p:nvSpPr>
          <p:cNvPr id="2058" name="Text Box 11">
            <a:extLst>
              <a:ext uri="{FF2B5EF4-FFF2-40B4-BE49-F238E27FC236}">
                <a16:creationId xmlns:a16="http://schemas.microsoft.com/office/drawing/2014/main" id="{FA3CB1FD-7F10-C49F-5527-1E2ADA1C75A3}"/>
              </a:ext>
            </a:extLst>
          </p:cNvPr>
          <p:cNvSpPr txBox="1">
            <a:spLocks noChangeArrowheads="1"/>
          </p:cNvSpPr>
          <p:nvPr/>
        </p:nvSpPr>
        <p:spPr bwMode="auto">
          <a:xfrm>
            <a:off x="252413" y="5157788"/>
            <a:ext cx="38877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a:solidFill>
                  <a:srgbClr val="66FFFF"/>
                </a:solidFill>
              </a:rPr>
              <a:t>- Güneş’ten 30 – 55 AB</a:t>
            </a:r>
          </a:p>
          <a:p>
            <a:pPr eaLnBrk="1" hangingPunct="1"/>
            <a:r>
              <a:rPr lang="tr-TR" altLang="tr-TR" sz="1600">
                <a:solidFill>
                  <a:srgbClr val="66FFFF"/>
                </a:solidFill>
              </a:rPr>
              <a:t>- Güneş sistemini disk şeklinde saran</a:t>
            </a:r>
          </a:p>
          <a:p>
            <a:pPr eaLnBrk="1" hangingPunct="1"/>
            <a:r>
              <a:rPr lang="tr-TR" altLang="tr-TR" sz="1600">
                <a:solidFill>
                  <a:srgbClr val="66FFFF"/>
                </a:solidFill>
              </a:rPr>
              <a:t>- Kısa dönemli kuyruklu yıldızlar</a:t>
            </a:r>
            <a:endParaRPr lang="en-US" altLang="tr-TR" sz="1600">
              <a:solidFill>
                <a:srgbClr val="66FFFF"/>
              </a:solidFill>
            </a:endParaRPr>
          </a:p>
        </p:txBody>
      </p:sp>
      <p:sp>
        <p:nvSpPr>
          <p:cNvPr id="2059" name="Text Box 12">
            <a:extLst>
              <a:ext uri="{FF2B5EF4-FFF2-40B4-BE49-F238E27FC236}">
                <a16:creationId xmlns:a16="http://schemas.microsoft.com/office/drawing/2014/main" id="{50257746-BC4F-E725-7428-DD10214E5029}"/>
              </a:ext>
            </a:extLst>
          </p:cNvPr>
          <p:cNvSpPr txBox="1">
            <a:spLocks noChangeArrowheads="1"/>
          </p:cNvSpPr>
          <p:nvPr/>
        </p:nvSpPr>
        <p:spPr bwMode="auto">
          <a:xfrm>
            <a:off x="647700" y="6059488"/>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000" b="1">
                <a:solidFill>
                  <a:srgbClr val="FFFF66"/>
                </a:solidFill>
              </a:rPr>
              <a:t>Güneş sistemimizi oluşturan devasa bulutsudan geriye kalan</a:t>
            </a:r>
          </a:p>
          <a:p>
            <a:pPr algn="ctr" eaLnBrk="1" hangingPunct="1"/>
            <a:r>
              <a:rPr lang="tr-TR" altLang="tr-TR" sz="2000" b="1">
                <a:solidFill>
                  <a:srgbClr val="FFFF66"/>
                </a:solidFill>
              </a:rPr>
              <a:t>buzlu ve kayalık kalıntılar</a:t>
            </a:r>
            <a:endParaRPr lang="en-US" altLang="tr-TR" sz="2000" b="1">
              <a:solidFill>
                <a:srgbClr val="FFFF66"/>
              </a:solidFill>
            </a:endParaRPr>
          </a:p>
        </p:txBody>
      </p:sp>
      <p:sp>
        <p:nvSpPr>
          <p:cNvPr id="2060" name="Rectangle 13">
            <a:extLst>
              <a:ext uri="{FF2B5EF4-FFF2-40B4-BE49-F238E27FC236}">
                <a16:creationId xmlns:a16="http://schemas.microsoft.com/office/drawing/2014/main" id="{22AA5824-A2E0-98DA-CED5-DE365F2434BB}"/>
              </a:ext>
            </a:extLst>
          </p:cNvPr>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2061" name="Text Box 14">
            <a:extLst>
              <a:ext uri="{FF2B5EF4-FFF2-40B4-BE49-F238E27FC236}">
                <a16:creationId xmlns:a16="http://schemas.microsoft.com/office/drawing/2014/main" id="{4D0E498A-CEE6-88CD-63E2-BB6F2ACE02A6}"/>
              </a:ext>
            </a:extLst>
          </p:cNvPr>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solidFill>
                  <a:srgbClr val="CCECFF"/>
                </a:solidFill>
                <a:latin typeface="Albertus Medium" pitchFamily="34" charset="0"/>
              </a:rPr>
              <a:t>Neptün Ötesi Küçük Cisimler</a:t>
            </a:r>
            <a:endParaRPr lang="en-US" altLang="tr-TR">
              <a:solidFill>
                <a:srgbClr val="CCECFF"/>
              </a:solidFill>
              <a:latin typeface="Albertus Medium" pitchFamily="34" charset="0"/>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11266" name="Picture 11" descr="deep_impact">
            <a:extLst>
              <a:ext uri="{FF2B5EF4-FFF2-40B4-BE49-F238E27FC236}">
                <a16:creationId xmlns:a16="http://schemas.microsoft.com/office/drawing/2014/main" id="{6D2C9DFF-F710-B828-CC96-AF52BA97F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26988"/>
            <a:ext cx="10333038" cy="688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a:extLst>
              <a:ext uri="{FF2B5EF4-FFF2-40B4-BE49-F238E27FC236}">
                <a16:creationId xmlns:a16="http://schemas.microsoft.com/office/drawing/2014/main" id="{F2A7F2CB-A2D7-067F-FD2B-7AD2A59D3207}"/>
              </a:ext>
            </a:extLst>
          </p:cNvPr>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1268" name="Text Box 4">
            <a:extLst>
              <a:ext uri="{FF2B5EF4-FFF2-40B4-BE49-F238E27FC236}">
                <a16:creationId xmlns:a16="http://schemas.microsoft.com/office/drawing/2014/main" id="{17477DFB-62C1-76E8-FE72-E12FF86A7481}"/>
              </a:ext>
            </a:extLst>
          </p:cNvPr>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solidFill>
                  <a:srgbClr val="CCECFF"/>
                </a:solidFill>
                <a:latin typeface="Albertus Medium" pitchFamily="34" charset="0"/>
              </a:rPr>
              <a:t>Kuyruklu Yıldızlar</a:t>
            </a:r>
            <a:endParaRPr lang="en-US" altLang="tr-TR">
              <a:solidFill>
                <a:srgbClr val="CCECFF"/>
              </a:solidFill>
              <a:latin typeface="Albertus Medium" pitchFamily="34" charset="0"/>
            </a:endParaRPr>
          </a:p>
        </p:txBody>
      </p:sp>
      <p:sp>
        <p:nvSpPr>
          <p:cNvPr id="11269" name="Text Box 6">
            <a:extLst>
              <a:ext uri="{FF2B5EF4-FFF2-40B4-BE49-F238E27FC236}">
                <a16:creationId xmlns:a16="http://schemas.microsoft.com/office/drawing/2014/main" id="{DAF7632E-E822-E97C-0C1F-FE26C3E34B34}"/>
              </a:ext>
            </a:extLst>
          </p:cNvPr>
          <p:cNvSpPr txBox="1">
            <a:spLocks noChangeArrowheads="1"/>
          </p:cNvSpPr>
          <p:nvPr/>
        </p:nvSpPr>
        <p:spPr bwMode="auto">
          <a:xfrm>
            <a:off x="3635375" y="1190625"/>
            <a:ext cx="5040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tr-TR" altLang="tr-TR">
                <a:solidFill>
                  <a:srgbClr val="66FFFF"/>
                </a:solidFill>
                <a:latin typeface="Albertus" pitchFamily="34" charset="0"/>
              </a:rPr>
              <a:t>TEMPEL-1 KUYRUKLU YILDIZI</a:t>
            </a:r>
          </a:p>
        </p:txBody>
      </p:sp>
      <p:sp>
        <p:nvSpPr>
          <p:cNvPr id="11270" name="Text Box 12">
            <a:extLst>
              <a:ext uri="{FF2B5EF4-FFF2-40B4-BE49-F238E27FC236}">
                <a16:creationId xmlns:a16="http://schemas.microsoft.com/office/drawing/2014/main" id="{675F1E6F-E7D3-8A5D-FB7A-904676675CC7}"/>
              </a:ext>
            </a:extLst>
          </p:cNvPr>
          <p:cNvSpPr txBox="1">
            <a:spLocks noChangeArrowheads="1"/>
          </p:cNvSpPr>
          <p:nvPr/>
        </p:nvSpPr>
        <p:spPr bwMode="auto">
          <a:xfrm>
            <a:off x="323850" y="2708275"/>
            <a:ext cx="56165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a:solidFill>
                  <a:srgbClr val="66FFFF"/>
                </a:solidFill>
                <a:latin typeface="Arial" panose="020B0604020202020204" pitchFamily="34" charset="0"/>
              </a:rPr>
              <a:t>4 Temmuz 2005 tarihinde DEEP IMPACT uzay aracından</a:t>
            </a:r>
          </a:p>
          <a:p>
            <a:pPr eaLnBrk="1" hangingPunct="1"/>
            <a:r>
              <a:rPr lang="tr-TR" altLang="tr-TR" sz="1600">
                <a:solidFill>
                  <a:srgbClr val="66FFFF"/>
                </a:solidFill>
                <a:latin typeface="Arial" panose="020B0604020202020204" pitchFamily="34" charset="0"/>
              </a:rPr>
              <a:t>bırakılan bir </a:t>
            </a:r>
            <a:r>
              <a:rPr lang="tr-TR" altLang="tr-TR" sz="1600">
                <a:solidFill>
                  <a:srgbClr val="FFFF66"/>
                </a:solidFill>
                <a:latin typeface="Arial" panose="020B0604020202020204" pitchFamily="34" charset="0"/>
              </a:rPr>
              <a:t>“ÇARPIŞMA SONDASI”</a:t>
            </a:r>
            <a:r>
              <a:rPr lang="tr-TR" altLang="tr-TR" sz="1600">
                <a:solidFill>
                  <a:srgbClr val="66FFFF"/>
                </a:solidFill>
                <a:latin typeface="Arial" panose="020B0604020202020204" pitchFamily="34" charset="0"/>
              </a:rPr>
              <a:t> ile bombalandı.</a:t>
            </a:r>
          </a:p>
        </p:txBody>
      </p:sp>
      <p:grpSp>
        <p:nvGrpSpPr>
          <p:cNvPr id="11271" name="Group 16">
            <a:extLst>
              <a:ext uri="{FF2B5EF4-FFF2-40B4-BE49-F238E27FC236}">
                <a16:creationId xmlns:a16="http://schemas.microsoft.com/office/drawing/2014/main" id="{C363578F-F9A2-A72F-20E2-51644A4DEFED}"/>
              </a:ext>
            </a:extLst>
          </p:cNvPr>
          <p:cNvGrpSpPr>
            <a:grpSpLocks/>
          </p:cNvGrpSpPr>
          <p:nvPr/>
        </p:nvGrpSpPr>
        <p:grpSpPr bwMode="auto">
          <a:xfrm>
            <a:off x="539750" y="3716338"/>
            <a:ext cx="3816350" cy="2881312"/>
            <a:chOff x="340" y="2341"/>
            <a:chExt cx="2404" cy="1815"/>
          </a:xfrm>
        </p:grpSpPr>
        <p:pic>
          <p:nvPicPr>
            <p:cNvPr id="11284" name="Picture 13" descr="121520main_HRI-Movie">
              <a:extLst>
                <a:ext uri="{FF2B5EF4-FFF2-40B4-BE49-F238E27FC236}">
                  <a16:creationId xmlns:a16="http://schemas.microsoft.com/office/drawing/2014/main" id="{3D8B9781-0234-3CCA-364E-822C73F2A1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 y="2341"/>
              <a:ext cx="2404"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5" name="Rectangle 15">
              <a:extLst>
                <a:ext uri="{FF2B5EF4-FFF2-40B4-BE49-F238E27FC236}">
                  <a16:creationId xmlns:a16="http://schemas.microsoft.com/office/drawing/2014/main" id="{3F4D3001-E889-5D19-60DC-CAAE959AD78F}"/>
                </a:ext>
              </a:extLst>
            </p:cNvPr>
            <p:cNvSpPr>
              <a:spLocks noChangeArrowheads="1"/>
            </p:cNvSpPr>
            <p:nvPr/>
          </p:nvSpPr>
          <p:spPr bwMode="auto">
            <a:xfrm>
              <a:off x="340" y="2341"/>
              <a:ext cx="2404" cy="1815"/>
            </a:xfrm>
            <a:prstGeom prst="rect">
              <a:avLst/>
            </a:prstGeom>
            <a:noFill/>
            <a:ln w="12700">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grpSp>
      <p:grpSp>
        <p:nvGrpSpPr>
          <p:cNvPr id="181278" name="Group 30">
            <a:extLst>
              <a:ext uri="{FF2B5EF4-FFF2-40B4-BE49-F238E27FC236}">
                <a16:creationId xmlns:a16="http://schemas.microsoft.com/office/drawing/2014/main" id="{5535270A-4F98-457E-0AB4-D185484D2CD7}"/>
              </a:ext>
            </a:extLst>
          </p:cNvPr>
          <p:cNvGrpSpPr>
            <a:grpSpLocks/>
          </p:cNvGrpSpPr>
          <p:nvPr/>
        </p:nvGrpSpPr>
        <p:grpSpPr bwMode="auto">
          <a:xfrm>
            <a:off x="2459038" y="3348038"/>
            <a:ext cx="6184900" cy="3294062"/>
            <a:chOff x="1549" y="2109"/>
            <a:chExt cx="3896" cy="2075"/>
          </a:xfrm>
        </p:grpSpPr>
        <p:sp>
          <p:nvSpPr>
            <p:cNvPr id="11273" name="Oval 14">
              <a:extLst>
                <a:ext uri="{FF2B5EF4-FFF2-40B4-BE49-F238E27FC236}">
                  <a16:creationId xmlns:a16="http://schemas.microsoft.com/office/drawing/2014/main" id="{9C122FA5-93A6-BAE2-7274-1F9F88F3893F}"/>
                </a:ext>
              </a:extLst>
            </p:cNvPr>
            <p:cNvSpPr>
              <a:spLocks noChangeArrowheads="1"/>
            </p:cNvSpPr>
            <p:nvPr/>
          </p:nvSpPr>
          <p:spPr bwMode="auto">
            <a:xfrm>
              <a:off x="1549" y="3215"/>
              <a:ext cx="272" cy="272"/>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grpSp>
          <p:nvGrpSpPr>
            <p:cNvPr id="11274" name="Group 27">
              <a:extLst>
                <a:ext uri="{FF2B5EF4-FFF2-40B4-BE49-F238E27FC236}">
                  <a16:creationId xmlns:a16="http://schemas.microsoft.com/office/drawing/2014/main" id="{0A6E44D1-2988-9023-CD27-75FC98B4C556}"/>
                </a:ext>
              </a:extLst>
            </p:cNvPr>
            <p:cNvGrpSpPr>
              <a:grpSpLocks/>
            </p:cNvGrpSpPr>
            <p:nvPr/>
          </p:nvGrpSpPr>
          <p:grpSpPr bwMode="auto">
            <a:xfrm>
              <a:off x="3470" y="2115"/>
              <a:ext cx="1975" cy="2069"/>
              <a:chOff x="3470" y="2115"/>
              <a:chExt cx="1975" cy="2069"/>
            </a:xfrm>
          </p:grpSpPr>
          <p:pic>
            <p:nvPicPr>
              <p:cNvPr id="11277" name="Picture 17" descr="120434main_sunshine-516-321">
                <a:extLst>
                  <a:ext uri="{FF2B5EF4-FFF2-40B4-BE49-F238E27FC236}">
                    <a16:creationId xmlns:a16="http://schemas.microsoft.com/office/drawing/2014/main" id="{F912DEA2-AB2F-D23E-87E0-E58DCF07F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0" y="2115"/>
                <a:ext cx="1947" cy="2069"/>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278" name="Rectangle 19">
                <a:extLst>
                  <a:ext uri="{FF2B5EF4-FFF2-40B4-BE49-F238E27FC236}">
                    <a16:creationId xmlns:a16="http://schemas.microsoft.com/office/drawing/2014/main" id="{C92CCAB0-B51D-0451-C73D-651AD326CB9E}"/>
                  </a:ext>
                </a:extLst>
              </p:cNvPr>
              <p:cNvSpPr>
                <a:spLocks noChangeArrowheads="1"/>
              </p:cNvSpPr>
              <p:nvPr/>
            </p:nvSpPr>
            <p:spPr bwMode="auto">
              <a:xfrm>
                <a:off x="3878" y="2139"/>
                <a:ext cx="1315" cy="2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1279" name="Rectangle 21">
                <a:extLst>
                  <a:ext uri="{FF2B5EF4-FFF2-40B4-BE49-F238E27FC236}">
                    <a16:creationId xmlns:a16="http://schemas.microsoft.com/office/drawing/2014/main" id="{1083E324-234D-E3FF-C3D5-36C8B9A22CC6}"/>
                  </a:ext>
                </a:extLst>
              </p:cNvPr>
              <p:cNvSpPr>
                <a:spLocks noChangeArrowheads="1"/>
              </p:cNvSpPr>
              <p:nvPr/>
            </p:nvSpPr>
            <p:spPr bwMode="auto">
              <a:xfrm rot="-5400000">
                <a:off x="2921" y="3000"/>
                <a:ext cx="1315" cy="1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1280" name="Rectangle 22">
                <a:extLst>
                  <a:ext uri="{FF2B5EF4-FFF2-40B4-BE49-F238E27FC236}">
                    <a16:creationId xmlns:a16="http://schemas.microsoft.com/office/drawing/2014/main" id="{8B5C04C3-7C9F-B4D5-AAC8-7B585EDFC8C3}"/>
                  </a:ext>
                </a:extLst>
              </p:cNvPr>
              <p:cNvSpPr>
                <a:spLocks noChangeArrowheads="1"/>
              </p:cNvSpPr>
              <p:nvPr/>
            </p:nvSpPr>
            <p:spPr bwMode="auto">
              <a:xfrm>
                <a:off x="3969" y="4020"/>
                <a:ext cx="1315" cy="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1281" name="Text Box 18">
                <a:extLst>
                  <a:ext uri="{FF2B5EF4-FFF2-40B4-BE49-F238E27FC236}">
                    <a16:creationId xmlns:a16="http://schemas.microsoft.com/office/drawing/2014/main" id="{52E685E0-C584-2719-5E9B-56C99CF43C29}"/>
                  </a:ext>
                </a:extLst>
              </p:cNvPr>
              <p:cNvSpPr txBox="1">
                <a:spLocks noChangeArrowheads="1"/>
              </p:cNvSpPr>
              <p:nvPr/>
            </p:nvSpPr>
            <p:spPr bwMode="auto">
              <a:xfrm>
                <a:off x="3494" y="2168"/>
                <a:ext cx="195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200">
                    <a:solidFill>
                      <a:schemeClr val="tx2"/>
                    </a:solidFill>
                    <a:latin typeface="Arial" panose="020B0604020202020204" pitchFamily="34" charset="0"/>
                  </a:rPr>
                  <a:t>Deep Impact HRI-IR Tayfçekeri</a:t>
                </a:r>
              </a:p>
            </p:txBody>
          </p:sp>
          <p:sp>
            <p:nvSpPr>
              <p:cNvPr id="11282" name="Text Box 20">
                <a:extLst>
                  <a:ext uri="{FF2B5EF4-FFF2-40B4-BE49-F238E27FC236}">
                    <a16:creationId xmlns:a16="http://schemas.microsoft.com/office/drawing/2014/main" id="{119F53E6-4E0A-A3EC-EC01-E3C2F65CF4D9}"/>
                  </a:ext>
                </a:extLst>
              </p:cNvPr>
              <p:cNvSpPr txBox="1">
                <a:spLocks noChangeArrowheads="1"/>
              </p:cNvSpPr>
              <p:nvPr/>
            </p:nvSpPr>
            <p:spPr bwMode="auto">
              <a:xfrm rot="-5400000">
                <a:off x="2938" y="3127"/>
                <a:ext cx="12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000">
                    <a:solidFill>
                      <a:schemeClr val="tx2"/>
                    </a:solidFill>
                    <a:latin typeface="Arial" panose="020B0604020202020204" pitchFamily="34" charset="0"/>
                  </a:rPr>
                  <a:t>Göreli yeğinlik</a:t>
                </a:r>
              </a:p>
            </p:txBody>
          </p:sp>
          <p:sp>
            <p:nvSpPr>
              <p:cNvPr id="11283" name="Text Box 24">
                <a:extLst>
                  <a:ext uri="{FF2B5EF4-FFF2-40B4-BE49-F238E27FC236}">
                    <a16:creationId xmlns:a16="http://schemas.microsoft.com/office/drawing/2014/main" id="{F4C8F29D-B3C0-AEF4-C9B7-1524EA29EF5F}"/>
                  </a:ext>
                </a:extLst>
              </p:cNvPr>
              <p:cNvSpPr txBox="1">
                <a:spLocks noChangeArrowheads="1"/>
              </p:cNvSpPr>
              <p:nvPr/>
            </p:nvSpPr>
            <p:spPr bwMode="auto">
              <a:xfrm>
                <a:off x="3968" y="4002"/>
                <a:ext cx="12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000">
                    <a:solidFill>
                      <a:schemeClr val="tx2"/>
                    </a:solidFill>
                    <a:latin typeface="Arial" panose="020B0604020202020204" pitchFamily="34" charset="0"/>
                  </a:rPr>
                  <a:t>Dalgaboyu [</a:t>
                </a:r>
                <a:r>
                  <a:rPr lang="tr-TR" altLang="tr-TR" sz="1000">
                    <a:solidFill>
                      <a:schemeClr val="tx2"/>
                    </a:solidFill>
                    <a:latin typeface="Symbol" panose="05050102010706020507" pitchFamily="18" charset="2"/>
                  </a:rPr>
                  <a:t>m</a:t>
                </a:r>
                <a:r>
                  <a:rPr lang="tr-TR" altLang="tr-TR" sz="1000">
                    <a:solidFill>
                      <a:schemeClr val="tx2"/>
                    </a:solidFill>
                    <a:latin typeface="Arial" panose="020B0604020202020204" pitchFamily="34" charset="0"/>
                  </a:rPr>
                  <a:t>m]</a:t>
                </a:r>
              </a:p>
            </p:txBody>
          </p:sp>
        </p:grpSp>
        <p:sp>
          <p:nvSpPr>
            <p:cNvPr id="11275" name="Line 28">
              <a:extLst>
                <a:ext uri="{FF2B5EF4-FFF2-40B4-BE49-F238E27FC236}">
                  <a16:creationId xmlns:a16="http://schemas.microsoft.com/office/drawing/2014/main" id="{00BB88F9-7617-93A3-25FD-BF5853A77A83}"/>
                </a:ext>
              </a:extLst>
            </p:cNvPr>
            <p:cNvSpPr>
              <a:spLocks noChangeShapeType="1"/>
            </p:cNvSpPr>
            <p:nvPr/>
          </p:nvSpPr>
          <p:spPr bwMode="auto">
            <a:xfrm flipV="1">
              <a:off x="1674" y="2109"/>
              <a:ext cx="1802" cy="1101"/>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276" name="Line 29">
              <a:extLst>
                <a:ext uri="{FF2B5EF4-FFF2-40B4-BE49-F238E27FC236}">
                  <a16:creationId xmlns:a16="http://schemas.microsoft.com/office/drawing/2014/main" id="{8149DC50-A201-7F9E-840D-5BD466A60B01}"/>
                </a:ext>
              </a:extLst>
            </p:cNvPr>
            <p:cNvSpPr>
              <a:spLocks noChangeShapeType="1"/>
            </p:cNvSpPr>
            <p:nvPr/>
          </p:nvSpPr>
          <p:spPr bwMode="auto">
            <a:xfrm>
              <a:off x="1671" y="3481"/>
              <a:ext cx="1799" cy="70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1278"/>
                                        </p:tgtEl>
                                        <p:attrNameLst>
                                          <p:attrName>style.visibility</p:attrName>
                                        </p:attrNameLst>
                                      </p:cBhvr>
                                      <p:to>
                                        <p:strVal val="visible"/>
                                      </p:to>
                                    </p:set>
                                    <p:animEffect transition="in" filter="fade">
                                      <p:cBhvr>
                                        <p:cTn id="7" dur="500"/>
                                        <p:tgtEl>
                                          <p:spTgt spid="18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4896BBED-D47F-40C4-BAF1-E943B7FFB8AA}"/>
              </a:ext>
            </a:extLst>
          </p:cNvPr>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2291" name="Text Box 4">
            <a:extLst>
              <a:ext uri="{FF2B5EF4-FFF2-40B4-BE49-F238E27FC236}">
                <a16:creationId xmlns:a16="http://schemas.microsoft.com/office/drawing/2014/main" id="{5E9CAAC2-5B1F-CE95-8D18-B4F31F175A83}"/>
              </a:ext>
            </a:extLst>
          </p:cNvPr>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solidFill>
                  <a:srgbClr val="CCECFF"/>
                </a:solidFill>
                <a:latin typeface="Albertus Medium" pitchFamily="34" charset="0"/>
              </a:rPr>
              <a:t>Kuyruklu Yıldızlar</a:t>
            </a:r>
            <a:endParaRPr lang="en-US" altLang="tr-TR">
              <a:solidFill>
                <a:srgbClr val="CCECFF"/>
              </a:solidFill>
              <a:latin typeface="Albertus Medium" pitchFamily="34" charset="0"/>
            </a:endParaRPr>
          </a:p>
        </p:txBody>
      </p:sp>
      <p:sp>
        <p:nvSpPr>
          <p:cNvPr id="12292" name="Text Box 6">
            <a:extLst>
              <a:ext uri="{FF2B5EF4-FFF2-40B4-BE49-F238E27FC236}">
                <a16:creationId xmlns:a16="http://schemas.microsoft.com/office/drawing/2014/main" id="{FCA650CB-DD57-79B4-1BEE-548DB89E7290}"/>
              </a:ext>
            </a:extLst>
          </p:cNvPr>
          <p:cNvSpPr txBox="1">
            <a:spLocks noChangeArrowheads="1"/>
          </p:cNvSpPr>
          <p:nvPr/>
        </p:nvSpPr>
        <p:spPr bwMode="auto">
          <a:xfrm>
            <a:off x="2052638" y="1190625"/>
            <a:ext cx="5040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a:solidFill>
                  <a:srgbClr val="66FFFF"/>
                </a:solidFill>
                <a:latin typeface="Albertus" pitchFamily="34" charset="0"/>
              </a:rPr>
              <a:t>67P/Churyumov–Gerasimenko</a:t>
            </a:r>
          </a:p>
        </p:txBody>
      </p:sp>
      <p:pic>
        <p:nvPicPr>
          <p:cNvPr id="12293" name="Picture 1">
            <a:extLst>
              <a:ext uri="{FF2B5EF4-FFF2-40B4-BE49-F238E27FC236}">
                <a16:creationId xmlns:a16="http://schemas.microsoft.com/office/drawing/2014/main" id="{FD4CA2C4-3E61-3A1B-D20F-438CB5BD50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6913" y="1647825"/>
            <a:ext cx="521017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F39FA99C-5595-8831-E8B2-913F01F48C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28825"/>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50EB4770-4814-44ED-2CB6-62D04FDCD5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a:extLst>
              <a:ext uri="{FF2B5EF4-FFF2-40B4-BE49-F238E27FC236}">
                <a16:creationId xmlns:a16="http://schemas.microsoft.com/office/drawing/2014/main" id="{41E7E0FE-0CAE-84CA-6B53-E4C9E6CA2FA5}"/>
              </a:ext>
            </a:extLst>
          </p:cNvPr>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3316" name="Text Box 4">
            <a:extLst>
              <a:ext uri="{FF2B5EF4-FFF2-40B4-BE49-F238E27FC236}">
                <a16:creationId xmlns:a16="http://schemas.microsoft.com/office/drawing/2014/main" id="{53E9CE9E-FAEC-B924-9990-1CCCFFD5E504}"/>
              </a:ext>
            </a:extLst>
          </p:cNvPr>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solidFill>
                  <a:srgbClr val="CCECFF"/>
                </a:solidFill>
                <a:latin typeface="Albertus Medium" pitchFamily="34" charset="0"/>
              </a:rPr>
              <a:t>Kuyruklu Yıldızlar</a:t>
            </a:r>
            <a:endParaRPr lang="en-US" altLang="tr-TR">
              <a:solidFill>
                <a:srgbClr val="CCECFF"/>
              </a:solidFill>
              <a:latin typeface="Albertus Medium" pitchFamily="34" charset="0"/>
            </a:endParaRPr>
          </a:p>
        </p:txBody>
      </p:sp>
      <p:sp>
        <p:nvSpPr>
          <p:cNvPr id="13317" name="Text Box 6">
            <a:extLst>
              <a:ext uri="{FF2B5EF4-FFF2-40B4-BE49-F238E27FC236}">
                <a16:creationId xmlns:a16="http://schemas.microsoft.com/office/drawing/2014/main" id="{A577E0DA-6642-9C94-2294-FD6E45A1530A}"/>
              </a:ext>
            </a:extLst>
          </p:cNvPr>
          <p:cNvSpPr txBox="1">
            <a:spLocks noChangeArrowheads="1"/>
          </p:cNvSpPr>
          <p:nvPr/>
        </p:nvSpPr>
        <p:spPr bwMode="auto">
          <a:xfrm>
            <a:off x="755650" y="3068638"/>
            <a:ext cx="37496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a:solidFill>
                  <a:srgbClr val="66FFFF"/>
                </a:solidFill>
                <a:latin typeface="Albertus" pitchFamily="34" charset="0"/>
              </a:rPr>
              <a:t>Rosetta ve Philae</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BFEAD2DA-2E2E-EDA6-945F-38B33828AFB4}"/>
              </a:ext>
            </a:extLst>
          </p:cNvPr>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4339" name="Text Box 4">
            <a:extLst>
              <a:ext uri="{FF2B5EF4-FFF2-40B4-BE49-F238E27FC236}">
                <a16:creationId xmlns:a16="http://schemas.microsoft.com/office/drawing/2014/main" id="{422C83BE-0A4E-458E-4D18-3446F3873BA0}"/>
              </a:ext>
            </a:extLst>
          </p:cNvPr>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solidFill>
                  <a:srgbClr val="CCECFF"/>
                </a:solidFill>
                <a:latin typeface="Albertus Medium" pitchFamily="34" charset="0"/>
              </a:rPr>
              <a:t>Kuyruklu Yıldızlar</a:t>
            </a:r>
            <a:endParaRPr lang="en-US" altLang="tr-TR">
              <a:solidFill>
                <a:srgbClr val="CCECFF"/>
              </a:solidFill>
              <a:latin typeface="Albertus Medium" pitchFamily="34" charset="0"/>
            </a:endParaRPr>
          </a:p>
        </p:txBody>
      </p:sp>
      <p:pic>
        <p:nvPicPr>
          <p:cNvPr id="14340" name="Picture 1">
            <a:extLst>
              <a:ext uri="{FF2B5EF4-FFF2-40B4-BE49-F238E27FC236}">
                <a16:creationId xmlns:a16="http://schemas.microsoft.com/office/drawing/2014/main" id="{8E17327B-2CB3-10AC-6827-0AA04F57BA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76475"/>
            <a:ext cx="610235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4" name="Text Box 6">
            <a:extLst>
              <a:ext uri="{FF2B5EF4-FFF2-40B4-BE49-F238E27FC236}">
                <a16:creationId xmlns:a16="http://schemas.microsoft.com/office/drawing/2014/main" id="{9A67713A-CEAD-56E9-5984-83537FEDEE3F}"/>
              </a:ext>
            </a:extLst>
          </p:cNvPr>
          <p:cNvSpPr txBox="1">
            <a:spLocks noChangeArrowheads="1"/>
          </p:cNvSpPr>
          <p:nvPr/>
        </p:nvSpPr>
        <p:spPr bwMode="auto">
          <a:xfrm>
            <a:off x="5221996" y="2276872"/>
            <a:ext cx="388843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buFont typeface="Arial" panose="020B0604020202020204" pitchFamily="34" charset="0"/>
              <a:buChar char="•"/>
              <a:defRPr/>
            </a:pPr>
            <a:r>
              <a:rPr lang="tr-TR" altLang="tr-TR" dirty="0">
                <a:solidFill>
                  <a:srgbClr val="66FFFF"/>
                </a:solidFill>
                <a:latin typeface="Albertus" pitchFamily="34" charset="0"/>
              </a:rPr>
              <a:t>Rosetta	F-02.03.2004</a:t>
            </a:r>
          </a:p>
          <a:p>
            <a:pPr lvl="4" eaLnBrk="1" hangingPunct="1">
              <a:defRPr/>
            </a:pPr>
            <a:r>
              <a:rPr lang="tr-TR" altLang="tr-TR" dirty="0">
                <a:solidFill>
                  <a:srgbClr val="66FFFF"/>
                </a:solidFill>
                <a:latin typeface="Albertus" pitchFamily="34" charset="0"/>
              </a:rPr>
              <a:t>V-07.05.2014</a:t>
            </a:r>
          </a:p>
          <a:p>
            <a:pPr lvl="4" eaLnBrk="1" hangingPunct="1">
              <a:defRPr/>
            </a:pPr>
            <a:r>
              <a:rPr lang="tr-TR" altLang="tr-TR" dirty="0">
                <a:solidFill>
                  <a:srgbClr val="66FFFF"/>
                </a:solidFill>
                <a:latin typeface="Albertus" pitchFamily="34" charset="0"/>
              </a:rPr>
              <a:t>Y-06.08.2014</a:t>
            </a:r>
          </a:p>
          <a:p>
            <a:pPr lvl="4" eaLnBrk="1" hangingPunct="1">
              <a:defRPr/>
            </a:pPr>
            <a:endParaRPr lang="tr-TR" altLang="tr-TR" dirty="0">
              <a:solidFill>
                <a:srgbClr val="66FFFF"/>
              </a:solidFill>
              <a:latin typeface="Albertus" pitchFamily="34" charset="0"/>
            </a:endParaRPr>
          </a:p>
          <a:p>
            <a:pPr marL="342900" lvl="4" indent="-342900" eaLnBrk="1" hangingPunct="1">
              <a:buFont typeface="Arial" panose="020B0604020202020204" pitchFamily="34" charset="0"/>
              <a:buChar char="•"/>
              <a:defRPr/>
            </a:pPr>
            <a:r>
              <a:rPr lang="tr-TR" altLang="tr-TR" dirty="0">
                <a:solidFill>
                  <a:srgbClr val="66FFFF"/>
                </a:solidFill>
                <a:latin typeface="Albertus" pitchFamily="34" charset="0"/>
              </a:rPr>
              <a:t>Philae	A-12.11.2014</a:t>
            </a:r>
          </a:p>
          <a:p>
            <a:pPr marL="1828800" lvl="8">
              <a:defRPr/>
            </a:pPr>
            <a:endParaRPr lang="tr-TR" altLang="tr-TR" dirty="0">
              <a:solidFill>
                <a:srgbClr val="66FFFF"/>
              </a:solidFill>
              <a:latin typeface="Albertus" pitchFamily="34" charset="0"/>
            </a:endParaRPr>
          </a:p>
          <a:p>
            <a:pPr marL="342900" indent="-342900" eaLnBrk="1" hangingPunct="1">
              <a:buFont typeface="Arial" panose="020B0604020202020204" pitchFamily="34" charset="0"/>
              <a:buChar char="•"/>
              <a:defRPr/>
            </a:pPr>
            <a:endParaRPr lang="tr-TR" altLang="tr-TR" dirty="0">
              <a:solidFill>
                <a:srgbClr val="66FFFF"/>
              </a:solidFill>
              <a:latin typeface="Albertus" pitchFamily="34" charset="0"/>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899CA92A-67ED-BEAE-9EDF-BA50532032E1}"/>
              </a:ext>
            </a:extLst>
          </p:cNvPr>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5363" name="Text Box 4">
            <a:extLst>
              <a:ext uri="{FF2B5EF4-FFF2-40B4-BE49-F238E27FC236}">
                <a16:creationId xmlns:a16="http://schemas.microsoft.com/office/drawing/2014/main" id="{1E399D01-EDD3-34D8-C3AA-89169AF9D859}"/>
              </a:ext>
            </a:extLst>
          </p:cNvPr>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solidFill>
                  <a:srgbClr val="CCECFF"/>
                </a:solidFill>
                <a:latin typeface="Albertus Medium" pitchFamily="34" charset="0"/>
              </a:rPr>
              <a:t>Kuyruklu Yıldızlar</a:t>
            </a:r>
            <a:endParaRPr lang="en-US" altLang="tr-TR">
              <a:solidFill>
                <a:srgbClr val="CCECFF"/>
              </a:solidFill>
              <a:latin typeface="Albertus Medium" pitchFamily="34" charset="0"/>
            </a:endParaRPr>
          </a:p>
        </p:txBody>
      </p:sp>
      <p:sp>
        <p:nvSpPr>
          <p:cNvPr id="181254" name="Text Box 6">
            <a:extLst>
              <a:ext uri="{FF2B5EF4-FFF2-40B4-BE49-F238E27FC236}">
                <a16:creationId xmlns:a16="http://schemas.microsoft.com/office/drawing/2014/main" id="{6945AC9E-90A8-43BF-0C0B-CBA6674A17FA}"/>
              </a:ext>
            </a:extLst>
          </p:cNvPr>
          <p:cNvSpPr txBox="1">
            <a:spLocks noChangeArrowheads="1"/>
          </p:cNvSpPr>
          <p:nvPr/>
        </p:nvSpPr>
        <p:spPr bwMode="auto">
          <a:xfrm>
            <a:off x="236863" y="1340768"/>
            <a:ext cx="412529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lvl="4" indent="-342900" eaLnBrk="1" hangingPunct="1">
              <a:buFont typeface="Arial" panose="020B0604020202020204" pitchFamily="34" charset="0"/>
              <a:buChar char="•"/>
              <a:defRPr/>
            </a:pPr>
            <a:r>
              <a:rPr lang="tr-TR" altLang="tr-TR" dirty="0">
                <a:solidFill>
                  <a:srgbClr val="66FFFF"/>
                </a:solidFill>
                <a:latin typeface="Albertus" pitchFamily="34" charset="0"/>
              </a:rPr>
              <a:t>Philae	İ-12.11.2014</a:t>
            </a:r>
          </a:p>
          <a:p>
            <a:pPr marL="0" lvl="4" eaLnBrk="1" hangingPunct="1">
              <a:defRPr/>
            </a:pPr>
            <a:r>
              <a:rPr lang="tr-TR" altLang="tr-TR" dirty="0">
                <a:solidFill>
                  <a:srgbClr val="66FFFF"/>
                </a:solidFill>
                <a:latin typeface="Albertus" pitchFamily="34" charset="0"/>
              </a:rPr>
              <a:t>Defalarca zıplama, kayboluş.</a:t>
            </a:r>
          </a:p>
          <a:p>
            <a:pPr marL="0" lvl="4" eaLnBrk="1" hangingPunct="1">
              <a:defRPr/>
            </a:pPr>
            <a:r>
              <a:rPr lang="tr-TR" altLang="tr-TR" dirty="0">
                <a:solidFill>
                  <a:srgbClr val="66FFFF"/>
                </a:solidFill>
                <a:latin typeface="Albertus" pitchFamily="34" charset="0"/>
              </a:rPr>
              <a:t> </a:t>
            </a:r>
          </a:p>
          <a:p>
            <a:pPr marL="342900" lvl="4" indent="-342900" eaLnBrk="1" hangingPunct="1">
              <a:buFont typeface="Arial" panose="020B0604020202020204" pitchFamily="34" charset="0"/>
              <a:buChar char="•"/>
              <a:defRPr/>
            </a:pPr>
            <a:r>
              <a:rPr lang="tr-TR" altLang="tr-TR" dirty="0">
                <a:solidFill>
                  <a:srgbClr val="66FFFF"/>
                </a:solidFill>
                <a:latin typeface="Albertus" pitchFamily="34" charset="0"/>
              </a:rPr>
              <a:t>15.11.2014 Uyku Modu</a:t>
            </a:r>
          </a:p>
          <a:p>
            <a:pPr marL="342900" lvl="4" indent="-342900" eaLnBrk="1" hangingPunct="1">
              <a:buFont typeface="Arial" panose="020B0604020202020204" pitchFamily="34" charset="0"/>
              <a:buChar char="•"/>
              <a:defRPr/>
            </a:pPr>
            <a:r>
              <a:rPr lang="tr-TR" altLang="tr-TR" dirty="0">
                <a:solidFill>
                  <a:srgbClr val="66FFFF"/>
                </a:solidFill>
                <a:latin typeface="Albertus" pitchFamily="34" charset="0"/>
              </a:rPr>
              <a:t>13.06-09.07 2015</a:t>
            </a:r>
          </a:p>
          <a:p>
            <a:pPr marL="342900" lvl="4" indent="-342900" eaLnBrk="1" hangingPunct="1">
              <a:buFont typeface="Arial" panose="020B0604020202020204" pitchFamily="34" charset="0"/>
              <a:buChar char="•"/>
              <a:defRPr/>
            </a:pPr>
            <a:r>
              <a:rPr lang="tr-TR" altLang="tr-TR" dirty="0">
                <a:solidFill>
                  <a:srgbClr val="66FFFF"/>
                </a:solidFill>
                <a:latin typeface="Albertus" pitchFamily="34" charset="0"/>
              </a:rPr>
              <a:t>02.09.2016 Bulundu!!</a:t>
            </a:r>
          </a:p>
          <a:p>
            <a:pPr marL="1828800" lvl="8">
              <a:defRPr/>
            </a:pPr>
            <a:endParaRPr lang="tr-TR" altLang="tr-TR" dirty="0">
              <a:solidFill>
                <a:srgbClr val="66FFFF"/>
              </a:solidFill>
              <a:latin typeface="Albertus" pitchFamily="34" charset="0"/>
            </a:endParaRPr>
          </a:p>
          <a:p>
            <a:pPr marL="342900" indent="-342900" eaLnBrk="1" hangingPunct="1">
              <a:buFont typeface="Arial" panose="020B0604020202020204" pitchFamily="34" charset="0"/>
              <a:buChar char="•"/>
              <a:defRPr/>
            </a:pPr>
            <a:endParaRPr lang="tr-TR" altLang="tr-TR" dirty="0">
              <a:solidFill>
                <a:srgbClr val="66FFFF"/>
              </a:solidFill>
              <a:latin typeface="Albertus" pitchFamily="34" charset="0"/>
            </a:endParaRPr>
          </a:p>
        </p:txBody>
      </p:sp>
      <p:pic>
        <p:nvPicPr>
          <p:cNvPr id="15365" name="Picture 2">
            <a:extLst>
              <a:ext uri="{FF2B5EF4-FFF2-40B4-BE49-F238E27FC236}">
                <a16:creationId xmlns:a16="http://schemas.microsoft.com/office/drawing/2014/main" id="{714B4F62-87DF-2DB5-B977-3CCF55C584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60800"/>
            <a:ext cx="436245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a:extLst>
              <a:ext uri="{FF2B5EF4-FFF2-40B4-BE49-F238E27FC236}">
                <a16:creationId xmlns:a16="http://schemas.microsoft.com/office/drawing/2014/main" id="{1BCFE516-D2ED-F7FB-5631-B5909518A9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6938" y="1728788"/>
            <a:ext cx="4437062"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6">
            <a:extLst>
              <a:ext uri="{FF2B5EF4-FFF2-40B4-BE49-F238E27FC236}">
                <a16:creationId xmlns:a16="http://schemas.microsoft.com/office/drawing/2014/main" id="{69307356-402E-1018-F456-9DB4C0EA66E2}"/>
              </a:ext>
            </a:extLst>
          </p:cNvPr>
          <p:cNvSpPr txBox="1">
            <a:spLocks noChangeArrowheads="1"/>
          </p:cNvSpPr>
          <p:nvPr/>
        </p:nvSpPr>
        <p:spPr bwMode="auto">
          <a:xfrm>
            <a:off x="4706938" y="6064250"/>
            <a:ext cx="38877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tr-TR" altLang="tr-TR">
                <a:solidFill>
                  <a:srgbClr val="66FFFF"/>
                </a:solidFill>
                <a:latin typeface="Albertus" pitchFamily="34" charset="0"/>
              </a:rPr>
              <a:t>Rosetta	Ç-30.09.2016</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46540516-F906-A625-BAD4-44442827615D}"/>
              </a:ext>
            </a:extLst>
          </p:cNvPr>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6387" name="Text Box 4">
            <a:extLst>
              <a:ext uri="{FF2B5EF4-FFF2-40B4-BE49-F238E27FC236}">
                <a16:creationId xmlns:a16="http://schemas.microsoft.com/office/drawing/2014/main" id="{E11D6A28-7862-357A-C894-94938533DEF9}"/>
              </a:ext>
            </a:extLst>
          </p:cNvPr>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solidFill>
                  <a:srgbClr val="CCECFF"/>
                </a:solidFill>
                <a:latin typeface="Albertus Medium" pitchFamily="34" charset="0"/>
              </a:rPr>
              <a:t>Kuyruklu Yıldızlar</a:t>
            </a:r>
            <a:endParaRPr lang="en-US" altLang="tr-TR">
              <a:solidFill>
                <a:srgbClr val="CCECFF"/>
              </a:solidFill>
              <a:latin typeface="Albertus Medium" pitchFamily="34" charset="0"/>
            </a:endParaRPr>
          </a:p>
        </p:txBody>
      </p:sp>
      <p:pic>
        <p:nvPicPr>
          <p:cNvPr id="16388" name="Picture 1">
            <a:extLst>
              <a:ext uri="{FF2B5EF4-FFF2-40B4-BE49-F238E27FC236}">
                <a16:creationId xmlns:a16="http://schemas.microsoft.com/office/drawing/2014/main" id="{FD31C32E-5406-EFA3-4659-6EC108AA89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1557338"/>
            <a:ext cx="417036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a:extLst>
              <a:ext uri="{FF2B5EF4-FFF2-40B4-BE49-F238E27FC236}">
                <a16:creationId xmlns:a16="http://schemas.microsoft.com/office/drawing/2014/main" id="{2D4F545F-D77B-7A09-8A7B-66501661B5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947738"/>
            <a:ext cx="4716462"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17410" name="Picture 22" descr="meteor1">
            <a:extLst>
              <a:ext uri="{FF2B5EF4-FFF2-40B4-BE49-F238E27FC236}">
                <a16:creationId xmlns:a16="http://schemas.microsoft.com/office/drawing/2014/main" id="{E6298F27-6716-3C92-30CC-74967F0AB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a:extLst>
              <a:ext uri="{FF2B5EF4-FFF2-40B4-BE49-F238E27FC236}">
                <a16:creationId xmlns:a16="http://schemas.microsoft.com/office/drawing/2014/main" id="{7AE93CDB-1910-2968-5074-671C151783B5}"/>
              </a:ext>
            </a:extLst>
          </p:cNvPr>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7412" name="Text Box 4">
            <a:extLst>
              <a:ext uri="{FF2B5EF4-FFF2-40B4-BE49-F238E27FC236}">
                <a16:creationId xmlns:a16="http://schemas.microsoft.com/office/drawing/2014/main" id="{CEE40923-03F1-1514-DFBF-B20EC669A4B8}"/>
              </a:ext>
            </a:extLst>
          </p:cNvPr>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solidFill>
                  <a:srgbClr val="CCECFF"/>
                </a:solidFill>
                <a:latin typeface="Albertus Medium" pitchFamily="34" charset="0"/>
              </a:rPr>
              <a:t>Meteorlar (Göktaşları)</a:t>
            </a:r>
            <a:endParaRPr lang="en-US" altLang="tr-TR">
              <a:solidFill>
                <a:srgbClr val="CCECFF"/>
              </a:solidFill>
              <a:latin typeface="Albertus Medium" pitchFamily="34" charset="0"/>
            </a:endParaRPr>
          </a:p>
        </p:txBody>
      </p:sp>
      <p:sp>
        <p:nvSpPr>
          <p:cNvPr id="17413" name="Text Box 6">
            <a:extLst>
              <a:ext uri="{FF2B5EF4-FFF2-40B4-BE49-F238E27FC236}">
                <a16:creationId xmlns:a16="http://schemas.microsoft.com/office/drawing/2014/main" id="{29C3C35E-C173-85DC-3676-A49CD8CEC9C3}"/>
              </a:ext>
            </a:extLst>
          </p:cNvPr>
          <p:cNvSpPr txBox="1">
            <a:spLocks noChangeArrowheads="1"/>
          </p:cNvSpPr>
          <p:nvPr/>
        </p:nvSpPr>
        <p:spPr bwMode="auto">
          <a:xfrm>
            <a:off x="250825" y="1125538"/>
            <a:ext cx="8785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a:solidFill>
                  <a:schemeClr val="bg1"/>
                </a:solidFill>
                <a:latin typeface="Arial" panose="020B0604020202020204" pitchFamily="34" charset="0"/>
              </a:rPr>
              <a:t>Asterodiler arası çarpışmalarda veya</a:t>
            </a:r>
          </a:p>
          <a:p>
            <a:pPr algn="ctr" eaLnBrk="1" hangingPunct="1"/>
            <a:r>
              <a:rPr lang="tr-TR" altLang="tr-TR">
                <a:solidFill>
                  <a:schemeClr val="bg1"/>
                </a:solidFill>
                <a:latin typeface="Arial" panose="020B0604020202020204" pitchFamily="34" charset="0"/>
              </a:rPr>
              <a:t>Kuyruklu yıldız geçişlerinde serbest kalan küçük parçalar</a:t>
            </a:r>
          </a:p>
        </p:txBody>
      </p:sp>
      <p:sp>
        <p:nvSpPr>
          <p:cNvPr id="17414" name="Text Box 23">
            <a:extLst>
              <a:ext uri="{FF2B5EF4-FFF2-40B4-BE49-F238E27FC236}">
                <a16:creationId xmlns:a16="http://schemas.microsoft.com/office/drawing/2014/main" id="{7FC0C373-59BE-FB46-5B5C-BF023A9B7F3D}"/>
              </a:ext>
            </a:extLst>
          </p:cNvPr>
          <p:cNvSpPr txBox="1">
            <a:spLocks noChangeArrowheads="1"/>
          </p:cNvSpPr>
          <p:nvPr/>
        </p:nvSpPr>
        <p:spPr bwMode="auto">
          <a:xfrm>
            <a:off x="179388" y="5157788"/>
            <a:ext cx="3421062" cy="120015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800">
                <a:solidFill>
                  <a:srgbClr val="00FF00"/>
                </a:solidFill>
                <a:latin typeface="Arial" panose="020B0604020202020204" pitchFamily="34" charset="0"/>
              </a:rPr>
              <a:t>100</a:t>
            </a:r>
            <a:r>
              <a:rPr lang="tr-TR" altLang="tr-TR" sz="1800">
                <a:solidFill>
                  <a:srgbClr val="00FF00"/>
                </a:solidFill>
                <a:latin typeface="Symbol" panose="05050102010706020507" pitchFamily="18" charset="2"/>
              </a:rPr>
              <a:t>m</a:t>
            </a:r>
            <a:r>
              <a:rPr lang="tr-TR" altLang="tr-TR" sz="1800">
                <a:solidFill>
                  <a:srgbClr val="00FF00"/>
                </a:solidFill>
                <a:latin typeface="Arial" panose="020B0604020202020204" pitchFamily="34" charset="0"/>
              </a:rPr>
              <a:t>m ile 10m arasında boyutlara sahip genel olarak siliyum ve metal içerikli toz veya kayalar</a:t>
            </a:r>
          </a:p>
        </p:txBody>
      </p:sp>
      <p:pic>
        <p:nvPicPr>
          <p:cNvPr id="182298" name="Picture 26" descr="IronMeteorite">
            <a:hlinkClick r:id="rId3"/>
            <a:extLst>
              <a:ext uri="{FF2B5EF4-FFF2-40B4-BE49-F238E27FC236}">
                <a16:creationId xmlns:a16="http://schemas.microsoft.com/office/drawing/2014/main" id="{AEE92EC5-2314-75E1-04A1-36DEF61D9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2852738"/>
            <a:ext cx="1266825" cy="1009650"/>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82300" name="Picture 28" descr="albin-big">
            <a:hlinkClick r:id="rId5"/>
            <a:extLst>
              <a:ext uri="{FF2B5EF4-FFF2-40B4-BE49-F238E27FC236}">
                <a16:creationId xmlns:a16="http://schemas.microsoft.com/office/drawing/2014/main" id="{D80D0D80-F57C-A98E-8C10-8ACA92C4F7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3500438"/>
            <a:ext cx="1219200" cy="819150"/>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82302" name="Picture 30" descr="iron-meteorite">
            <a:hlinkClick r:id="rId7"/>
            <a:extLst>
              <a:ext uri="{FF2B5EF4-FFF2-40B4-BE49-F238E27FC236}">
                <a16:creationId xmlns:a16="http://schemas.microsoft.com/office/drawing/2014/main" id="{D61699A5-947E-4023-B829-D076FA063B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6188" y="4076700"/>
            <a:ext cx="1295400" cy="904875"/>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82306" name="Picture 34" descr="meteorite">
            <a:hlinkClick r:id="rId9"/>
            <a:extLst>
              <a:ext uri="{FF2B5EF4-FFF2-40B4-BE49-F238E27FC236}">
                <a16:creationId xmlns:a16="http://schemas.microsoft.com/office/drawing/2014/main" id="{94383180-FBC3-8BC8-9316-3EF6242D44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9700" y="4149725"/>
            <a:ext cx="1428750" cy="1428750"/>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82308" name="Picture 36" descr="051111_meteorite_hmed_4p">
            <a:hlinkClick r:id="rId11"/>
            <a:extLst>
              <a:ext uri="{FF2B5EF4-FFF2-40B4-BE49-F238E27FC236}">
                <a16:creationId xmlns:a16="http://schemas.microsoft.com/office/drawing/2014/main" id="{B1760EEC-2087-89FA-D43E-52ADCBD6D2E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8125" y="4700588"/>
            <a:ext cx="1095375" cy="1104900"/>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82312" name="Picture 40" descr="Namibia-Grootfontein-vicinity-Hoba-meteorite-at-50-tons-the-biggest-known-in-the-world-SMO">
            <a:hlinkClick r:id="rId13"/>
            <a:extLst>
              <a:ext uri="{FF2B5EF4-FFF2-40B4-BE49-F238E27FC236}">
                <a16:creationId xmlns:a16="http://schemas.microsoft.com/office/drawing/2014/main" id="{9FC349C4-C112-7B61-730F-378422579D3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1275" y="4437063"/>
            <a:ext cx="1428750" cy="933450"/>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82314" name="Picture 42" descr="martian_meteorite">
            <a:hlinkClick r:id="rId15"/>
            <a:extLst>
              <a:ext uri="{FF2B5EF4-FFF2-40B4-BE49-F238E27FC236}">
                <a16:creationId xmlns:a16="http://schemas.microsoft.com/office/drawing/2014/main" id="{EB40B3FC-7A31-A13A-B7C2-77F778EB9FB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56100" y="5516563"/>
            <a:ext cx="1295400" cy="981075"/>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82316" name="Picture 44" descr="steve_meteorite_0199">
            <a:hlinkClick r:id="rId17"/>
            <a:extLst>
              <a:ext uri="{FF2B5EF4-FFF2-40B4-BE49-F238E27FC236}">
                <a16:creationId xmlns:a16="http://schemas.microsoft.com/office/drawing/2014/main" id="{F07D8760-0BD8-9978-ED25-2CC3F9B1BEE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96188" y="5589588"/>
            <a:ext cx="1428750" cy="1076325"/>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82318" name="Picture 46" descr="20050827232208!SikhoteAlinMeteorite">
            <a:hlinkClick r:id="rId19"/>
            <a:extLst>
              <a:ext uri="{FF2B5EF4-FFF2-40B4-BE49-F238E27FC236}">
                <a16:creationId xmlns:a16="http://schemas.microsoft.com/office/drawing/2014/main" id="{DAE071C4-F70C-901F-A6C8-824151A3639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67400" y="5734050"/>
            <a:ext cx="1428750" cy="1076325"/>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2298"/>
                                        </p:tgtEl>
                                        <p:attrNameLst>
                                          <p:attrName>style.visibility</p:attrName>
                                        </p:attrNameLst>
                                      </p:cBhvr>
                                      <p:to>
                                        <p:strVal val="visible"/>
                                      </p:to>
                                    </p:set>
                                    <p:animEffect transition="in" filter="fade">
                                      <p:cBhvr>
                                        <p:cTn id="7" dur="500"/>
                                        <p:tgtEl>
                                          <p:spTgt spid="18229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82308"/>
                                        </p:tgtEl>
                                        <p:attrNameLst>
                                          <p:attrName>style.visibility</p:attrName>
                                        </p:attrNameLst>
                                      </p:cBhvr>
                                      <p:to>
                                        <p:strVal val="visible"/>
                                      </p:to>
                                    </p:set>
                                    <p:animEffect transition="in" filter="fade">
                                      <p:cBhvr>
                                        <p:cTn id="11" dur="500"/>
                                        <p:tgtEl>
                                          <p:spTgt spid="182308"/>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2314"/>
                                        </p:tgtEl>
                                        <p:attrNameLst>
                                          <p:attrName>style.visibility</p:attrName>
                                        </p:attrNameLst>
                                      </p:cBhvr>
                                      <p:to>
                                        <p:strVal val="visible"/>
                                      </p:to>
                                    </p:set>
                                    <p:animEffect transition="in" filter="fade">
                                      <p:cBhvr>
                                        <p:cTn id="15" dur="500"/>
                                        <p:tgtEl>
                                          <p:spTgt spid="18231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2312"/>
                                        </p:tgtEl>
                                        <p:attrNameLst>
                                          <p:attrName>style.visibility</p:attrName>
                                        </p:attrNameLst>
                                      </p:cBhvr>
                                      <p:to>
                                        <p:strVal val="visible"/>
                                      </p:to>
                                    </p:set>
                                    <p:animEffect transition="in" filter="fade">
                                      <p:cBhvr>
                                        <p:cTn id="19" dur="500"/>
                                        <p:tgtEl>
                                          <p:spTgt spid="182312"/>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2300"/>
                                        </p:tgtEl>
                                        <p:attrNameLst>
                                          <p:attrName>style.visibility</p:attrName>
                                        </p:attrNameLst>
                                      </p:cBhvr>
                                      <p:to>
                                        <p:strVal val="visible"/>
                                      </p:to>
                                    </p:set>
                                    <p:animEffect transition="in" filter="fade">
                                      <p:cBhvr>
                                        <p:cTn id="23" dur="500"/>
                                        <p:tgtEl>
                                          <p:spTgt spid="182300"/>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2306"/>
                                        </p:tgtEl>
                                        <p:attrNameLst>
                                          <p:attrName>style.visibility</p:attrName>
                                        </p:attrNameLst>
                                      </p:cBhvr>
                                      <p:to>
                                        <p:strVal val="visible"/>
                                      </p:to>
                                    </p:set>
                                    <p:animEffect transition="in" filter="fade">
                                      <p:cBhvr>
                                        <p:cTn id="27" dur="500"/>
                                        <p:tgtEl>
                                          <p:spTgt spid="182306"/>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82316"/>
                                        </p:tgtEl>
                                        <p:attrNameLst>
                                          <p:attrName>style.visibility</p:attrName>
                                        </p:attrNameLst>
                                      </p:cBhvr>
                                      <p:to>
                                        <p:strVal val="visible"/>
                                      </p:to>
                                    </p:set>
                                    <p:animEffect transition="in" filter="fade">
                                      <p:cBhvr>
                                        <p:cTn id="31" dur="500"/>
                                        <p:tgtEl>
                                          <p:spTgt spid="182316"/>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82318"/>
                                        </p:tgtEl>
                                        <p:attrNameLst>
                                          <p:attrName>style.visibility</p:attrName>
                                        </p:attrNameLst>
                                      </p:cBhvr>
                                      <p:to>
                                        <p:strVal val="visible"/>
                                      </p:to>
                                    </p:set>
                                    <p:animEffect transition="in" filter="fade">
                                      <p:cBhvr>
                                        <p:cTn id="35" dur="500"/>
                                        <p:tgtEl>
                                          <p:spTgt spid="182318"/>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182302"/>
                                        </p:tgtEl>
                                        <p:attrNameLst>
                                          <p:attrName>style.visibility</p:attrName>
                                        </p:attrNameLst>
                                      </p:cBhvr>
                                      <p:to>
                                        <p:strVal val="visible"/>
                                      </p:to>
                                    </p:set>
                                    <p:animEffect transition="in" filter="fade">
                                      <p:cBhvr>
                                        <p:cTn id="39" dur="500"/>
                                        <p:tgtEl>
                                          <p:spTgt spid="182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18434" name="Picture 2" descr="meteor1">
            <a:extLst>
              <a:ext uri="{FF2B5EF4-FFF2-40B4-BE49-F238E27FC236}">
                <a16:creationId xmlns:a16="http://schemas.microsoft.com/office/drawing/2014/main" id="{CEC55CAD-E324-D316-778C-9F803D2C1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7D9C6BF7-D6A9-5DFC-FA86-A115ABFF1D3B}"/>
              </a:ext>
            </a:extLst>
          </p:cNvPr>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8436" name="Text Box 4">
            <a:extLst>
              <a:ext uri="{FF2B5EF4-FFF2-40B4-BE49-F238E27FC236}">
                <a16:creationId xmlns:a16="http://schemas.microsoft.com/office/drawing/2014/main" id="{B0F7F340-7D87-0BF6-E69B-11AA868F2F98}"/>
              </a:ext>
            </a:extLst>
          </p:cNvPr>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solidFill>
                  <a:srgbClr val="CCECFF"/>
                </a:solidFill>
                <a:latin typeface="Albertus Medium" pitchFamily="34" charset="0"/>
              </a:rPr>
              <a:t>Meteorlar (Göktaşları)</a:t>
            </a:r>
            <a:endParaRPr lang="en-US" altLang="tr-TR">
              <a:solidFill>
                <a:srgbClr val="CCECFF"/>
              </a:solidFill>
              <a:latin typeface="Albertus Medium" pitchFamily="34" charset="0"/>
            </a:endParaRPr>
          </a:p>
        </p:txBody>
      </p:sp>
      <p:sp>
        <p:nvSpPr>
          <p:cNvPr id="18437" name="Text Box 7">
            <a:extLst>
              <a:ext uri="{FF2B5EF4-FFF2-40B4-BE49-F238E27FC236}">
                <a16:creationId xmlns:a16="http://schemas.microsoft.com/office/drawing/2014/main" id="{E491D8DD-68DE-91BD-8AA3-1E2DE678DE0C}"/>
              </a:ext>
            </a:extLst>
          </p:cNvPr>
          <p:cNvSpPr txBox="1">
            <a:spLocks noChangeArrowheads="1"/>
          </p:cNvSpPr>
          <p:nvPr/>
        </p:nvSpPr>
        <p:spPr bwMode="auto">
          <a:xfrm>
            <a:off x="150813" y="1198563"/>
            <a:ext cx="25908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800">
                <a:solidFill>
                  <a:srgbClr val="00FF00"/>
                </a:solidFill>
                <a:latin typeface="Arial" panose="020B0604020202020204" pitchFamily="34" charset="0"/>
              </a:rPr>
              <a:t>Büyük hızlarla Yer atmosferine girdiklerinde sürtünme etkisi ile yanmaya başlarlar ve bir kaç saniye süreli ışıklı </a:t>
            </a:r>
          </a:p>
          <a:p>
            <a:pPr eaLnBrk="1" hangingPunct="1"/>
            <a:r>
              <a:rPr lang="tr-TR" altLang="tr-TR" sz="1800">
                <a:solidFill>
                  <a:srgbClr val="00FF00"/>
                </a:solidFill>
                <a:latin typeface="Arial" panose="020B0604020202020204" pitchFamily="34" charset="0"/>
              </a:rPr>
              <a:t>bir iz bırakırlar.</a:t>
            </a:r>
          </a:p>
        </p:txBody>
      </p:sp>
      <p:pic>
        <p:nvPicPr>
          <p:cNvPr id="183305" name="Picture 9" descr="beers-meteor">
            <a:extLst>
              <a:ext uri="{FF2B5EF4-FFF2-40B4-BE49-F238E27FC236}">
                <a16:creationId xmlns:a16="http://schemas.microsoft.com/office/drawing/2014/main" id="{E5762F22-C781-3AE9-DCBC-F040053D2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149725"/>
            <a:ext cx="3751262" cy="2474913"/>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183304" name="Picture 8" descr="041112_leonid_meteor_vmed_widec">
            <a:extLst>
              <a:ext uri="{FF2B5EF4-FFF2-40B4-BE49-F238E27FC236}">
                <a16:creationId xmlns:a16="http://schemas.microsoft.com/office/drawing/2014/main" id="{614CD78D-D6FE-27F2-53CF-1C911243CD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2349500"/>
            <a:ext cx="2212975" cy="3214688"/>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183306" name="Picture 10" descr="meteor12">
            <a:extLst>
              <a:ext uri="{FF2B5EF4-FFF2-40B4-BE49-F238E27FC236}">
                <a16:creationId xmlns:a16="http://schemas.microsoft.com/office/drawing/2014/main" id="{3F0C4048-1A11-F98B-019E-762FD8A038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4919663"/>
            <a:ext cx="2673350" cy="1830387"/>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183307" name="Picture 11" descr="xxxETEOR">
            <a:extLst>
              <a:ext uri="{FF2B5EF4-FFF2-40B4-BE49-F238E27FC236}">
                <a16:creationId xmlns:a16="http://schemas.microsoft.com/office/drawing/2014/main" id="{F24CE8C9-4565-0FC1-35F1-599C62CE5A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163" y="4724400"/>
            <a:ext cx="2089150" cy="1838325"/>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3304"/>
                                        </p:tgtEl>
                                        <p:attrNameLst>
                                          <p:attrName>style.visibility</p:attrName>
                                        </p:attrNameLst>
                                      </p:cBhvr>
                                      <p:to>
                                        <p:strVal val="visible"/>
                                      </p:to>
                                    </p:set>
                                    <p:animEffect transition="in" filter="fade">
                                      <p:cBhvr>
                                        <p:cTn id="7" dur="500"/>
                                        <p:tgtEl>
                                          <p:spTgt spid="18330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83305"/>
                                        </p:tgtEl>
                                        <p:attrNameLst>
                                          <p:attrName>style.visibility</p:attrName>
                                        </p:attrNameLst>
                                      </p:cBhvr>
                                      <p:to>
                                        <p:strVal val="visible"/>
                                      </p:to>
                                    </p:set>
                                    <p:animEffect transition="in" filter="fade">
                                      <p:cBhvr>
                                        <p:cTn id="11" dur="500"/>
                                        <p:tgtEl>
                                          <p:spTgt spid="18330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3306"/>
                                        </p:tgtEl>
                                        <p:attrNameLst>
                                          <p:attrName>style.visibility</p:attrName>
                                        </p:attrNameLst>
                                      </p:cBhvr>
                                      <p:to>
                                        <p:strVal val="visible"/>
                                      </p:to>
                                    </p:set>
                                    <p:animEffect transition="in" filter="fade">
                                      <p:cBhvr>
                                        <p:cTn id="15" dur="500"/>
                                        <p:tgtEl>
                                          <p:spTgt spid="183306"/>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3307"/>
                                        </p:tgtEl>
                                        <p:attrNameLst>
                                          <p:attrName>style.visibility</p:attrName>
                                        </p:attrNameLst>
                                      </p:cBhvr>
                                      <p:to>
                                        <p:strVal val="visible"/>
                                      </p:to>
                                    </p:set>
                                    <p:animEffect transition="in" filter="fade">
                                      <p:cBhvr>
                                        <p:cTn id="19" dur="500"/>
                                        <p:tgtEl>
                                          <p:spTgt spid="183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22C7E3AD-312C-F7DF-21DB-494BD912EC0C}"/>
              </a:ext>
            </a:extLst>
          </p:cNvPr>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9459" name="Text Box 4">
            <a:extLst>
              <a:ext uri="{FF2B5EF4-FFF2-40B4-BE49-F238E27FC236}">
                <a16:creationId xmlns:a16="http://schemas.microsoft.com/office/drawing/2014/main" id="{E2AD159D-BBBB-5E31-E1C5-66ECDF3A3BDE}"/>
              </a:ext>
            </a:extLst>
          </p:cNvPr>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solidFill>
                  <a:srgbClr val="CCECFF"/>
                </a:solidFill>
                <a:latin typeface="Albertus Medium" pitchFamily="34" charset="0"/>
              </a:rPr>
              <a:t>Meteorlar (Göktaşları)</a:t>
            </a:r>
            <a:endParaRPr lang="en-US" altLang="tr-TR">
              <a:solidFill>
                <a:srgbClr val="CCECFF"/>
              </a:solidFill>
              <a:latin typeface="Albertus Medium" pitchFamily="34" charset="0"/>
            </a:endParaRPr>
          </a:p>
        </p:txBody>
      </p:sp>
      <p:sp>
        <p:nvSpPr>
          <p:cNvPr id="19460" name="Text Box 5">
            <a:extLst>
              <a:ext uri="{FF2B5EF4-FFF2-40B4-BE49-F238E27FC236}">
                <a16:creationId xmlns:a16="http://schemas.microsoft.com/office/drawing/2014/main" id="{CA10E413-5748-732B-0913-51078F059CE6}"/>
              </a:ext>
            </a:extLst>
          </p:cNvPr>
          <p:cNvSpPr txBox="1">
            <a:spLocks noChangeArrowheads="1"/>
          </p:cNvSpPr>
          <p:nvPr/>
        </p:nvSpPr>
        <p:spPr bwMode="auto">
          <a:xfrm>
            <a:off x="188913" y="981075"/>
            <a:ext cx="8813800"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800">
                <a:solidFill>
                  <a:srgbClr val="00FF00"/>
                </a:solidFill>
                <a:latin typeface="Arial" panose="020B0604020202020204" pitchFamily="34" charset="0"/>
              </a:rPr>
              <a:t>Genellikle kuyruklu yıldız yörüngelerini takip ederler.</a:t>
            </a:r>
          </a:p>
          <a:p>
            <a:pPr algn="ctr" eaLnBrk="1" hangingPunct="1"/>
            <a:endParaRPr lang="tr-TR" altLang="tr-TR" sz="1000">
              <a:solidFill>
                <a:srgbClr val="00FF00"/>
              </a:solidFill>
              <a:latin typeface="Arial" panose="020B0604020202020204" pitchFamily="34" charset="0"/>
            </a:endParaRPr>
          </a:p>
          <a:p>
            <a:pPr algn="ctr" eaLnBrk="1" hangingPunct="1"/>
            <a:r>
              <a:rPr lang="tr-TR" altLang="tr-TR" sz="1800">
                <a:solidFill>
                  <a:srgbClr val="00FF00"/>
                </a:solidFill>
                <a:latin typeface="Arial" panose="020B0604020202020204" pitchFamily="34" charset="0"/>
              </a:rPr>
              <a:t>Yer, yörüngesinin üzerinde kuyruklu yıldız yörüngeleri ile kesim noktalarına yaklaştığında yoğun göktaşı yağmurları gözlenir.</a:t>
            </a:r>
          </a:p>
        </p:txBody>
      </p:sp>
      <p:grpSp>
        <p:nvGrpSpPr>
          <p:cNvPr id="19461" name="Group 25">
            <a:extLst>
              <a:ext uri="{FF2B5EF4-FFF2-40B4-BE49-F238E27FC236}">
                <a16:creationId xmlns:a16="http://schemas.microsoft.com/office/drawing/2014/main" id="{99BDC679-542A-9843-5681-2A8FA3ED5851}"/>
              </a:ext>
            </a:extLst>
          </p:cNvPr>
          <p:cNvGrpSpPr>
            <a:grpSpLocks/>
          </p:cNvGrpSpPr>
          <p:nvPr/>
        </p:nvGrpSpPr>
        <p:grpSpPr bwMode="auto">
          <a:xfrm>
            <a:off x="395288" y="2979738"/>
            <a:ext cx="4116387" cy="3402012"/>
            <a:chOff x="249" y="1752"/>
            <a:chExt cx="2593" cy="2143"/>
          </a:xfrm>
        </p:grpSpPr>
        <p:pic>
          <p:nvPicPr>
            <p:cNvPr id="19508" name="Picture 19" descr="comet_orbit">
              <a:extLst>
                <a:ext uri="{FF2B5EF4-FFF2-40B4-BE49-F238E27FC236}">
                  <a16:creationId xmlns:a16="http://schemas.microsoft.com/office/drawing/2014/main" id="{E0F21F25-8552-4CAA-98EC-64273CF29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1752"/>
              <a:ext cx="2547" cy="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9" name="Rectangle 20">
              <a:extLst>
                <a:ext uri="{FF2B5EF4-FFF2-40B4-BE49-F238E27FC236}">
                  <a16:creationId xmlns:a16="http://schemas.microsoft.com/office/drawing/2014/main" id="{BF90891A-278F-2052-1DAA-24CCA62D6778}"/>
                </a:ext>
              </a:extLst>
            </p:cNvPr>
            <p:cNvSpPr>
              <a:spLocks noChangeArrowheads="1"/>
            </p:cNvSpPr>
            <p:nvPr/>
          </p:nvSpPr>
          <p:spPr bwMode="auto">
            <a:xfrm>
              <a:off x="975" y="1797"/>
              <a:ext cx="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tr-TR" altLang="tr-TR" sz="1200">
                  <a:solidFill>
                    <a:schemeClr val="bg1"/>
                  </a:solidFill>
                </a:rPr>
                <a:t>Kuyruklu yıldız</a:t>
              </a:r>
            </a:p>
            <a:p>
              <a:pPr algn="r" eaLnBrk="1" hangingPunct="1"/>
              <a:r>
                <a:rPr lang="tr-TR" altLang="tr-TR" sz="1200">
                  <a:solidFill>
                    <a:schemeClr val="bg1"/>
                  </a:solidFill>
                </a:rPr>
                <a:t>yörüngesi</a:t>
              </a:r>
              <a:endParaRPr lang="en-US" altLang="tr-TR" sz="1200">
                <a:solidFill>
                  <a:schemeClr val="bg1"/>
                </a:solidFill>
              </a:endParaRPr>
            </a:p>
          </p:txBody>
        </p:sp>
        <p:sp>
          <p:nvSpPr>
            <p:cNvPr id="19510" name="Rectangle 21">
              <a:extLst>
                <a:ext uri="{FF2B5EF4-FFF2-40B4-BE49-F238E27FC236}">
                  <a16:creationId xmlns:a16="http://schemas.microsoft.com/office/drawing/2014/main" id="{5A04D76B-CBB2-4889-56B1-E24EFCBD6500}"/>
                </a:ext>
              </a:extLst>
            </p:cNvPr>
            <p:cNvSpPr>
              <a:spLocks noChangeArrowheads="1"/>
            </p:cNvSpPr>
            <p:nvPr/>
          </p:nvSpPr>
          <p:spPr bwMode="auto">
            <a:xfrm>
              <a:off x="249" y="3385"/>
              <a:ext cx="6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tr-TR" altLang="tr-TR" sz="1200">
                  <a:solidFill>
                    <a:schemeClr val="bg1"/>
                  </a:solidFill>
                </a:rPr>
                <a:t>Yer yörüngesi</a:t>
              </a:r>
              <a:endParaRPr lang="en-US" altLang="tr-TR" sz="1200">
                <a:solidFill>
                  <a:schemeClr val="bg1"/>
                </a:solidFill>
              </a:endParaRPr>
            </a:p>
          </p:txBody>
        </p:sp>
        <p:sp>
          <p:nvSpPr>
            <p:cNvPr id="19511" name="Rectangle 22">
              <a:extLst>
                <a:ext uri="{FF2B5EF4-FFF2-40B4-BE49-F238E27FC236}">
                  <a16:creationId xmlns:a16="http://schemas.microsoft.com/office/drawing/2014/main" id="{2897F4AF-1CCF-EB54-F42C-A2EE47E25BF2}"/>
                </a:ext>
              </a:extLst>
            </p:cNvPr>
            <p:cNvSpPr>
              <a:spLocks noChangeArrowheads="1"/>
            </p:cNvSpPr>
            <p:nvPr/>
          </p:nvSpPr>
          <p:spPr bwMode="auto">
            <a:xfrm>
              <a:off x="1526" y="3022"/>
              <a:ext cx="4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tr-TR" altLang="tr-TR" sz="1200">
                  <a:solidFill>
                    <a:srgbClr val="FFFF66"/>
                  </a:solidFill>
                </a:rPr>
                <a:t>GÜNEŞ</a:t>
              </a:r>
              <a:endParaRPr lang="en-US" altLang="tr-TR" sz="1200">
                <a:solidFill>
                  <a:srgbClr val="FFFF66"/>
                </a:solidFill>
              </a:endParaRPr>
            </a:p>
          </p:txBody>
        </p:sp>
      </p:grpSp>
      <p:sp>
        <p:nvSpPr>
          <p:cNvPr id="184343" name="Line 23">
            <a:extLst>
              <a:ext uri="{FF2B5EF4-FFF2-40B4-BE49-F238E27FC236}">
                <a16:creationId xmlns:a16="http://schemas.microsoft.com/office/drawing/2014/main" id="{7D5E8EB3-E01E-D52A-5AE0-C57A7EC37DFE}"/>
              </a:ext>
            </a:extLst>
          </p:cNvPr>
          <p:cNvSpPr>
            <a:spLocks noChangeShapeType="1"/>
          </p:cNvSpPr>
          <p:nvPr/>
        </p:nvSpPr>
        <p:spPr bwMode="auto">
          <a:xfrm>
            <a:off x="3059113" y="5715000"/>
            <a:ext cx="360362" cy="504825"/>
          </a:xfrm>
          <a:prstGeom prst="line">
            <a:avLst/>
          </a:prstGeom>
          <a:noFill/>
          <a:ln w="19050">
            <a:solidFill>
              <a:srgbClr val="FF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4344" name="Line 24">
            <a:extLst>
              <a:ext uri="{FF2B5EF4-FFF2-40B4-BE49-F238E27FC236}">
                <a16:creationId xmlns:a16="http://schemas.microsoft.com/office/drawing/2014/main" id="{AC4C5232-91AE-A29E-3D1A-B60BAC65A77B}"/>
              </a:ext>
            </a:extLst>
          </p:cNvPr>
          <p:cNvSpPr>
            <a:spLocks noChangeShapeType="1"/>
          </p:cNvSpPr>
          <p:nvPr/>
        </p:nvSpPr>
        <p:spPr bwMode="auto">
          <a:xfrm>
            <a:off x="1331913" y="4203700"/>
            <a:ext cx="360362" cy="50482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aphicFrame>
        <p:nvGraphicFramePr>
          <p:cNvPr id="184457" name="Group 137">
            <a:extLst>
              <a:ext uri="{FF2B5EF4-FFF2-40B4-BE49-F238E27FC236}">
                <a16:creationId xmlns:a16="http://schemas.microsoft.com/office/drawing/2014/main" id="{7A643062-3888-73A8-1E87-CA81DD2CCFCE}"/>
              </a:ext>
            </a:extLst>
          </p:cNvPr>
          <p:cNvGraphicFramePr>
            <a:graphicFrameLocks noGrp="1"/>
          </p:cNvGraphicFramePr>
          <p:nvPr/>
        </p:nvGraphicFramePr>
        <p:xfrm>
          <a:off x="4932363" y="2465388"/>
          <a:ext cx="3787775" cy="3792537"/>
        </p:xfrm>
        <a:graphic>
          <a:graphicData uri="http://schemas.openxmlformats.org/drawingml/2006/table">
            <a:tbl>
              <a:tblPr/>
              <a:tblGrid>
                <a:gridCol w="1192212">
                  <a:extLst>
                    <a:ext uri="{9D8B030D-6E8A-4147-A177-3AD203B41FA5}">
                      <a16:colId xmlns:a16="http://schemas.microsoft.com/office/drawing/2014/main" val="1229736615"/>
                    </a:ext>
                  </a:extLst>
                </a:gridCol>
                <a:gridCol w="838200">
                  <a:extLst>
                    <a:ext uri="{9D8B030D-6E8A-4147-A177-3AD203B41FA5}">
                      <a16:colId xmlns:a16="http://schemas.microsoft.com/office/drawing/2014/main" val="3302564828"/>
                    </a:ext>
                  </a:extLst>
                </a:gridCol>
                <a:gridCol w="1757363">
                  <a:extLst>
                    <a:ext uri="{9D8B030D-6E8A-4147-A177-3AD203B41FA5}">
                      <a16:colId xmlns:a16="http://schemas.microsoft.com/office/drawing/2014/main" val="3413676028"/>
                    </a:ext>
                  </a:extLst>
                </a:gridCol>
              </a:tblGrid>
              <a:tr h="3270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tr-TR" sz="800" b="1" i="0" u="none" strike="noStrike" cap="none" normalizeH="0" baseline="0">
                          <a:ln>
                            <a:noFill/>
                          </a:ln>
                          <a:solidFill>
                            <a:schemeClr val="bg1"/>
                          </a:solidFill>
                          <a:effectLst/>
                          <a:latin typeface="Times New Roman" panose="02020603050405020304" pitchFamily="18" charset="0"/>
                        </a:rPr>
                        <a:t>Shower</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tr-TR" sz="800" b="1" i="0" u="none" strike="noStrike" cap="none" normalizeH="0" baseline="0">
                          <a:ln>
                            <a:noFill/>
                          </a:ln>
                          <a:solidFill>
                            <a:schemeClr val="bg1"/>
                          </a:solidFill>
                          <a:effectLst/>
                          <a:latin typeface="Times New Roman" panose="02020603050405020304" pitchFamily="18" charset="0"/>
                        </a:rPr>
                        <a:t>time</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tr-TR" sz="800" b="1" i="0" u="none" strike="noStrike" cap="none" normalizeH="0" baseline="0">
                          <a:ln>
                            <a:noFill/>
                          </a:ln>
                          <a:solidFill>
                            <a:schemeClr val="bg1"/>
                          </a:solidFill>
                          <a:effectLst/>
                          <a:latin typeface="Times New Roman" panose="02020603050405020304" pitchFamily="18" charset="0"/>
                        </a:rPr>
                        <a:t>parent object</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2966181641"/>
                  </a:ext>
                </a:extLst>
              </a:tr>
              <a:tr h="26828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hlinkClick r:id="rId3" tooltip="Quadrantids"/>
                        </a:rPr>
                        <a:t>Quadrantids</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early January</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2003 EH1</a:t>
                      </a:r>
                      <a:r>
                        <a:rPr kumimoji="0" lang="tr-TR" altLang="tr-TR" sz="800" b="0" i="0" u="none" strike="noStrike" cap="none" normalizeH="0" baseline="0">
                          <a:ln>
                            <a:noFill/>
                          </a:ln>
                          <a:solidFill>
                            <a:schemeClr val="bg1"/>
                          </a:solidFill>
                          <a:effectLst/>
                          <a:latin typeface="Times New Roman" panose="02020603050405020304" pitchFamily="18" charset="0"/>
                        </a:rPr>
                        <a:t> Asteroidi</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191315698"/>
                  </a:ext>
                </a:extLst>
              </a:tr>
              <a:tr h="26511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hlinkClick r:id="rId4" tooltip="Lyrids"/>
                        </a:rPr>
                        <a:t>Lyrids</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late April</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Thatcher</a:t>
                      </a:r>
                      <a:r>
                        <a:rPr kumimoji="0" lang="tr-TR" altLang="tr-TR" sz="800" b="0" i="0" u="none" strike="noStrike" cap="none" normalizeH="0" baseline="0">
                          <a:ln>
                            <a:noFill/>
                          </a:ln>
                          <a:solidFill>
                            <a:schemeClr val="bg1"/>
                          </a:solidFill>
                          <a:effectLst/>
                          <a:latin typeface="Times New Roman" panose="02020603050405020304" pitchFamily="18" charset="0"/>
                        </a:rPr>
                        <a:t> KY</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509210820"/>
                  </a:ext>
                </a:extLst>
              </a:tr>
              <a:tr h="2667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hlinkClick r:id="rId5" tooltip="Pi Puppids"/>
                        </a:rPr>
                        <a:t>Pi Puppids</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late April</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Comet </a:t>
                      </a:r>
                      <a:r>
                        <a:rPr kumimoji="0" lang="en-US" altLang="tr-TR" sz="800" b="0" i="0" u="none" strike="noStrike" cap="none" normalizeH="0" baseline="0">
                          <a:ln>
                            <a:noFill/>
                          </a:ln>
                          <a:solidFill>
                            <a:schemeClr val="bg1"/>
                          </a:solidFill>
                          <a:effectLst/>
                          <a:latin typeface="Times New Roman" panose="02020603050405020304" pitchFamily="18" charset="0"/>
                          <a:hlinkClick r:id="rId6" tooltip="26P/Grigg-Skjellerup"/>
                        </a:rPr>
                        <a:t>26P/Grigg-Skjellerup</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223964789"/>
                  </a:ext>
                </a:extLst>
              </a:tr>
              <a:tr h="2667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hlinkClick r:id="rId7" tooltip="Eta Aquarids"/>
                        </a:rPr>
                        <a:t>Eta Aquarids</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early May</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Comet </a:t>
                      </a:r>
                      <a:r>
                        <a:rPr kumimoji="0" lang="en-US" altLang="tr-TR" sz="800" b="0" i="0" u="none" strike="noStrike" cap="none" normalizeH="0" baseline="0">
                          <a:ln>
                            <a:noFill/>
                          </a:ln>
                          <a:solidFill>
                            <a:schemeClr val="bg1"/>
                          </a:solidFill>
                          <a:effectLst/>
                          <a:latin typeface="Times New Roman" panose="02020603050405020304" pitchFamily="18" charset="0"/>
                          <a:hlinkClick r:id="rId8" tooltip="1P/Halley"/>
                        </a:rPr>
                        <a:t>1P/Halley</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786250719"/>
                  </a:ext>
                </a:extLst>
              </a:tr>
              <a:tr h="2667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hlinkClick r:id="rId9" tooltip="June Bootids"/>
                        </a:rPr>
                        <a:t>June Bootids</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late June</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Comet </a:t>
                      </a:r>
                      <a:r>
                        <a:rPr kumimoji="0" lang="en-US" altLang="tr-TR" sz="800" b="0" i="0" u="none" strike="noStrike" cap="none" normalizeH="0" baseline="0">
                          <a:ln>
                            <a:noFill/>
                          </a:ln>
                          <a:solidFill>
                            <a:schemeClr val="bg1"/>
                          </a:solidFill>
                          <a:effectLst/>
                          <a:latin typeface="Times New Roman" panose="02020603050405020304" pitchFamily="18" charset="0"/>
                          <a:hlinkClick r:id="rId10" tooltip="7P/Pons-Winnecke"/>
                        </a:rPr>
                        <a:t>7P/Pons-Winnecke</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196193481"/>
                  </a:ext>
                </a:extLst>
              </a:tr>
              <a:tr h="2667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hlinkClick r:id="rId11" tooltip="Perseids"/>
                        </a:rPr>
                        <a:t>Perseids</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mid-August</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Comet </a:t>
                      </a:r>
                      <a:r>
                        <a:rPr kumimoji="0" lang="en-US" altLang="tr-TR" sz="800" b="0" i="0" u="none" strike="noStrike" cap="none" normalizeH="0" baseline="0">
                          <a:ln>
                            <a:noFill/>
                          </a:ln>
                          <a:solidFill>
                            <a:schemeClr val="bg1"/>
                          </a:solidFill>
                          <a:effectLst/>
                          <a:latin typeface="Times New Roman" panose="02020603050405020304" pitchFamily="18" charset="0"/>
                          <a:hlinkClick r:id="rId12" tooltip="109P/Swift-Tuttle"/>
                        </a:rPr>
                        <a:t>109P/Swift-Tuttle</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037971572"/>
                  </a:ext>
                </a:extLst>
              </a:tr>
              <a:tr h="2667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hlinkClick r:id="rId13" tooltip="Draconids"/>
                        </a:rPr>
                        <a:t>Draconids</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early October</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Comet </a:t>
                      </a:r>
                      <a:r>
                        <a:rPr kumimoji="0" lang="en-US" altLang="tr-TR" sz="800" b="0" i="0" u="none" strike="noStrike" cap="none" normalizeH="0" baseline="0">
                          <a:ln>
                            <a:noFill/>
                          </a:ln>
                          <a:solidFill>
                            <a:schemeClr val="bg1"/>
                          </a:solidFill>
                          <a:effectLst/>
                          <a:latin typeface="Times New Roman" panose="02020603050405020304" pitchFamily="18" charset="0"/>
                          <a:hlinkClick r:id="rId14" tooltip="21P/Giacobini-Zinner"/>
                        </a:rPr>
                        <a:t>21P/Giacobini-Zinner</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930209854"/>
                  </a:ext>
                </a:extLst>
              </a:tr>
              <a:tr h="2667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hlinkClick r:id="rId15" tooltip="Orionids"/>
                        </a:rPr>
                        <a:t>Orionids</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late October</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Comet </a:t>
                      </a:r>
                      <a:r>
                        <a:rPr kumimoji="0" lang="en-US" altLang="tr-TR" sz="800" b="0" i="0" u="none" strike="noStrike" cap="none" normalizeH="0" baseline="0">
                          <a:ln>
                            <a:noFill/>
                          </a:ln>
                          <a:solidFill>
                            <a:schemeClr val="bg1"/>
                          </a:solidFill>
                          <a:effectLst/>
                          <a:latin typeface="Times New Roman" panose="02020603050405020304" pitchFamily="18" charset="0"/>
                          <a:hlinkClick r:id="rId8" tooltip="1P/Halley"/>
                        </a:rPr>
                        <a:t>1P/Halley</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125930769"/>
                  </a:ext>
                </a:extLst>
              </a:tr>
              <a:tr h="26511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hlinkClick r:id="rId16" tooltip="Southern Taurids"/>
                        </a:rPr>
                        <a:t>Southern Taurids</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early November</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Comet </a:t>
                      </a:r>
                      <a:r>
                        <a:rPr kumimoji="0" lang="en-US" altLang="tr-TR" sz="800" b="0" i="0" u="none" strike="noStrike" cap="none" normalizeH="0" baseline="0">
                          <a:ln>
                            <a:noFill/>
                          </a:ln>
                          <a:solidFill>
                            <a:schemeClr val="bg1"/>
                          </a:solidFill>
                          <a:effectLst/>
                          <a:latin typeface="Times New Roman" panose="02020603050405020304" pitchFamily="18" charset="0"/>
                          <a:hlinkClick r:id="rId17" tooltip="2P/Encke"/>
                        </a:rPr>
                        <a:t>2P/Encke</a:t>
                      </a:r>
                      <a:r>
                        <a:rPr kumimoji="0" lang="en-US" altLang="tr-TR" sz="800" b="0" i="0" u="none" strike="noStrike" cap="none" normalizeH="0" baseline="0">
                          <a:ln>
                            <a:noFill/>
                          </a:ln>
                          <a:solidFill>
                            <a:schemeClr val="bg1"/>
                          </a:solidFill>
                          <a:effectLst/>
                          <a:latin typeface="Times New Roman" panose="02020603050405020304" pitchFamily="18" charset="0"/>
                        </a:rPr>
                        <a:t> and others</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163357398"/>
                  </a:ext>
                </a:extLst>
              </a:tr>
              <a:tr h="26828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hlinkClick r:id="rId18" tooltip="Northern Taurids"/>
                        </a:rPr>
                        <a:t>Northern Taurids</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mid-November</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Minor planet 2004 TG10 and others</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130717150"/>
                  </a:ext>
                </a:extLst>
              </a:tr>
              <a:tr h="26511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hlinkClick r:id="rId19" tooltip="Leonids"/>
                        </a:rPr>
                        <a:t>Leonids</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mid-November</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Comet </a:t>
                      </a:r>
                      <a:r>
                        <a:rPr kumimoji="0" lang="en-US" altLang="tr-TR" sz="800" b="0" i="0" u="none" strike="noStrike" cap="none" normalizeH="0" baseline="0">
                          <a:ln>
                            <a:noFill/>
                          </a:ln>
                          <a:solidFill>
                            <a:schemeClr val="bg1"/>
                          </a:solidFill>
                          <a:effectLst/>
                          <a:latin typeface="Times New Roman" panose="02020603050405020304" pitchFamily="18" charset="0"/>
                          <a:hlinkClick r:id="rId20" tooltip="55P/Tempel-Tuttle"/>
                        </a:rPr>
                        <a:t>55P/Tempel-Tuttle</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001833097"/>
                  </a:ext>
                </a:extLst>
              </a:tr>
              <a:tr h="26828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hlinkClick r:id="rId21" tooltip="Geminids"/>
                        </a:rPr>
                        <a:t>Geminids</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mid-December</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Minor planet </a:t>
                      </a:r>
                      <a:r>
                        <a:rPr kumimoji="0" lang="en-US" altLang="tr-TR" sz="800" b="0" i="0" u="none" strike="noStrike" cap="none" normalizeH="0" baseline="0">
                          <a:ln>
                            <a:noFill/>
                          </a:ln>
                          <a:solidFill>
                            <a:schemeClr val="bg1"/>
                          </a:solidFill>
                          <a:effectLst/>
                          <a:latin typeface="Times New Roman" panose="02020603050405020304" pitchFamily="18" charset="0"/>
                          <a:hlinkClick r:id="rId22" tooltip="3200 Phaethon"/>
                        </a:rPr>
                        <a:t>3200 Phaethon</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71541352"/>
                  </a:ext>
                </a:extLst>
              </a:tr>
              <a:tr h="26511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hlinkClick r:id="rId23" tooltip="Ursids"/>
                        </a:rPr>
                        <a:t>Ursids</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late December</a:t>
                      </a:r>
                    </a:p>
                  </a:txBody>
                  <a:tcPr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Times New Roman" panose="02020603050405020304" pitchFamily="18" charset="0"/>
                        </a:rPr>
                        <a:t>Comet </a:t>
                      </a:r>
                      <a:r>
                        <a:rPr kumimoji="0" lang="en-US" altLang="tr-TR" sz="800" b="0" i="0" u="none" strike="noStrike" cap="none" normalizeH="0" baseline="0">
                          <a:ln>
                            <a:noFill/>
                          </a:ln>
                          <a:solidFill>
                            <a:schemeClr val="bg1"/>
                          </a:solidFill>
                          <a:effectLst/>
                          <a:latin typeface="Times New Roman" panose="02020603050405020304" pitchFamily="18" charset="0"/>
                          <a:hlinkClick r:id="rId24" tooltip="8P/Tuttle"/>
                        </a:rPr>
                        <a:t>8P/Tuttle</a:t>
                      </a:r>
                      <a:endParaRPr kumimoji="0" lang="en-US" altLang="tr-TR" sz="800" b="0" i="0" u="none" strike="noStrike" cap="none" normalizeH="0" baseline="0">
                        <a:ln>
                          <a:noFill/>
                        </a:ln>
                        <a:solidFill>
                          <a:schemeClr val="bg1"/>
                        </a:solidFill>
                        <a:effectLst/>
                        <a:latin typeface="Times New Roman" panose="02020603050405020304" pitchFamily="18"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2682882243"/>
                  </a:ext>
                </a:extLst>
              </a:tr>
            </a:tbl>
          </a:graphicData>
        </a:graphic>
      </p:graphicFrame>
      <p:sp>
        <p:nvSpPr>
          <p:cNvPr id="184456" name="Rectangle 136">
            <a:extLst>
              <a:ext uri="{FF2B5EF4-FFF2-40B4-BE49-F238E27FC236}">
                <a16:creationId xmlns:a16="http://schemas.microsoft.com/office/drawing/2014/main" id="{241EDD52-A60D-3718-0534-87740C10F891}"/>
              </a:ext>
            </a:extLst>
          </p:cNvPr>
          <p:cNvSpPr>
            <a:spLocks noChangeArrowheads="1"/>
          </p:cNvSpPr>
          <p:nvPr/>
        </p:nvSpPr>
        <p:spPr bwMode="auto">
          <a:xfrm>
            <a:off x="4787900" y="4111625"/>
            <a:ext cx="4032250" cy="287338"/>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afterEffect">
                                  <p:stCondLst>
                                    <p:cond delay="0"/>
                                  </p:stCondLst>
                                  <p:childTnLst>
                                    <p:anim calcmode="discrete" valueType="str">
                                      <p:cBhvr>
                                        <p:cTn id="6" dur="1000" fill="hold"/>
                                        <p:tgtEl>
                                          <p:spTgt spid="184343"/>
                                        </p:tgtEl>
                                        <p:attrNameLst>
                                          <p:attrName>style.visibility</p:attrName>
                                        </p:attrNameLst>
                                      </p:cBhvr>
                                      <p:tavLst>
                                        <p:tav tm="0">
                                          <p:val>
                                            <p:strVal val="hidden"/>
                                          </p:val>
                                        </p:tav>
                                        <p:tav tm="50000">
                                          <p:val>
                                            <p:strVal val="visible"/>
                                          </p:val>
                                        </p:tav>
                                      </p:tavLst>
                                    </p:anim>
                                  </p:childTnLst>
                                </p:cTn>
                              </p:par>
                            </p:childTnLst>
                          </p:cTn>
                        </p:par>
                        <p:par>
                          <p:cTn id="7" fill="hold" nodeType="afterGroup">
                            <p:stCondLst>
                              <p:cond delay="1000"/>
                            </p:stCondLst>
                            <p:childTnLst>
                              <p:par>
                                <p:cTn id="8" presetID="35" presetClass="emph" presetSubtype="0" repeatCount="indefinite" fill="hold" nodeType="afterEffect">
                                  <p:stCondLst>
                                    <p:cond delay="0"/>
                                  </p:stCondLst>
                                  <p:childTnLst>
                                    <p:anim calcmode="discrete" valueType="str">
                                      <p:cBhvr>
                                        <p:cTn id="9" dur="1000" fill="hold"/>
                                        <p:tgtEl>
                                          <p:spTgt spid="184344"/>
                                        </p:tgtEl>
                                        <p:attrNameLst>
                                          <p:attrName>style.visibility</p:attrName>
                                        </p:attrNameLst>
                                      </p:cBhvr>
                                      <p:tavLst>
                                        <p:tav tm="0">
                                          <p:val>
                                            <p:strVal val="hidden"/>
                                          </p:val>
                                        </p:tav>
                                        <p:tav tm="50000">
                                          <p:val>
                                            <p:strVal val="visible"/>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emph" presetSubtype="0" repeatCount="indefinite" fill="hold" nodeType="clickEffect">
                                  <p:stCondLst>
                                    <p:cond delay="0"/>
                                  </p:stCondLst>
                                  <p:childTnLst>
                                    <p:anim calcmode="discrete" valueType="str">
                                      <p:cBhvr>
                                        <p:cTn id="13" dur="500" fill="hold"/>
                                        <p:tgtEl>
                                          <p:spTgt spid="18445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5780674-8632-DF25-EA41-D58F689F7CB0}"/>
              </a:ext>
            </a:extLst>
          </p:cNvPr>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20483" name="Text Box 3">
            <a:extLst>
              <a:ext uri="{FF2B5EF4-FFF2-40B4-BE49-F238E27FC236}">
                <a16:creationId xmlns:a16="http://schemas.microsoft.com/office/drawing/2014/main" id="{E56A08E1-4A84-84CA-939A-60DA2CBBD506}"/>
              </a:ext>
            </a:extLst>
          </p:cNvPr>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solidFill>
                  <a:srgbClr val="CCECFF"/>
                </a:solidFill>
                <a:latin typeface="Albertus Medium" pitchFamily="34" charset="0"/>
              </a:rPr>
              <a:t>Meteorlar (Göktaşları)</a:t>
            </a:r>
            <a:endParaRPr lang="en-US" altLang="tr-TR">
              <a:solidFill>
                <a:srgbClr val="CCECFF"/>
              </a:solidFill>
              <a:latin typeface="Albertus Medium" pitchFamily="34" charset="0"/>
            </a:endParaRPr>
          </a:p>
        </p:txBody>
      </p:sp>
      <p:sp>
        <p:nvSpPr>
          <p:cNvPr id="20484" name="Text Box 4">
            <a:extLst>
              <a:ext uri="{FF2B5EF4-FFF2-40B4-BE49-F238E27FC236}">
                <a16:creationId xmlns:a16="http://schemas.microsoft.com/office/drawing/2014/main" id="{E0AD5D3B-FC7B-597D-C78E-9CEDE98D59CD}"/>
              </a:ext>
            </a:extLst>
          </p:cNvPr>
          <p:cNvSpPr txBox="1">
            <a:spLocks noChangeArrowheads="1"/>
          </p:cNvSpPr>
          <p:nvPr/>
        </p:nvSpPr>
        <p:spPr bwMode="auto">
          <a:xfrm>
            <a:off x="188913" y="981075"/>
            <a:ext cx="88138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800">
                <a:solidFill>
                  <a:srgbClr val="00FF00"/>
                </a:solidFill>
                <a:latin typeface="Arial" panose="020B0604020202020204" pitchFamily="34" charset="0"/>
              </a:rPr>
              <a:t>1 günde Yer atmosferine giren bu türden cisim miktarı</a:t>
            </a:r>
          </a:p>
          <a:p>
            <a:pPr algn="ctr" eaLnBrk="1" hangingPunct="1"/>
            <a:endParaRPr lang="tr-TR" altLang="tr-TR" sz="800">
              <a:solidFill>
                <a:srgbClr val="00FF00"/>
              </a:solidFill>
              <a:latin typeface="Arial" panose="020B0604020202020204" pitchFamily="34" charset="0"/>
            </a:endParaRPr>
          </a:p>
          <a:p>
            <a:pPr algn="ctr" eaLnBrk="1" hangingPunct="1"/>
            <a:r>
              <a:rPr lang="tr-TR" altLang="tr-TR" sz="3200">
                <a:solidFill>
                  <a:srgbClr val="FF3300"/>
                </a:solidFill>
                <a:latin typeface="Arial" panose="020B0604020202020204" pitchFamily="34" charset="0"/>
              </a:rPr>
              <a:t>300 TON !</a:t>
            </a:r>
          </a:p>
          <a:p>
            <a:pPr algn="ctr" eaLnBrk="1" hangingPunct="1"/>
            <a:endParaRPr lang="tr-TR" altLang="tr-TR" sz="800">
              <a:solidFill>
                <a:srgbClr val="FF3300"/>
              </a:solidFill>
              <a:latin typeface="Arial" panose="020B0604020202020204" pitchFamily="34" charset="0"/>
            </a:endParaRPr>
          </a:p>
          <a:p>
            <a:pPr algn="ctr" eaLnBrk="1" hangingPunct="1"/>
            <a:r>
              <a:rPr lang="tr-TR" altLang="tr-TR" sz="1800">
                <a:solidFill>
                  <a:srgbClr val="00FF00"/>
                </a:solidFill>
                <a:latin typeface="Arial" panose="020B0604020202020204" pitchFamily="34" charset="0"/>
              </a:rPr>
              <a:t>Büyük bir çoğunluğu Yer atmosferinde buharlaşırken, nadiren büyük kütleli olanları yeryüzüne kadar ulaşabiliyor</a:t>
            </a:r>
          </a:p>
        </p:txBody>
      </p:sp>
      <p:pic>
        <p:nvPicPr>
          <p:cNvPr id="20485" name="Picture 5" descr="meteor_hit_car">
            <a:extLst>
              <a:ext uri="{FF2B5EF4-FFF2-40B4-BE49-F238E27FC236}">
                <a16:creationId xmlns:a16="http://schemas.microsoft.com/office/drawing/2014/main" id="{D047ABDD-19F7-811E-C610-1EE827BD0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708275"/>
            <a:ext cx="2508250" cy="3705225"/>
          </a:xfrm>
          <a:prstGeom prst="rect">
            <a:avLst/>
          </a:prstGeom>
          <a:noFill/>
          <a:ln w="1587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20486" name="Oval 6">
            <a:extLst>
              <a:ext uri="{FF2B5EF4-FFF2-40B4-BE49-F238E27FC236}">
                <a16:creationId xmlns:a16="http://schemas.microsoft.com/office/drawing/2014/main" id="{599EAFA1-4D56-8AA0-9879-33BC59C83308}"/>
              </a:ext>
            </a:extLst>
          </p:cNvPr>
          <p:cNvSpPr>
            <a:spLocks noChangeArrowheads="1"/>
          </p:cNvSpPr>
          <p:nvPr/>
        </p:nvSpPr>
        <p:spPr bwMode="auto">
          <a:xfrm>
            <a:off x="371475" y="5815013"/>
            <a:ext cx="358775" cy="358775"/>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pic>
        <p:nvPicPr>
          <p:cNvPr id="20487" name="Picture 7" descr="PeekskillMetW">
            <a:extLst>
              <a:ext uri="{FF2B5EF4-FFF2-40B4-BE49-F238E27FC236}">
                <a16:creationId xmlns:a16="http://schemas.microsoft.com/office/drawing/2014/main" id="{943D61C4-71F7-05DB-4E2C-8CB91ACC7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4868863"/>
            <a:ext cx="2309813" cy="17827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488" name="Line 8">
            <a:extLst>
              <a:ext uri="{FF2B5EF4-FFF2-40B4-BE49-F238E27FC236}">
                <a16:creationId xmlns:a16="http://schemas.microsoft.com/office/drawing/2014/main" id="{3E154073-A8E5-C430-37F5-1683F4341F7A}"/>
              </a:ext>
            </a:extLst>
          </p:cNvPr>
          <p:cNvSpPr>
            <a:spLocks noChangeShapeType="1"/>
          </p:cNvSpPr>
          <p:nvPr/>
        </p:nvSpPr>
        <p:spPr bwMode="auto">
          <a:xfrm flipV="1">
            <a:off x="539750" y="4868863"/>
            <a:ext cx="1152525" cy="936625"/>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489" name="Line 9">
            <a:extLst>
              <a:ext uri="{FF2B5EF4-FFF2-40B4-BE49-F238E27FC236}">
                <a16:creationId xmlns:a16="http://schemas.microsoft.com/office/drawing/2014/main" id="{63956329-CF85-97AD-1E50-B445353C756F}"/>
              </a:ext>
            </a:extLst>
          </p:cNvPr>
          <p:cNvSpPr>
            <a:spLocks noChangeShapeType="1"/>
          </p:cNvSpPr>
          <p:nvPr/>
        </p:nvSpPr>
        <p:spPr bwMode="auto">
          <a:xfrm>
            <a:off x="539750" y="6165850"/>
            <a:ext cx="1133475" cy="4841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pic>
        <p:nvPicPr>
          <p:cNvPr id="20490" name="Picture 10" descr="arizona_crater">
            <a:extLst>
              <a:ext uri="{FF2B5EF4-FFF2-40B4-BE49-F238E27FC236}">
                <a16:creationId xmlns:a16="http://schemas.microsoft.com/office/drawing/2014/main" id="{39E64FBC-BC8D-9613-4359-D312051CB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2708275"/>
            <a:ext cx="3533775" cy="2147888"/>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20491" name="Picture 11" descr="tswaing1s">
            <a:extLst>
              <a:ext uri="{FF2B5EF4-FFF2-40B4-BE49-F238E27FC236}">
                <a16:creationId xmlns:a16="http://schemas.microsoft.com/office/drawing/2014/main" id="{DECE36FE-18A9-BD25-A578-11EE70E115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600" y="4605338"/>
            <a:ext cx="3275013" cy="2063750"/>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20492" name="Text Box 12">
            <a:extLst>
              <a:ext uri="{FF2B5EF4-FFF2-40B4-BE49-F238E27FC236}">
                <a16:creationId xmlns:a16="http://schemas.microsoft.com/office/drawing/2014/main" id="{A33C62CC-04F5-0584-1EC0-F2B0FDCC47EB}"/>
              </a:ext>
            </a:extLst>
          </p:cNvPr>
          <p:cNvSpPr txBox="1">
            <a:spLocks noChangeArrowheads="1"/>
          </p:cNvSpPr>
          <p:nvPr/>
        </p:nvSpPr>
        <p:spPr bwMode="auto">
          <a:xfrm>
            <a:off x="4356100" y="2781300"/>
            <a:ext cx="34464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200" b="1">
                <a:solidFill>
                  <a:schemeClr val="tx2"/>
                </a:solidFill>
                <a:latin typeface="Arial" panose="020B0604020202020204" pitchFamily="34" charset="0"/>
              </a:rPr>
              <a:t>Berringer krateri – Arizona, ABD</a:t>
            </a:r>
          </a:p>
        </p:txBody>
      </p:sp>
      <p:sp>
        <p:nvSpPr>
          <p:cNvPr id="20493" name="Text Box 13">
            <a:extLst>
              <a:ext uri="{FF2B5EF4-FFF2-40B4-BE49-F238E27FC236}">
                <a16:creationId xmlns:a16="http://schemas.microsoft.com/office/drawing/2014/main" id="{52A9D16F-9547-EBC4-C219-7306095CDF54}"/>
              </a:ext>
            </a:extLst>
          </p:cNvPr>
          <p:cNvSpPr txBox="1">
            <a:spLocks noChangeArrowheads="1"/>
          </p:cNvSpPr>
          <p:nvPr/>
        </p:nvSpPr>
        <p:spPr bwMode="auto">
          <a:xfrm>
            <a:off x="5603875" y="4662488"/>
            <a:ext cx="34464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200" b="1">
                <a:solidFill>
                  <a:schemeClr val="tx2"/>
                </a:solidFill>
                <a:latin typeface="Arial" panose="020B0604020202020204" pitchFamily="34" charset="0"/>
              </a:rPr>
              <a:t>Tswaing krateri – Pretoria, G. Afrika Cum.</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23"/>
            </a:gs>
            <a:gs pos="100000">
              <a:srgbClr val="00004C"/>
            </a:gs>
          </a:gsLst>
          <a:lin ang="5400000" scaled="1"/>
        </a:gradFill>
        <a:effectLst/>
      </p:bgPr>
    </p:bg>
    <p:spTree>
      <p:nvGrpSpPr>
        <p:cNvPr id="1" name=""/>
        <p:cNvGrpSpPr/>
        <p:nvPr/>
      </p:nvGrpSpPr>
      <p:grpSpPr>
        <a:xfrm>
          <a:off x="0" y="0"/>
          <a:ext cx="0" cy="0"/>
          <a:chOff x="0" y="0"/>
          <a:chExt cx="0" cy="0"/>
        </a:xfrm>
      </p:grpSpPr>
      <p:pic>
        <p:nvPicPr>
          <p:cNvPr id="3074" name="Picture 23" descr="asteroid_background">
            <a:extLst>
              <a:ext uri="{FF2B5EF4-FFF2-40B4-BE49-F238E27FC236}">
                <a16:creationId xmlns:a16="http://schemas.microsoft.com/office/drawing/2014/main" id="{8C83A6FF-E05F-4B78-D682-C9D64D0C95F3}"/>
              </a:ext>
            </a:extLst>
          </p:cNvPr>
          <p:cNvPicPr>
            <a:picLocks noChangeAspect="1" noChangeArrowheads="1"/>
          </p:cNvPicPr>
          <p:nvPr/>
        </p:nvPicPr>
        <p:blipFill>
          <a:blip r:embed="rId2">
            <a:lum bright="-20000" contras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sp>
        <p:nvSpPr>
          <p:cNvPr id="3075" name="Rectangle 13">
            <a:extLst>
              <a:ext uri="{FF2B5EF4-FFF2-40B4-BE49-F238E27FC236}">
                <a16:creationId xmlns:a16="http://schemas.microsoft.com/office/drawing/2014/main" id="{0FB99F5D-459D-F1B3-AEBE-D27F23ED0826}"/>
              </a:ext>
            </a:extLst>
          </p:cNvPr>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3076" name="Text Box 14">
            <a:extLst>
              <a:ext uri="{FF2B5EF4-FFF2-40B4-BE49-F238E27FC236}">
                <a16:creationId xmlns:a16="http://schemas.microsoft.com/office/drawing/2014/main" id="{2BF01787-97BC-E300-1595-34932C179CEE}"/>
              </a:ext>
            </a:extLst>
          </p:cNvPr>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solidFill>
                  <a:srgbClr val="CCECFF"/>
                </a:solidFill>
                <a:latin typeface="Albertus Medium" pitchFamily="34" charset="0"/>
              </a:rPr>
              <a:t>Asteroidler</a:t>
            </a:r>
            <a:endParaRPr lang="en-US" altLang="tr-TR">
              <a:solidFill>
                <a:srgbClr val="CCECFF"/>
              </a:solidFill>
              <a:latin typeface="Albertus Medium" pitchFamily="34" charset="0"/>
            </a:endParaRPr>
          </a:p>
        </p:txBody>
      </p:sp>
      <p:sp>
        <p:nvSpPr>
          <p:cNvPr id="3077" name="Text Box 22">
            <a:extLst>
              <a:ext uri="{FF2B5EF4-FFF2-40B4-BE49-F238E27FC236}">
                <a16:creationId xmlns:a16="http://schemas.microsoft.com/office/drawing/2014/main" id="{D3DD9425-9EE1-43B4-4985-8B64C48AC4E3}"/>
              </a:ext>
            </a:extLst>
          </p:cNvPr>
          <p:cNvSpPr txBox="1">
            <a:spLocks noChangeArrowheads="1"/>
          </p:cNvSpPr>
          <p:nvPr/>
        </p:nvSpPr>
        <p:spPr bwMode="auto">
          <a:xfrm>
            <a:off x="323850" y="1125538"/>
            <a:ext cx="84248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tr-TR" altLang="tr-TR" sz="2000">
                <a:solidFill>
                  <a:srgbClr val="66FFFF"/>
                </a:solidFill>
              </a:rPr>
              <a:t>1781 yılında Herschel’in Uranüs’ü keşfetmesinden sonra çok sayıda araştırmacı Güneş sistemimizde henüz keşfedilmemiş gezegenlerin var olabileceği konusunda kuşku duymaya başlamıştır.</a:t>
            </a:r>
          </a:p>
        </p:txBody>
      </p:sp>
      <p:grpSp>
        <p:nvGrpSpPr>
          <p:cNvPr id="173227" name="Group 171">
            <a:extLst>
              <a:ext uri="{FF2B5EF4-FFF2-40B4-BE49-F238E27FC236}">
                <a16:creationId xmlns:a16="http://schemas.microsoft.com/office/drawing/2014/main" id="{65486062-107D-DC13-F348-929E668244B8}"/>
              </a:ext>
            </a:extLst>
          </p:cNvPr>
          <p:cNvGrpSpPr>
            <a:grpSpLocks/>
          </p:cNvGrpSpPr>
          <p:nvPr/>
        </p:nvGrpSpPr>
        <p:grpSpPr bwMode="auto">
          <a:xfrm>
            <a:off x="323850" y="2336800"/>
            <a:ext cx="8424863" cy="1333500"/>
            <a:chOff x="204" y="1472"/>
            <a:chExt cx="5307" cy="840"/>
          </a:xfrm>
        </p:grpSpPr>
        <p:sp>
          <p:nvSpPr>
            <p:cNvPr id="3126" name="Text Box 65">
              <a:extLst>
                <a:ext uri="{FF2B5EF4-FFF2-40B4-BE49-F238E27FC236}">
                  <a16:creationId xmlns:a16="http://schemas.microsoft.com/office/drawing/2014/main" id="{D85E37A9-5AA5-8536-41BB-D7F7DE101027}"/>
                </a:ext>
              </a:extLst>
            </p:cNvPr>
            <p:cNvSpPr txBox="1">
              <a:spLocks noChangeArrowheads="1"/>
            </p:cNvSpPr>
            <p:nvPr/>
          </p:nvSpPr>
          <p:spPr bwMode="auto">
            <a:xfrm>
              <a:off x="204" y="1472"/>
              <a:ext cx="5307"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tr-TR" altLang="tr-TR" sz="2000">
                  <a:solidFill>
                    <a:srgbClr val="66FFFF"/>
                  </a:solidFill>
                </a:rPr>
                <a:t>18. yüzyıl sonlarında astronomların elinde, gezegen yörüngelerinin yarıçaplarını Güneş’ten olan uzaklık sıralarına bağlayan basit bir kural vardı,</a:t>
              </a:r>
            </a:p>
            <a:p>
              <a:pPr eaLnBrk="1" hangingPunct="1"/>
              <a:endParaRPr lang="tr-TR" altLang="tr-TR" sz="2000">
                <a:solidFill>
                  <a:srgbClr val="66FFFF"/>
                </a:solidFill>
              </a:endParaRPr>
            </a:p>
            <a:p>
              <a:pPr eaLnBrk="1" hangingPunct="1"/>
              <a:r>
                <a:rPr lang="tr-TR" altLang="tr-TR" sz="2000">
                  <a:solidFill>
                    <a:srgbClr val="66FFFF"/>
                  </a:solidFill>
                </a:rPr>
                <a:t>Titius-Bode kuralı:			(n=-</a:t>
              </a:r>
              <a:r>
                <a:rPr lang="tr-TR" altLang="tr-TR" sz="2000">
                  <a:solidFill>
                    <a:srgbClr val="66FFFF"/>
                  </a:solidFill>
                  <a:sym typeface="Symbol" panose="05050102010706020507" pitchFamily="18" charset="2"/>
                </a:rPr>
                <a:t></a:t>
              </a:r>
              <a:r>
                <a:rPr lang="tr-TR" altLang="tr-TR" sz="2000">
                  <a:solidFill>
                    <a:srgbClr val="66FFFF"/>
                  </a:solidFill>
                </a:rPr>
                <a:t> Merkür, 0 Venüs, 1 Yer, ...)	 </a:t>
              </a:r>
            </a:p>
          </p:txBody>
        </p:sp>
        <p:graphicFrame>
          <p:nvGraphicFramePr>
            <p:cNvPr id="3127" name="Object 66">
              <a:extLst>
                <a:ext uri="{FF2B5EF4-FFF2-40B4-BE49-F238E27FC236}">
                  <a16:creationId xmlns:a16="http://schemas.microsoft.com/office/drawing/2014/main" id="{2EC30A08-A772-050C-8F5C-B64AD16B0EB2}"/>
                </a:ext>
              </a:extLst>
            </p:cNvPr>
            <p:cNvGraphicFramePr>
              <a:graphicFrameLocks noChangeAspect="1"/>
            </p:cNvGraphicFramePr>
            <p:nvPr/>
          </p:nvGraphicFramePr>
          <p:xfrm>
            <a:off x="1591" y="2023"/>
            <a:ext cx="1409" cy="289"/>
          </p:xfrm>
          <a:graphic>
            <a:graphicData uri="http://schemas.openxmlformats.org/presentationml/2006/ole">
              <mc:AlternateContent xmlns:mc="http://schemas.openxmlformats.org/markup-compatibility/2006">
                <mc:Choice xmlns:v="urn:schemas-microsoft-com:vml" Requires="v">
                  <p:oleObj name="Equation" r:id="rId3" imgW="1104770" imgH="219248" progId="Equation.3">
                    <p:embed/>
                  </p:oleObj>
                </mc:Choice>
                <mc:Fallback>
                  <p:oleObj name="Equation" r:id="rId3" imgW="1104770" imgH="219248" progId="Equation.3">
                    <p:embed/>
                    <p:pic>
                      <p:nvPicPr>
                        <p:cNvPr id="0" name="Object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 y="2023"/>
                          <a:ext cx="1409"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3231" name="Group 175">
            <a:extLst>
              <a:ext uri="{FF2B5EF4-FFF2-40B4-BE49-F238E27FC236}">
                <a16:creationId xmlns:a16="http://schemas.microsoft.com/office/drawing/2014/main" id="{934F9C4A-F160-A4C3-F812-65CB7B18FBB9}"/>
              </a:ext>
            </a:extLst>
          </p:cNvPr>
          <p:cNvGraphicFramePr>
            <a:graphicFrameLocks noGrp="1"/>
          </p:cNvGraphicFramePr>
          <p:nvPr/>
        </p:nvGraphicFramePr>
        <p:xfrm>
          <a:off x="1123950" y="3975100"/>
          <a:ext cx="6832600" cy="1831975"/>
        </p:xfrm>
        <a:graphic>
          <a:graphicData uri="http://schemas.openxmlformats.org/drawingml/2006/table">
            <a:tbl>
              <a:tblPr/>
              <a:tblGrid>
                <a:gridCol w="935038">
                  <a:extLst>
                    <a:ext uri="{9D8B030D-6E8A-4147-A177-3AD203B41FA5}">
                      <a16:colId xmlns:a16="http://schemas.microsoft.com/office/drawing/2014/main" val="2271455912"/>
                    </a:ext>
                  </a:extLst>
                </a:gridCol>
                <a:gridCol w="792162">
                  <a:extLst>
                    <a:ext uri="{9D8B030D-6E8A-4147-A177-3AD203B41FA5}">
                      <a16:colId xmlns:a16="http://schemas.microsoft.com/office/drawing/2014/main" val="2067256957"/>
                    </a:ext>
                  </a:extLst>
                </a:gridCol>
                <a:gridCol w="720725">
                  <a:extLst>
                    <a:ext uri="{9D8B030D-6E8A-4147-A177-3AD203B41FA5}">
                      <a16:colId xmlns:a16="http://schemas.microsoft.com/office/drawing/2014/main" val="270865814"/>
                    </a:ext>
                  </a:extLst>
                </a:gridCol>
                <a:gridCol w="722313">
                  <a:extLst>
                    <a:ext uri="{9D8B030D-6E8A-4147-A177-3AD203B41FA5}">
                      <a16:colId xmlns:a16="http://schemas.microsoft.com/office/drawing/2014/main" val="1311490312"/>
                    </a:ext>
                  </a:extLst>
                </a:gridCol>
                <a:gridCol w="715962">
                  <a:extLst>
                    <a:ext uri="{9D8B030D-6E8A-4147-A177-3AD203B41FA5}">
                      <a16:colId xmlns:a16="http://schemas.microsoft.com/office/drawing/2014/main" val="1582215590"/>
                    </a:ext>
                  </a:extLst>
                </a:gridCol>
                <a:gridCol w="717550">
                  <a:extLst>
                    <a:ext uri="{9D8B030D-6E8A-4147-A177-3AD203B41FA5}">
                      <a16:colId xmlns:a16="http://schemas.microsoft.com/office/drawing/2014/main" val="3468973324"/>
                    </a:ext>
                  </a:extLst>
                </a:gridCol>
                <a:gridCol w="719138">
                  <a:extLst>
                    <a:ext uri="{9D8B030D-6E8A-4147-A177-3AD203B41FA5}">
                      <a16:colId xmlns:a16="http://schemas.microsoft.com/office/drawing/2014/main" val="3743691982"/>
                    </a:ext>
                  </a:extLst>
                </a:gridCol>
                <a:gridCol w="717550">
                  <a:extLst>
                    <a:ext uri="{9D8B030D-6E8A-4147-A177-3AD203B41FA5}">
                      <a16:colId xmlns:a16="http://schemas.microsoft.com/office/drawing/2014/main" val="3943980284"/>
                    </a:ext>
                  </a:extLst>
                </a:gridCol>
                <a:gridCol w="792162">
                  <a:extLst>
                    <a:ext uri="{9D8B030D-6E8A-4147-A177-3AD203B41FA5}">
                      <a16:colId xmlns:a16="http://schemas.microsoft.com/office/drawing/2014/main" val="818584337"/>
                    </a:ext>
                  </a:extLst>
                </a:gridCol>
              </a:tblGrid>
              <a:tr h="70128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tr-TR" sz="800" b="0" i="0" u="none" strike="noStrike" cap="none" normalizeH="0" baseline="0">
                          <a:ln>
                            <a:noFill/>
                          </a:ln>
                          <a:solidFill>
                            <a:schemeClr val="bg1"/>
                          </a:solidFill>
                          <a:effectLst/>
                          <a:latin typeface="Arial" panose="020B0604020202020204" pitchFamily="34" charset="0"/>
                          <a:cs typeface="Arial" panose="020B0604020202020204" pitchFamily="34" charset="0"/>
                        </a:rPr>
                        <a:t> </a:t>
                      </a:r>
                      <a:endParaRPr kumimoji="0" lang="en-US" altLang="tr-TR" sz="2400" b="0" i="0" u="none" strike="noStrike" cap="none" normalizeH="0" baseline="0">
                        <a:ln>
                          <a:noFill/>
                        </a:ln>
                        <a:solidFill>
                          <a:schemeClr val="bg1"/>
                        </a:solidFill>
                        <a:effectLst/>
                        <a:latin typeface="Times New Roman" panose="02020603050405020304" pitchFamily="18" charset="0"/>
                      </a:endParaRPr>
                    </a:p>
                  </a:txBody>
                  <a:tcPr marT="45736" marB="45736" anchor="ctr" horzOverflow="overflow">
                    <a:lnL cap="flat">
                      <a:noFill/>
                    </a:lnL>
                    <a:lnR w="12700" cap="flat" cmpd="sng" algn="ctr">
                      <a:solidFill>
                        <a:srgbClr val="D1FFFF"/>
                      </a:solidFill>
                      <a:prstDash val="solid"/>
                      <a:round/>
                      <a:headEnd type="none" w="med" len="med"/>
                      <a:tailEnd type="none" w="med" len="med"/>
                    </a:lnR>
                    <a:lnT cap="flat">
                      <a:noFill/>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rPr>
                        <a:t>Merkür</a:t>
                      </a:r>
                      <a:endParaRPr kumimoji="0" lang="tr-TR"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rPr>
                        <a:t>n=</a:t>
                      </a:r>
                      <a:r>
                        <a:rPr kumimoji="0" lang="tr-TR" altLang="tr-TR" sz="1400" b="0" i="0" u="none" strike="noStrike" cap="none" normalizeH="0" baseline="0">
                          <a:ln>
                            <a:noFill/>
                          </a:ln>
                          <a:solidFill>
                            <a:srgbClr val="66FFFF"/>
                          </a:solidFill>
                          <a:effectLst/>
                          <a:latin typeface="Times New Roman" panose="02020603050405020304" pitchFamily="18" charset="0"/>
                        </a:rPr>
                        <a:t>-</a:t>
                      </a:r>
                      <a:r>
                        <a:rPr kumimoji="0" lang="tr-TR" altLang="tr-TR" sz="1400" b="0" i="0" u="none" strike="noStrike" cap="none" normalizeH="0" baseline="0">
                          <a:ln>
                            <a:noFill/>
                          </a:ln>
                          <a:solidFill>
                            <a:srgbClr val="66FFFF"/>
                          </a:solidFill>
                          <a:effectLst/>
                          <a:latin typeface="Times New Roman" panose="02020603050405020304" pitchFamily="18" charset="0"/>
                          <a:sym typeface="Symbol" panose="05050102010706020507" pitchFamily="18" charset="2"/>
                        </a:rPr>
                        <a:t></a:t>
                      </a:r>
                      <a:endParaRPr kumimoji="0" lang="en-US" altLang="tr-TR" sz="1400" b="0" i="0" u="none" strike="noStrike" cap="none" normalizeH="0" baseline="0">
                        <a:ln>
                          <a:noFill/>
                        </a:ln>
                        <a:solidFill>
                          <a:srgbClr val="66FFFF"/>
                        </a:solidFill>
                        <a:effectLst/>
                        <a:latin typeface="Times New Roman" panose="02020603050405020304" pitchFamily="18" charset="0"/>
                        <a:sym typeface="Symbol" panose="05050102010706020507" pitchFamily="18" charset="2"/>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rPr>
                        <a:t>Venüs</a:t>
                      </a:r>
                      <a:endParaRPr kumimoji="0" lang="tr-TR"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rPr>
                        <a:t>n=0</a:t>
                      </a:r>
                      <a:endParaRPr kumimoji="0" lang="en-US" altLang="tr-TR" sz="1000" b="1" i="0" u="none" strike="noStrike" cap="none" normalizeH="0" baseline="0">
                        <a:ln>
                          <a:noFill/>
                        </a:ln>
                        <a:solidFill>
                          <a:srgbClr val="66FFFF"/>
                        </a:solidFill>
                        <a:effectLst/>
                        <a:latin typeface="Times New Roman" panose="02020603050405020304" pitchFamily="18"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rPr>
                        <a:t>Yer</a:t>
                      </a:r>
                      <a:endParaRPr kumimoji="0" lang="tr-TR"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rPr>
                        <a:t>n=1</a:t>
                      </a:r>
                      <a:endParaRPr kumimoji="0" lang="en-US"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rPr>
                        <a:t>Mars</a:t>
                      </a:r>
                      <a:endParaRPr kumimoji="0" lang="tr-TR"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rPr>
                        <a:t>n=2</a:t>
                      </a:r>
                      <a:endParaRPr kumimoji="0" lang="en-US"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tr-TR"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tr-TR"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rPr>
                        <a:t>n=3</a:t>
                      </a:r>
                      <a:endParaRPr kumimoji="0" lang="en-US"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rPr>
                        <a:t>Jüpiter</a:t>
                      </a:r>
                      <a:endParaRPr kumimoji="0" lang="tr-TR"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rPr>
                        <a:t>n=4</a:t>
                      </a:r>
                      <a:endParaRPr kumimoji="0" lang="en-US"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rPr>
                        <a:t>Satürn</a:t>
                      </a:r>
                      <a:endParaRPr kumimoji="0" lang="tr-TR"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rPr>
                        <a:t>n=5</a:t>
                      </a:r>
                      <a:endParaRPr kumimoji="0" lang="en-US"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rPr>
                        <a:t>Uranüs</a:t>
                      </a:r>
                      <a:endParaRPr kumimoji="0" lang="tr-TR"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rPr>
                        <a:t>n=6</a:t>
                      </a:r>
                      <a:endParaRPr kumimoji="0" lang="en-US" altLang="tr-TR" sz="1000" b="1" i="0" u="none" strike="noStrike" cap="none" normalizeH="0" baseline="0">
                        <a:ln>
                          <a:noFill/>
                        </a:ln>
                        <a:solidFill>
                          <a:srgbClr val="66FFFF"/>
                        </a:solidFill>
                        <a:effectLst/>
                        <a:latin typeface="Arial" panose="020B0604020202020204" pitchFamily="34" charset="0"/>
                        <a:cs typeface="Arial" panose="020B0604020202020204"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063237"/>
                  </a:ext>
                </a:extLst>
              </a:tr>
              <a:tr h="56534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000" b="0" i="0" u="none" strike="noStrike" cap="none" normalizeH="0" baseline="0">
                          <a:ln>
                            <a:noFill/>
                          </a:ln>
                          <a:solidFill>
                            <a:srgbClr val="FFFF66"/>
                          </a:solidFill>
                          <a:effectLst/>
                          <a:latin typeface="Times New Roman" panose="02020603050405020304" pitchFamily="18" charset="0"/>
                          <a:cs typeface="Arial" panose="020B0604020202020204" pitchFamily="34" charset="0"/>
                        </a:rPr>
                        <a:t>a  </a:t>
                      </a:r>
                      <a:r>
                        <a:rPr kumimoji="0" lang="tr-TR" altLang="tr-TR" sz="1400" b="0" i="0" u="none" strike="noStrike" cap="none" normalizeH="0" baseline="0">
                          <a:ln>
                            <a:noFill/>
                          </a:ln>
                          <a:solidFill>
                            <a:srgbClr val="FFFF66"/>
                          </a:solidFill>
                          <a:effectLst/>
                          <a:latin typeface="Times New Roman" panose="02020603050405020304" pitchFamily="18" charset="0"/>
                          <a:cs typeface="Arial" panose="020B0604020202020204" pitchFamily="34" charset="0"/>
                        </a:rPr>
                        <a:t>(AB)</a:t>
                      </a:r>
                      <a:endParaRPr kumimoji="0" lang="en-US" altLang="tr-TR" sz="1400" b="0" i="0" u="none" strike="noStrike" cap="none" normalizeH="0" baseline="0">
                        <a:ln>
                          <a:noFill/>
                        </a:ln>
                        <a:solidFill>
                          <a:srgbClr val="FFFF66"/>
                        </a:solidFill>
                        <a:effectLst/>
                        <a:latin typeface="Times New Roman" panose="02020603050405020304" pitchFamily="18"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Arial" panose="020B0604020202020204" pitchFamily="34" charset="0"/>
                          <a:cs typeface="Arial" panose="020B0604020202020204" pitchFamily="34" charset="0"/>
                        </a:rPr>
                        <a:t>0.40</a:t>
                      </a:r>
                      <a:endParaRPr kumimoji="0" lang="en-US" altLang="tr-TR" sz="1200" b="1" i="0" u="none" strike="noStrike" cap="none" normalizeH="0" baseline="0">
                        <a:ln>
                          <a:noFill/>
                        </a:ln>
                        <a:solidFill>
                          <a:schemeClr val="bg1"/>
                        </a:solidFill>
                        <a:effectLst/>
                        <a:latin typeface="Times New Roman" panose="02020603050405020304" pitchFamily="18"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Arial" panose="020B0604020202020204" pitchFamily="34" charset="0"/>
                          <a:cs typeface="Arial" panose="020B0604020202020204" pitchFamily="34" charset="0"/>
                        </a:rPr>
                        <a:t>0.70</a:t>
                      </a:r>
                      <a:endParaRPr kumimoji="0" lang="en-US" altLang="tr-TR" sz="1200" b="1" i="0" u="none" strike="noStrike" cap="none" normalizeH="0" baseline="0">
                        <a:ln>
                          <a:noFill/>
                        </a:ln>
                        <a:solidFill>
                          <a:schemeClr val="bg1"/>
                        </a:solidFill>
                        <a:effectLst/>
                        <a:latin typeface="Times New Roman" panose="02020603050405020304" pitchFamily="18"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Arial" panose="020B0604020202020204" pitchFamily="34" charset="0"/>
                          <a:cs typeface="Arial" panose="020B0604020202020204" pitchFamily="34" charset="0"/>
                        </a:rPr>
                        <a:t>1.00</a:t>
                      </a:r>
                      <a:endParaRPr kumimoji="0" lang="en-US" altLang="tr-TR" sz="1200" b="1" i="0" u="none" strike="noStrike" cap="none" normalizeH="0" baseline="0">
                        <a:ln>
                          <a:noFill/>
                        </a:ln>
                        <a:solidFill>
                          <a:schemeClr val="bg1"/>
                        </a:solidFill>
                        <a:effectLst/>
                        <a:latin typeface="Times New Roman" panose="02020603050405020304" pitchFamily="18"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Arial" panose="020B0604020202020204" pitchFamily="34" charset="0"/>
                          <a:cs typeface="Arial" panose="020B0604020202020204" pitchFamily="34" charset="0"/>
                        </a:rPr>
                        <a:t>1.60</a:t>
                      </a:r>
                      <a:endParaRPr kumimoji="0" lang="en-US" altLang="tr-TR" sz="1200" b="1" i="0" u="none" strike="noStrike" cap="none" normalizeH="0" baseline="0">
                        <a:ln>
                          <a:noFill/>
                        </a:ln>
                        <a:solidFill>
                          <a:schemeClr val="bg1"/>
                        </a:solidFill>
                        <a:effectLst/>
                        <a:latin typeface="Times New Roman" panose="02020603050405020304" pitchFamily="18"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FF3300"/>
                          </a:solidFill>
                          <a:effectLst/>
                          <a:latin typeface="Arial" panose="020B0604020202020204" pitchFamily="34" charset="0"/>
                          <a:cs typeface="Arial" panose="020B0604020202020204" pitchFamily="34" charset="0"/>
                        </a:rPr>
                        <a:t>2.80</a:t>
                      </a:r>
                      <a:endParaRPr kumimoji="0" lang="en-US" altLang="tr-TR" sz="1400" b="1" i="0" u="none" strike="noStrike" cap="none" normalizeH="0" baseline="0">
                        <a:ln>
                          <a:noFill/>
                        </a:ln>
                        <a:solidFill>
                          <a:srgbClr val="FF3300"/>
                        </a:solidFill>
                        <a:effectLst/>
                        <a:latin typeface="Times New Roman" panose="02020603050405020304" pitchFamily="18"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Arial" panose="020B0604020202020204" pitchFamily="34" charset="0"/>
                          <a:cs typeface="Arial" panose="020B0604020202020204" pitchFamily="34" charset="0"/>
                        </a:rPr>
                        <a:t>5.20</a:t>
                      </a:r>
                      <a:endParaRPr kumimoji="0" lang="en-US" altLang="tr-TR" sz="1200" b="1" i="0" u="none" strike="noStrike" cap="none" normalizeH="0" baseline="0">
                        <a:ln>
                          <a:noFill/>
                        </a:ln>
                        <a:solidFill>
                          <a:schemeClr val="bg1"/>
                        </a:solidFill>
                        <a:effectLst/>
                        <a:latin typeface="Times New Roman" panose="02020603050405020304" pitchFamily="18"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Arial" panose="020B0604020202020204" pitchFamily="34" charset="0"/>
                          <a:cs typeface="Arial" panose="020B0604020202020204" pitchFamily="34" charset="0"/>
                        </a:rPr>
                        <a:t>10.00</a:t>
                      </a:r>
                      <a:endParaRPr kumimoji="0" lang="en-US" altLang="tr-TR" sz="1200" b="1" i="0" u="none" strike="noStrike" cap="none" normalizeH="0" baseline="0">
                        <a:ln>
                          <a:noFill/>
                        </a:ln>
                        <a:solidFill>
                          <a:schemeClr val="bg1"/>
                        </a:solidFill>
                        <a:effectLst/>
                        <a:latin typeface="Times New Roman" panose="02020603050405020304" pitchFamily="18"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Arial" panose="020B0604020202020204" pitchFamily="34" charset="0"/>
                          <a:cs typeface="Arial" panose="020B0604020202020204" pitchFamily="34" charset="0"/>
                        </a:rPr>
                        <a:t>19.60</a:t>
                      </a:r>
                      <a:endParaRPr kumimoji="0" lang="en-US" altLang="tr-TR" sz="1200" b="1" i="0" u="none" strike="noStrike" cap="none" normalizeH="0" baseline="0">
                        <a:ln>
                          <a:noFill/>
                        </a:ln>
                        <a:solidFill>
                          <a:schemeClr val="bg1"/>
                        </a:solidFill>
                        <a:effectLst/>
                        <a:latin typeface="Times New Roman" panose="02020603050405020304" pitchFamily="18"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06173772"/>
                  </a:ext>
                </a:extLst>
              </a:tr>
              <a:tr h="56534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0" i="0" u="none" strike="noStrike" cap="none" normalizeH="0" baseline="0">
                          <a:ln>
                            <a:noFill/>
                          </a:ln>
                          <a:solidFill>
                            <a:srgbClr val="FFFF66"/>
                          </a:solidFill>
                          <a:effectLst/>
                          <a:latin typeface="Times New Roman" panose="02020603050405020304" pitchFamily="18" charset="0"/>
                        </a:rPr>
                        <a:t>Gerçek</a:t>
                      </a:r>
                    </a:p>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0" i="0" u="none" strike="noStrike" cap="none" normalizeH="0" baseline="0">
                          <a:ln>
                            <a:noFill/>
                          </a:ln>
                          <a:solidFill>
                            <a:srgbClr val="FFFF66"/>
                          </a:solidFill>
                          <a:effectLst/>
                          <a:latin typeface="Times New Roman" panose="02020603050405020304" pitchFamily="18" charset="0"/>
                        </a:rPr>
                        <a:t>değer (AB)</a:t>
                      </a:r>
                      <a:endParaRPr kumimoji="0" lang="en-US" altLang="tr-TR" sz="1200" b="0" i="0" u="none" strike="noStrike" cap="none" normalizeH="0" baseline="0">
                        <a:ln>
                          <a:noFill/>
                        </a:ln>
                        <a:solidFill>
                          <a:srgbClr val="FFFF66"/>
                        </a:solidFill>
                        <a:effectLst/>
                        <a:latin typeface="Times New Roman" panose="02020603050405020304" pitchFamily="18"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Arial" panose="020B0604020202020204" pitchFamily="34" charset="0"/>
                          <a:cs typeface="Arial" panose="020B0604020202020204" pitchFamily="34" charset="0"/>
                        </a:rPr>
                        <a:t>0.39</a:t>
                      </a:r>
                      <a:endParaRPr kumimoji="0" lang="en-US" altLang="tr-TR" sz="1200" b="1" i="0" u="none" strike="noStrike" cap="none" normalizeH="0" baseline="0">
                        <a:ln>
                          <a:noFill/>
                        </a:ln>
                        <a:solidFill>
                          <a:schemeClr val="bg1"/>
                        </a:solidFill>
                        <a:effectLst/>
                        <a:latin typeface="Times New Roman" panose="02020603050405020304" pitchFamily="18"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Arial" panose="020B0604020202020204" pitchFamily="34" charset="0"/>
                          <a:cs typeface="Arial" panose="020B0604020202020204" pitchFamily="34" charset="0"/>
                        </a:rPr>
                        <a:t>0.72</a:t>
                      </a:r>
                      <a:endParaRPr kumimoji="0" lang="en-US" altLang="tr-TR" sz="1200" b="1" i="0" u="none" strike="noStrike" cap="none" normalizeH="0" baseline="0">
                        <a:ln>
                          <a:noFill/>
                        </a:ln>
                        <a:solidFill>
                          <a:schemeClr val="bg1"/>
                        </a:solidFill>
                        <a:effectLst/>
                        <a:latin typeface="Times New Roman" panose="02020603050405020304" pitchFamily="18"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Arial" panose="020B0604020202020204" pitchFamily="34" charset="0"/>
                          <a:cs typeface="Arial" panose="020B0604020202020204" pitchFamily="34" charset="0"/>
                        </a:rPr>
                        <a:t>1.00</a:t>
                      </a:r>
                      <a:endParaRPr kumimoji="0" lang="en-US" altLang="tr-TR" sz="1200" b="1" i="0" u="none" strike="noStrike" cap="none" normalizeH="0" baseline="0">
                        <a:ln>
                          <a:noFill/>
                        </a:ln>
                        <a:solidFill>
                          <a:schemeClr val="bg1"/>
                        </a:solidFill>
                        <a:effectLst/>
                        <a:latin typeface="Times New Roman" panose="02020603050405020304" pitchFamily="18"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Arial" panose="020B0604020202020204" pitchFamily="34" charset="0"/>
                          <a:cs typeface="Arial" panose="020B0604020202020204" pitchFamily="34" charset="0"/>
                        </a:rPr>
                        <a:t>1.52</a:t>
                      </a:r>
                      <a:endParaRPr kumimoji="0" lang="en-US" altLang="tr-TR" sz="1200" b="1" i="0" u="none" strike="noStrike" cap="none" normalizeH="0" baseline="0">
                        <a:ln>
                          <a:noFill/>
                        </a:ln>
                        <a:solidFill>
                          <a:schemeClr val="bg1"/>
                        </a:solidFill>
                        <a:effectLst/>
                        <a:latin typeface="Times New Roman" panose="02020603050405020304" pitchFamily="18"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altLang="tr-TR" sz="1200" b="1" i="0" u="none" strike="noStrike" cap="none" normalizeH="0" baseline="0">
                        <a:ln>
                          <a:noFill/>
                        </a:ln>
                        <a:solidFill>
                          <a:schemeClr val="bg1"/>
                        </a:solidFill>
                        <a:effectLst/>
                        <a:latin typeface="Times New Roman" panose="02020603050405020304" pitchFamily="18"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Arial" panose="020B0604020202020204" pitchFamily="34" charset="0"/>
                          <a:cs typeface="Arial" panose="020B0604020202020204" pitchFamily="34" charset="0"/>
                        </a:rPr>
                        <a:t>5.20</a:t>
                      </a:r>
                      <a:endParaRPr kumimoji="0" lang="en-US" altLang="tr-TR" sz="1200" b="1" i="0" u="none" strike="noStrike" cap="none" normalizeH="0" baseline="0">
                        <a:ln>
                          <a:noFill/>
                        </a:ln>
                        <a:solidFill>
                          <a:schemeClr val="bg1"/>
                        </a:solidFill>
                        <a:effectLst/>
                        <a:latin typeface="Times New Roman" panose="02020603050405020304" pitchFamily="18"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Arial" panose="020B0604020202020204" pitchFamily="34" charset="0"/>
                          <a:cs typeface="Arial" panose="020B0604020202020204" pitchFamily="34" charset="0"/>
                        </a:rPr>
                        <a:t>9.27</a:t>
                      </a:r>
                      <a:endParaRPr kumimoji="0" lang="en-US" altLang="tr-TR" sz="1200" b="1" i="0" u="none" strike="noStrike" cap="none" normalizeH="0" baseline="0">
                        <a:ln>
                          <a:noFill/>
                        </a:ln>
                        <a:solidFill>
                          <a:schemeClr val="bg1"/>
                        </a:solidFill>
                        <a:effectLst/>
                        <a:latin typeface="Times New Roman" panose="02020603050405020304" pitchFamily="18"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Arial" panose="020B0604020202020204" pitchFamily="34" charset="0"/>
                          <a:cs typeface="Arial" panose="020B0604020202020204" pitchFamily="34" charset="0"/>
                        </a:rPr>
                        <a:t>19.19</a:t>
                      </a:r>
                      <a:endParaRPr kumimoji="0" lang="en-US" altLang="tr-TR" sz="1200" b="1" i="0" u="none" strike="noStrike" cap="none" normalizeH="0" baseline="0">
                        <a:ln>
                          <a:noFill/>
                        </a:ln>
                        <a:solidFill>
                          <a:schemeClr val="bg1"/>
                        </a:solidFill>
                        <a:effectLst/>
                        <a:latin typeface="Times New Roman" panose="02020603050405020304" pitchFamily="18"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3314070"/>
                  </a:ext>
                </a:extLst>
              </a:tr>
            </a:tbl>
          </a:graphicData>
        </a:graphic>
      </p:graphicFrame>
      <p:sp>
        <p:nvSpPr>
          <p:cNvPr id="173165" name="Text Box 109">
            <a:extLst>
              <a:ext uri="{FF2B5EF4-FFF2-40B4-BE49-F238E27FC236}">
                <a16:creationId xmlns:a16="http://schemas.microsoft.com/office/drawing/2014/main" id="{49390F68-6524-15BA-98AB-DE7DE231676C}"/>
              </a:ext>
            </a:extLst>
          </p:cNvPr>
          <p:cNvSpPr txBox="1">
            <a:spLocks noChangeArrowheads="1"/>
          </p:cNvSpPr>
          <p:nvPr/>
        </p:nvSpPr>
        <p:spPr bwMode="auto">
          <a:xfrm>
            <a:off x="1331913" y="4799013"/>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tr-TR" altLang="tr-TR" sz="1600">
                <a:solidFill>
                  <a:srgbClr val="FFFF66"/>
                </a:solidFill>
              </a:rPr>
              <a:t>n</a:t>
            </a:r>
            <a:r>
              <a:rPr lang="tr-TR" altLang="tr-TR" sz="2000">
                <a:solidFill>
                  <a:srgbClr val="FFFF66"/>
                </a:solidFill>
              </a:rPr>
              <a:t> </a:t>
            </a:r>
          </a:p>
        </p:txBody>
      </p:sp>
      <p:grpSp>
        <p:nvGrpSpPr>
          <p:cNvPr id="173232" name="Group 176">
            <a:extLst>
              <a:ext uri="{FF2B5EF4-FFF2-40B4-BE49-F238E27FC236}">
                <a16:creationId xmlns:a16="http://schemas.microsoft.com/office/drawing/2014/main" id="{E6B92C78-DE3A-1B19-6F60-FEF8B222F7A7}"/>
              </a:ext>
            </a:extLst>
          </p:cNvPr>
          <p:cNvGrpSpPr>
            <a:grpSpLocks/>
          </p:cNvGrpSpPr>
          <p:nvPr/>
        </p:nvGrpSpPr>
        <p:grpSpPr bwMode="auto">
          <a:xfrm>
            <a:off x="5105400" y="3937000"/>
            <a:ext cx="503238" cy="1865313"/>
            <a:chOff x="3216" y="2480"/>
            <a:chExt cx="317" cy="1175"/>
          </a:xfrm>
        </p:grpSpPr>
        <p:sp>
          <p:nvSpPr>
            <p:cNvPr id="3124" name="Text Box 168">
              <a:extLst>
                <a:ext uri="{FF2B5EF4-FFF2-40B4-BE49-F238E27FC236}">
                  <a16:creationId xmlns:a16="http://schemas.microsoft.com/office/drawing/2014/main" id="{FA7AEE82-2576-CC97-45F5-9213F95307CD}"/>
                </a:ext>
              </a:extLst>
            </p:cNvPr>
            <p:cNvSpPr txBox="1">
              <a:spLocks noChangeArrowheads="1"/>
            </p:cNvSpPr>
            <p:nvPr/>
          </p:nvSpPr>
          <p:spPr bwMode="auto">
            <a:xfrm>
              <a:off x="3216" y="2480"/>
              <a:ext cx="31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3600" b="1">
                  <a:solidFill>
                    <a:srgbClr val="FFFF66"/>
                  </a:solidFill>
                </a:rPr>
                <a:t>?</a:t>
              </a:r>
              <a:r>
                <a:rPr lang="tr-TR" altLang="tr-TR" sz="3600">
                  <a:solidFill>
                    <a:srgbClr val="FFFF66"/>
                  </a:solidFill>
                </a:rPr>
                <a:t> </a:t>
              </a:r>
            </a:p>
          </p:txBody>
        </p:sp>
        <p:sp>
          <p:nvSpPr>
            <p:cNvPr id="3125" name="Text Box 169">
              <a:extLst>
                <a:ext uri="{FF2B5EF4-FFF2-40B4-BE49-F238E27FC236}">
                  <a16:creationId xmlns:a16="http://schemas.microsoft.com/office/drawing/2014/main" id="{D413CF73-7E78-0239-7B7F-0820F381C0C0}"/>
                </a:ext>
              </a:extLst>
            </p:cNvPr>
            <p:cNvSpPr txBox="1">
              <a:spLocks noChangeArrowheads="1"/>
            </p:cNvSpPr>
            <p:nvPr/>
          </p:nvSpPr>
          <p:spPr bwMode="auto">
            <a:xfrm>
              <a:off x="3216" y="3251"/>
              <a:ext cx="31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3600" b="1">
                  <a:solidFill>
                    <a:srgbClr val="FFFF66"/>
                  </a:solidFill>
                </a:rPr>
                <a:t>?</a:t>
              </a:r>
              <a:r>
                <a:rPr lang="tr-TR" altLang="tr-TR" sz="3600">
                  <a:solidFill>
                    <a:srgbClr val="FFFF66"/>
                  </a:solidFill>
                </a:rPr>
                <a:t> </a:t>
              </a:r>
            </a:p>
          </p:txBody>
        </p:sp>
      </p:grpSp>
      <p:sp>
        <p:nvSpPr>
          <p:cNvPr id="173228" name="Text Box 172">
            <a:extLst>
              <a:ext uri="{FF2B5EF4-FFF2-40B4-BE49-F238E27FC236}">
                <a16:creationId xmlns:a16="http://schemas.microsoft.com/office/drawing/2014/main" id="{8C0C2AB1-B865-A068-5747-F76ABD3D9D45}"/>
              </a:ext>
            </a:extLst>
          </p:cNvPr>
          <p:cNvSpPr txBox="1">
            <a:spLocks noChangeArrowheads="1"/>
          </p:cNvSpPr>
          <p:nvPr/>
        </p:nvSpPr>
        <p:spPr bwMode="auto">
          <a:xfrm>
            <a:off x="395288" y="6130925"/>
            <a:ext cx="8424862" cy="46672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a:solidFill>
                  <a:srgbClr val="FFFF66"/>
                </a:solidFill>
              </a:rPr>
              <a:t>Mars ve Jüpiter arasında bir gezegen daha olmalıydı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3227"/>
                                        </p:tgtEl>
                                        <p:attrNameLst>
                                          <p:attrName>style.visibility</p:attrName>
                                        </p:attrNameLst>
                                      </p:cBhvr>
                                      <p:to>
                                        <p:strVal val="visible"/>
                                      </p:to>
                                    </p:set>
                                    <p:animEffect transition="in" filter="fade">
                                      <p:cBhvr>
                                        <p:cTn id="7" dur="1000"/>
                                        <p:tgtEl>
                                          <p:spTgt spid="173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3231"/>
                                        </p:tgtEl>
                                        <p:attrNameLst>
                                          <p:attrName>style.visibility</p:attrName>
                                        </p:attrNameLst>
                                      </p:cBhvr>
                                      <p:to>
                                        <p:strVal val="visible"/>
                                      </p:to>
                                    </p:set>
                                    <p:animEffect transition="in" filter="fade">
                                      <p:cBhvr>
                                        <p:cTn id="12" dur="2000"/>
                                        <p:tgtEl>
                                          <p:spTgt spid="173231"/>
                                        </p:tgtEl>
                                      </p:cBhvr>
                                    </p:animEffect>
                                  </p:childTnLst>
                                </p:cTn>
                              </p:par>
                              <p:par>
                                <p:cTn id="13" presetID="10" presetClass="entr" presetSubtype="0" fill="hold" nodeType="withEffect">
                                  <p:stCondLst>
                                    <p:cond delay="0"/>
                                  </p:stCondLst>
                                  <p:childTnLst>
                                    <p:set>
                                      <p:cBhvr>
                                        <p:cTn id="14" dur="1" fill="hold">
                                          <p:stCondLst>
                                            <p:cond delay="0"/>
                                          </p:stCondLst>
                                        </p:cTn>
                                        <p:tgtEl>
                                          <p:spTgt spid="173165"/>
                                        </p:tgtEl>
                                        <p:attrNameLst>
                                          <p:attrName>style.visibility</p:attrName>
                                        </p:attrNameLst>
                                      </p:cBhvr>
                                      <p:to>
                                        <p:strVal val="visible"/>
                                      </p:to>
                                    </p:set>
                                    <p:animEffect transition="in" filter="fade">
                                      <p:cBhvr>
                                        <p:cTn id="15" dur="1000"/>
                                        <p:tgtEl>
                                          <p:spTgt spid="173165"/>
                                        </p:tgtEl>
                                      </p:cBhvr>
                                    </p:animEffect>
                                  </p:childTnLst>
                                </p:cTn>
                              </p:par>
                              <p:par>
                                <p:cTn id="16" presetID="10" presetClass="entr" presetSubtype="0" fill="hold" nodeType="withEffect">
                                  <p:stCondLst>
                                    <p:cond delay="0"/>
                                  </p:stCondLst>
                                  <p:childTnLst>
                                    <p:set>
                                      <p:cBhvr>
                                        <p:cTn id="17" dur="1" fill="hold">
                                          <p:stCondLst>
                                            <p:cond delay="0"/>
                                          </p:stCondLst>
                                        </p:cTn>
                                        <p:tgtEl>
                                          <p:spTgt spid="173232"/>
                                        </p:tgtEl>
                                        <p:attrNameLst>
                                          <p:attrName>style.visibility</p:attrName>
                                        </p:attrNameLst>
                                      </p:cBhvr>
                                      <p:to>
                                        <p:strVal val="visible"/>
                                      </p:to>
                                    </p:set>
                                    <p:animEffect transition="in" filter="fade">
                                      <p:cBhvr>
                                        <p:cTn id="18" dur="2000"/>
                                        <p:tgtEl>
                                          <p:spTgt spid="173232"/>
                                        </p:tgtEl>
                                      </p:cBhvr>
                                    </p:animEffect>
                                  </p:childTnLst>
                                </p:cTn>
                              </p:par>
                            </p:childTnLst>
                          </p:cTn>
                        </p:par>
                        <p:par>
                          <p:cTn id="19" fill="hold" nodeType="afterGroup">
                            <p:stCondLst>
                              <p:cond delay="2000"/>
                            </p:stCondLst>
                            <p:childTnLst>
                              <p:par>
                                <p:cTn id="20" presetID="35" presetClass="emph" presetSubtype="0" repeatCount="indefinite" fill="hold" nodeType="afterEffect">
                                  <p:stCondLst>
                                    <p:cond delay="0"/>
                                  </p:stCondLst>
                                  <p:childTnLst>
                                    <p:anim calcmode="discrete" valueType="str">
                                      <p:cBhvr>
                                        <p:cTn id="21" dur="1000" fill="hold"/>
                                        <p:tgtEl>
                                          <p:spTgt spid="173232"/>
                                        </p:tgtEl>
                                        <p:attrNameLst>
                                          <p:attrName>style.visibility</p:attrName>
                                        </p:attrNameLst>
                                      </p:cBhvr>
                                      <p:tavLst>
                                        <p:tav tm="0">
                                          <p:val>
                                            <p:strVal val="hidden"/>
                                          </p:val>
                                        </p:tav>
                                        <p:tav tm="50000">
                                          <p:val>
                                            <p:strVal val="visible"/>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173228"/>
                                        </p:tgtEl>
                                        <p:attrNameLst>
                                          <p:attrName>style.visibility</p:attrName>
                                        </p:attrNameLst>
                                      </p:cBhvr>
                                      <p:to>
                                        <p:strVal val="visible"/>
                                      </p:to>
                                    </p:set>
                                    <p:anim calcmode="lin" valueType="num">
                                      <p:cBhvr>
                                        <p:cTn id="26" dur="500" fill="hold"/>
                                        <p:tgtEl>
                                          <p:spTgt spid="173228"/>
                                        </p:tgtEl>
                                        <p:attrNameLst>
                                          <p:attrName>ppt_w</p:attrName>
                                        </p:attrNameLst>
                                      </p:cBhvr>
                                      <p:tavLst>
                                        <p:tav tm="0">
                                          <p:val>
                                            <p:fltVal val="0"/>
                                          </p:val>
                                        </p:tav>
                                        <p:tav tm="100000">
                                          <p:val>
                                            <p:strVal val="#ppt_w"/>
                                          </p:val>
                                        </p:tav>
                                      </p:tavLst>
                                    </p:anim>
                                    <p:anim calcmode="lin" valueType="num">
                                      <p:cBhvr>
                                        <p:cTn id="27" dur="500" fill="hold"/>
                                        <p:tgtEl>
                                          <p:spTgt spid="1732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165" grpId="0"/>
      <p:bldP spid="17322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23"/>
            </a:gs>
            <a:gs pos="100000">
              <a:srgbClr val="00004C"/>
            </a:gs>
          </a:gsLst>
          <a:lin ang="5400000" scaled="1"/>
        </a:gradFill>
        <a:effectLst/>
      </p:bgPr>
    </p:bg>
    <p:spTree>
      <p:nvGrpSpPr>
        <p:cNvPr id="1" name=""/>
        <p:cNvGrpSpPr/>
        <p:nvPr/>
      </p:nvGrpSpPr>
      <p:grpSpPr>
        <a:xfrm>
          <a:off x="0" y="0"/>
          <a:ext cx="0" cy="0"/>
          <a:chOff x="0" y="0"/>
          <a:chExt cx="0" cy="0"/>
        </a:xfrm>
      </p:grpSpPr>
      <p:pic>
        <p:nvPicPr>
          <p:cNvPr id="4098" name="Picture 2" descr="asteroid_background">
            <a:extLst>
              <a:ext uri="{FF2B5EF4-FFF2-40B4-BE49-F238E27FC236}">
                <a16:creationId xmlns:a16="http://schemas.microsoft.com/office/drawing/2014/main" id="{7C5623C7-FC8D-0F34-3AAB-5B2796E09246}"/>
              </a:ext>
            </a:extLst>
          </p:cNvPr>
          <p:cNvPicPr>
            <a:picLocks noChangeAspect="1" noChangeArrowheads="1"/>
          </p:cNvPicPr>
          <p:nvPr/>
        </p:nvPicPr>
        <p:blipFill>
          <a:blip r:embed="rId2">
            <a:lum bright="-20000" contras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sp>
        <p:nvSpPr>
          <p:cNvPr id="4099" name="Rectangle 3">
            <a:extLst>
              <a:ext uri="{FF2B5EF4-FFF2-40B4-BE49-F238E27FC236}">
                <a16:creationId xmlns:a16="http://schemas.microsoft.com/office/drawing/2014/main" id="{8D0ADA4C-1886-BAFA-1D27-0C16224334A5}"/>
              </a:ext>
            </a:extLst>
          </p:cNvPr>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4100" name="Text Box 4">
            <a:extLst>
              <a:ext uri="{FF2B5EF4-FFF2-40B4-BE49-F238E27FC236}">
                <a16:creationId xmlns:a16="http://schemas.microsoft.com/office/drawing/2014/main" id="{F50B02C3-9335-2B94-B8EC-FF2D48430C3A}"/>
              </a:ext>
            </a:extLst>
          </p:cNvPr>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solidFill>
                  <a:srgbClr val="CCECFF"/>
                </a:solidFill>
                <a:latin typeface="Albertus Medium" pitchFamily="34" charset="0"/>
              </a:rPr>
              <a:t>Asteroidler</a:t>
            </a:r>
            <a:endParaRPr lang="en-US" altLang="tr-TR">
              <a:solidFill>
                <a:srgbClr val="CCECFF"/>
              </a:solidFill>
              <a:latin typeface="Albertus Medium" pitchFamily="34" charset="0"/>
            </a:endParaRPr>
          </a:p>
        </p:txBody>
      </p:sp>
      <p:sp>
        <p:nvSpPr>
          <p:cNvPr id="4101" name="Text Box 5">
            <a:extLst>
              <a:ext uri="{FF2B5EF4-FFF2-40B4-BE49-F238E27FC236}">
                <a16:creationId xmlns:a16="http://schemas.microsoft.com/office/drawing/2014/main" id="{EC939554-B59F-04F6-733C-187B904D7F08}"/>
              </a:ext>
            </a:extLst>
          </p:cNvPr>
          <p:cNvSpPr txBox="1">
            <a:spLocks noChangeArrowheads="1"/>
          </p:cNvSpPr>
          <p:nvPr/>
        </p:nvSpPr>
        <p:spPr bwMode="auto">
          <a:xfrm>
            <a:off x="323850" y="1125538"/>
            <a:ext cx="84248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tr-TR" altLang="tr-TR" sz="2000">
                <a:solidFill>
                  <a:srgbClr val="66FFFF"/>
                </a:solidFill>
              </a:rPr>
              <a:t>Tüm gezegenlerin yörüngelerinin ekliptik düzleminde olduğu gerçeğinden hareketle Mars ve Jüpiter yörüngeleri arasında yer alması olası Güneş sistemi üyesi için sistematik gözlemler başladı.</a:t>
            </a:r>
          </a:p>
        </p:txBody>
      </p:sp>
      <p:sp>
        <p:nvSpPr>
          <p:cNvPr id="174095" name="Text Box 15">
            <a:extLst>
              <a:ext uri="{FF2B5EF4-FFF2-40B4-BE49-F238E27FC236}">
                <a16:creationId xmlns:a16="http://schemas.microsoft.com/office/drawing/2014/main" id="{D1BB6F93-0646-9D04-C054-FF3CC769EC01}"/>
              </a:ext>
            </a:extLst>
          </p:cNvPr>
          <p:cNvSpPr txBox="1">
            <a:spLocks noChangeArrowheads="1"/>
          </p:cNvSpPr>
          <p:nvPr/>
        </p:nvSpPr>
        <p:spPr bwMode="auto">
          <a:xfrm>
            <a:off x="4692650" y="2205038"/>
            <a:ext cx="3743325"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000" b="1">
                <a:solidFill>
                  <a:srgbClr val="FFFF66"/>
                </a:solidFill>
                <a:latin typeface="Arial" panose="020B0604020202020204" pitchFamily="34" charset="0"/>
              </a:rPr>
              <a:t>1 Ocak 1801</a:t>
            </a:r>
          </a:p>
          <a:p>
            <a:pPr algn="ctr" eaLnBrk="1" hangingPunct="1"/>
            <a:endParaRPr lang="tr-TR" altLang="tr-TR" sz="800">
              <a:solidFill>
                <a:srgbClr val="FFFF66"/>
              </a:solidFill>
            </a:endParaRPr>
          </a:p>
          <a:p>
            <a:pPr algn="just" eaLnBrk="1" hangingPunct="1"/>
            <a:r>
              <a:rPr lang="tr-TR" altLang="tr-TR" sz="2000">
                <a:solidFill>
                  <a:srgbClr val="66FFFF"/>
                </a:solidFill>
              </a:rPr>
              <a:t>Giuseppe Piazzi CERES’i keşfetti.</a:t>
            </a:r>
          </a:p>
          <a:p>
            <a:pPr algn="just" eaLnBrk="1" hangingPunct="1"/>
            <a:r>
              <a:rPr lang="tr-TR" altLang="tr-TR" sz="800">
                <a:solidFill>
                  <a:srgbClr val="66FFFF"/>
                </a:solidFill>
              </a:rPr>
              <a:t> </a:t>
            </a:r>
          </a:p>
          <a:p>
            <a:pPr algn="just" eaLnBrk="1" hangingPunct="1"/>
            <a:r>
              <a:rPr lang="tr-TR" altLang="tr-TR" sz="2000">
                <a:solidFill>
                  <a:srgbClr val="66FFFF"/>
                </a:solidFill>
              </a:rPr>
              <a:t>Yörünge dönemi: P = 4.6 yıl</a:t>
            </a:r>
          </a:p>
          <a:p>
            <a:pPr algn="just" eaLnBrk="1" hangingPunct="1"/>
            <a:r>
              <a:rPr lang="tr-TR" altLang="tr-TR" sz="2000">
                <a:solidFill>
                  <a:srgbClr val="66FFFF"/>
                </a:solidFill>
              </a:rPr>
              <a:t>Güneş’e uzaklığı: a = 2.77 AB</a:t>
            </a:r>
          </a:p>
          <a:p>
            <a:pPr algn="just" eaLnBrk="1" hangingPunct="1"/>
            <a:r>
              <a:rPr lang="tr-TR" altLang="tr-TR" sz="2000">
                <a:solidFill>
                  <a:srgbClr val="66FFFF"/>
                </a:solidFill>
              </a:rPr>
              <a:t>Çapı: D = 918 km</a:t>
            </a:r>
          </a:p>
        </p:txBody>
      </p:sp>
      <p:pic>
        <p:nvPicPr>
          <p:cNvPr id="174097" name="Picture 17" descr="Piazzi">
            <a:extLst>
              <a:ext uri="{FF2B5EF4-FFF2-40B4-BE49-F238E27FC236}">
                <a16:creationId xmlns:a16="http://schemas.microsoft.com/office/drawing/2014/main" id="{D23FF4F6-C695-98D6-DD02-332880943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301875"/>
            <a:ext cx="1344612" cy="1704975"/>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174098" name="Picture 18" descr="Ceres_optimized">
            <a:extLst>
              <a:ext uri="{FF2B5EF4-FFF2-40B4-BE49-F238E27FC236}">
                <a16:creationId xmlns:a16="http://schemas.microsoft.com/office/drawing/2014/main" id="{EFAE5977-AEEC-0679-9FD9-88B028E852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2301875"/>
            <a:ext cx="1704975" cy="1704975"/>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174099" name="Text Box 19">
            <a:extLst>
              <a:ext uri="{FF2B5EF4-FFF2-40B4-BE49-F238E27FC236}">
                <a16:creationId xmlns:a16="http://schemas.microsoft.com/office/drawing/2014/main" id="{0C83FADC-5F2F-5C49-30EA-5E6CF9CE719F}"/>
              </a:ext>
            </a:extLst>
          </p:cNvPr>
          <p:cNvSpPr txBox="1">
            <a:spLocks noChangeArrowheads="1"/>
          </p:cNvSpPr>
          <p:nvPr/>
        </p:nvSpPr>
        <p:spPr bwMode="auto">
          <a:xfrm>
            <a:off x="360363" y="4149725"/>
            <a:ext cx="8424862" cy="406400"/>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tr-TR" altLang="tr-TR" sz="2000">
                <a:solidFill>
                  <a:srgbClr val="FFFF66"/>
                </a:solidFill>
              </a:rPr>
              <a:t>HAYAL KIRIKLIĞI:</a:t>
            </a:r>
            <a:r>
              <a:rPr lang="tr-TR" altLang="tr-TR" sz="2000">
                <a:solidFill>
                  <a:srgbClr val="66FFFF"/>
                </a:solidFill>
              </a:rPr>
              <a:t> Çok küçük olan bu cisim beklentileri açıklamaya yetmedi.</a:t>
            </a:r>
          </a:p>
        </p:txBody>
      </p:sp>
      <p:grpSp>
        <p:nvGrpSpPr>
          <p:cNvPr id="174107" name="Group 27">
            <a:extLst>
              <a:ext uri="{FF2B5EF4-FFF2-40B4-BE49-F238E27FC236}">
                <a16:creationId xmlns:a16="http://schemas.microsoft.com/office/drawing/2014/main" id="{D313FF5E-9555-10DD-6308-5B75A1A49E3E}"/>
              </a:ext>
            </a:extLst>
          </p:cNvPr>
          <p:cNvGrpSpPr>
            <a:grpSpLocks/>
          </p:cNvGrpSpPr>
          <p:nvPr/>
        </p:nvGrpSpPr>
        <p:grpSpPr bwMode="auto">
          <a:xfrm>
            <a:off x="346075" y="4724400"/>
            <a:ext cx="2592388" cy="1935163"/>
            <a:chOff x="158" y="2976"/>
            <a:chExt cx="1633" cy="1219"/>
          </a:xfrm>
        </p:grpSpPr>
        <p:sp>
          <p:nvSpPr>
            <p:cNvPr id="4114" name="Text Box 20">
              <a:extLst>
                <a:ext uri="{FF2B5EF4-FFF2-40B4-BE49-F238E27FC236}">
                  <a16:creationId xmlns:a16="http://schemas.microsoft.com/office/drawing/2014/main" id="{7014B414-EBBC-825C-C309-2A5BCF187270}"/>
                </a:ext>
              </a:extLst>
            </p:cNvPr>
            <p:cNvSpPr txBox="1">
              <a:spLocks noChangeArrowheads="1"/>
            </p:cNvSpPr>
            <p:nvPr/>
          </p:nvSpPr>
          <p:spPr bwMode="auto">
            <a:xfrm>
              <a:off x="158" y="2976"/>
              <a:ext cx="1633" cy="1219"/>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600" b="1">
                  <a:solidFill>
                    <a:srgbClr val="FFFF66"/>
                  </a:solidFill>
                  <a:latin typeface="Arial" panose="020B0604020202020204" pitchFamily="34" charset="0"/>
                </a:rPr>
                <a:t>28 Mart 1802</a:t>
              </a:r>
            </a:p>
            <a:p>
              <a:pPr algn="ctr" eaLnBrk="1" hangingPunct="1"/>
              <a:endParaRPr lang="tr-TR" altLang="tr-TR" sz="800">
                <a:solidFill>
                  <a:srgbClr val="FFFF66"/>
                </a:solidFill>
              </a:endParaRPr>
            </a:p>
            <a:p>
              <a:pPr algn="just" eaLnBrk="1" hangingPunct="1"/>
              <a:r>
                <a:rPr lang="tr-TR" altLang="tr-TR" sz="1600">
                  <a:solidFill>
                    <a:srgbClr val="66FFFF"/>
                  </a:solidFill>
                </a:rPr>
                <a:t>Heinrich Olbers</a:t>
              </a:r>
            </a:p>
            <a:p>
              <a:pPr algn="just" eaLnBrk="1" hangingPunct="1"/>
              <a:r>
                <a:rPr lang="tr-TR" altLang="tr-TR" sz="1600" b="1">
                  <a:solidFill>
                    <a:srgbClr val="FFCC66"/>
                  </a:solidFill>
                </a:rPr>
                <a:t>PALLAS</a:t>
              </a:r>
            </a:p>
            <a:p>
              <a:pPr algn="just" eaLnBrk="1" hangingPunct="1"/>
              <a:r>
                <a:rPr lang="tr-TR" altLang="tr-TR" sz="1600">
                  <a:solidFill>
                    <a:srgbClr val="66FFFF"/>
                  </a:solidFill>
                </a:rPr>
                <a:t> </a:t>
              </a:r>
            </a:p>
            <a:p>
              <a:pPr algn="just" eaLnBrk="1" hangingPunct="1"/>
              <a:r>
                <a:rPr lang="tr-TR" altLang="tr-TR" sz="1600">
                  <a:solidFill>
                    <a:srgbClr val="66FFFF"/>
                  </a:solidFill>
                </a:rPr>
                <a:t>P = 4.62 yıl</a:t>
              </a:r>
            </a:p>
            <a:p>
              <a:pPr algn="just" eaLnBrk="1" hangingPunct="1"/>
              <a:r>
                <a:rPr lang="tr-TR" altLang="tr-TR" sz="1600">
                  <a:solidFill>
                    <a:srgbClr val="66FFFF"/>
                  </a:solidFill>
                </a:rPr>
                <a:t>a = 2.77 AB</a:t>
              </a:r>
            </a:p>
            <a:p>
              <a:pPr algn="just" eaLnBrk="1" hangingPunct="1"/>
              <a:r>
                <a:rPr lang="tr-TR" altLang="tr-TR" sz="1600">
                  <a:solidFill>
                    <a:srgbClr val="66FFFF"/>
                  </a:solidFill>
                </a:rPr>
                <a:t>D = 525 km</a:t>
              </a:r>
            </a:p>
          </p:txBody>
        </p:sp>
        <p:pic>
          <p:nvPicPr>
            <p:cNvPr id="4115" name="Picture 21" descr="pallas">
              <a:extLst>
                <a:ext uri="{FF2B5EF4-FFF2-40B4-BE49-F238E27FC236}">
                  <a16:creationId xmlns:a16="http://schemas.microsoft.com/office/drawing/2014/main" id="{F368583F-31E6-583E-AEDD-0DD1413F446D}"/>
                </a:ext>
              </a:extLst>
            </p:cNvPr>
            <p:cNvPicPr>
              <a:picLocks noChangeAspect="1" noChangeArrowheads="1"/>
            </p:cNvPicPr>
            <p:nvPr/>
          </p:nvPicPr>
          <p:blipFill>
            <a:blip r:embed="rId5">
              <a:lum bright="16000"/>
              <a:extLst>
                <a:ext uri="{28A0092B-C50C-407E-A947-70E740481C1C}">
                  <a14:useLocalDpi xmlns:a14="http://schemas.microsoft.com/office/drawing/2010/main" val="0"/>
                </a:ext>
              </a:extLst>
            </a:blip>
            <a:srcRect/>
            <a:stretch>
              <a:fillRect/>
            </a:stretch>
          </p:blipFill>
          <p:spPr bwMode="auto">
            <a:xfrm>
              <a:off x="1137" y="3282"/>
              <a:ext cx="576" cy="864"/>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74108" name="Group 28">
            <a:extLst>
              <a:ext uri="{FF2B5EF4-FFF2-40B4-BE49-F238E27FC236}">
                <a16:creationId xmlns:a16="http://schemas.microsoft.com/office/drawing/2014/main" id="{4BEC986E-23C2-ADFA-8634-68AB5EDCC72A}"/>
              </a:ext>
            </a:extLst>
          </p:cNvPr>
          <p:cNvGrpSpPr>
            <a:grpSpLocks/>
          </p:cNvGrpSpPr>
          <p:nvPr/>
        </p:nvGrpSpPr>
        <p:grpSpPr bwMode="auto">
          <a:xfrm>
            <a:off x="3284538" y="4724400"/>
            <a:ext cx="2573337" cy="1935163"/>
            <a:chOff x="1973" y="2976"/>
            <a:chExt cx="1621" cy="1219"/>
          </a:xfrm>
        </p:grpSpPr>
        <p:sp>
          <p:nvSpPr>
            <p:cNvPr id="4111" name="Rectangle 22">
              <a:extLst>
                <a:ext uri="{FF2B5EF4-FFF2-40B4-BE49-F238E27FC236}">
                  <a16:creationId xmlns:a16="http://schemas.microsoft.com/office/drawing/2014/main" id="{255C456C-682E-1E09-42DC-085639CACDE2}"/>
                </a:ext>
              </a:extLst>
            </p:cNvPr>
            <p:cNvSpPr>
              <a:spLocks noChangeArrowheads="1"/>
            </p:cNvSpPr>
            <p:nvPr/>
          </p:nvSpPr>
          <p:spPr bwMode="auto">
            <a:xfrm>
              <a:off x="1973" y="2976"/>
              <a:ext cx="1621" cy="1219"/>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600" b="1">
                  <a:solidFill>
                    <a:srgbClr val="FFFF66"/>
                  </a:solidFill>
                  <a:latin typeface="Arial" panose="020B0604020202020204" pitchFamily="34" charset="0"/>
                </a:rPr>
                <a:t>1 Eylül 1804</a:t>
              </a:r>
            </a:p>
            <a:p>
              <a:pPr eaLnBrk="1" hangingPunct="1"/>
              <a:endParaRPr lang="tr-TR" altLang="tr-TR" sz="800">
                <a:solidFill>
                  <a:srgbClr val="FFFF66"/>
                </a:solidFill>
              </a:endParaRPr>
            </a:p>
            <a:p>
              <a:pPr eaLnBrk="1" hangingPunct="1"/>
              <a:r>
                <a:rPr lang="tr-TR" altLang="tr-TR" sz="1600">
                  <a:solidFill>
                    <a:srgbClr val="66FFFF"/>
                  </a:solidFill>
                </a:rPr>
                <a:t>Karl L. Harding</a:t>
              </a:r>
            </a:p>
            <a:p>
              <a:pPr eaLnBrk="1" hangingPunct="1"/>
              <a:r>
                <a:rPr lang="tr-TR" altLang="tr-TR" sz="1600" b="1">
                  <a:solidFill>
                    <a:srgbClr val="FFCC66"/>
                  </a:solidFill>
                </a:rPr>
                <a:t>JUNO</a:t>
              </a:r>
            </a:p>
            <a:p>
              <a:pPr eaLnBrk="1" hangingPunct="1"/>
              <a:r>
                <a:rPr lang="tr-TR" altLang="tr-TR" sz="1600">
                  <a:solidFill>
                    <a:srgbClr val="66FFFF"/>
                  </a:solidFill>
                </a:rPr>
                <a:t> </a:t>
              </a:r>
            </a:p>
            <a:p>
              <a:pPr eaLnBrk="1" hangingPunct="1"/>
              <a:r>
                <a:rPr lang="tr-TR" altLang="tr-TR" sz="1600">
                  <a:solidFill>
                    <a:srgbClr val="66FFFF"/>
                  </a:solidFill>
                </a:rPr>
                <a:t>P = 4.4 yıl</a:t>
              </a:r>
            </a:p>
            <a:p>
              <a:pPr eaLnBrk="1" hangingPunct="1"/>
              <a:r>
                <a:rPr lang="tr-TR" altLang="tr-TR" sz="1600">
                  <a:solidFill>
                    <a:srgbClr val="66FFFF"/>
                  </a:solidFill>
                </a:rPr>
                <a:t>a = 2.50 AB</a:t>
              </a:r>
            </a:p>
            <a:p>
              <a:pPr eaLnBrk="1" hangingPunct="1"/>
              <a:r>
                <a:rPr lang="tr-TR" altLang="tr-TR" sz="1600">
                  <a:solidFill>
                    <a:srgbClr val="66FFFF"/>
                  </a:solidFill>
                </a:rPr>
                <a:t>D = 240 km</a:t>
              </a:r>
            </a:p>
          </p:txBody>
        </p:sp>
        <p:pic>
          <p:nvPicPr>
            <p:cNvPr id="4112" name="Picture 23" descr="juno">
              <a:extLst>
                <a:ext uri="{FF2B5EF4-FFF2-40B4-BE49-F238E27FC236}">
                  <a16:creationId xmlns:a16="http://schemas.microsoft.com/office/drawing/2014/main" id="{A4EFF0DA-15C2-4376-5BF6-962502ED75B7}"/>
                </a:ext>
              </a:extLst>
            </p:cNvPr>
            <p:cNvPicPr>
              <a:picLocks noChangeAspect="1" noChangeArrowheads="1" noCrop="1"/>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2880" y="3475"/>
              <a:ext cx="647"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Rectangle 24">
              <a:extLst>
                <a:ext uri="{FF2B5EF4-FFF2-40B4-BE49-F238E27FC236}">
                  <a16:creationId xmlns:a16="http://schemas.microsoft.com/office/drawing/2014/main" id="{31E0A10A-5BB3-7409-7C05-97451A388AC3}"/>
                </a:ext>
              </a:extLst>
            </p:cNvPr>
            <p:cNvSpPr>
              <a:spLocks noChangeArrowheads="1"/>
            </p:cNvSpPr>
            <p:nvPr/>
          </p:nvSpPr>
          <p:spPr bwMode="auto">
            <a:xfrm>
              <a:off x="2880" y="3475"/>
              <a:ext cx="648" cy="575"/>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grpSp>
      <p:grpSp>
        <p:nvGrpSpPr>
          <p:cNvPr id="174109" name="Group 29">
            <a:extLst>
              <a:ext uri="{FF2B5EF4-FFF2-40B4-BE49-F238E27FC236}">
                <a16:creationId xmlns:a16="http://schemas.microsoft.com/office/drawing/2014/main" id="{11AF0780-6EF9-D027-270C-D3EDA9868E9C}"/>
              </a:ext>
            </a:extLst>
          </p:cNvPr>
          <p:cNvGrpSpPr>
            <a:grpSpLocks/>
          </p:cNvGrpSpPr>
          <p:nvPr/>
        </p:nvGrpSpPr>
        <p:grpSpPr bwMode="auto">
          <a:xfrm>
            <a:off x="6205538" y="4724400"/>
            <a:ext cx="2592387" cy="1935163"/>
            <a:chOff x="3787" y="2976"/>
            <a:chExt cx="1633" cy="1219"/>
          </a:xfrm>
        </p:grpSpPr>
        <p:sp>
          <p:nvSpPr>
            <p:cNvPr id="4109" name="Text Box 25">
              <a:extLst>
                <a:ext uri="{FF2B5EF4-FFF2-40B4-BE49-F238E27FC236}">
                  <a16:creationId xmlns:a16="http://schemas.microsoft.com/office/drawing/2014/main" id="{DDCF4786-A26A-6077-7990-3487D84ED8A9}"/>
                </a:ext>
              </a:extLst>
            </p:cNvPr>
            <p:cNvSpPr txBox="1">
              <a:spLocks noChangeArrowheads="1"/>
            </p:cNvSpPr>
            <p:nvPr/>
          </p:nvSpPr>
          <p:spPr bwMode="auto">
            <a:xfrm>
              <a:off x="3787" y="2976"/>
              <a:ext cx="1633" cy="1219"/>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600" b="1">
                  <a:solidFill>
                    <a:srgbClr val="FFFF66"/>
                  </a:solidFill>
                  <a:latin typeface="Arial" panose="020B0604020202020204" pitchFamily="34" charset="0"/>
                </a:rPr>
                <a:t>29 Mart 1807</a:t>
              </a:r>
            </a:p>
            <a:p>
              <a:pPr algn="ctr" eaLnBrk="1" hangingPunct="1"/>
              <a:endParaRPr lang="tr-TR" altLang="tr-TR" sz="800">
                <a:solidFill>
                  <a:srgbClr val="FFFF66"/>
                </a:solidFill>
              </a:endParaRPr>
            </a:p>
            <a:p>
              <a:pPr algn="just" eaLnBrk="1" hangingPunct="1"/>
              <a:r>
                <a:rPr lang="tr-TR" altLang="tr-TR" sz="1600">
                  <a:solidFill>
                    <a:srgbClr val="66FFFF"/>
                  </a:solidFill>
                </a:rPr>
                <a:t>Heinrich Olbers</a:t>
              </a:r>
            </a:p>
            <a:p>
              <a:pPr algn="just" eaLnBrk="1" hangingPunct="1"/>
              <a:r>
                <a:rPr lang="tr-TR" altLang="tr-TR" sz="1600" b="1">
                  <a:solidFill>
                    <a:srgbClr val="FFCC66"/>
                  </a:solidFill>
                </a:rPr>
                <a:t>VESTA</a:t>
              </a:r>
            </a:p>
            <a:p>
              <a:pPr algn="just" eaLnBrk="1" hangingPunct="1"/>
              <a:r>
                <a:rPr lang="tr-TR" altLang="tr-TR" sz="1600">
                  <a:solidFill>
                    <a:srgbClr val="66FFFF"/>
                  </a:solidFill>
                </a:rPr>
                <a:t> </a:t>
              </a:r>
            </a:p>
            <a:p>
              <a:pPr algn="just" eaLnBrk="1" hangingPunct="1"/>
              <a:r>
                <a:rPr lang="tr-TR" altLang="tr-TR" sz="1600">
                  <a:solidFill>
                    <a:srgbClr val="66FFFF"/>
                  </a:solidFill>
                </a:rPr>
                <a:t>P = 3.6 yıl</a:t>
              </a:r>
            </a:p>
            <a:p>
              <a:pPr algn="just" eaLnBrk="1" hangingPunct="1"/>
              <a:r>
                <a:rPr lang="tr-TR" altLang="tr-TR" sz="1600">
                  <a:solidFill>
                    <a:srgbClr val="66FFFF"/>
                  </a:solidFill>
                </a:rPr>
                <a:t>a = 2.36 AB</a:t>
              </a:r>
            </a:p>
            <a:p>
              <a:pPr algn="just" eaLnBrk="1" hangingPunct="1"/>
              <a:r>
                <a:rPr lang="tr-TR" altLang="tr-TR" sz="1600">
                  <a:solidFill>
                    <a:srgbClr val="66FFFF"/>
                  </a:solidFill>
                </a:rPr>
                <a:t>D = 550 km</a:t>
              </a:r>
            </a:p>
          </p:txBody>
        </p:sp>
        <p:pic>
          <p:nvPicPr>
            <p:cNvPr id="4110" name="Picture 26" descr="vesta">
              <a:extLst>
                <a:ext uri="{FF2B5EF4-FFF2-40B4-BE49-F238E27FC236}">
                  <a16:creationId xmlns:a16="http://schemas.microsoft.com/office/drawing/2014/main" id="{0E81B0C7-8436-EA20-2DA2-880AF99C7B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4" y="3457"/>
              <a:ext cx="638" cy="638"/>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097"/>
                                        </p:tgtEl>
                                        <p:attrNameLst>
                                          <p:attrName>style.visibility</p:attrName>
                                        </p:attrNameLst>
                                      </p:cBhvr>
                                      <p:to>
                                        <p:strVal val="visible"/>
                                      </p:to>
                                    </p:set>
                                    <p:animEffect transition="in" filter="fade">
                                      <p:cBhvr>
                                        <p:cTn id="7" dur="1000"/>
                                        <p:tgtEl>
                                          <p:spTgt spid="174097"/>
                                        </p:tgtEl>
                                      </p:cBhvr>
                                    </p:animEffect>
                                  </p:childTnLst>
                                </p:cTn>
                              </p:par>
                              <p:par>
                                <p:cTn id="8" presetID="10" presetClass="entr" presetSubtype="0" fill="hold" nodeType="withEffect">
                                  <p:stCondLst>
                                    <p:cond delay="0"/>
                                  </p:stCondLst>
                                  <p:childTnLst>
                                    <p:set>
                                      <p:cBhvr>
                                        <p:cTn id="9" dur="1" fill="hold">
                                          <p:stCondLst>
                                            <p:cond delay="0"/>
                                          </p:stCondLst>
                                        </p:cTn>
                                        <p:tgtEl>
                                          <p:spTgt spid="174098"/>
                                        </p:tgtEl>
                                        <p:attrNameLst>
                                          <p:attrName>style.visibility</p:attrName>
                                        </p:attrNameLst>
                                      </p:cBhvr>
                                      <p:to>
                                        <p:strVal val="visible"/>
                                      </p:to>
                                    </p:set>
                                    <p:animEffect transition="in" filter="fade">
                                      <p:cBhvr>
                                        <p:cTn id="10" dur="1000"/>
                                        <p:tgtEl>
                                          <p:spTgt spid="174098"/>
                                        </p:tgtEl>
                                      </p:cBhvr>
                                    </p:animEffect>
                                  </p:childTnLst>
                                </p:cTn>
                              </p:par>
                              <p:par>
                                <p:cTn id="11" presetID="10" presetClass="entr" presetSubtype="0" fill="hold" nodeType="withEffect">
                                  <p:stCondLst>
                                    <p:cond delay="0"/>
                                  </p:stCondLst>
                                  <p:childTnLst>
                                    <p:set>
                                      <p:cBhvr>
                                        <p:cTn id="12" dur="1" fill="hold">
                                          <p:stCondLst>
                                            <p:cond delay="0"/>
                                          </p:stCondLst>
                                        </p:cTn>
                                        <p:tgtEl>
                                          <p:spTgt spid="174095"/>
                                        </p:tgtEl>
                                        <p:attrNameLst>
                                          <p:attrName>style.visibility</p:attrName>
                                        </p:attrNameLst>
                                      </p:cBhvr>
                                      <p:to>
                                        <p:strVal val="visible"/>
                                      </p:to>
                                    </p:set>
                                    <p:animEffect transition="in" filter="fade">
                                      <p:cBhvr>
                                        <p:cTn id="13" dur="1000"/>
                                        <p:tgtEl>
                                          <p:spTgt spid="17409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74099"/>
                                        </p:tgtEl>
                                        <p:attrNameLst>
                                          <p:attrName>style.visibility</p:attrName>
                                        </p:attrNameLst>
                                      </p:cBhvr>
                                      <p:to>
                                        <p:strVal val="visible"/>
                                      </p:to>
                                    </p:set>
                                    <p:animEffect transition="in" filter="fade">
                                      <p:cBhvr>
                                        <p:cTn id="18" dur="1000"/>
                                        <p:tgtEl>
                                          <p:spTgt spid="17409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174107"/>
                                        </p:tgtEl>
                                        <p:attrNameLst>
                                          <p:attrName>style.visibility</p:attrName>
                                        </p:attrNameLst>
                                      </p:cBhvr>
                                      <p:to>
                                        <p:strVal val="visible"/>
                                      </p:to>
                                    </p:set>
                                    <p:anim calcmode="lin" valueType="num">
                                      <p:cBhvr>
                                        <p:cTn id="23" dur="500" fill="hold"/>
                                        <p:tgtEl>
                                          <p:spTgt spid="174107"/>
                                        </p:tgtEl>
                                        <p:attrNameLst>
                                          <p:attrName>ppt_w</p:attrName>
                                        </p:attrNameLst>
                                      </p:cBhvr>
                                      <p:tavLst>
                                        <p:tav tm="0">
                                          <p:val>
                                            <p:fltVal val="0"/>
                                          </p:val>
                                        </p:tav>
                                        <p:tav tm="100000">
                                          <p:val>
                                            <p:strVal val="#ppt_w"/>
                                          </p:val>
                                        </p:tav>
                                      </p:tavLst>
                                    </p:anim>
                                    <p:anim calcmode="lin" valueType="num">
                                      <p:cBhvr>
                                        <p:cTn id="24" dur="500" fill="hold"/>
                                        <p:tgtEl>
                                          <p:spTgt spid="174107"/>
                                        </p:tgtEl>
                                        <p:attrNameLst>
                                          <p:attrName>ppt_h</p:attrName>
                                        </p:attrNameLst>
                                      </p:cBhvr>
                                      <p:tavLst>
                                        <p:tav tm="0">
                                          <p:val>
                                            <p:fltVal val="0"/>
                                          </p:val>
                                        </p:tav>
                                        <p:tav tm="100000">
                                          <p:val>
                                            <p:strVal val="#ppt_h"/>
                                          </p:val>
                                        </p:tav>
                                      </p:tavLst>
                                    </p:anim>
                                  </p:childTnLst>
                                </p:cTn>
                              </p:par>
                            </p:childTnLst>
                          </p:cTn>
                        </p:par>
                        <p:par>
                          <p:cTn id="25" fill="hold" nodeType="afterGroup">
                            <p:stCondLst>
                              <p:cond delay="500"/>
                            </p:stCondLst>
                            <p:childTnLst>
                              <p:par>
                                <p:cTn id="26" presetID="23" presetClass="entr" presetSubtype="16" fill="hold" nodeType="afterEffect">
                                  <p:stCondLst>
                                    <p:cond delay="0"/>
                                  </p:stCondLst>
                                  <p:childTnLst>
                                    <p:set>
                                      <p:cBhvr>
                                        <p:cTn id="27" dur="1" fill="hold">
                                          <p:stCondLst>
                                            <p:cond delay="0"/>
                                          </p:stCondLst>
                                        </p:cTn>
                                        <p:tgtEl>
                                          <p:spTgt spid="174108"/>
                                        </p:tgtEl>
                                        <p:attrNameLst>
                                          <p:attrName>style.visibility</p:attrName>
                                        </p:attrNameLst>
                                      </p:cBhvr>
                                      <p:to>
                                        <p:strVal val="visible"/>
                                      </p:to>
                                    </p:set>
                                    <p:anim calcmode="lin" valueType="num">
                                      <p:cBhvr>
                                        <p:cTn id="28" dur="500" fill="hold"/>
                                        <p:tgtEl>
                                          <p:spTgt spid="174108"/>
                                        </p:tgtEl>
                                        <p:attrNameLst>
                                          <p:attrName>ppt_w</p:attrName>
                                        </p:attrNameLst>
                                      </p:cBhvr>
                                      <p:tavLst>
                                        <p:tav tm="0">
                                          <p:val>
                                            <p:fltVal val="0"/>
                                          </p:val>
                                        </p:tav>
                                        <p:tav tm="100000">
                                          <p:val>
                                            <p:strVal val="#ppt_w"/>
                                          </p:val>
                                        </p:tav>
                                      </p:tavLst>
                                    </p:anim>
                                    <p:anim calcmode="lin" valueType="num">
                                      <p:cBhvr>
                                        <p:cTn id="29" dur="500" fill="hold"/>
                                        <p:tgtEl>
                                          <p:spTgt spid="174108"/>
                                        </p:tgtEl>
                                        <p:attrNameLst>
                                          <p:attrName>ppt_h</p:attrName>
                                        </p:attrNameLst>
                                      </p:cBhvr>
                                      <p:tavLst>
                                        <p:tav tm="0">
                                          <p:val>
                                            <p:fltVal val="0"/>
                                          </p:val>
                                        </p:tav>
                                        <p:tav tm="100000">
                                          <p:val>
                                            <p:strVal val="#ppt_h"/>
                                          </p:val>
                                        </p:tav>
                                      </p:tavLst>
                                    </p:anim>
                                  </p:childTnLst>
                                </p:cTn>
                              </p:par>
                            </p:childTnLst>
                          </p:cTn>
                        </p:par>
                        <p:par>
                          <p:cTn id="30" fill="hold" nodeType="afterGroup">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74109"/>
                                        </p:tgtEl>
                                        <p:attrNameLst>
                                          <p:attrName>style.visibility</p:attrName>
                                        </p:attrNameLst>
                                      </p:cBhvr>
                                      <p:to>
                                        <p:strVal val="visible"/>
                                      </p:to>
                                    </p:set>
                                    <p:anim calcmode="lin" valueType="num">
                                      <p:cBhvr>
                                        <p:cTn id="33" dur="500" fill="hold"/>
                                        <p:tgtEl>
                                          <p:spTgt spid="174109"/>
                                        </p:tgtEl>
                                        <p:attrNameLst>
                                          <p:attrName>ppt_w</p:attrName>
                                        </p:attrNameLst>
                                      </p:cBhvr>
                                      <p:tavLst>
                                        <p:tav tm="0">
                                          <p:val>
                                            <p:fltVal val="0"/>
                                          </p:val>
                                        </p:tav>
                                        <p:tav tm="100000">
                                          <p:val>
                                            <p:strVal val="#ppt_w"/>
                                          </p:val>
                                        </p:tav>
                                      </p:tavLst>
                                    </p:anim>
                                    <p:anim calcmode="lin" valueType="num">
                                      <p:cBhvr>
                                        <p:cTn id="34" dur="500" fill="hold"/>
                                        <p:tgtEl>
                                          <p:spTgt spid="1741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5" grpId="0"/>
      <p:bldP spid="17409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23"/>
            </a:gs>
            <a:gs pos="100000">
              <a:srgbClr val="00004C"/>
            </a:gs>
          </a:gsLst>
          <a:lin ang="5400000" scaled="1"/>
        </a:gradFill>
        <a:effectLst/>
      </p:bgPr>
    </p:bg>
    <p:spTree>
      <p:nvGrpSpPr>
        <p:cNvPr id="1" name=""/>
        <p:cNvGrpSpPr/>
        <p:nvPr/>
      </p:nvGrpSpPr>
      <p:grpSpPr>
        <a:xfrm>
          <a:off x="0" y="0"/>
          <a:ext cx="0" cy="0"/>
          <a:chOff x="0" y="0"/>
          <a:chExt cx="0" cy="0"/>
        </a:xfrm>
      </p:grpSpPr>
      <p:pic>
        <p:nvPicPr>
          <p:cNvPr id="5122" name="Picture 2" descr="asteroid_background">
            <a:extLst>
              <a:ext uri="{FF2B5EF4-FFF2-40B4-BE49-F238E27FC236}">
                <a16:creationId xmlns:a16="http://schemas.microsoft.com/office/drawing/2014/main" id="{9EF97C23-2035-F61B-B852-EC166494ABA1}"/>
              </a:ext>
            </a:extLst>
          </p:cNvPr>
          <p:cNvPicPr>
            <a:picLocks noChangeAspect="1" noChangeArrowheads="1"/>
          </p:cNvPicPr>
          <p:nvPr/>
        </p:nvPicPr>
        <p:blipFill>
          <a:blip r:embed="rId2">
            <a:lum bright="-20000" contras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sp>
        <p:nvSpPr>
          <p:cNvPr id="5123" name="Rectangle 3">
            <a:extLst>
              <a:ext uri="{FF2B5EF4-FFF2-40B4-BE49-F238E27FC236}">
                <a16:creationId xmlns:a16="http://schemas.microsoft.com/office/drawing/2014/main" id="{A213B6C6-83E1-8A90-4216-7D324DDE750C}"/>
              </a:ext>
            </a:extLst>
          </p:cNvPr>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5124" name="Text Box 4">
            <a:extLst>
              <a:ext uri="{FF2B5EF4-FFF2-40B4-BE49-F238E27FC236}">
                <a16:creationId xmlns:a16="http://schemas.microsoft.com/office/drawing/2014/main" id="{E6026E8F-9E75-7108-228C-10E56A84F501}"/>
              </a:ext>
            </a:extLst>
          </p:cNvPr>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solidFill>
                  <a:srgbClr val="CCECFF"/>
                </a:solidFill>
                <a:latin typeface="Albertus Medium" pitchFamily="34" charset="0"/>
              </a:rPr>
              <a:t>Asteroidler</a:t>
            </a:r>
            <a:endParaRPr lang="en-US" altLang="tr-TR">
              <a:solidFill>
                <a:srgbClr val="CCECFF"/>
              </a:solidFill>
              <a:latin typeface="Albertus Medium" pitchFamily="34" charset="0"/>
            </a:endParaRPr>
          </a:p>
        </p:txBody>
      </p:sp>
      <p:sp>
        <p:nvSpPr>
          <p:cNvPr id="5125" name="Text Box 5">
            <a:extLst>
              <a:ext uri="{FF2B5EF4-FFF2-40B4-BE49-F238E27FC236}">
                <a16:creationId xmlns:a16="http://schemas.microsoft.com/office/drawing/2014/main" id="{5569FD3E-DCDA-6F4E-99AF-B50241A820ED}"/>
              </a:ext>
            </a:extLst>
          </p:cNvPr>
          <p:cNvSpPr txBox="1">
            <a:spLocks noChangeArrowheads="1"/>
          </p:cNvSpPr>
          <p:nvPr/>
        </p:nvSpPr>
        <p:spPr bwMode="auto">
          <a:xfrm>
            <a:off x="323850" y="981075"/>
            <a:ext cx="8424863"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600">
                <a:solidFill>
                  <a:srgbClr val="66FFFF"/>
                </a:solidFill>
                <a:latin typeface="Arial" panose="020B0604020202020204" pitchFamily="34" charset="0"/>
              </a:rPr>
              <a:t>Güneş sistemimizin oluşumu sırasında bir araya gelen, ancak Jüpiter ve Güneş’in ortak çekimi altında, şu andaki boyutlarında ve konumlarında kalmaya zorlanan artıklar.</a:t>
            </a:r>
          </a:p>
          <a:p>
            <a:pPr algn="just" eaLnBrk="1" hangingPunct="1"/>
            <a:endParaRPr lang="tr-TR" altLang="tr-TR" sz="800">
              <a:latin typeface="Arial" panose="020B0604020202020204" pitchFamily="34" charset="0"/>
            </a:endParaRPr>
          </a:p>
          <a:p>
            <a:pPr algn="ctr" eaLnBrk="1" hangingPunct="1"/>
            <a:r>
              <a:rPr lang="tr-TR" altLang="tr-TR" sz="1600">
                <a:solidFill>
                  <a:srgbClr val="66FFFF"/>
                </a:solidFill>
                <a:latin typeface="Arial" panose="020B0604020202020204" pitchFamily="34" charset="0"/>
              </a:rPr>
              <a:t>1 Haziran 2007 tarihi itibariyle keşfedilen ve kataloglanan asteroid sayısı:</a:t>
            </a:r>
            <a:r>
              <a:rPr lang="tr-TR" altLang="tr-TR" sz="1800">
                <a:solidFill>
                  <a:srgbClr val="66FFFF"/>
                </a:solidFill>
                <a:latin typeface="Arial" panose="020B0604020202020204" pitchFamily="34" charset="0"/>
              </a:rPr>
              <a:t> </a:t>
            </a:r>
            <a:r>
              <a:rPr lang="tr-TR" altLang="tr-TR" sz="1800" b="1">
                <a:solidFill>
                  <a:srgbClr val="FFFF66"/>
                </a:solidFill>
              </a:rPr>
              <a:t>376 537</a:t>
            </a:r>
          </a:p>
          <a:p>
            <a:pPr algn="ctr" eaLnBrk="1" hangingPunct="1"/>
            <a:r>
              <a:rPr lang="tr-TR" altLang="tr-TR" sz="1600">
                <a:solidFill>
                  <a:srgbClr val="66FFFF"/>
                </a:solidFill>
                <a:latin typeface="Arial" panose="020B0604020202020204" pitchFamily="34" charset="0"/>
              </a:rPr>
              <a:t>Tahmin edilen sayıları: </a:t>
            </a:r>
            <a:r>
              <a:rPr lang="tr-TR" altLang="tr-TR" sz="1600" b="1">
                <a:solidFill>
                  <a:srgbClr val="FFFF66"/>
                </a:solidFill>
              </a:rPr>
              <a:t>1.1 -1.6 milyon</a:t>
            </a:r>
            <a:r>
              <a:rPr lang="tr-TR" altLang="tr-TR" sz="1600">
                <a:solidFill>
                  <a:srgbClr val="66FFFF"/>
                </a:solidFill>
                <a:latin typeface="Arial" panose="020B0604020202020204" pitchFamily="34" charset="0"/>
              </a:rPr>
              <a:t> arasında</a:t>
            </a:r>
          </a:p>
        </p:txBody>
      </p:sp>
      <p:pic>
        <p:nvPicPr>
          <p:cNvPr id="175110" name="Picture 6">
            <a:extLst>
              <a:ext uri="{FF2B5EF4-FFF2-40B4-BE49-F238E27FC236}">
                <a16:creationId xmlns:a16="http://schemas.microsoft.com/office/drawing/2014/main" id="{D402AEE9-5265-4532-B2E4-9A24EC16E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2565400"/>
            <a:ext cx="3633788" cy="36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11" name="Picture 7">
            <a:extLst>
              <a:ext uri="{FF2B5EF4-FFF2-40B4-BE49-F238E27FC236}">
                <a16:creationId xmlns:a16="http://schemas.microsoft.com/office/drawing/2014/main" id="{6C9EC3B2-283A-F309-EBF0-79AD7FAD3D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454400"/>
            <a:ext cx="1982788" cy="184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112" name="Oval 8">
            <a:extLst>
              <a:ext uri="{FF2B5EF4-FFF2-40B4-BE49-F238E27FC236}">
                <a16:creationId xmlns:a16="http://schemas.microsoft.com/office/drawing/2014/main" id="{B0EEB54A-A974-2848-A687-E18F73C0A9B2}"/>
              </a:ext>
            </a:extLst>
          </p:cNvPr>
          <p:cNvSpPr>
            <a:spLocks noChangeArrowheads="1"/>
          </p:cNvSpPr>
          <p:nvPr/>
        </p:nvSpPr>
        <p:spPr bwMode="auto">
          <a:xfrm>
            <a:off x="2106613" y="4303713"/>
            <a:ext cx="144462" cy="144462"/>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75113" name="Line 9">
            <a:extLst>
              <a:ext uri="{FF2B5EF4-FFF2-40B4-BE49-F238E27FC236}">
                <a16:creationId xmlns:a16="http://schemas.microsoft.com/office/drawing/2014/main" id="{6A32D626-B884-F36F-5705-C11F9BEA506A}"/>
              </a:ext>
            </a:extLst>
          </p:cNvPr>
          <p:cNvSpPr>
            <a:spLocks noChangeShapeType="1"/>
          </p:cNvSpPr>
          <p:nvPr/>
        </p:nvSpPr>
        <p:spPr bwMode="auto">
          <a:xfrm flipH="1">
            <a:off x="827088" y="5843588"/>
            <a:ext cx="288925" cy="28892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75114" name="Line 10">
            <a:extLst>
              <a:ext uri="{FF2B5EF4-FFF2-40B4-BE49-F238E27FC236}">
                <a16:creationId xmlns:a16="http://schemas.microsoft.com/office/drawing/2014/main" id="{D922F8E8-FC32-3369-A480-84EC95F9E13C}"/>
              </a:ext>
            </a:extLst>
          </p:cNvPr>
          <p:cNvSpPr>
            <a:spLocks noChangeShapeType="1"/>
          </p:cNvSpPr>
          <p:nvPr/>
        </p:nvSpPr>
        <p:spPr bwMode="auto">
          <a:xfrm>
            <a:off x="2339975" y="4826000"/>
            <a:ext cx="936625" cy="1296988"/>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75115" name="Text Box 11">
            <a:extLst>
              <a:ext uri="{FF2B5EF4-FFF2-40B4-BE49-F238E27FC236}">
                <a16:creationId xmlns:a16="http://schemas.microsoft.com/office/drawing/2014/main" id="{68E1EF85-E0F8-21EA-B42A-279F960A55C2}"/>
              </a:ext>
            </a:extLst>
          </p:cNvPr>
          <p:cNvSpPr txBox="1">
            <a:spLocks noChangeArrowheads="1"/>
          </p:cNvSpPr>
          <p:nvPr/>
        </p:nvSpPr>
        <p:spPr bwMode="auto">
          <a:xfrm>
            <a:off x="250825" y="6092825"/>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200">
                <a:solidFill>
                  <a:schemeClr val="bg1"/>
                </a:solidFill>
                <a:latin typeface="Arial" panose="020B0604020202020204" pitchFamily="34" charset="0"/>
              </a:rPr>
              <a:t>Jüpiter’in</a:t>
            </a:r>
          </a:p>
          <a:p>
            <a:pPr algn="ctr" eaLnBrk="1" hangingPunct="1"/>
            <a:r>
              <a:rPr lang="tr-TR" altLang="tr-TR" sz="1200">
                <a:solidFill>
                  <a:schemeClr val="bg1"/>
                </a:solidFill>
                <a:latin typeface="Arial" panose="020B0604020202020204" pitchFamily="34" charset="0"/>
              </a:rPr>
              <a:t>yörüngesi</a:t>
            </a:r>
          </a:p>
        </p:txBody>
      </p:sp>
      <p:sp>
        <p:nvSpPr>
          <p:cNvPr id="175116" name="Text Box 12">
            <a:extLst>
              <a:ext uri="{FF2B5EF4-FFF2-40B4-BE49-F238E27FC236}">
                <a16:creationId xmlns:a16="http://schemas.microsoft.com/office/drawing/2014/main" id="{6E73F465-2864-C2FE-925E-CEB563F6BE1B}"/>
              </a:ext>
            </a:extLst>
          </p:cNvPr>
          <p:cNvSpPr txBox="1">
            <a:spLocks noChangeArrowheads="1"/>
          </p:cNvSpPr>
          <p:nvPr/>
        </p:nvSpPr>
        <p:spPr bwMode="auto">
          <a:xfrm>
            <a:off x="2914650" y="6092825"/>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200">
                <a:solidFill>
                  <a:schemeClr val="bg1"/>
                </a:solidFill>
                <a:latin typeface="Arial" panose="020B0604020202020204" pitchFamily="34" charset="0"/>
              </a:rPr>
              <a:t>Mars’ın</a:t>
            </a:r>
          </a:p>
          <a:p>
            <a:pPr algn="ctr" eaLnBrk="1" hangingPunct="1"/>
            <a:r>
              <a:rPr lang="tr-TR" altLang="tr-TR" sz="1200">
                <a:solidFill>
                  <a:schemeClr val="bg1"/>
                </a:solidFill>
                <a:latin typeface="Arial" panose="020B0604020202020204" pitchFamily="34" charset="0"/>
              </a:rPr>
              <a:t>yörüngesi</a:t>
            </a:r>
          </a:p>
        </p:txBody>
      </p:sp>
      <p:sp>
        <p:nvSpPr>
          <p:cNvPr id="175117" name="Text Box 13">
            <a:extLst>
              <a:ext uri="{FF2B5EF4-FFF2-40B4-BE49-F238E27FC236}">
                <a16:creationId xmlns:a16="http://schemas.microsoft.com/office/drawing/2014/main" id="{E48BAFB4-8EDF-1FB9-3209-CD962DFC474F}"/>
              </a:ext>
            </a:extLst>
          </p:cNvPr>
          <p:cNvSpPr txBox="1">
            <a:spLocks noChangeArrowheads="1"/>
          </p:cNvSpPr>
          <p:nvPr/>
        </p:nvSpPr>
        <p:spPr bwMode="auto">
          <a:xfrm>
            <a:off x="1692275" y="4508500"/>
            <a:ext cx="9366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900">
                <a:solidFill>
                  <a:srgbClr val="FFFF00"/>
                </a:solidFill>
                <a:latin typeface="Arial" panose="020B0604020202020204" pitchFamily="34" charset="0"/>
              </a:rPr>
              <a:t>GÜNEŞ</a:t>
            </a:r>
          </a:p>
        </p:txBody>
      </p:sp>
      <p:pic>
        <p:nvPicPr>
          <p:cNvPr id="175118" name="Picture 14">
            <a:extLst>
              <a:ext uri="{FF2B5EF4-FFF2-40B4-BE49-F238E27FC236}">
                <a16:creationId xmlns:a16="http://schemas.microsoft.com/office/drawing/2014/main" id="{69923778-A4A2-7CC5-FBAA-D0F897CFB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8" y="2290763"/>
            <a:ext cx="3379787"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119" name="Text Box 15">
            <a:extLst>
              <a:ext uri="{FF2B5EF4-FFF2-40B4-BE49-F238E27FC236}">
                <a16:creationId xmlns:a16="http://schemas.microsoft.com/office/drawing/2014/main" id="{78E743CF-C986-FE35-7594-E83D8771C0B6}"/>
              </a:ext>
            </a:extLst>
          </p:cNvPr>
          <p:cNvSpPr txBox="1">
            <a:spLocks noChangeArrowheads="1"/>
          </p:cNvSpPr>
          <p:nvPr/>
        </p:nvSpPr>
        <p:spPr bwMode="auto">
          <a:xfrm>
            <a:off x="4356100" y="2349500"/>
            <a:ext cx="43926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600">
                <a:solidFill>
                  <a:srgbClr val="66FFFF"/>
                </a:solidFill>
                <a:latin typeface="Arial" panose="020B0604020202020204" pitchFamily="34" charset="0"/>
              </a:rPr>
              <a:t>Kaydedilen gökyüzü görüntüleri üzerinde yapılan sabırlı araştırmalarla keşfediliyorlar</a:t>
            </a:r>
          </a:p>
        </p:txBody>
      </p:sp>
      <p:grpSp>
        <p:nvGrpSpPr>
          <p:cNvPr id="175126" name="Group 22">
            <a:extLst>
              <a:ext uri="{FF2B5EF4-FFF2-40B4-BE49-F238E27FC236}">
                <a16:creationId xmlns:a16="http://schemas.microsoft.com/office/drawing/2014/main" id="{41BD74AE-4115-6D9F-7059-8B211A0FEC3C}"/>
              </a:ext>
            </a:extLst>
          </p:cNvPr>
          <p:cNvGrpSpPr>
            <a:grpSpLocks/>
          </p:cNvGrpSpPr>
          <p:nvPr/>
        </p:nvGrpSpPr>
        <p:grpSpPr bwMode="auto">
          <a:xfrm>
            <a:off x="5508625" y="2997200"/>
            <a:ext cx="2089150" cy="2087563"/>
            <a:chOff x="3424" y="1888"/>
            <a:chExt cx="1316" cy="1315"/>
          </a:xfrm>
        </p:grpSpPr>
        <p:pic>
          <p:nvPicPr>
            <p:cNvPr id="5141" name="Picture 16" descr="Asteroid_2004_FH">
              <a:extLst>
                <a:ext uri="{FF2B5EF4-FFF2-40B4-BE49-F238E27FC236}">
                  <a16:creationId xmlns:a16="http://schemas.microsoft.com/office/drawing/2014/main" id="{7D7105BF-9883-843C-18F7-AF4A870207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4" y="1888"/>
              <a:ext cx="1309"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2" name="Rectangle 17">
              <a:extLst>
                <a:ext uri="{FF2B5EF4-FFF2-40B4-BE49-F238E27FC236}">
                  <a16:creationId xmlns:a16="http://schemas.microsoft.com/office/drawing/2014/main" id="{C1D17469-50A1-9AA6-C1D4-512C5F1D15E9}"/>
                </a:ext>
              </a:extLst>
            </p:cNvPr>
            <p:cNvSpPr>
              <a:spLocks noChangeArrowheads="1"/>
            </p:cNvSpPr>
            <p:nvPr/>
          </p:nvSpPr>
          <p:spPr bwMode="auto">
            <a:xfrm>
              <a:off x="3424" y="1888"/>
              <a:ext cx="1316" cy="1315"/>
            </a:xfrm>
            <a:prstGeom prst="rect">
              <a:avLst/>
            </a:prstGeom>
            <a:noFill/>
            <a:ln w="9525">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grpSp>
      <p:sp>
        <p:nvSpPr>
          <p:cNvPr id="175122" name="Rectangle 18">
            <a:extLst>
              <a:ext uri="{FF2B5EF4-FFF2-40B4-BE49-F238E27FC236}">
                <a16:creationId xmlns:a16="http://schemas.microsoft.com/office/drawing/2014/main" id="{DF753977-CE16-4D99-C428-2E1BF089D36D}"/>
              </a:ext>
            </a:extLst>
          </p:cNvPr>
          <p:cNvSpPr>
            <a:spLocks noChangeArrowheads="1"/>
          </p:cNvSpPr>
          <p:nvPr/>
        </p:nvSpPr>
        <p:spPr bwMode="auto">
          <a:xfrm>
            <a:off x="4375150" y="2368550"/>
            <a:ext cx="4319588" cy="2808288"/>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75123" name="Line 19">
            <a:extLst>
              <a:ext uri="{FF2B5EF4-FFF2-40B4-BE49-F238E27FC236}">
                <a16:creationId xmlns:a16="http://schemas.microsoft.com/office/drawing/2014/main" id="{F49B193B-C45A-16E9-1E79-55C733344376}"/>
              </a:ext>
            </a:extLst>
          </p:cNvPr>
          <p:cNvSpPr>
            <a:spLocks noChangeShapeType="1"/>
          </p:cNvSpPr>
          <p:nvPr/>
        </p:nvSpPr>
        <p:spPr bwMode="auto">
          <a:xfrm flipH="1">
            <a:off x="1619250" y="5157788"/>
            <a:ext cx="215900" cy="358775"/>
          </a:xfrm>
          <a:prstGeom prst="line">
            <a:avLst/>
          </a:prstGeom>
          <a:noFill/>
          <a:ln w="952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75124" name="Text Box 20">
            <a:extLst>
              <a:ext uri="{FF2B5EF4-FFF2-40B4-BE49-F238E27FC236}">
                <a16:creationId xmlns:a16="http://schemas.microsoft.com/office/drawing/2014/main" id="{3E64C9C0-527B-7EA1-D111-D544F9ACDDA5}"/>
              </a:ext>
            </a:extLst>
          </p:cNvPr>
          <p:cNvSpPr txBox="1">
            <a:spLocks noChangeArrowheads="1"/>
          </p:cNvSpPr>
          <p:nvPr/>
        </p:nvSpPr>
        <p:spPr bwMode="auto">
          <a:xfrm>
            <a:off x="1187450" y="5492750"/>
            <a:ext cx="925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200">
                <a:solidFill>
                  <a:srgbClr val="66FFFF"/>
                </a:solidFill>
                <a:latin typeface="Arial" panose="020B0604020202020204" pitchFamily="34" charset="0"/>
              </a:rPr>
              <a:t>ana kuşak</a:t>
            </a:r>
          </a:p>
          <a:p>
            <a:pPr algn="ctr" eaLnBrk="1" hangingPunct="1"/>
            <a:r>
              <a:rPr lang="tr-TR" altLang="tr-TR" sz="1200">
                <a:solidFill>
                  <a:srgbClr val="66FFFF"/>
                </a:solidFill>
                <a:latin typeface="Arial" panose="020B0604020202020204" pitchFamily="34" charset="0"/>
              </a:rPr>
              <a:t>asteroidleri</a:t>
            </a:r>
          </a:p>
        </p:txBody>
      </p:sp>
      <p:sp>
        <p:nvSpPr>
          <p:cNvPr id="175125" name="Text Box 21">
            <a:extLst>
              <a:ext uri="{FF2B5EF4-FFF2-40B4-BE49-F238E27FC236}">
                <a16:creationId xmlns:a16="http://schemas.microsoft.com/office/drawing/2014/main" id="{721F492A-F37E-CFBE-2921-297AED6851DB}"/>
              </a:ext>
            </a:extLst>
          </p:cNvPr>
          <p:cNvSpPr txBox="1">
            <a:spLocks noChangeArrowheads="1"/>
          </p:cNvSpPr>
          <p:nvPr/>
        </p:nvSpPr>
        <p:spPr bwMode="auto">
          <a:xfrm>
            <a:off x="4356100" y="5373688"/>
            <a:ext cx="4343400" cy="1292225"/>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600">
                <a:solidFill>
                  <a:srgbClr val="66FFFF"/>
                </a:solidFill>
                <a:latin typeface="Arial" panose="020B0604020202020204" pitchFamily="34" charset="0"/>
              </a:rPr>
              <a:t>Jüpiter ile aynı yörüngeyi paylaşan, gezegenin 60</a:t>
            </a:r>
            <a:r>
              <a:rPr lang="en-US" altLang="tr-TR" sz="1600">
                <a:solidFill>
                  <a:srgbClr val="66FFFF"/>
                </a:solidFill>
                <a:latin typeface="Arial" panose="020B0604020202020204" pitchFamily="34" charset="0"/>
                <a:cs typeface="Arial" panose="020B0604020202020204" pitchFamily="34" charset="0"/>
              </a:rPr>
              <a:t>º</a:t>
            </a:r>
            <a:r>
              <a:rPr lang="tr-TR" altLang="tr-TR" sz="1600">
                <a:solidFill>
                  <a:srgbClr val="66FFFF"/>
                </a:solidFill>
                <a:latin typeface="Arial" panose="020B0604020202020204" pitchFamily="34" charset="0"/>
                <a:cs typeface="Arial" panose="020B0604020202020204" pitchFamily="34" charset="0"/>
              </a:rPr>
              <a:t> önünde ve arkasında, Güneş etrafında dönen ilginç örnekleri de var:</a:t>
            </a:r>
          </a:p>
          <a:p>
            <a:pPr algn="just" eaLnBrk="1" hangingPunct="1"/>
            <a:endParaRPr lang="tr-TR" altLang="tr-TR" sz="1000">
              <a:solidFill>
                <a:srgbClr val="66FFFF"/>
              </a:solidFill>
              <a:latin typeface="Arial" panose="020B0604020202020204" pitchFamily="34" charset="0"/>
              <a:cs typeface="Arial" panose="020B0604020202020204" pitchFamily="34" charset="0"/>
            </a:endParaRPr>
          </a:p>
          <a:p>
            <a:pPr algn="ctr" eaLnBrk="1" hangingPunct="1"/>
            <a:r>
              <a:rPr lang="tr-TR" altLang="tr-TR" sz="2000" b="1">
                <a:solidFill>
                  <a:srgbClr val="00FF00"/>
                </a:solidFill>
                <a:latin typeface="Arial" panose="020B0604020202020204" pitchFamily="34" charset="0"/>
                <a:cs typeface="Arial" panose="020B0604020202020204" pitchFamily="34" charset="0"/>
              </a:rPr>
              <a:t>TRUVALILAR</a:t>
            </a:r>
            <a:endParaRPr lang="en-US" altLang="tr-TR" sz="2000" b="1">
              <a:solidFill>
                <a:srgbClr val="00FF00"/>
              </a:solidFill>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5110"/>
                                        </p:tgtEl>
                                        <p:attrNameLst>
                                          <p:attrName>style.visibility</p:attrName>
                                        </p:attrNameLst>
                                      </p:cBhvr>
                                      <p:to>
                                        <p:strVal val="visible"/>
                                      </p:to>
                                    </p:set>
                                    <p:animEffect transition="in" filter="fade">
                                      <p:cBhvr>
                                        <p:cTn id="7" dur="500"/>
                                        <p:tgtEl>
                                          <p:spTgt spid="175110"/>
                                        </p:tgtEl>
                                      </p:cBhvr>
                                    </p:animEffect>
                                  </p:childTnLst>
                                </p:cTn>
                              </p:par>
                              <p:par>
                                <p:cTn id="8" presetID="10" presetClass="entr" presetSubtype="0" fill="hold" nodeType="withEffect">
                                  <p:stCondLst>
                                    <p:cond delay="0"/>
                                  </p:stCondLst>
                                  <p:childTnLst>
                                    <p:set>
                                      <p:cBhvr>
                                        <p:cTn id="9" dur="1" fill="hold">
                                          <p:stCondLst>
                                            <p:cond delay="0"/>
                                          </p:stCondLst>
                                        </p:cTn>
                                        <p:tgtEl>
                                          <p:spTgt spid="175111"/>
                                        </p:tgtEl>
                                        <p:attrNameLst>
                                          <p:attrName>style.visibility</p:attrName>
                                        </p:attrNameLst>
                                      </p:cBhvr>
                                      <p:to>
                                        <p:strVal val="visible"/>
                                      </p:to>
                                    </p:set>
                                    <p:animEffect transition="in" filter="fade">
                                      <p:cBhvr>
                                        <p:cTn id="10" dur="500"/>
                                        <p:tgtEl>
                                          <p:spTgt spid="175111"/>
                                        </p:tgtEl>
                                      </p:cBhvr>
                                    </p:animEffect>
                                  </p:childTnLst>
                                </p:cTn>
                              </p:par>
                              <p:par>
                                <p:cTn id="11" presetID="10" presetClass="entr" presetSubtype="0" fill="hold" nodeType="withEffect">
                                  <p:stCondLst>
                                    <p:cond delay="0"/>
                                  </p:stCondLst>
                                  <p:childTnLst>
                                    <p:set>
                                      <p:cBhvr>
                                        <p:cTn id="12" dur="1" fill="hold">
                                          <p:stCondLst>
                                            <p:cond delay="0"/>
                                          </p:stCondLst>
                                        </p:cTn>
                                        <p:tgtEl>
                                          <p:spTgt spid="175123"/>
                                        </p:tgtEl>
                                        <p:attrNameLst>
                                          <p:attrName>style.visibility</p:attrName>
                                        </p:attrNameLst>
                                      </p:cBhvr>
                                      <p:to>
                                        <p:strVal val="visible"/>
                                      </p:to>
                                    </p:set>
                                    <p:animEffect transition="in" filter="fade">
                                      <p:cBhvr>
                                        <p:cTn id="13" dur="500"/>
                                        <p:tgtEl>
                                          <p:spTgt spid="175123"/>
                                        </p:tgtEl>
                                      </p:cBhvr>
                                    </p:animEffect>
                                  </p:childTnLst>
                                </p:cTn>
                              </p:par>
                              <p:par>
                                <p:cTn id="14" presetID="10" presetClass="entr" presetSubtype="0" fill="hold" nodeType="withEffect">
                                  <p:stCondLst>
                                    <p:cond delay="0"/>
                                  </p:stCondLst>
                                  <p:childTnLst>
                                    <p:set>
                                      <p:cBhvr>
                                        <p:cTn id="15" dur="1" fill="hold">
                                          <p:stCondLst>
                                            <p:cond delay="0"/>
                                          </p:stCondLst>
                                        </p:cTn>
                                        <p:tgtEl>
                                          <p:spTgt spid="175124"/>
                                        </p:tgtEl>
                                        <p:attrNameLst>
                                          <p:attrName>style.visibility</p:attrName>
                                        </p:attrNameLst>
                                      </p:cBhvr>
                                      <p:to>
                                        <p:strVal val="visible"/>
                                      </p:to>
                                    </p:set>
                                    <p:animEffect transition="in" filter="fade">
                                      <p:cBhvr>
                                        <p:cTn id="16" dur="500"/>
                                        <p:tgtEl>
                                          <p:spTgt spid="175124"/>
                                        </p:tgtEl>
                                      </p:cBhvr>
                                    </p:animEffect>
                                  </p:childTnLst>
                                </p:cTn>
                              </p:par>
                              <p:par>
                                <p:cTn id="17" presetID="10" presetClass="entr" presetSubtype="0" fill="hold" nodeType="withEffect">
                                  <p:stCondLst>
                                    <p:cond delay="0"/>
                                  </p:stCondLst>
                                  <p:childTnLst>
                                    <p:set>
                                      <p:cBhvr>
                                        <p:cTn id="18" dur="1" fill="hold">
                                          <p:stCondLst>
                                            <p:cond delay="0"/>
                                          </p:stCondLst>
                                        </p:cTn>
                                        <p:tgtEl>
                                          <p:spTgt spid="175115"/>
                                        </p:tgtEl>
                                        <p:attrNameLst>
                                          <p:attrName>style.visibility</p:attrName>
                                        </p:attrNameLst>
                                      </p:cBhvr>
                                      <p:to>
                                        <p:strVal val="visible"/>
                                      </p:to>
                                    </p:set>
                                    <p:animEffect transition="in" filter="fade">
                                      <p:cBhvr>
                                        <p:cTn id="19" dur="500"/>
                                        <p:tgtEl>
                                          <p:spTgt spid="175115"/>
                                        </p:tgtEl>
                                      </p:cBhvr>
                                    </p:animEffect>
                                  </p:childTnLst>
                                </p:cTn>
                              </p:par>
                              <p:par>
                                <p:cTn id="20" presetID="10" presetClass="entr" presetSubtype="0" fill="hold" nodeType="withEffect">
                                  <p:stCondLst>
                                    <p:cond delay="0"/>
                                  </p:stCondLst>
                                  <p:childTnLst>
                                    <p:set>
                                      <p:cBhvr>
                                        <p:cTn id="21" dur="1" fill="hold">
                                          <p:stCondLst>
                                            <p:cond delay="0"/>
                                          </p:stCondLst>
                                        </p:cTn>
                                        <p:tgtEl>
                                          <p:spTgt spid="175112"/>
                                        </p:tgtEl>
                                        <p:attrNameLst>
                                          <p:attrName>style.visibility</p:attrName>
                                        </p:attrNameLst>
                                      </p:cBhvr>
                                      <p:to>
                                        <p:strVal val="visible"/>
                                      </p:to>
                                    </p:set>
                                    <p:animEffect transition="in" filter="fade">
                                      <p:cBhvr>
                                        <p:cTn id="22" dur="500"/>
                                        <p:tgtEl>
                                          <p:spTgt spid="175112"/>
                                        </p:tgtEl>
                                      </p:cBhvr>
                                    </p:animEffect>
                                  </p:childTnLst>
                                </p:cTn>
                              </p:par>
                              <p:par>
                                <p:cTn id="23" presetID="10" presetClass="entr" presetSubtype="0" fill="hold" nodeType="withEffect">
                                  <p:stCondLst>
                                    <p:cond delay="0"/>
                                  </p:stCondLst>
                                  <p:childTnLst>
                                    <p:set>
                                      <p:cBhvr>
                                        <p:cTn id="24" dur="1" fill="hold">
                                          <p:stCondLst>
                                            <p:cond delay="0"/>
                                          </p:stCondLst>
                                        </p:cTn>
                                        <p:tgtEl>
                                          <p:spTgt spid="175117"/>
                                        </p:tgtEl>
                                        <p:attrNameLst>
                                          <p:attrName>style.visibility</p:attrName>
                                        </p:attrNameLst>
                                      </p:cBhvr>
                                      <p:to>
                                        <p:strVal val="visible"/>
                                      </p:to>
                                    </p:set>
                                    <p:animEffect transition="in" filter="fade">
                                      <p:cBhvr>
                                        <p:cTn id="25" dur="500"/>
                                        <p:tgtEl>
                                          <p:spTgt spid="175117"/>
                                        </p:tgtEl>
                                      </p:cBhvr>
                                    </p:animEffect>
                                  </p:childTnLst>
                                </p:cTn>
                              </p:par>
                              <p:par>
                                <p:cTn id="26" presetID="10" presetClass="entr" presetSubtype="0" fill="hold" nodeType="withEffect">
                                  <p:stCondLst>
                                    <p:cond delay="0"/>
                                  </p:stCondLst>
                                  <p:childTnLst>
                                    <p:set>
                                      <p:cBhvr>
                                        <p:cTn id="27" dur="1" fill="hold">
                                          <p:stCondLst>
                                            <p:cond delay="0"/>
                                          </p:stCondLst>
                                        </p:cTn>
                                        <p:tgtEl>
                                          <p:spTgt spid="175113"/>
                                        </p:tgtEl>
                                        <p:attrNameLst>
                                          <p:attrName>style.visibility</p:attrName>
                                        </p:attrNameLst>
                                      </p:cBhvr>
                                      <p:to>
                                        <p:strVal val="visible"/>
                                      </p:to>
                                    </p:set>
                                    <p:animEffect transition="in" filter="fade">
                                      <p:cBhvr>
                                        <p:cTn id="28" dur="500"/>
                                        <p:tgtEl>
                                          <p:spTgt spid="175113"/>
                                        </p:tgtEl>
                                      </p:cBhvr>
                                    </p:animEffect>
                                  </p:childTnLst>
                                </p:cTn>
                              </p:par>
                              <p:par>
                                <p:cTn id="29" presetID="10" presetClass="entr" presetSubtype="0" fill="hold" nodeType="withEffect">
                                  <p:stCondLst>
                                    <p:cond delay="0"/>
                                  </p:stCondLst>
                                  <p:childTnLst>
                                    <p:set>
                                      <p:cBhvr>
                                        <p:cTn id="30" dur="1" fill="hold">
                                          <p:stCondLst>
                                            <p:cond delay="0"/>
                                          </p:stCondLst>
                                        </p:cTn>
                                        <p:tgtEl>
                                          <p:spTgt spid="175114"/>
                                        </p:tgtEl>
                                        <p:attrNameLst>
                                          <p:attrName>style.visibility</p:attrName>
                                        </p:attrNameLst>
                                      </p:cBhvr>
                                      <p:to>
                                        <p:strVal val="visible"/>
                                      </p:to>
                                    </p:set>
                                    <p:animEffect transition="in" filter="fade">
                                      <p:cBhvr>
                                        <p:cTn id="31" dur="500"/>
                                        <p:tgtEl>
                                          <p:spTgt spid="175114"/>
                                        </p:tgtEl>
                                      </p:cBhvr>
                                    </p:animEffect>
                                  </p:childTnLst>
                                </p:cTn>
                              </p:par>
                              <p:par>
                                <p:cTn id="32" presetID="10" presetClass="entr" presetSubtype="0" fill="hold" nodeType="withEffect">
                                  <p:stCondLst>
                                    <p:cond delay="0"/>
                                  </p:stCondLst>
                                  <p:childTnLst>
                                    <p:set>
                                      <p:cBhvr>
                                        <p:cTn id="33" dur="1" fill="hold">
                                          <p:stCondLst>
                                            <p:cond delay="0"/>
                                          </p:stCondLst>
                                        </p:cTn>
                                        <p:tgtEl>
                                          <p:spTgt spid="175116"/>
                                        </p:tgtEl>
                                        <p:attrNameLst>
                                          <p:attrName>style.visibility</p:attrName>
                                        </p:attrNameLst>
                                      </p:cBhvr>
                                      <p:to>
                                        <p:strVal val="visible"/>
                                      </p:to>
                                    </p:set>
                                    <p:animEffect transition="in" filter="fade">
                                      <p:cBhvr>
                                        <p:cTn id="34" dur="500"/>
                                        <p:tgtEl>
                                          <p:spTgt spid="175116"/>
                                        </p:tgtEl>
                                      </p:cBhvr>
                                    </p:animEffect>
                                  </p:childTnLst>
                                </p:cTn>
                              </p:par>
                              <p:par>
                                <p:cTn id="35" presetID="10" presetClass="entr" presetSubtype="0" fill="hold" nodeType="withEffect">
                                  <p:stCondLst>
                                    <p:cond delay="0"/>
                                  </p:stCondLst>
                                  <p:childTnLst>
                                    <p:set>
                                      <p:cBhvr>
                                        <p:cTn id="36" dur="1" fill="hold">
                                          <p:stCondLst>
                                            <p:cond delay="0"/>
                                          </p:stCondLst>
                                        </p:cTn>
                                        <p:tgtEl>
                                          <p:spTgt spid="175119"/>
                                        </p:tgtEl>
                                        <p:attrNameLst>
                                          <p:attrName>style.visibility</p:attrName>
                                        </p:attrNameLst>
                                      </p:cBhvr>
                                      <p:to>
                                        <p:strVal val="visible"/>
                                      </p:to>
                                    </p:set>
                                    <p:animEffect transition="in" filter="fade">
                                      <p:cBhvr>
                                        <p:cTn id="37" dur="500"/>
                                        <p:tgtEl>
                                          <p:spTgt spid="175119"/>
                                        </p:tgtEl>
                                      </p:cBhvr>
                                    </p:animEffect>
                                  </p:childTnLst>
                                </p:cTn>
                              </p:par>
                              <p:par>
                                <p:cTn id="38" presetID="10" presetClass="entr" presetSubtype="0" fill="hold" nodeType="withEffect">
                                  <p:stCondLst>
                                    <p:cond delay="0"/>
                                  </p:stCondLst>
                                  <p:childTnLst>
                                    <p:set>
                                      <p:cBhvr>
                                        <p:cTn id="39" dur="1" fill="hold">
                                          <p:stCondLst>
                                            <p:cond delay="0"/>
                                          </p:stCondLst>
                                        </p:cTn>
                                        <p:tgtEl>
                                          <p:spTgt spid="175122"/>
                                        </p:tgtEl>
                                        <p:attrNameLst>
                                          <p:attrName>style.visibility</p:attrName>
                                        </p:attrNameLst>
                                      </p:cBhvr>
                                      <p:to>
                                        <p:strVal val="visible"/>
                                      </p:to>
                                    </p:set>
                                    <p:animEffect transition="in" filter="fade">
                                      <p:cBhvr>
                                        <p:cTn id="40" dur="500"/>
                                        <p:tgtEl>
                                          <p:spTgt spid="175122"/>
                                        </p:tgtEl>
                                      </p:cBhvr>
                                    </p:animEffect>
                                  </p:childTnLst>
                                </p:cTn>
                              </p:par>
                              <p:par>
                                <p:cTn id="41" presetID="10" presetClass="entr" presetSubtype="0" fill="hold" nodeType="withEffect">
                                  <p:stCondLst>
                                    <p:cond delay="0"/>
                                  </p:stCondLst>
                                  <p:childTnLst>
                                    <p:set>
                                      <p:cBhvr>
                                        <p:cTn id="42" dur="1" fill="hold">
                                          <p:stCondLst>
                                            <p:cond delay="0"/>
                                          </p:stCondLst>
                                        </p:cTn>
                                        <p:tgtEl>
                                          <p:spTgt spid="175126"/>
                                        </p:tgtEl>
                                        <p:attrNameLst>
                                          <p:attrName>style.visibility</p:attrName>
                                        </p:attrNameLst>
                                      </p:cBhvr>
                                      <p:to>
                                        <p:strVal val="visible"/>
                                      </p:to>
                                    </p:set>
                                    <p:animEffect transition="in" filter="fade">
                                      <p:cBhvr>
                                        <p:cTn id="43" dur="500"/>
                                        <p:tgtEl>
                                          <p:spTgt spid="17512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175118"/>
                                        </p:tgtEl>
                                        <p:attrNameLst>
                                          <p:attrName>style.visibility</p:attrName>
                                        </p:attrNameLst>
                                      </p:cBhvr>
                                      <p:to>
                                        <p:strVal val="visible"/>
                                      </p:to>
                                    </p:set>
                                    <p:animEffect transition="in" filter="fade">
                                      <p:cBhvr>
                                        <p:cTn id="48" dur="500"/>
                                        <p:tgtEl>
                                          <p:spTgt spid="175118"/>
                                        </p:tgtEl>
                                      </p:cBhvr>
                                    </p:animEffect>
                                  </p:childTnLst>
                                </p:cTn>
                              </p:par>
                              <p:par>
                                <p:cTn id="49" presetID="10" presetClass="entr" presetSubtype="0" fill="hold" nodeType="withEffect">
                                  <p:stCondLst>
                                    <p:cond delay="0"/>
                                  </p:stCondLst>
                                  <p:childTnLst>
                                    <p:set>
                                      <p:cBhvr>
                                        <p:cTn id="50" dur="1" fill="hold">
                                          <p:stCondLst>
                                            <p:cond delay="0"/>
                                          </p:stCondLst>
                                        </p:cTn>
                                        <p:tgtEl>
                                          <p:spTgt spid="175125"/>
                                        </p:tgtEl>
                                        <p:attrNameLst>
                                          <p:attrName>style.visibility</p:attrName>
                                        </p:attrNameLst>
                                      </p:cBhvr>
                                      <p:to>
                                        <p:strVal val="visible"/>
                                      </p:to>
                                    </p:set>
                                    <p:animEffect transition="in" filter="fade">
                                      <p:cBhvr>
                                        <p:cTn id="51" dur="500"/>
                                        <p:tgtEl>
                                          <p:spTgt spid="17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5" grpId="0"/>
      <p:bldP spid="175116" grpId="0"/>
      <p:bldP spid="175117" grpId="0"/>
      <p:bldP spid="175119" grpId="0"/>
      <p:bldP spid="175124" grpId="0"/>
      <p:bldP spid="17512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23"/>
            </a:gs>
            <a:gs pos="100000">
              <a:srgbClr val="00004C"/>
            </a:gs>
          </a:gsLst>
          <a:lin ang="5400000" scaled="1"/>
        </a:gradFill>
        <a:effectLst/>
      </p:bgPr>
    </p:bg>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D397181A-5439-97D6-5897-FB7D96B34A41}"/>
              </a:ext>
            </a:extLst>
          </p:cNvPr>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6147" name="Text Box 4">
            <a:extLst>
              <a:ext uri="{FF2B5EF4-FFF2-40B4-BE49-F238E27FC236}">
                <a16:creationId xmlns:a16="http://schemas.microsoft.com/office/drawing/2014/main" id="{44DBBC71-8C8E-80F9-738B-9171F6CDEA03}"/>
              </a:ext>
            </a:extLst>
          </p:cNvPr>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solidFill>
                  <a:srgbClr val="CCECFF"/>
                </a:solidFill>
                <a:latin typeface="Albertus Medium" pitchFamily="34" charset="0"/>
              </a:rPr>
              <a:t>Asteroidler</a:t>
            </a:r>
            <a:endParaRPr lang="en-US" altLang="tr-TR">
              <a:solidFill>
                <a:srgbClr val="CCECFF"/>
              </a:solidFill>
              <a:latin typeface="Albertus Medium" pitchFamily="34" charset="0"/>
            </a:endParaRPr>
          </a:p>
        </p:txBody>
      </p:sp>
      <p:sp>
        <p:nvSpPr>
          <p:cNvPr id="6148" name="Text Box 5">
            <a:extLst>
              <a:ext uri="{FF2B5EF4-FFF2-40B4-BE49-F238E27FC236}">
                <a16:creationId xmlns:a16="http://schemas.microsoft.com/office/drawing/2014/main" id="{E3025F9A-3A6B-C945-7BFB-08C180DE84C1}"/>
              </a:ext>
            </a:extLst>
          </p:cNvPr>
          <p:cNvSpPr txBox="1">
            <a:spLocks noChangeArrowheads="1"/>
          </p:cNvSpPr>
          <p:nvPr/>
        </p:nvSpPr>
        <p:spPr bwMode="auto">
          <a:xfrm>
            <a:off x="352425" y="977900"/>
            <a:ext cx="8424863"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600">
                <a:solidFill>
                  <a:srgbClr val="66FFFF"/>
                </a:solidFill>
              </a:rPr>
              <a:t>Uzay araçları ile Güneş sistemi üyelerinin yakından incelenmesine başlanmadan önce asteroidler hakkındaki bilgi çok kısıtlıydı. Küçük boyutları ve bize olan uzaklıkları, Yer’deki en büyük teleskoplarla bile detaylı incelenmelerine engeldi.</a:t>
            </a:r>
          </a:p>
          <a:p>
            <a:pPr algn="ctr" eaLnBrk="1" hangingPunct="1"/>
            <a:endParaRPr lang="tr-TR" altLang="tr-TR" sz="1600">
              <a:solidFill>
                <a:srgbClr val="66FFFF"/>
              </a:solidFill>
            </a:endParaRPr>
          </a:p>
          <a:p>
            <a:pPr algn="ctr" eaLnBrk="1" hangingPunct="1"/>
            <a:r>
              <a:rPr lang="tr-TR" altLang="tr-TR" sz="1600">
                <a:solidFill>
                  <a:srgbClr val="66FFFF"/>
                </a:solidFill>
              </a:rPr>
              <a:t>Sistemimizin oluşumu sırasında, gelişimlerini belirli bir noktaya kadar tamamlayabilen ancak bir gezegenin parçası olamayan artıklardır. Dolayısıyla, Güneş sistemimizin iç bölgelerinin oluşum teorileri hakkında çok önemli ip uçları sunarlar.</a:t>
            </a:r>
          </a:p>
        </p:txBody>
      </p:sp>
      <p:grpSp>
        <p:nvGrpSpPr>
          <p:cNvPr id="6149" name="Group 56">
            <a:extLst>
              <a:ext uri="{FF2B5EF4-FFF2-40B4-BE49-F238E27FC236}">
                <a16:creationId xmlns:a16="http://schemas.microsoft.com/office/drawing/2014/main" id="{C872CD39-2C26-9E97-A598-736DC7ABE5F4}"/>
              </a:ext>
            </a:extLst>
          </p:cNvPr>
          <p:cNvGrpSpPr>
            <a:grpSpLocks/>
          </p:cNvGrpSpPr>
          <p:nvPr/>
        </p:nvGrpSpPr>
        <p:grpSpPr bwMode="auto">
          <a:xfrm>
            <a:off x="3168650" y="2935288"/>
            <a:ext cx="2262188" cy="1665287"/>
            <a:chOff x="1873" y="1117"/>
            <a:chExt cx="1425" cy="1049"/>
          </a:xfrm>
        </p:grpSpPr>
        <p:pic>
          <p:nvPicPr>
            <p:cNvPr id="6174" name="Picture 24" descr="243_ida">
              <a:extLst>
                <a:ext uri="{FF2B5EF4-FFF2-40B4-BE49-F238E27FC236}">
                  <a16:creationId xmlns:a16="http://schemas.microsoft.com/office/drawing/2014/main" id="{8AD53C00-AE67-A326-F3EE-DD23A178E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 y="1140"/>
              <a:ext cx="1412" cy="1022"/>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6175" name="Text Box 30">
              <a:extLst>
                <a:ext uri="{FF2B5EF4-FFF2-40B4-BE49-F238E27FC236}">
                  <a16:creationId xmlns:a16="http://schemas.microsoft.com/office/drawing/2014/main" id="{0BE695DC-4E06-91E8-E591-DA0EA874ACBF}"/>
                </a:ext>
              </a:extLst>
            </p:cNvPr>
            <p:cNvSpPr txBox="1">
              <a:spLocks noChangeArrowheads="1"/>
            </p:cNvSpPr>
            <p:nvPr/>
          </p:nvSpPr>
          <p:spPr bwMode="auto">
            <a:xfrm>
              <a:off x="1876" y="1117"/>
              <a:ext cx="100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FFCC66"/>
                  </a:solidFill>
                </a:rPr>
                <a:t>Ida  </a:t>
              </a:r>
              <a:r>
                <a:rPr lang="tr-TR" altLang="tr-TR" sz="1200">
                  <a:solidFill>
                    <a:srgbClr val="66FF66"/>
                  </a:solidFill>
                </a:rPr>
                <a:t>54 × 24 × 15 km</a:t>
              </a:r>
              <a:endParaRPr lang="tr-TR" altLang="tr-TR" sz="1200" b="1">
                <a:solidFill>
                  <a:srgbClr val="FFCC66"/>
                </a:solidFill>
              </a:endParaRPr>
            </a:p>
          </p:txBody>
        </p:sp>
        <p:sp>
          <p:nvSpPr>
            <p:cNvPr id="6176" name="Text Box 31">
              <a:extLst>
                <a:ext uri="{FF2B5EF4-FFF2-40B4-BE49-F238E27FC236}">
                  <a16:creationId xmlns:a16="http://schemas.microsoft.com/office/drawing/2014/main" id="{E550405F-2D34-AB48-0AA6-60F8AD6D21E7}"/>
                </a:ext>
              </a:extLst>
            </p:cNvPr>
            <p:cNvSpPr txBox="1">
              <a:spLocks noChangeArrowheads="1"/>
            </p:cNvSpPr>
            <p:nvPr/>
          </p:nvSpPr>
          <p:spPr bwMode="auto">
            <a:xfrm>
              <a:off x="2744" y="1833"/>
              <a:ext cx="55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600" b="1">
                  <a:solidFill>
                    <a:srgbClr val="FFCC66"/>
                  </a:solidFill>
                </a:rPr>
                <a:t>Dactyl</a:t>
              </a:r>
            </a:p>
            <a:p>
              <a:pPr algn="ctr" eaLnBrk="1" hangingPunct="1"/>
              <a:r>
                <a:rPr lang="tr-TR" altLang="tr-TR" sz="1200">
                  <a:solidFill>
                    <a:srgbClr val="66FF66"/>
                  </a:solidFill>
                </a:rPr>
                <a:t>D = 1.5 km</a:t>
              </a:r>
              <a:endParaRPr lang="tr-TR" altLang="tr-TR" sz="1200" b="1">
                <a:solidFill>
                  <a:srgbClr val="FFCC66"/>
                </a:solidFill>
              </a:endParaRPr>
            </a:p>
          </p:txBody>
        </p:sp>
        <p:sp>
          <p:nvSpPr>
            <p:cNvPr id="6177" name="Line 32">
              <a:extLst>
                <a:ext uri="{FF2B5EF4-FFF2-40B4-BE49-F238E27FC236}">
                  <a16:creationId xmlns:a16="http://schemas.microsoft.com/office/drawing/2014/main" id="{8361920D-5221-28AF-BB3F-89C803C5EE03}"/>
                </a:ext>
              </a:extLst>
            </p:cNvPr>
            <p:cNvSpPr>
              <a:spLocks noChangeShapeType="1"/>
            </p:cNvSpPr>
            <p:nvPr/>
          </p:nvSpPr>
          <p:spPr bwMode="auto">
            <a:xfrm flipH="1" flipV="1">
              <a:off x="2992" y="1708"/>
              <a:ext cx="69" cy="180"/>
            </a:xfrm>
            <a:prstGeom prst="line">
              <a:avLst/>
            </a:prstGeom>
            <a:noFill/>
            <a:ln w="9525">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178" name="Text Box 33">
              <a:extLst>
                <a:ext uri="{FF2B5EF4-FFF2-40B4-BE49-F238E27FC236}">
                  <a16:creationId xmlns:a16="http://schemas.microsoft.com/office/drawing/2014/main" id="{59AA89E7-2D46-1CC2-F77B-CE6FAF914B76}"/>
                </a:ext>
              </a:extLst>
            </p:cNvPr>
            <p:cNvSpPr txBox="1">
              <a:spLocks noChangeArrowheads="1"/>
            </p:cNvSpPr>
            <p:nvPr/>
          </p:nvSpPr>
          <p:spPr bwMode="auto">
            <a:xfrm>
              <a:off x="1873" y="2012"/>
              <a:ext cx="6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000">
                  <a:solidFill>
                    <a:srgbClr val="66FFFF"/>
                  </a:solidFill>
                </a:rPr>
                <a:t>GALILEO 1993</a:t>
              </a:r>
            </a:p>
          </p:txBody>
        </p:sp>
      </p:grpSp>
      <p:grpSp>
        <p:nvGrpSpPr>
          <p:cNvPr id="6150" name="Group 48">
            <a:extLst>
              <a:ext uri="{FF2B5EF4-FFF2-40B4-BE49-F238E27FC236}">
                <a16:creationId xmlns:a16="http://schemas.microsoft.com/office/drawing/2014/main" id="{1DA0653A-0BC4-7F53-587F-CC9461D5B388}"/>
              </a:ext>
            </a:extLst>
          </p:cNvPr>
          <p:cNvGrpSpPr>
            <a:grpSpLocks/>
          </p:cNvGrpSpPr>
          <p:nvPr/>
        </p:nvGrpSpPr>
        <p:grpSpPr bwMode="auto">
          <a:xfrm>
            <a:off x="681038" y="2933700"/>
            <a:ext cx="2236787" cy="1666875"/>
            <a:chOff x="228" y="1116"/>
            <a:chExt cx="1409" cy="1050"/>
          </a:xfrm>
        </p:grpSpPr>
        <p:pic>
          <p:nvPicPr>
            <p:cNvPr id="6171" name="Picture 23" descr="951_Gaspra">
              <a:extLst>
                <a:ext uri="{FF2B5EF4-FFF2-40B4-BE49-F238E27FC236}">
                  <a16:creationId xmlns:a16="http://schemas.microsoft.com/office/drawing/2014/main" id="{33DD0A84-6C26-583E-6D67-DDA46CE2F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1140"/>
              <a:ext cx="1361" cy="102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6172" name="Text Box 26">
              <a:extLst>
                <a:ext uri="{FF2B5EF4-FFF2-40B4-BE49-F238E27FC236}">
                  <a16:creationId xmlns:a16="http://schemas.microsoft.com/office/drawing/2014/main" id="{1992026A-5244-CA7C-C9FF-E3EA367F3DFC}"/>
                </a:ext>
              </a:extLst>
            </p:cNvPr>
            <p:cNvSpPr txBox="1">
              <a:spLocks noChangeArrowheads="1"/>
            </p:cNvSpPr>
            <p:nvPr/>
          </p:nvSpPr>
          <p:spPr bwMode="auto">
            <a:xfrm>
              <a:off x="228" y="1116"/>
              <a:ext cx="117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FFCC66"/>
                  </a:solidFill>
                </a:rPr>
                <a:t>Gaspra  </a:t>
              </a:r>
              <a:r>
                <a:rPr lang="tr-TR" altLang="tr-TR" sz="1200">
                  <a:solidFill>
                    <a:srgbClr val="66FF66"/>
                  </a:solidFill>
                </a:rPr>
                <a:t>18 × 10 × 9 km</a:t>
              </a:r>
              <a:endParaRPr lang="tr-TR" altLang="tr-TR" sz="1600" b="1">
                <a:solidFill>
                  <a:srgbClr val="FFCC66"/>
                </a:solidFill>
              </a:endParaRPr>
            </a:p>
          </p:txBody>
        </p:sp>
        <p:sp>
          <p:nvSpPr>
            <p:cNvPr id="6173" name="Text Box 34">
              <a:extLst>
                <a:ext uri="{FF2B5EF4-FFF2-40B4-BE49-F238E27FC236}">
                  <a16:creationId xmlns:a16="http://schemas.microsoft.com/office/drawing/2014/main" id="{56A6FF6E-32CE-A300-97EA-2947F9318C5D}"/>
                </a:ext>
              </a:extLst>
            </p:cNvPr>
            <p:cNvSpPr txBox="1">
              <a:spLocks noChangeArrowheads="1"/>
            </p:cNvSpPr>
            <p:nvPr/>
          </p:nvSpPr>
          <p:spPr bwMode="auto">
            <a:xfrm>
              <a:off x="993" y="2012"/>
              <a:ext cx="6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000">
                  <a:solidFill>
                    <a:srgbClr val="66FFFF"/>
                  </a:solidFill>
                </a:rPr>
                <a:t>GALILEO 1991</a:t>
              </a:r>
            </a:p>
          </p:txBody>
        </p:sp>
      </p:grpSp>
      <p:grpSp>
        <p:nvGrpSpPr>
          <p:cNvPr id="6151" name="Group 50">
            <a:extLst>
              <a:ext uri="{FF2B5EF4-FFF2-40B4-BE49-F238E27FC236}">
                <a16:creationId xmlns:a16="http://schemas.microsoft.com/office/drawing/2014/main" id="{529E9CD8-55C8-9721-1C47-1E438489C81D}"/>
              </a:ext>
            </a:extLst>
          </p:cNvPr>
          <p:cNvGrpSpPr>
            <a:grpSpLocks/>
          </p:cNvGrpSpPr>
          <p:nvPr/>
        </p:nvGrpSpPr>
        <p:grpSpPr bwMode="auto">
          <a:xfrm>
            <a:off x="6915150" y="4868863"/>
            <a:ext cx="2228850" cy="1671637"/>
            <a:chOff x="249" y="3267"/>
            <a:chExt cx="1404" cy="1053"/>
          </a:xfrm>
        </p:grpSpPr>
        <p:pic>
          <p:nvPicPr>
            <p:cNvPr id="6168" name="Picture 44" descr="25143_itokawa">
              <a:extLst>
                <a:ext uri="{FF2B5EF4-FFF2-40B4-BE49-F238E27FC236}">
                  <a16:creationId xmlns:a16="http://schemas.microsoft.com/office/drawing/2014/main" id="{E15FE734-50F7-9DE0-E966-425E0A2297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 y="3273"/>
              <a:ext cx="1373" cy="102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6169" name="Text Box 45">
              <a:extLst>
                <a:ext uri="{FF2B5EF4-FFF2-40B4-BE49-F238E27FC236}">
                  <a16:creationId xmlns:a16="http://schemas.microsoft.com/office/drawing/2014/main" id="{853B4C02-D35A-43C1-FC1B-5BE5029BA345}"/>
                </a:ext>
              </a:extLst>
            </p:cNvPr>
            <p:cNvSpPr txBox="1">
              <a:spLocks noChangeArrowheads="1"/>
            </p:cNvSpPr>
            <p:nvPr/>
          </p:nvSpPr>
          <p:spPr bwMode="auto">
            <a:xfrm>
              <a:off x="271" y="4108"/>
              <a:ext cx="13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FFCC66"/>
                  </a:solidFill>
                </a:rPr>
                <a:t>Itokawa  </a:t>
              </a:r>
              <a:r>
                <a:rPr lang="tr-TR" altLang="tr-TR" sz="1200">
                  <a:solidFill>
                    <a:srgbClr val="66FF66"/>
                  </a:solidFill>
                </a:rPr>
                <a:t>0.5 × 0.3 × 0.2 km</a:t>
              </a:r>
              <a:endParaRPr lang="tr-TR" altLang="tr-TR" sz="1200" b="1">
                <a:solidFill>
                  <a:srgbClr val="FFCC66"/>
                </a:solidFill>
              </a:endParaRPr>
            </a:p>
          </p:txBody>
        </p:sp>
        <p:sp>
          <p:nvSpPr>
            <p:cNvPr id="6170" name="Text Box 46">
              <a:extLst>
                <a:ext uri="{FF2B5EF4-FFF2-40B4-BE49-F238E27FC236}">
                  <a16:creationId xmlns:a16="http://schemas.microsoft.com/office/drawing/2014/main" id="{DFB7CF51-AB24-D168-5C3B-D94383894E86}"/>
                </a:ext>
              </a:extLst>
            </p:cNvPr>
            <p:cNvSpPr txBox="1">
              <a:spLocks noChangeArrowheads="1"/>
            </p:cNvSpPr>
            <p:nvPr/>
          </p:nvSpPr>
          <p:spPr bwMode="auto">
            <a:xfrm>
              <a:off x="912" y="3267"/>
              <a:ext cx="7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000">
                  <a:solidFill>
                    <a:srgbClr val="66FFFF"/>
                  </a:solidFill>
                </a:rPr>
                <a:t>HAYABUSA 2005</a:t>
              </a:r>
            </a:p>
          </p:txBody>
        </p:sp>
      </p:grpSp>
      <p:grpSp>
        <p:nvGrpSpPr>
          <p:cNvPr id="6152" name="Group 59">
            <a:extLst>
              <a:ext uri="{FF2B5EF4-FFF2-40B4-BE49-F238E27FC236}">
                <a16:creationId xmlns:a16="http://schemas.microsoft.com/office/drawing/2014/main" id="{722D4E3C-22A1-E6F2-733E-A0F7BB750A99}"/>
              </a:ext>
            </a:extLst>
          </p:cNvPr>
          <p:cNvGrpSpPr>
            <a:grpSpLocks/>
          </p:cNvGrpSpPr>
          <p:nvPr/>
        </p:nvGrpSpPr>
        <p:grpSpPr bwMode="auto">
          <a:xfrm>
            <a:off x="2439988" y="4868863"/>
            <a:ext cx="2235200" cy="1639887"/>
            <a:chOff x="4352" y="3146"/>
            <a:chExt cx="1408" cy="1033"/>
          </a:xfrm>
        </p:grpSpPr>
        <p:pic>
          <p:nvPicPr>
            <p:cNvPr id="6165" name="Picture 28" descr="433_Eros">
              <a:extLst>
                <a:ext uri="{FF2B5EF4-FFF2-40B4-BE49-F238E27FC236}">
                  <a16:creationId xmlns:a16="http://schemas.microsoft.com/office/drawing/2014/main" id="{A8D894A0-DB44-2BB1-DA21-B7E6230ED6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8" y="3158"/>
              <a:ext cx="1361" cy="1021"/>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6166" name="Text Box 29">
              <a:extLst>
                <a:ext uri="{FF2B5EF4-FFF2-40B4-BE49-F238E27FC236}">
                  <a16:creationId xmlns:a16="http://schemas.microsoft.com/office/drawing/2014/main" id="{1B056FBB-9E52-035E-6437-8151892CE1CF}"/>
                </a:ext>
              </a:extLst>
            </p:cNvPr>
            <p:cNvSpPr txBox="1">
              <a:spLocks noChangeArrowheads="1"/>
            </p:cNvSpPr>
            <p:nvPr/>
          </p:nvSpPr>
          <p:spPr bwMode="auto">
            <a:xfrm>
              <a:off x="4352" y="3146"/>
              <a:ext cx="107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FFCC66"/>
                  </a:solidFill>
                </a:rPr>
                <a:t>Eros  </a:t>
              </a:r>
              <a:r>
                <a:rPr lang="tr-TR" altLang="tr-TR" sz="1200">
                  <a:solidFill>
                    <a:srgbClr val="66FF66"/>
                  </a:solidFill>
                </a:rPr>
                <a:t>13 × 13 × 33 km</a:t>
              </a:r>
              <a:endParaRPr lang="tr-TR" altLang="tr-TR" sz="1200" b="1">
                <a:solidFill>
                  <a:srgbClr val="FFCC66"/>
                </a:solidFill>
              </a:endParaRPr>
            </a:p>
          </p:txBody>
        </p:sp>
        <p:sp>
          <p:nvSpPr>
            <p:cNvPr id="6167" name="Text Box 47">
              <a:extLst>
                <a:ext uri="{FF2B5EF4-FFF2-40B4-BE49-F238E27FC236}">
                  <a16:creationId xmlns:a16="http://schemas.microsoft.com/office/drawing/2014/main" id="{164D18C0-E5C1-3422-D887-3A8D0CD7210F}"/>
                </a:ext>
              </a:extLst>
            </p:cNvPr>
            <p:cNvSpPr txBox="1">
              <a:spLocks noChangeArrowheads="1"/>
            </p:cNvSpPr>
            <p:nvPr/>
          </p:nvSpPr>
          <p:spPr bwMode="auto">
            <a:xfrm>
              <a:off x="4721" y="4020"/>
              <a:ext cx="10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000">
                  <a:solidFill>
                    <a:srgbClr val="66FFFF"/>
                  </a:solidFill>
                </a:rPr>
                <a:t>NEAR-SHOEMAKER 2001</a:t>
              </a:r>
            </a:p>
          </p:txBody>
        </p:sp>
      </p:grpSp>
      <p:grpSp>
        <p:nvGrpSpPr>
          <p:cNvPr id="6153" name="Group 55">
            <a:extLst>
              <a:ext uri="{FF2B5EF4-FFF2-40B4-BE49-F238E27FC236}">
                <a16:creationId xmlns:a16="http://schemas.microsoft.com/office/drawing/2014/main" id="{81A1CE77-C99F-F5D9-F5DB-11D800734C8C}"/>
              </a:ext>
            </a:extLst>
          </p:cNvPr>
          <p:cNvGrpSpPr>
            <a:grpSpLocks/>
          </p:cNvGrpSpPr>
          <p:nvPr/>
        </p:nvGrpSpPr>
        <p:grpSpPr bwMode="auto">
          <a:xfrm>
            <a:off x="5683250" y="2924175"/>
            <a:ext cx="2705100" cy="1676400"/>
            <a:chOff x="3379" y="1104"/>
            <a:chExt cx="1704" cy="1056"/>
          </a:xfrm>
        </p:grpSpPr>
        <p:pic>
          <p:nvPicPr>
            <p:cNvPr id="6162" name="Picture 25" descr="253_mathilde">
              <a:extLst>
                <a:ext uri="{FF2B5EF4-FFF2-40B4-BE49-F238E27FC236}">
                  <a16:creationId xmlns:a16="http://schemas.microsoft.com/office/drawing/2014/main" id="{D0F99C5A-91E5-0C53-17A0-59BE788A06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 y="1104"/>
              <a:ext cx="1699" cy="1056"/>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6163" name="Text Box 36">
              <a:extLst>
                <a:ext uri="{FF2B5EF4-FFF2-40B4-BE49-F238E27FC236}">
                  <a16:creationId xmlns:a16="http://schemas.microsoft.com/office/drawing/2014/main" id="{5EB8C802-9C9F-59AA-909F-5D5CCF542E9F}"/>
                </a:ext>
              </a:extLst>
            </p:cNvPr>
            <p:cNvSpPr txBox="1">
              <a:spLocks noChangeArrowheads="1"/>
            </p:cNvSpPr>
            <p:nvPr/>
          </p:nvSpPr>
          <p:spPr bwMode="auto">
            <a:xfrm>
              <a:off x="3424" y="1117"/>
              <a:ext cx="12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FFCC66"/>
                  </a:solidFill>
                </a:rPr>
                <a:t>Mathilde </a:t>
              </a:r>
              <a:r>
                <a:rPr lang="tr-TR" altLang="tr-TR" sz="1200">
                  <a:solidFill>
                    <a:srgbClr val="66FF66"/>
                  </a:solidFill>
                </a:rPr>
                <a:t>13 × 13 × 33 km</a:t>
              </a:r>
              <a:endParaRPr lang="tr-TR" altLang="tr-TR" sz="1200" b="1">
                <a:solidFill>
                  <a:srgbClr val="FFCC66"/>
                </a:solidFill>
              </a:endParaRPr>
            </a:p>
          </p:txBody>
        </p:sp>
        <p:sp>
          <p:nvSpPr>
            <p:cNvPr id="6164" name="Text Box 52">
              <a:extLst>
                <a:ext uri="{FF2B5EF4-FFF2-40B4-BE49-F238E27FC236}">
                  <a16:creationId xmlns:a16="http://schemas.microsoft.com/office/drawing/2014/main" id="{28F91C61-19AC-9905-E1CA-408F743D39EB}"/>
                </a:ext>
              </a:extLst>
            </p:cNvPr>
            <p:cNvSpPr txBox="1">
              <a:spLocks noChangeArrowheads="1"/>
            </p:cNvSpPr>
            <p:nvPr/>
          </p:nvSpPr>
          <p:spPr bwMode="auto">
            <a:xfrm>
              <a:off x="4044" y="1979"/>
              <a:ext cx="10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000">
                  <a:solidFill>
                    <a:srgbClr val="66FFFF"/>
                  </a:solidFill>
                </a:rPr>
                <a:t>NEAR-SHOEMAKER 1997</a:t>
              </a:r>
            </a:p>
          </p:txBody>
        </p:sp>
      </p:grpSp>
      <p:grpSp>
        <p:nvGrpSpPr>
          <p:cNvPr id="6154" name="Group 57">
            <a:extLst>
              <a:ext uri="{FF2B5EF4-FFF2-40B4-BE49-F238E27FC236}">
                <a16:creationId xmlns:a16="http://schemas.microsoft.com/office/drawing/2014/main" id="{EC195687-E91E-1409-1C7B-F6E5AA799E5B}"/>
              </a:ext>
            </a:extLst>
          </p:cNvPr>
          <p:cNvGrpSpPr>
            <a:grpSpLocks/>
          </p:cNvGrpSpPr>
          <p:nvPr/>
        </p:nvGrpSpPr>
        <p:grpSpPr bwMode="auto">
          <a:xfrm>
            <a:off x="179388" y="4868863"/>
            <a:ext cx="2212975" cy="1765300"/>
            <a:chOff x="249" y="2227"/>
            <a:chExt cx="1394" cy="1112"/>
          </a:xfrm>
        </p:grpSpPr>
        <p:pic>
          <p:nvPicPr>
            <p:cNvPr id="6159" name="Picture 38" descr="9969_Braille">
              <a:extLst>
                <a:ext uri="{FF2B5EF4-FFF2-40B4-BE49-F238E27FC236}">
                  <a16:creationId xmlns:a16="http://schemas.microsoft.com/office/drawing/2014/main" id="{1B909BF2-2FF5-6C20-8A34-EEA8C33FE4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 y="2251"/>
              <a:ext cx="1361" cy="1082"/>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6160" name="Text Box 39">
              <a:extLst>
                <a:ext uri="{FF2B5EF4-FFF2-40B4-BE49-F238E27FC236}">
                  <a16:creationId xmlns:a16="http://schemas.microsoft.com/office/drawing/2014/main" id="{8D75CC61-521A-BE4C-82E9-58425883342C}"/>
                </a:ext>
              </a:extLst>
            </p:cNvPr>
            <p:cNvSpPr txBox="1">
              <a:spLocks noChangeArrowheads="1"/>
            </p:cNvSpPr>
            <p:nvPr/>
          </p:nvSpPr>
          <p:spPr bwMode="auto">
            <a:xfrm>
              <a:off x="295" y="2227"/>
              <a:ext cx="12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FFCC66"/>
                  </a:solidFill>
                </a:rPr>
                <a:t>Braille </a:t>
              </a:r>
              <a:r>
                <a:rPr lang="tr-TR" altLang="tr-TR" sz="1200">
                  <a:solidFill>
                    <a:srgbClr val="66FF66"/>
                  </a:solidFill>
                </a:rPr>
                <a:t>0.6 × 0.6 × 2.2 km</a:t>
              </a:r>
              <a:endParaRPr lang="tr-TR" altLang="tr-TR" sz="1200" b="1">
                <a:solidFill>
                  <a:srgbClr val="FFCC66"/>
                </a:solidFill>
              </a:endParaRPr>
            </a:p>
          </p:txBody>
        </p:sp>
        <p:sp>
          <p:nvSpPr>
            <p:cNvPr id="6161" name="Text Box 53">
              <a:extLst>
                <a:ext uri="{FF2B5EF4-FFF2-40B4-BE49-F238E27FC236}">
                  <a16:creationId xmlns:a16="http://schemas.microsoft.com/office/drawing/2014/main" id="{FCEA631B-D3EB-7B44-364F-D7D4684E9935}"/>
                </a:ext>
              </a:extLst>
            </p:cNvPr>
            <p:cNvSpPr txBox="1">
              <a:spLocks noChangeArrowheads="1"/>
            </p:cNvSpPr>
            <p:nvPr/>
          </p:nvSpPr>
          <p:spPr bwMode="auto">
            <a:xfrm>
              <a:off x="812" y="3185"/>
              <a:ext cx="83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000">
                  <a:solidFill>
                    <a:srgbClr val="66FFFF"/>
                  </a:solidFill>
                </a:rPr>
                <a:t>DEEP SPACE-1 1999</a:t>
              </a:r>
            </a:p>
          </p:txBody>
        </p:sp>
      </p:grpSp>
      <p:grpSp>
        <p:nvGrpSpPr>
          <p:cNvPr id="6155" name="Group 60">
            <a:extLst>
              <a:ext uri="{FF2B5EF4-FFF2-40B4-BE49-F238E27FC236}">
                <a16:creationId xmlns:a16="http://schemas.microsoft.com/office/drawing/2014/main" id="{A30B2D23-57DD-4DAA-88A0-5780FA609E8A}"/>
              </a:ext>
            </a:extLst>
          </p:cNvPr>
          <p:cNvGrpSpPr>
            <a:grpSpLocks/>
          </p:cNvGrpSpPr>
          <p:nvPr/>
        </p:nvGrpSpPr>
        <p:grpSpPr bwMode="auto">
          <a:xfrm>
            <a:off x="4724400" y="4868863"/>
            <a:ext cx="2141538" cy="1725612"/>
            <a:chOff x="2925" y="2996"/>
            <a:chExt cx="1349" cy="1087"/>
          </a:xfrm>
        </p:grpSpPr>
        <p:pic>
          <p:nvPicPr>
            <p:cNvPr id="6156" name="Picture 41" descr="5535_annefrank">
              <a:extLst>
                <a:ext uri="{FF2B5EF4-FFF2-40B4-BE49-F238E27FC236}">
                  <a16:creationId xmlns:a16="http://schemas.microsoft.com/office/drawing/2014/main" id="{106F9F52-A9E0-8642-1D27-1F3014C2722A}"/>
                </a:ext>
              </a:extLst>
            </p:cNvPr>
            <p:cNvPicPr>
              <a:picLocks noChangeAspect="1" noChangeArrowheads="1"/>
            </p:cNvPicPr>
            <p:nvPr/>
          </p:nvPicPr>
          <p:blipFill>
            <a:blip r:embed="rId8">
              <a:lum bright="12000" contrast="12000"/>
              <a:extLst>
                <a:ext uri="{28A0092B-C50C-407E-A947-70E740481C1C}">
                  <a14:useLocalDpi xmlns:a14="http://schemas.microsoft.com/office/drawing/2010/main" val="0"/>
                </a:ext>
              </a:extLst>
            </a:blip>
            <a:srcRect/>
            <a:stretch>
              <a:fillRect/>
            </a:stretch>
          </p:blipFill>
          <p:spPr bwMode="auto">
            <a:xfrm>
              <a:off x="2925" y="3022"/>
              <a:ext cx="1316" cy="1046"/>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6157" name="Text Box 42">
              <a:extLst>
                <a:ext uri="{FF2B5EF4-FFF2-40B4-BE49-F238E27FC236}">
                  <a16:creationId xmlns:a16="http://schemas.microsoft.com/office/drawing/2014/main" id="{B727708C-95CA-4E6C-E2B9-4B0C3F335D7A}"/>
                </a:ext>
              </a:extLst>
            </p:cNvPr>
            <p:cNvSpPr txBox="1">
              <a:spLocks noChangeArrowheads="1"/>
            </p:cNvSpPr>
            <p:nvPr/>
          </p:nvSpPr>
          <p:spPr bwMode="auto">
            <a:xfrm>
              <a:off x="2941" y="2996"/>
              <a:ext cx="82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600" b="1">
                  <a:solidFill>
                    <a:srgbClr val="FFCC66"/>
                  </a:solidFill>
                </a:rPr>
                <a:t>Annefrank</a:t>
              </a:r>
            </a:p>
            <a:p>
              <a:pPr eaLnBrk="1" hangingPunct="1"/>
              <a:r>
                <a:rPr lang="tr-TR" altLang="tr-TR" sz="1200">
                  <a:solidFill>
                    <a:srgbClr val="66FF66"/>
                  </a:solidFill>
                </a:rPr>
                <a:t>6.6 × 5.0 × 3.4 km</a:t>
              </a:r>
              <a:endParaRPr lang="tr-TR" altLang="tr-TR" sz="1200" b="1">
                <a:solidFill>
                  <a:srgbClr val="FFCC66"/>
                </a:solidFill>
              </a:endParaRPr>
            </a:p>
          </p:txBody>
        </p:sp>
        <p:sp>
          <p:nvSpPr>
            <p:cNvPr id="6158" name="Text Box 54">
              <a:extLst>
                <a:ext uri="{FF2B5EF4-FFF2-40B4-BE49-F238E27FC236}">
                  <a16:creationId xmlns:a16="http://schemas.microsoft.com/office/drawing/2014/main" id="{512C3948-ED99-9C4D-3A2D-A9A632FFED1D}"/>
                </a:ext>
              </a:extLst>
            </p:cNvPr>
            <p:cNvSpPr txBox="1">
              <a:spLocks noChangeArrowheads="1"/>
            </p:cNvSpPr>
            <p:nvPr/>
          </p:nvSpPr>
          <p:spPr bwMode="auto">
            <a:xfrm>
              <a:off x="3565" y="3929"/>
              <a:ext cx="70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000">
                  <a:solidFill>
                    <a:srgbClr val="66FFFF"/>
                  </a:solidFill>
                </a:rPr>
                <a:t>STARDUST 2002</a:t>
              </a:r>
            </a:p>
          </p:txBody>
        </p:sp>
      </p:gr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23"/>
            </a:gs>
            <a:gs pos="100000">
              <a:srgbClr val="00004C"/>
            </a:gs>
          </a:gsLst>
          <a:lin ang="5400000" scaled="1"/>
        </a:gradFill>
        <a:effectLst/>
      </p:bgPr>
    </p:bg>
    <p:spTree>
      <p:nvGrpSpPr>
        <p:cNvPr id="1" name=""/>
        <p:cNvGrpSpPr/>
        <p:nvPr/>
      </p:nvGrpSpPr>
      <p:grpSpPr>
        <a:xfrm>
          <a:off x="0" y="0"/>
          <a:ext cx="0" cy="0"/>
          <a:chOff x="0" y="0"/>
          <a:chExt cx="0" cy="0"/>
        </a:xfrm>
      </p:grpSpPr>
      <p:pic>
        <p:nvPicPr>
          <p:cNvPr id="7170" name="Picture 37" descr="comet">
            <a:extLst>
              <a:ext uri="{FF2B5EF4-FFF2-40B4-BE49-F238E27FC236}">
                <a16:creationId xmlns:a16="http://schemas.microsoft.com/office/drawing/2014/main" id="{24978B57-A4A3-BEBA-F693-D3CED717A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00013"/>
            <a:ext cx="10585450" cy="712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BD2D5AC7-6A25-F3DC-370A-2AB9AA2C4730}"/>
              </a:ext>
            </a:extLst>
          </p:cNvPr>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7172" name="Text Box 3">
            <a:extLst>
              <a:ext uri="{FF2B5EF4-FFF2-40B4-BE49-F238E27FC236}">
                <a16:creationId xmlns:a16="http://schemas.microsoft.com/office/drawing/2014/main" id="{63A1E4EC-5697-6A2A-1E00-C5772764D32C}"/>
              </a:ext>
            </a:extLst>
          </p:cNvPr>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solidFill>
                  <a:srgbClr val="CCECFF"/>
                </a:solidFill>
                <a:latin typeface="Albertus Medium" pitchFamily="34" charset="0"/>
              </a:rPr>
              <a:t>Kuyruklu Yıldızlar</a:t>
            </a:r>
            <a:endParaRPr lang="en-US" altLang="tr-TR">
              <a:solidFill>
                <a:srgbClr val="CCECFF"/>
              </a:solidFill>
              <a:latin typeface="Albertus Medium" pitchFamily="34" charset="0"/>
            </a:endParaRPr>
          </a:p>
        </p:txBody>
      </p:sp>
      <p:sp>
        <p:nvSpPr>
          <p:cNvPr id="7173" name="Text Box 4">
            <a:extLst>
              <a:ext uri="{FF2B5EF4-FFF2-40B4-BE49-F238E27FC236}">
                <a16:creationId xmlns:a16="http://schemas.microsoft.com/office/drawing/2014/main" id="{F91C3FD4-42BD-ECE1-AEC9-2BE3161D1733}"/>
              </a:ext>
            </a:extLst>
          </p:cNvPr>
          <p:cNvSpPr txBox="1">
            <a:spLocks noChangeArrowheads="1"/>
          </p:cNvSpPr>
          <p:nvPr/>
        </p:nvSpPr>
        <p:spPr bwMode="auto">
          <a:xfrm>
            <a:off x="352425" y="977900"/>
            <a:ext cx="8424863"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600">
                <a:solidFill>
                  <a:srgbClr val="66FFFF"/>
                </a:solidFill>
              </a:rPr>
              <a:t>Çeşitli tedirginlik etkileri altında</a:t>
            </a:r>
            <a:r>
              <a:rPr lang="tr-TR" altLang="tr-TR" sz="1600"/>
              <a:t> </a:t>
            </a:r>
            <a:r>
              <a:rPr lang="tr-TR" altLang="tr-TR" sz="1600">
                <a:solidFill>
                  <a:srgbClr val="66FFFF"/>
                </a:solidFill>
              </a:rPr>
              <a:t>Kuiper kuşağı ve Oort Bulutu’ndaki cisimler olağan yörüngelerinden saptırılarak Güneş etrafında çok basık yörüngelerde dolanmaya zorlanırlar.</a:t>
            </a:r>
          </a:p>
          <a:p>
            <a:pPr algn="ctr" eaLnBrk="1" hangingPunct="1"/>
            <a:endParaRPr lang="tr-TR" altLang="tr-TR" sz="1600">
              <a:solidFill>
                <a:srgbClr val="66FFFF"/>
              </a:solidFill>
            </a:endParaRPr>
          </a:p>
          <a:p>
            <a:pPr algn="ctr" eaLnBrk="1" hangingPunct="1"/>
            <a:r>
              <a:rPr lang="tr-TR" altLang="tr-TR" sz="1600">
                <a:solidFill>
                  <a:srgbClr val="66FFFF"/>
                </a:solidFill>
              </a:rPr>
              <a:t>Kaya parçaları ve toz taneciklerinin, su, karbondioksit ve metan buzları ile birarada durduğu bu cisimlere, Güneş sisteminin “Kirli kartopları” da denir.</a:t>
            </a:r>
          </a:p>
          <a:p>
            <a:pPr algn="ctr" eaLnBrk="1" hangingPunct="1"/>
            <a:endParaRPr lang="tr-TR" altLang="tr-TR" sz="1600">
              <a:solidFill>
                <a:srgbClr val="66FFFF"/>
              </a:solidFill>
            </a:endParaRPr>
          </a:p>
          <a:p>
            <a:pPr algn="ctr" eaLnBrk="1" hangingPunct="1"/>
            <a:r>
              <a:rPr lang="tr-TR" altLang="tr-TR" sz="1600">
                <a:solidFill>
                  <a:srgbClr val="66FFFF"/>
                </a:solidFill>
              </a:rPr>
              <a:t>Basık yörüngeleri boyunca Güneş’e yaklaştıkca, bu cisimlerin üst tabakaları Güneş’in ışınım basıncı ile buharlaşır ve Güneş’e bakan yönün aksi tarafında bir kuyruk oluşur.</a:t>
            </a:r>
          </a:p>
        </p:txBody>
      </p:sp>
      <p:pic>
        <p:nvPicPr>
          <p:cNvPr id="7174" name="Picture 35" descr="orbit">
            <a:extLst>
              <a:ext uri="{FF2B5EF4-FFF2-40B4-BE49-F238E27FC236}">
                <a16:creationId xmlns:a16="http://schemas.microsoft.com/office/drawing/2014/main" id="{7AFDCB14-174B-E358-7169-340D1CBCC8B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213100"/>
            <a:ext cx="55435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36">
            <a:extLst>
              <a:ext uri="{FF2B5EF4-FFF2-40B4-BE49-F238E27FC236}">
                <a16:creationId xmlns:a16="http://schemas.microsoft.com/office/drawing/2014/main" id="{7AD53FAE-8B11-361B-2CF8-FAFF4B3F11E8}"/>
              </a:ext>
            </a:extLst>
          </p:cNvPr>
          <p:cNvSpPr>
            <a:spLocks noChangeArrowheads="1"/>
          </p:cNvSpPr>
          <p:nvPr/>
        </p:nvSpPr>
        <p:spPr bwMode="auto">
          <a:xfrm>
            <a:off x="1763713" y="3213100"/>
            <a:ext cx="5545137" cy="3384550"/>
          </a:xfrm>
          <a:prstGeom prst="rect">
            <a:avLst/>
          </a:prstGeom>
          <a:noFill/>
          <a:ln w="12700">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23"/>
            </a:gs>
            <a:gs pos="100000">
              <a:srgbClr val="00004C"/>
            </a:gs>
          </a:gsLst>
          <a:lin ang="5400000" scaled="1"/>
        </a:gradFill>
        <a:effectLst/>
      </p:bgPr>
    </p:bg>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53AD3F6A-E85F-8F2E-F7F5-72902F379F93}"/>
              </a:ext>
            </a:extLst>
          </p:cNvPr>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8195" name="Text Box 4">
            <a:extLst>
              <a:ext uri="{FF2B5EF4-FFF2-40B4-BE49-F238E27FC236}">
                <a16:creationId xmlns:a16="http://schemas.microsoft.com/office/drawing/2014/main" id="{5796D69B-27A3-9CE4-11B4-71CECE40B1C0}"/>
              </a:ext>
            </a:extLst>
          </p:cNvPr>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solidFill>
                  <a:srgbClr val="CCECFF"/>
                </a:solidFill>
                <a:latin typeface="Albertus Medium" pitchFamily="34" charset="0"/>
              </a:rPr>
              <a:t>Kuyruklu Yıldızlar</a:t>
            </a:r>
            <a:endParaRPr lang="en-US" altLang="tr-TR">
              <a:solidFill>
                <a:srgbClr val="CCECFF"/>
              </a:solidFill>
              <a:latin typeface="Albertus Medium" pitchFamily="34" charset="0"/>
            </a:endParaRPr>
          </a:p>
        </p:txBody>
      </p:sp>
      <p:sp>
        <p:nvSpPr>
          <p:cNvPr id="8196" name="Text Box 5">
            <a:extLst>
              <a:ext uri="{FF2B5EF4-FFF2-40B4-BE49-F238E27FC236}">
                <a16:creationId xmlns:a16="http://schemas.microsoft.com/office/drawing/2014/main" id="{6D596FDC-F0F3-2D9C-5DBF-587103C8E2C0}"/>
              </a:ext>
            </a:extLst>
          </p:cNvPr>
          <p:cNvSpPr txBox="1">
            <a:spLocks noChangeArrowheads="1"/>
          </p:cNvSpPr>
          <p:nvPr/>
        </p:nvSpPr>
        <p:spPr bwMode="auto">
          <a:xfrm>
            <a:off x="385763" y="4449763"/>
            <a:ext cx="8424862"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600">
                <a:solidFill>
                  <a:srgbClr val="66FFFF"/>
                </a:solidFill>
              </a:rPr>
              <a:t>Kuyruklu yıldızlarda izlenen çift kuyruklu yapı dikkat çekicidir. </a:t>
            </a:r>
          </a:p>
          <a:p>
            <a:pPr algn="ctr" eaLnBrk="1" hangingPunct="1"/>
            <a:endParaRPr lang="tr-TR" altLang="tr-TR" sz="800">
              <a:solidFill>
                <a:srgbClr val="66FFFF"/>
              </a:solidFill>
            </a:endParaRPr>
          </a:p>
          <a:p>
            <a:pPr algn="ctr" eaLnBrk="1" hangingPunct="1"/>
            <a:r>
              <a:rPr lang="tr-TR" altLang="tr-TR" sz="1600">
                <a:solidFill>
                  <a:srgbClr val="66FFFF"/>
                </a:solidFill>
              </a:rPr>
              <a:t>Güneş’in ısısı ile buharlaşan su, CO</a:t>
            </a:r>
            <a:r>
              <a:rPr lang="tr-TR" altLang="tr-TR" sz="1600" baseline="-25000">
                <a:solidFill>
                  <a:srgbClr val="66FFFF"/>
                </a:solidFill>
              </a:rPr>
              <a:t>2</a:t>
            </a:r>
            <a:r>
              <a:rPr lang="tr-TR" altLang="tr-TR" sz="1600">
                <a:solidFill>
                  <a:srgbClr val="66FFFF"/>
                </a:solidFill>
              </a:rPr>
              <a:t> ve metan buzu, Güneş’in yoğun UV ışınımı ile elektrik yüklü hale gelir (iyonlaşır). Gaz formundaki bu materyal Güneş rüzgarını ve Güneş’in manyetik alan çizgilerini takip edecek şekilde biçimlenir ve </a:t>
            </a:r>
            <a:r>
              <a:rPr lang="tr-TR" altLang="tr-TR" sz="1600">
                <a:solidFill>
                  <a:srgbClr val="FFFF66"/>
                </a:solidFill>
              </a:rPr>
              <a:t>“iyon kuyruk”</a:t>
            </a:r>
            <a:r>
              <a:rPr lang="tr-TR" altLang="tr-TR" sz="1600">
                <a:solidFill>
                  <a:srgbClr val="66FFFF"/>
                </a:solidFill>
              </a:rPr>
              <a:t> adını alır. Biçimi doğrusaldır ve doğrudan güneş yönünde uzanır.</a:t>
            </a:r>
          </a:p>
          <a:p>
            <a:pPr algn="ctr" eaLnBrk="1" hangingPunct="1"/>
            <a:endParaRPr lang="tr-TR" altLang="tr-TR" sz="800">
              <a:solidFill>
                <a:srgbClr val="66FFFF"/>
              </a:solidFill>
            </a:endParaRPr>
          </a:p>
          <a:p>
            <a:pPr algn="ctr" eaLnBrk="1" hangingPunct="1"/>
            <a:r>
              <a:rPr lang="tr-TR" altLang="tr-TR" sz="1600">
                <a:solidFill>
                  <a:srgbClr val="66FFFF"/>
                </a:solidFill>
              </a:rPr>
              <a:t>Serbest kalan toz tanecikleri ise, Güneş rüzgarı ve manyetik alandan çok etkilenmezler ve kuyruklu yıldızın yörüngesi boyunca uzanan </a:t>
            </a:r>
            <a:r>
              <a:rPr lang="tr-TR" altLang="tr-TR" sz="1600">
                <a:solidFill>
                  <a:srgbClr val="FFFF66"/>
                </a:solidFill>
              </a:rPr>
              <a:t>“toz kuyruk”</a:t>
            </a:r>
            <a:r>
              <a:rPr lang="tr-TR" altLang="tr-TR" sz="1600">
                <a:solidFill>
                  <a:srgbClr val="66FFFF"/>
                </a:solidFill>
              </a:rPr>
              <a:t> yapısını oluştururlar. Bu nedenle toz kuyruk eğrisel biçimdedir.</a:t>
            </a:r>
          </a:p>
        </p:txBody>
      </p:sp>
      <p:pic>
        <p:nvPicPr>
          <p:cNvPr id="8197" name="Picture 8" descr="c_hale-bopp-02">
            <a:extLst>
              <a:ext uri="{FF2B5EF4-FFF2-40B4-BE49-F238E27FC236}">
                <a16:creationId xmlns:a16="http://schemas.microsoft.com/office/drawing/2014/main" id="{EC528475-E68A-CB16-9D5D-300189459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988" y="1125538"/>
            <a:ext cx="3502025" cy="3230562"/>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grpSp>
        <p:nvGrpSpPr>
          <p:cNvPr id="178192" name="Group 16">
            <a:extLst>
              <a:ext uri="{FF2B5EF4-FFF2-40B4-BE49-F238E27FC236}">
                <a16:creationId xmlns:a16="http://schemas.microsoft.com/office/drawing/2014/main" id="{A3C14446-815C-7485-4BF1-37E89B44EE06}"/>
              </a:ext>
            </a:extLst>
          </p:cNvPr>
          <p:cNvGrpSpPr>
            <a:grpSpLocks/>
          </p:cNvGrpSpPr>
          <p:nvPr/>
        </p:nvGrpSpPr>
        <p:grpSpPr bwMode="auto">
          <a:xfrm>
            <a:off x="2771775" y="1341438"/>
            <a:ext cx="2232025" cy="2039937"/>
            <a:chOff x="1746" y="845"/>
            <a:chExt cx="1406" cy="1285"/>
          </a:xfrm>
        </p:grpSpPr>
        <p:sp>
          <p:nvSpPr>
            <p:cNvPr id="8199" name="Line 9">
              <a:extLst>
                <a:ext uri="{FF2B5EF4-FFF2-40B4-BE49-F238E27FC236}">
                  <a16:creationId xmlns:a16="http://schemas.microsoft.com/office/drawing/2014/main" id="{CB792C7C-7D7C-22A0-2472-051A79FA981F}"/>
                </a:ext>
              </a:extLst>
            </p:cNvPr>
            <p:cNvSpPr>
              <a:spLocks noChangeShapeType="1"/>
            </p:cNvSpPr>
            <p:nvPr/>
          </p:nvSpPr>
          <p:spPr bwMode="auto">
            <a:xfrm flipV="1">
              <a:off x="2200" y="845"/>
              <a:ext cx="907" cy="997"/>
            </a:xfrm>
            <a:prstGeom prst="line">
              <a:avLst/>
            </a:prstGeom>
            <a:noFill/>
            <a:ln w="9525">
              <a:solidFill>
                <a:srgbClr val="00FF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200" name="Text Box 10">
              <a:extLst>
                <a:ext uri="{FF2B5EF4-FFF2-40B4-BE49-F238E27FC236}">
                  <a16:creationId xmlns:a16="http://schemas.microsoft.com/office/drawing/2014/main" id="{B97CC05B-E7C1-418A-961C-8E849C5233EB}"/>
                </a:ext>
              </a:extLst>
            </p:cNvPr>
            <p:cNvSpPr txBox="1">
              <a:spLocks noChangeArrowheads="1"/>
            </p:cNvSpPr>
            <p:nvPr/>
          </p:nvSpPr>
          <p:spPr bwMode="auto">
            <a:xfrm>
              <a:off x="2311" y="981"/>
              <a:ext cx="3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tr-TR" altLang="tr-TR" sz="1200">
                  <a:solidFill>
                    <a:srgbClr val="66FFFF"/>
                  </a:solidFill>
                </a:rPr>
                <a:t>iyon</a:t>
              </a:r>
            </a:p>
            <a:p>
              <a:pPr algn="r" eaLnBrk="1" hangingPunct="1"/>
              <a:r>
                <a:rPr lang="tr-TR" altLang="tr-TR" sz="1200">
                  <a:solidFill>
                    <a:srgbClr val="66FFFF"/>
                  </a:solidFill>
                </a:rPr>
                <a:t>kuyruk</a:t>
              </a:r>
              <a:endParaRPr lang="en-US" altLang="tr-TR" sz="1200">
                <a:solidFill>
                  <a:srgbClr val="66FFFF"/>
                </a:solidFill>
              </a:endParaRPr>
            </a:p>
          </p:txBody>
        </p:sp>
        <p:sp>
          <p:nvSpPr>
            <p:cNvPr id="8201" name="Text Box 11">
              <a:extLst>
                <a:ext uri="{FF2B5EF4-FFF2-40B4-BE49-F238E27FC236}">
                  <a16:creationId xmlns:a16="http://schemas.microsoft.com/office/drawing/2014/main" id="{A932A0A8-12E2-51C3-5A08-2220B2AA45C7}"/>
                </a:ext>
              </a:extLst>
            </p:cNvPr>
            <p:cNvSpPr txBox="1">
              <a:spLocks noChangeArrowheads="1"/>
            </p:cNvSpPr>
            <p:nvPr/>
          </p:nvSpPr>
          <p:spPr bwMode="auto">
            <a:xfrm>
              <a:off x="2064" y="1842"/>
              <a:ext cx="5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200">
                  <a:solidFill>
                    <a:srgbClr val="66FFFF"/>
                  </a:solidFill>
                </a:rPr>
                <a:t>Güneş</a:t>
              </a:r>
            </a:p>
            <a:p>
              <a:pPr eaLnBrk="1" hangingPunct="1"/>
              <a:r>
                <a:rPr lang="tr-TR" altLang="tr-TR" sz="1200">
                  <a:solidFill>
                    <a:srgbClr val="66FFFF"/>
                  </a:solidFill>
                </a:rPr>
                <a:t>doğrultusu</a:t>
              </a:r>
              <a:endParaRPr lang="en-US" altLang="tr-TR" sz="1200">
                <a:solidFill>
                  <a:srgbClr val="66FFFF"/>
                </a:solidFill>
              </a:endParaRPr>
            </a:p>
          </p:txBody>
        </p:sp>
        <p:sp>
          <p:nvSpPr>
            <p:cNvPr id="8202" name="Freeform 13">
              <a:extLst>
                <a:ext uri="{FF2B5EF4-FFF2-40B4-BE49-F238E27FC236}">
                  <a16:creationId xmlns:a16="http://schemas.microsoft.com/office/drawing/2014/main" id="{CD1BB671-4FEE-E6FA-3C2F-DC763D76A9A1}"/>
                </a:ext>
              </a:extLst>
            </p:cNvPr>
            <p:cNvSpPr>
              <a:spLocks/>
            </p:cNvSpPr>
            <p:nvPr/>
          </p:nvSpPr>
          <p:spPr bwMode="auto">
            <a:xfrm>
              <a:off x="2064" y="1588"/>
              <a:ext cx="1088" cy="227"/>
            </a:xfrm>
            <a:custGeom>
              <a:avLst/>
              <a:gdLst>
                <a:gd name="T0" fmla="*/ 0 w 1088"/>
                <a:gd name="T1" fmla="*/ 227 h 227"/>
                <a:gd name="T2" fmla="*/ 136 w 1088"/>
                <a:gd name="T3" fmla="*/ 136 h 227"/>
                <a:gd name="T4" fmla="*/ 362 w 1088"/>
                <a:gd name="T5" fmla="*/ 45 h 227"/>
                <a:gd name="T6" fmla="*/ 680 w 1088"/>
                <a:gd name="T7" fmla="*/ 0 h 227"/>
                <a:gd name="T8" fmla="*/ 1088 w 1088"/>
                <a:gd name="T9" fmla="*/ 45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227">
                  <a:moveTo>
                    <a:pt x="0" y="227"/>
                  </a:moveTo>
                  <a:cubicBezTo>
                    <a:pt x="38" y="196"/>
                    <a:pt x="76" y="166"/>
                    <a:pt x="136" y="136"/>
                  </a:cubicBezTo>
                  <a:cubicBezTo>
                    <a:pt x="196" y="106"/>
                    <a:pt x="271" y="68"/>
                    <a:pt x="362" y="45"/>
                  </a:cubicBezTo>
                  <a:cubicBezTo>
                    <a:pt x="453" y="22"/>
                    <a:pt x="559" y="0"/>
                    <a:pt x="680" y="0"/>
                  </a:cubicBezTo>
                  <a:cubicBezTo>
                    <a:pt x="801" y="0"/>
                    <a:pt x="1020" y="37"/>
                    <a:pt x="1088" y="45"/>
                  </a:cubicBezTo>
                </a:path>
              </a:pathLst>
            </a:custGeom>
            <a:noFill/>
            <a:ln w="9525">
              <a:solidFill>
                <a:srgbClr val="FFFF66"/>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203" name="Text Box 14">
              <a:extLst>
                <a:ext uri="{FF2B5EF4-FFF2-40B4-BE49-F238E27FC236}">
                  <a16:creationId xmlns:a16="http://schemas.microsoft.com/office/drawing/2014/main" id="{7D91E5D9-8B32-9A3A-1921-AB2BA543B56B}"/>
                </a:ext>
              </a:extLst>
            </p:cNvPr>
            <p:cNvSpPr txBox="1">
              <a:spLocks noChangeArrowheads="1"/>
            </p:cNvSpPr>
            <p:nvPr/>
          </p:nvSpPr>
          <p:spPr bwMode="auto">
            <a:xfrm>
              <a:off x="1746" y="1434"/>
              <a:ext cx="5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tr-TR" altLang="tr-TR" sz="1200">
                  <a:solidFill>
                    <a:srgbClr val="FFFF66"/>
                  </a:solidFill>
                </a:rPr>
                <a:t>yörünge</a:t>
              </a:r>
            </a:p>
            <a:p>
              <a:pPr algn="r" eaLnBrk="1" hangingPunct="1"/>
              <a:r>
                <a:rPr lang="tr-TR" altLang="tr-TR" sz="1200">
                  <a:solidFill>
                    <a:srgbClr val="FFFF66"/>
                  </a:solidFill>
                </a:rPr>
                <a:t>doğrultusu</a:t>
              </a:r>
              <a:endParaRPr lang="en-US" altLang="tr-TR" sz="1200">
                <a:solidFill>
                  <a:srgbClr val="FFFF66"/>
                </a:solidFill>
              </a:endParaRPr>
            </a:p>
          </p:txBody>
        </p:sp>
        <p:sp>
          <p:nvSpPr>
            <p:cNvPr id="8204" name="Text Box 15">
              <a:extLst>
                <a:ext uri="{FF2B5EF4-FFF2-40B4-BE49-F238E27FC236}">
                  <a16:creationId xmlns:a16="http://schemas.microsoft.com/office/drawing/2014/main" id="{54626F12-2BB8-F0F7-3422-B779286E19CE}"/>
                </a:ext>
              </a:extLst>
            </p:cNvPr>
            <p:cNvSpPr txBox="1">
              <a:spLocks noChangeArrowheads="1"/>
            </p:cNvSpPr>
            <p:nvPr/>
          </p:nvSpPr>
          <p:spPr bwMode="auto">
            <a:xfrm>
              <a:off x="2608" y="1600"/>
              <a:ext cx="3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200">
                  <a:solidFill>
                    <a:srgbClr val="FFFF66"/>
                  </a:solidFill>
                </a:rPr>
                <a:t>toz</a:t>
              </a:r>
            </a:p>
            <a:p>
              <a:pPr eaLnBrk="1" hangingPunct="1"/>
              <a:r>
                <a:rPr lang="tr-TR" altLang="tr-TR" sz="1200">
                  <a:solidFill>
                    <a:srgbClr val="FFFF66"/>
                  </a:solidFill>
                </a:rPr>
                <a:t>kuyruk</a:t>
              </a:r>
              <a:endParaRPr lang="en-US" altLang="tr-TR" sz="1200">
                <a:solidFill>
                  <a:srgbClr val="FFFF66"/>
                </a:solidFill>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78192"/>
                                        </p:tgtEl>
                                        <p:attrNameLst>
                                          <p:attrName>style.visibility</p:attrName>
                                        </p:attrNameLst>
                                      </p:cBhvr>
                                      <p:to>
                                        <p:strVal val="visible"/>
                                      </p:to>
                                    </p:set>
                                    <p:animEffect transition="in" filter="fade">
                                      <p:cBhvr>
                                        <p:cTn id="7" dur="2000"/>
                                        <p:tgtEl>
                                          <p:spTgt spid="178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23"/>
            </a:gs>
            <a:gs pos="100000">
              <a:srgbClr val="00004C"/>
            </a:gs>
          </a:gsLst>
          <a:lin ang="5400000" scaled="1"/>
        </a:gra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9D8ECA6-5651-8F51-74AB-6EC8C053C617}"/>
              </a:ext>
            </a:extLst>
          </p:cNvPr>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9219" name="Text Box 3">
            <a:extLst>
              <a:ext uri="{FF2B5EF4-FFF2-40B4-BE49-F238E27FC236}">
                <a16:creationId xmlns:a16="http://schemas.microsoft.com/office/drawing/2014/main" id="{253FF507-CCE9-B19A-E3CC-3F73DD22CF4E}"/>
              </a:ext>
            </a:extLst>
          </p:cNvPr>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solidFill>
                  <a:srgbClr val="CCECFF"/>
                </a:solidFill>
                <a:latin typeface="Albertus Medium" pitchFamily="34" charset="0"/>
              </a:rPr>
              <a:t>Kuyruklu Yıldızlar</a:t>
            </a:r>
            <a:endParaRPr lang="en-US" altLang="tr-TR">
              <a:solidFill>
                <a:srgbClr val="CCECFF"/>
              </a:solidFill>
              <a:latin typeface="Albertus Medium" pitchFamily="34" charset="0"/>
            </a:endParaRPr>
          </a:p>
        </p:txBody>
      </p:sp>
      <p:sp>
        <p:nvSpPr>
          <p:cNvPr id="9220" name="Text Box 4">
            <a:extLst>
              <a:ext uri="{FF2B5EF4-FFF2-40B4-BE49-F238E27FC236}">
                <a16:creationId xmlns:a16="http://schemas.microsoft.com/office/drawing/2014/main" id="{3DB88CD3-0E76-CAD3-9984-D10438856FBE}"/>
              </a:ext>
            </a:extLst>
          </p:cNvPr>
          <p:cNvSpPr txBox="1">
            <a:spLocks noChangeArrowheads="1"/>
          </p:cNvSpPr>
          <p:nvPr/>
        </p:nvSpPr>
        <p:spPr bwMode="auto">
          <a:xfrm>
            <a:off x="360363" y="1052513"/>
            <a:ext cx="84248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600">
                <a:solidFill>
                  <a:srgbClr val="66FFFF"/>
                </a:solidFill>
              </a:rPr>
              <a:t>Kuyruklu yıldızlar, Güneş sisteminin oluşum süreçlerine en az katılmış cisimlerdir. Dolayısıyla sistemimizin oluşumuna ilişkin erken evreler hakkında çok önemli bilgiler sunarlar ve uzay araçları ile yapılan araştırmaların hedef cisimleri arasında yer alırlar.</a:t>
            </a:r>
          </a:p>
        </p:txBody>
      </p:sp>
      <p:sp>
        <p:nvSpPr>
          <p:cNvPr id="9221" name="Text Box 13">
            <a:extLst>
              <a:ext uri="{FF2B5EF4-FFF2-40B4-BE49-F238E27FC236}">
                <a16:creationId xmlns:a16="http://schemas.microsoft.com/office/drawing/2014/main" id="{2BDFA3E1-E480-2A45-DF4E-64FFDB9ADF4C}"/>
              </a:ext>
            </a:extLst>
          </p:cNvPr>
          <p:cNvSpPr txBox="1">
            <a:spLocks noChangeArrowheads="1"/>
          </p:cNvSpPr>
          <p:nvPr/>
        </p:nvSpPr>
        <p:spPr bwMode="auto">
          <a:xfrm>
            <a:off x="179388" y="1989138"/>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800">
                <a:solidFill>
                  <a:srgbClr val="66FFFF"/>
                </a:solidFill>
                <a:latin typeface="Albertus" pitchFamily="34" charset="0"/>
              </a:rPr>
              <a:t>HALLEY KUYRUKLU YILDIZI</a:t>
            </a:r>
          </a:p>
        </p:txBody>
      </p:sp>
      <p:pic>
        <p:nvPicPr>
          <p:cNvPr id="9222" name="Picture 23" descr="halley_orbit">
            <a:extLst>
              <a:ext uri="{FF2B5EF4-FFF2-40B4-BE49-F238E27FC236}">
                <a16:creationId xmlns:a16="http://schemas.microsoft.com/office/drawing/2014/main" id="{1FA9315D-A1E6-15F6-93DE-26448FE19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527550"/>
            <a:ext cx="5143500" cy="2286000"/>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9223" name="Picture 14" descr="370px-Edmond_Halley_5">
            <a:extLst>
              <a:ext uri="{FF2B5EF4-FFF2-40B4-BE49-F238E27FC236}">
                <a16:creationId xmlns:a16="http://schemas.microsoft.com/office/drawing/2014/main" id="{C4F1064C-9001-BC87-E515-765CD8838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565400"/>
            <a:ext cx="1368425" cy="2087563"/>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9224" name="Text Box 15">
            <a:extLst>
              <a:ext uri="{FF2B5EF4-FFF2-40B4-BE49-F238E27FC236}">
                <a16:creationId xmlns:a16="http://schemas.microsoft.com/office/drawing/2014/main" id="{789DE6C7-85E5-93E2-8EFA-3CE6C746EF84}"/>
              </a:ext>
            </a:extLst>
          </p:cNvPr>
          <p:cNvSpPr txBox="1">
            <a:spLocks noChangeArrowheads="1"/>
          </p:cNvSpPr>
          <p:nvPr/>
        </p:nvSpPr>
        <p:spPr bwMode="auto">
          <a:xfrm>
            <a:off x="576263" y="4222750"/>
            <a:ext cx="968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000" i="1">
                <a:solidFill>
                  <a:srgbClr val="66FFFF"/>
                </a:solidFill>
                <a:latin typeface="Arial" panose="020B0604020202020204" pitchFamily="34" charset="0"/>
              </a:rPr>
              <a:t>Edmund</a:t>
            </a:r>
          </a:p>
          <a:p>
            <a:pPr algn="ctr" eaLnBrk="1" hangingPunct="1"/>
            <a:r>
              <a:rPr lang="tr-TR" altLang="tr-TR" sz="1000" i="1">
                <a:solidFill>
                  <a:srgbClr val="66FFFF"/>
                </a:solidFill>
                <a:latin typeface="Arial" panose="020B0604020202020204" pitchFamily="34" charset="0"/>
              </a:rPr>
              <a:t>HALLEY</a:t>
            </a:r>
          </a:p>
        </p:txBody>
      </p:sp>
      <p:sp>
        <p:nvSpPr>
          <p:cNvPr id="9225" name="Text Box 27">
            <a:extLst>
              <a:ext uri="{FF2B5EF4-FFF2-40B4-BE49-F238E27FC236}">
                <a16:creationId xmlns:a16="http://schemas.microsoft.com/office/drawing/2014/main" id="{C6F99F96-0AF8-726F-9464-66FFFEE60333}"/>
              </a:ext>
            </a:extLst>
          </p:cNvPr>
          <p:cNvSpPr txBox="1">
            <a:spLocks noChangeArrowheads="1"/>
          </p:cNvSpPr>
          <p:nvPr/>
        </p:nvSpPr>
        <p:spPr bwMode="auto">
          <a:xfrm>
            <a:off x="3348038" y="6165850"/>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200" i="1">
                <a:solidFill>
                  <a:srgbClr val="66FFFF"/>
                </a:solidFill>
                <a:latin typeface="Arial" panose="020B0604020202020204" pitchFamily="34" charset="0"/>
              </a:rPr>
              <a:t>HALLEY’in</a:t>
            </a:r>
          </a:p>
          <a:p>
            <a:pPr eaLnBrk="1" hangingPunct="1"/>
            <a:r>
              <a:rPr lang="tr-TR" altLang="tr-TR" sz="1200" i="1">
                <a:solidFill>
                  <a:srgbClr val="66FFFF"/>
                </a:solidFill>
                <a:latin typeface="Arial" panose="020B0604020202020204" pitchFamily="34" charset="0"/>
              </a:rPr>
              <a:t>yörüngesi</a:t>
            </a:r>
          </a:p>
        </p:txBody>
      </p:sp>
      <p:grpSp>
        <p:nvGrpSpPr>
          <p:cNvPr id="9226" name="Group 33">
            <a:extLst>
              <a:ext uri="{FF2B5EF4-FFF2-40B4-BE49-F238E27FC236}">
                <a16:creationId xmlns:a16="http://schemas.microsoft.com/office/drawing/2014/main" id="{74110050-FBBA-0BC1-4C41-F7FC50FEA244}"/>
              </a:ext>
            </a:extLst>
          </p:cNvPr>
          <p:cNvGrpSpPr>
            <a:grpSpLocks/>
          </p:cNvGrpSpPr>
          <p:nvPr/>
        </p:nvGrpSpPr>
        <p:grpSpPr bwMode="auto">
          <a:xfrm>
            <a:off x="5537200" y="2133600"/>
            <a:ext cx="1339850" cy="1584325"/>
            <a:chOff x="3488" y="1344"/>
            <a:chExt cx="844" cy="998"/>
          </a:xfrm>
        </p:grpSpPr>
        <p:pic>
          <p:nvPicPr>
            <p:cNvPr id="9243" name="Picture 16" descr="halley nuclesu">
              <a:extLst>
                <a:ext uri="{FF2B5EF4-FFF2-40B4-BE49-F238E27FC236}">
                  <a16:creationId xmlns:a16="http://schemas.microsoft.com/office/drawing/2014/main" id="{505B2AE9-26D1-5206-3CA1-70E4AFEB9F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8" y="1344"/>
              <a:ext cx="826" cy="998"/>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9244" name="Text Box 17">
              <a:extLst>
                <a:ext uri="{FF2B5EF4-FFF2-40B4-BE49-F238E27FC236}">
                  <a16:creationId xmlns:a16="http://schemas.microsoft.com/office/drawing/2014/main" id="{E728F0F5-FE84-965B-F227-429C3EE71276}"/>
                </a:ext>
              </a:extLst>
            </p:cNvPr>
            <p:cNvSpPr txBox="1">
              <a:spLocks noChangeArrowheads="1"/>
            </p:cNvSpPr>
            <p:nvPr/>
          </p:nvSpPr>
          <p:spPr bwMode="auto">
            <a:xfrm>
              <a:off x="3606" y="1344"/>
              <a:ext cx="72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tr-TR" altLang="tr-TR" sz="1000" i="1">
                  <a:latin typeface="Arial" panose="020B0604020202020204" pitchFamily="34" charset="0"/>
                </a:rPr>
                <a:t>GIOTTO ile görüntülenen</a:t>
              </a:r>
            </a:p>
            <a:p>
              <a:pPr algn="r" eaLnBrk="1" hangingPunct="1"/>
              <a:r>
                <a:rPr lang="tr-TR" altLang="tr-TR" sz="1000" i="1">
                  <a:latin typeface="Arial" panose="020B0604020202020204" pitchFamily="34" charset="0"/>
                </a:rPr>
                <a:t>çekirdeği</a:t>
              </a:r>
            </a:p>
          </p:txBody>
        </p:sp>
      </p:grpSp>
      <p:grpSp>
        <p:nvGrpSpPr>
          <p:cNvPr id="9227" name="Group 34">
            <a:extLst>
              <a:ext uri="{FF2B5EF4-FFF2-40B4-BE49-F238E27FC236}">
                <a16:creationId xmlns:a16="http://schemas.microsoft.com/office/drawing/2014/main" id="{BD6BACA6-FA57-BC0B-CB52-E62356DEEDD9}"/>
              </a:ext>
            </a:extLst>
          </p:cNvPr>
          <p:cNvGrpSpPr>
            <a:grpSpLocks/>
          </p:cNvGrpSpPr>
          <p:nvPr/>
        </p:nvGrpSpPr>
        <p:grpSpPr bwMode="auto">
          <a:xfrm>
            <a:off x="7105650" y="1916113"/>
            <a:ext cx="1858963" cy="1892300"/>
            <a:chOff x="4476" y="1207"/>
            <a:chExt cx="1171" cy="1192"/>
          </a:xfrm>
        </p:grpSpPr>
        <p:pic>
          <p:nvPicPr>
            <p:cNvPr id="9241" name="Picture 30" descr="Halley model">
              <a:extLst>
                <a:ext uri="{FF2B5EF4-FFF2-40B4-BE49-F238E27FC236}">
                  <a16:creationId xmlns:a16="http://schemas.microsoft.com/office/drawing/2014/main" id="{92E93829-7469-6069-E6DB-0AEC8A4CF9DC}"/>
                </a:ext>
              </a:extLst>
            </p:cNvPr>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4476" y="1207"/>
              <a:ext cx="1171" cy="1192"/>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9242" name="Text Box 31">
              <a:extLst>
                <a:ext uri="{FF2B5EF4-FFF2-40B4-BE49-F238E27FC236}">
                  <a16:creationId xmlns:a16="http://schemas.microsoft.com/office/drawing/2014/main" id="{24733A4E-54C7-5C80-D49B-532D59875990}"/>
                </a:ext>
              </a:extLst>
            </p:cNvPr>
            <p:cNvSpPr txBox="1">
              <a:spLocks noChangeArrowheads="1"/>
            </p:cNvSpPr>
            <p:nvPr/>
          </p:nvSpPr>
          <p:spPr bwMode="auto">
            <a:xfrm>
              <a:off x="4476" y="2024"/>
              <a:ext cx="635"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000" i="1">
                  <a:solidFill>
                    <a:srgbClr val="66FFFF"/>
                  </a:solidFill>
                  <a:latin typeface="Arial" panose="020B0604020202020204" pitchFamily="34" charset="0"/>
                </a:rPr>
                <a:t>GIOTTO gözlemlerine</a:t>
              </a:r>
            </a:p>
            <a:p>
              <a:pPr eaLnBrk="1" hangingPunct="1"/>
              <a:r>
                <a:rPr lang="tr-TR" altLang="tr-TR" sz="1000" i="1">
                  <a:solidFill>
                    <a:srgbClr val="66FFFF"/>
                  </a:solidFill>
                  <a:latin typeface="Arial" panose="020B0604020202020204" pitchFamily="34" charset="0"/>
                </a:rPr>
                <a:t>göre modeli</a:t>
              </a:r>
            </a:p>
          </p:txBody>
        </p:sp>
      </p:grpSp>
      <p:grpSp>
        <p:nvGrpSpPr>
          <p:cNvPr id="9228" name="Group 43">
            <a:extLst>
              <a:ext uri="{FF2B5EF4-FFF2-40B4-BE49-F238E27FC236}">
                <a16:creationId xmlns:a16="http://schemas.microsoft.com/office/drawing/2014/main" id="{30366210-AA7F-9CF5-CA20-EDA00858D478}"/>
              </a:ext>
            </a:extLst>
          </p:cNvPr>
          <p:cNvGrpSpPr>
            <a:grpSpLocks/>
          </p:cNvGrpSpPr>
          <p:nvPr/>
        </p:nvGrpSpPr>
        <p:grpSpPr bwMode="auto">
          <a:xfrm>
            <a:off x="4932363" y="3860800"/>
            <a:ext cx="4103687" cy="2746375"/>
            <a:chOff x="3107" y="2432"/>
            <a:chExt cx="2585" cy="1730"/>
          </a:xfrm>
        </p:grpSpPr>
        <p:grpSp>
          <p:nvGrpSpPr>
            <p:cNvPr id="9234" name="Group 42">
              <a:extLst>
                <a:ext uri="{FF2B5EF4-FFF2-40B4-BE49-F238E27FC236}">
                  <a16:creationId xmlns:a16="http://schemas.microsoft.com/office/drawing/2014/main" id="{08D4028F-60F7-FFA6-76B2-BD71794B9BE7}"/>
                </a:ext>
              </a:extLst>
            </p:cNvPr>
            <p:cNvGrpSpPr>
              <a:grpSpLocks/>
            </p:cNvGrpSpPr>
            <p:nvPr/>
          </p:nvGrpSpPr>
          <p:grpSpPr bwMode="auto">
            <a:xfrm>
              <a:off x="3107" y="2432"/>
              <a:ext cx="2585" cy="1723"/>
              <a:chOff x="3107" y="2432"/>
              <a:chExt cx="2585" cy="1723"/>
            </a:xfrm>
          </p:grpSpPr>
          <p:pic>
            <p:nvPicPr>
              <p:cNvPr id="9237" name="Picture 28" descr="Spect-Halley_IR_spectrum-sm">
                <a:extLst>
                  <a:ext uri="{FF2B5EF4-FFF2-40B4-BE49-F238E27FC236}">
                    <a16:creationId xmlns:a16="http://schemas.microsoft.com/office/drawing/2014/main" id="{FB24C7EF-4F83-C497-97B4-40811F0DB1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7" y="2432"/>
                <a:ext cx="2585" cy="1723"/>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9238" name="Rectangle 37">
                <a:extLst>
                  <a:ext uri="{FF2B5EF4-FFF2-40B4-BE49-F238E27FC236}">
                    <a16:creationId xmlns:a16="http://schemas.microsoft.com/office/drawing/2014/main" id="{E5DE7027-8FFE-1A09-87E6-E36C7738D28B}"/>
                  </a:ext>
                </a:extLst>
              </p:cNvPr>
              <p:cNvSpPr>
                <a:spLocks noChangeArrowheads="1"/>
              </p:cNvSpPr>
              <p:nvPr/>
            </p:nvSpPr>
            <p:spPr bwMode="auto">
              <a:xfrm>
                <a:off x="4195" y="4038"/>
                <a:ext cx="635" cy="9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9239" name="Rectangle 38">
                <a:extLst>
                  <a:ext uri="{FF2B5EF4-FFF2-40B4-BE49-F238E27FC236}">
                    <a16:creationId xmlns:a16="http://schemas.microsoft.com/office/drawing/2014/main" id="{396DEF54-9F41-09BD-3E94-14803DFC03B8}"/>
                  </a:ext>
                </a:extLst>
              </p:cNvPr>
              <p:cNvSpPr>
                <a:spLocks noChangeArrowheads="1"/>
              </p:cNvSpPr>
              <p:nvPr/>
            </p:nvSpPr>
            <p:spPr bwMode="auto">
              <a:xfrm>
                <a:off x="3152" y="3448"/>
                <a:ext cx="136" cy="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9240" name="Text Box 35">
                <a:extLst>
                  <a:ext uri="{FF2B5EF4-FFF2-40B4-BE49-F238E27FC236}">
                    <a16:creationId xmlns:a16="http://schemas.microsoft.com/office/drawing/2014/main" id="{9E374E8F-BC97-4BDD-3BFB-852E69C6CC65}"/>
                  </a:ext>
                </a:extLst>
              </p:cNvPr>
              <p:cNvSpPr txBox="1">
                <a:spLocks noChangeArrowheads="1"/>
              </p:cNvSpPr>
              <p:nvPr/>
            </p:nvSpPr>
            <p:spPr bwMode="auto">
              <a:xfrm>
                <a:off x="4604" y="2568"/>
                <a:ext cx="6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000" i="1">
                    <a:latin typeface="Arial" panose="020B0604020202020204" pitchFamily="34" charset="0"/>
                  </a:rPr>
                  <a:t>GIOTTO ile</a:t>
                </a:r>
              </a:p>
              <a:p>
                <a:pPr algn="ctr" eaLnBrk="1" hangingPunct="1"/>
                <a:r>
                  <a:rPr lang="tr-TR" altLang="tr-TR" sz="1000" i="1">
                    <a:latin typeface="Arial" panose="020B0604020202020204" pitchFamily="34" charset="0"/>
                  </a:rPr>
                  <a:t>alınan tayfı</a:t>
                </a:r>
              </a:p>
            </p:txBody>
          </p:sp>
        </p:grpSp>
        <p:sp>
          <p:nvSpPr>
            <p:cNvPr id="9235" name="Text Box 36">
              <a:extLst>
                <a:ext uri="{FF2B5EF4-FFF2-40B4-BE49-F238E27FC236}">
                  <a16:creationId xmlns:a16="http://schemas.microsoft.com/office/drawing/2014/main" id="{5D661E14-09A8-93BC-167D-BCC653E0F471}"/>
                </a:ext>
              </a:extLst>
            </p:cNvPr>
            <p:cNvSpPr txBox="1">
              <a:spLocks noChangeArrowheads="1"/>
            </p:cNvSpPr>
            <p:nvPr/>
          </p:nvSpPr>
          <p:spPr bwMode="auto">
            <a:xfrm>
              <a:off x="4150" y="4008"/>
              <a:ext cx="86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000" i="1">
                  <a:latin typeface="Arial" panose="020B0604020202020204" pitchFamily="34" charset="0"/>
                </a:rPr>
                <a:t>Dalgaboyu [</a:t>
              </a:r>
              <a:r>
                <a:rPr lang="tr-TR" altLang="tr-TR" sz="1000" i="1">
                  <a:latin typeface="Symbol" panose="05050102010706020507" pitchFamily="18" charset="2"/>
                </a:rPr>
                <a:t>m</a:t>
              </a:r>
              <a:r>
                <a:rPr lang="tr-TR" altLang="tr-TR" sz="1000" i="1">
                  <a:latin typeface="Arial" panose="020B0604020202020204" pitchFamily="34" charset="0"/>
                </a:rPr>
                <a:t>m]</a:t>
              </a:r>
            </a:p>
          </p:txBody>
        </p:sp>
        <p:sp>
          <p:nvSpPr>
            <p:cNvPr id="9236" name="Text Box 39">
              <a:extLst>
                <a:ext uri="{FF2B5EF4-FFF2-40B4-BE49-F238E27FC236}">
                  <a16:creationId xmlns:a16="http://schemas.microsoft.com/office/drawing/2014/main" id="{AF9D12DF-3404-4F68-FE10-CB8BE38A1F4A}"/>
                </a:ext>
              </a:extLst>
            </p:cNvPr>
            <p:cNvSpPr txBox="1">
              <a:spLocks noChangeArrowheads="1"/>
            </p:cNvSpPr>
            <p:nvPr/>
          </p:nvSpPr>
          <p:spPr bwMode="auto">
            <a:xfrm rot="-5400000">
              <a:off x="3077" y="3541"/>
              <a:ext cx="4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tr-TR" altLang="tr-TR" sz="1000" i="1">
                  <a:latin typeface="Arial" panose="020B0604020202020204" pitchFamily="34" charset="0"/>
                </a:rPr>
                <a:t>Göreli</a:t>
              </a:r>
            </a:p>
            <a:p>
              <a:pPr algn="r" eaLnBrk="1" hangingPunct="1"/>
              <a:r>
                <a:rPr lang="tr-TR" altLang="tr-TR" sz="1000" i="1">
                  <a:latin typeface="Arial" panose="020B0604020202020204" pitchFamily="34" charset="0"/>
                </a:rPr>
                <a:t>yeğinlik</a:t>
              </a:r>
            </a:p>
          </p:txBody>
        </p:sp>
      </p:grpSp>
      <p:grpSp>
        <p:nvGrpSpPr>
          <p:cNvPr id="9229" name="Group 32">
            <a:extLst>
              <a:ext uri="{FF2B5EF4-FFF2-40B4-BE49-F238E27FC236}">
                <a16:creationId xmlns:a16="http://schemas.microsoft.com/office/drawing/2014/main" id="{0DE641A8-3446-0DF3-DFD0-D480460F2CD4}"/>
              </a:ext>
            </a:extLst>
          </p:cNvPr>
          <p:cNvGrpSpPr>
            <a:grpSpLocks/>
          </p:cNvGrpSpPr>
          <p:nvPr/>
        </p:nvGrpSpPr>
        <p:grpSpPr bwMode="auto">
          <a:xfrm>
            <a:off x="3994150" y="2565400"/>
            <a:ext cx="1298575" cy="1617663"/>
            <a:chOff x="2200" y="1616"/>
            <a:chExt cx="818" cy="1019"/>
          </a:xfrm>
        </p:grpSpPr>
        <p:pic>
          <p:nvPicPr>
            <p:cNvPr id="9232" name="Picture 18" descr="giotto">
              <a:extLst>
                <a:ext uri="{FF2B5EF4-FFF2-40B4-BE49-F238E27FC236}">
                  <a16:creationId xmlns:a16="http://schemas.microsoft.com/office/drawing/2014/main" id="{1863331F-A774-682A-2A9A-015F5E759E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0" y="1616"/>
              <a:ext cx="818" cy="1019"/>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9233" name="Text Box 19">
              <a:extLst>
                <a:ext uri="{FF2B5EF4-FFF2-40B4-BE49-F238E27FC236}">
                  <a16:creationId xmlns:a16="http://schemas.microsoft.com/office/drawing/2014/main" id="{DDE5060B-B2F1-3A73-67B1-BB78332482DE}"/>
                </a:ext>
              </a:extLst>
            </p:cNvPr>
            <p:cNvSpPr txBox="1">
              <a:spLocks noChangeArrowheads="1"/>
            </p:cNvSpPr>
            <p:nvPr/>
          </p:nvSpPr>
          <p:spPr bwMode="auto">
            <a:xfrm>
              <a:off x="2218" y="1616"/>
              <a:ext cx="6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000" i="1">
                  <a:solidFill>
                    <a:srgbClr val="66FFFF"/>
                  </a:solidFill>
                  <a:latin typeface="Arial" panose="020B0604020202020204" pitchFamily="34" charset="0"/>
                </a:rPr>
                <a:t>GIOTTO</a:t>
              </a:r>
            </a:p>
            <a:p>
              <a:pPr eaLnBrk="1" hangingPunct="1"/>
              <a:r>
                <a:rPr lang="tr-TR" altLang="tr-TR" sz="1000" i="1">
                  <a:solidFill>
                    <a:srgbClr val="66FFFF"/>
                  </a:solidFill>
                  <a:latin typeface="Arial" panose="020B0604020202020204" pitchFamily="34" charset="0"/>
                </a:rPr>
                <a:t>uzay aracı</a:t>
              </a:r>
            </a:p>
          </p:txBody>
        </p:sp>
      </p:grpSp>
      <p:pic>
        <p:nvPicPr>
          <p:cNvPr id="9230" name="Picture 47" descr="comet_halley_big">
            <a:extLst>
              <a:ext uri="{FF2B5EF4-FFF2-40B4-BE49-F238E27FC236}">
                <a16:creationId xmlns:a16="http://schemas.microsoft.com/office/drawing/2014/main" id="{BCBDE8C1-CDA2-46DB-8887-D54D3519E3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34592">
            <a:off x="1697038" y="2963863"/>
            <a:ext cx="2236787" cy="1112837"/>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9231" name="Text Box 46">
            <a:extLst>
              <a:ext uri="{FF2B5EF4-FFF2-40B4-BE49-F238E27FC236}">
                <a16:creationId xmlns:a16="http://schemas.microsoft.com/office/drawing/2014/main" id="{5F76575B-01B9-052C-BD11-D59ECEA74D9E}"/>
              </a:ext>
            </a:extLst>
          </p:cNvPr>
          <p:cNvSpPr txBox="1">
            <a:spLocks noChangeArrowheads="1"/>
          </p:cNvSpPr>
          <p:nvPr/>
        </p:nvSpPr>
        <p:spPr bwMode="auto">
          <a:xfrm>
            <a:off x="1692275" y="3165475"/>
            <a:ext cx="968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000" i="1">
                <a:solidFill>
                  <a:srgbClr val="66FFFF"/>
                </a:solidFill>
                <a:latin typeface="Arial" panose="020B0604020202020204" pitchFamily="34" charset="0"/>
              </a:rPr>
              <a:t>HALLEY</a:t>
            </a:r>
          </a:p>
          <a:p>
            <a:pPr eaLnBrk="1" hangingPunct="1"/>
            <a:r>
              <a:rPr lang="tr-TR" altLang="tr-TR" sz="1000" i="1">
                <a:solidFill>
                  <a:srgbClr val="66FFFF"/>
                </a:solidFill>
                <a:latin typeface="Arial" panose="020B0604020202020204" pitchFamily="34" charset="0"/>
              </a:rPr>
              <a:t>1986</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10242" name="Picture 29" descr="hst_sl9_9426c">
            <a:extLst>
              <a:ext uri="{FF2B5EF4-FFF2-40B4-BE49-F238E27FC236}">
                <a16:creationId xmlns:a16="http://schemas.microsoft.com/office/drawing/2014/main" id="{9110CC9A-29B5-8C62-2243-038EC510CEA3}"/>
              </a:ext>
            </a:extLst>
          </p:cNvPr>
          <p:cNvPicPr>
            <a:picLocks noChangeAspect="1" noChangeArrowheads="1"/>
          </p:cNvPicPr>
          <p:nvPr/>
        </p:nvPicPr>
        <p:blipFill>
          <a:blip r:embed="rId2">
            <a:lum bright="4000" contrast="14000"/>
            <a:extLst>
              <a:ext uri="{28A0092B-C50C-407E-A947-70E740481C1C}">
                <a14:useLocalDpi xmlns:a14="http://schemas.microsoft.com/office/drawing/2010/main" val="0"/>
              </a:ext>
            </a:extLst>
          </a:blip>
          <a:srcRect/>
          <a:stretch>
            <a:fillRect/>
          </a:stretch>
        </p:blipFill>
        <p:spPr bwMode="auto">
          <a:xfrm rot="1629066">
            <a:off x="-266700" y="1971675"/>
            <a:ext cx="96774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a:extLst>
              <a:ext uri="{FF2B5EF4-FFF2-40B4-BE49-F238E27FC236}">
                <a16:creationId xmlns:a16="http://schemas.microsoft.com/office/drawing/2014/main" id="{293623E2-6F8C-0200-4410-3F77F5CB0EC6}"/>
              </a:ext>
            </a:extLst>
          </p:cNvPr>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0244" name="Text Box 3">
            <a:extLst>
              <a:ext uri="{FF2B5EF4-FFF2-40B4-BE49-F238E27FC236}">
                <a16:creationId xmlns:a16="http://schemas.microsoft.com/office/drawing/2014/main" id="{42FA93D6-F1F0-94CE-EA88-8BB392A7F5B1}"/>
              </a:ext>
            </a:extLst>
          </p:cNvPr>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solidFill>
                  <a:srgbClr val="CCECFF"/>
                </a:solidFill>
                <a:latin typeface="Albertus Medium" pitchFamily="34" charset="0"/>
              </a:rPr>
              <a:t>Kuyruklu Yıldızlar</a:t>
            </a:r>
            <a:endParaRPr lang="en-US" altLang="tr-TR">
              <a:solidFill>
                <a:srgbClr val="CCECFF"/>
              </a:solidFill>
              <a:latin typeface="Albertus Medium" pitchFamily="34" charset="0"/>
            </a:endParaRPr>
          </a:p>
        </p:txBody>
      </p:sp>
      <p:sp>
        <p:nvSpPr>
          <p:cNvPr id="10245" name="Text Box 4">
            <a:extLst>
              <a:ext uri="{FF2B5EF4-FFF2-40B4-BE49-F238E27FC236}">
                <a16:creationId xmlns:a16="http://schemas.microsoft.com/office/drawing/2014/main" id="{A5E13ED3-499A-386A-F6AB-34F138D55DCD}"/>
              </a:ext>
            </a:extLst>
          </p:cNvPr>
          <p:cNvSpPr txBox="1">
            <a:spLocks noChangeArrowheads="1"/>
          </p:cNvSpPr>
          <p:nvPr/>
        </p:nvSpPr>
        <p:spPr bwMode="auto">
          <a:xfrm>
            <a:off x="3348038" y="1628775"/>
            <a:ext cx="5616575"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tr-TR" altLang="tr-TR" sz="1600">
                <a:solidFill>
                  <a:srgbClr val="66FFFF"/>
                </a:solidFill>
                <a:latin typeface="Arial" panose="020B0604020202020204" pitchFamily="34" charset="0"/>
              </a:rPr>
              <a:t>İki amatör astronom tarafından 24 Mart 1993’de keşfedildi</a:t>
            </a:r>
          </a:p>
          <a:p>
            <a:pPr algn="r" eaLnBrk="1" hangingPunct="1"/>
            <a:endParaRPr lang="tr-TR" altLang="tr-TR" sz="1600">
              <a:solidFill>
                <a:srgbClr val="66FFFF"/>
              </a:solidFill>
              <a:latin typeface="Arial" panose="020B0604020202020204" pitchFamily="34" charset="0"/>
            </a:endParaRPr>
          </a:p>
          <a:p>
            <a:pPr algn="r" eaLnBrk="1" hangingPunct="1"/>
            <a:r>
              <a:rPr lang="tr-TR" altLang="tr-TR" sz="1600">
                <a:solidFill>
                  <a:srgbClr val="66FFFF"/>
                </a:solidFill>
                <a:latin typeface="Arial" panose="020B0604020202020204" pitchFamily="34" charset="0"/>
              </a:rPr>
              <a:t>Haziran 1992’de Jüpiter yakın geçişi sırasında,</a:t>
            </a:r>
          </a:p>
          <a:p>
            <a:pPr algn="r" eaLnBrk="1" hangingPunct="1"/>
            <a:r>
              <a:rPr lang="tr-TR" altLang="tr-TR" sz="1600">
                <a:solidFill>
                  <a:srgbClr val="66FFFF"/>
                </a:solidFill>
                <a:latin typeface="Arial" panose="020B0604020202020204" pitchFamily="34" charset="0"/>
              </a:rPr>
              <a:t>gezegenin çekim etkisi ile 22 ayrı</a:t>
            </a:r>
          </a:p>
          <a:p>
            <a:pPr algn="r" eaLnBrk="1" hangingPunct="1"/>
            <a:r>
              <a:rPr lang="tr-TR" altLang="tr-TR" sz="1600">
                <a:solidFill>
                  <a:srgbClr val="66FFFF"/>
                </a:solidFill>
                <a:latin typeface="Arial" panose="020B0604020202020204" pitchFamily="34" charset="0"/>
              </a:rPr>
              <a:t>parçaya ayrıldığı anlaşıldı</a:t>
            </a:r>
          </a:p>
          <a:p>
            <a:pPr algn="r" eaLnBrk="1" hangingPunct="1"/>
            <a:endParaRPr lang="tr-TR" altLang="tr-TR" sz="1600">
              <a:solidFill>
                <a:srgbClr val="66FFFF"/>
              </a:solidFill>
              <a:latin typeface="Arial" panose="020B0604020202020204" pitchFamily="34" charset="0"/>
            </a:endParaRPr>
          </a:p>
          <a:p>
            <a:pPr algn="r" eaLnBrk="1" hangingPunct="1"/>
            <a:r>
              <a:rPr lang="tr-TR" altLang="tr-TR" sz="1600">
                <a:solidFill>
                  <a:srgbClr val="66FFFF"/>
                </a:solidFill>
                <a:latin typeface="Arial" panose="020B0604020202020204" pitchFamily="34" charset="0"/>
              </a:rPr>
              <a:t>Güneş etrafındaki yörüngelerini</a:t>
            </a:r>
          </a:p>
          <a:p>
            <a:pPr algn="r" eaLnBrk="1" hangingPunct="1"/>
            <a:r>
              <a:rPr lang="tr-TR" altLang="tr-TR" sz="1600">
                <a:solidFill>
                  <a:srgbClr val="66FFFF"/>
                </a:solidFill>
                <a:latin typeface="Arial" panose="020B0604020202020204" pitchFamily="34" charset="0"/>
              </a:rPr>
              <a:t>tamamlayan parçalar</a:t>
            </a:r>
          </a:p>
          <a:p>
            <a:pPr algn="r" eaLnBrk="1" hangingPunct="1"/>
            <a:r>
              <a:rPr lang="tr-TR" altLang="tr-TR" sz="1600">
                <a:solidFill>
                  <a:srgbClr val="66FFFF"/>
                </a:solidFill>
                <a:latin typeface="Arial" panose="020B0604020202020204" pitchFamily="34" charset="0"/>
              </a:rPr>
              <a:t>Jüpiter’in yanından geçerken</a:t>
            </a:r>
          </a:p>
          <a:p>
            <a:pPr algn="r" eaLnBrk="1" hangingPunct="1"/>
            <a:r>
              <a:rPr lang="tr-TR" altLang="tr-TR" sz="1600">
                <a:solidFill>
                  <a:srgbClr val="66FFFF"/>
                </a:solidFill>
                <a:latin typeface="Arial" panose="020B0604020202020204" pitchFamily="34" charset="0"/>
              </a:rPr>
              <a:t>çekimine kapılıp </a:t>
            </a:r>
          </a:p>
          <a:p>
            <a:pPr algn="r" eaLnBrk="1" hangingPunct="1"/>
            <a:r>
              <a:rPr lang="tr-TR" altLang="tr-TR" sz="1600">
                <a:solidFill>
                  <a:srgbClr val="66FFFF"/>
                </a:solidFill>
                <a:latin typeface="Arial" panose="020B0604020202020204" pitchFamily="34" charset="0"/>
              </a:rPr>
              <a:t>16-22 Temmuz 1994’de</a:t>
            </a:r>
          </a:p>
          <a:p>
            <a:pPr algn="r" eaLnBrk="1" hangingPunct="1"/>
            <a:r>
              <a:rPr lang="tr-TR" altLang="tr-TR" sz="1600">
                <a:solidFill>
                  <a:srgbClr val="66FFFF"/>
                </a:solidFill>
                <a:latin typeface="Arial" panose="020B0604020202020204" pitchFamily="34" charset="0"/>
              </a:rPr>
              <a:t>Gezegene düştü.</a:t>
            </a:r>
          </a:p>
          <a:p>
            <a:pPr algn="r" eaLnBrk="1" hangingPunct="1"/>
            <a:endParaRPr lang="tr-TR" altLang="tr-TR" sz="1600">
              <a:solidFill>
                <a:srgbClr val="66FFFF"/>
              </a:solidFill>
              <a:latin typeface="Arial" panose="020B0604020202020204" pitchFamily="34" charset="0"/>
            </a:endParaRPr>
          </a:p>
        </p:txBody>
      </p:sp>
      <p:sp>
        <p:nvSpPr>
          <p:cNvPr id="10246" name="Text Box 5">
            <a:extLst>
              <a:ext uri="{FF2B5EF4-FFF2-40B4-BE49-F238E27FC236}">
                <a16:creationId xmlns:a16="http://schemas.microsoft.com/office/drawing/2014/main" id="{A4B5A787-49A6-50A7-0B3D-2A95B6D751B8}"/>
              </a:ext>
            </a:extLst>
          </p:cNvPr>
          <p:cNvSpPr txBox="1">
            <a:spLocks noChangeArrowheads="1"/>
          </p:cNvSpPr>
          <p:nvPr/>
        </p:nvSpPr>
        <p:spPr bwMode="auto">
          <a:xfrm>
            <a:off x="3779838" y="1125538"/>
            <a:ext cx="50403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tr-TR" altLang="tr-TR" sz="1800">
                <a:solidFill>
                  <a:srgbClr val="66FFFF"/>
                </a:solidFill>
                <a:latin typeface="Albertus" pitchFamily="34" charset="0"/>
              </a:rPr>
              <a:t>SHOEMAKER-LEVY 9 KUYRUKLU YILDIZI</a:t>
            </a:r>
          </a:p>
        </p:txBody>
      </p:sp>
      <p:pic>
        <p:nvPicPr>
          <p:cNvPr id="10247" name="Picture 30" descr="12_SL9Hcarp">
            <a:extLst>
              <a:ext uri="{FF2B5EF4-FFF2-40B4-BE49-F238E27FC236}">
                <a16:creationId xmlns:a16="http://schemas.microsoft.com/office/drawing/2014/main" id="{D70C10A5-B5C3-EF47-376D-3ABF4C899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683000"/>
            <a:ext cx="3521075" cy="2973388"/>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80257" name="Group 33">
            <a:extLst>
              <a:ext uri="{FF2B5EF4-FFF2-40B4-BE49-F238E27FC236}">
                <a16:creationId xmlns:a16="http://schemas.microsoft.com/office/drawing/2014/main" id="{4D0C565A-CEFF-21CD-BE41-BCB64D8F8FC7}"/>
              </a:ext>
            </a:extLst>
          </p:cNvPr>
          <p:cNvGrpSpPr>
            <a:grpSpLocks/>
          </p:cNvGrpSpPr>
          <p:nvPr/>
        </p:nvGrpSpPr>
        <p:grpSpPr bwMode="auto">
          <a:xfrm>
            <a:off x="1214438" y="261938"/>
            <a:ext cx="6715125" cy="6334125"/>
            <a:chOff x="765" y="165"/>
            <a:chExt cx="4230" cy="3990"/>
          </a:xfrm>
        </p:grpSpPr>
        <p:pic>
          <p:nvPicPr>
            <p:cNvPr id="10249" name="Picture 31" descr="Jupiter_showing_SL9_impact_sites">
              <a:extLst>
                <a:ext uri="{FF2B5EF4-FFF2-40B4-BE49-F238E27FC236}">
                  <a16:creationId xmlns:a16="http://schemas.microsoft.com/office/drawing/2014/main" id="{0561ABD1-5BD3-EBFA-DF12-6ED71EC18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 y="165"/>
              <a:ext cx="4230" cy="3990"/>
            </a:xfrm>
            <a:prstGeom prst="rect">
              <a:avLst/>
            </a:prstGeom>
            <a:noFill/>
            <a:ln w="2540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10250" name="Text Box 32">
              <a:extLst>
                <a:ext uri="{FF2B5EF4-FFF2-40B4-BE49-F238E27FC236}">
                  <a16:creationId xmlns:a16="http://schemas.microsoft.com/office/drawing/2014/main" id="{DFA6F36B-84B0-DC50-6463-C5ECF565F9BF}"/>
                </a:ext>
              </a:extLst>
            </p:cNvPr>
            <p:cNvSpPr txBox="1">
              <a:spLocks noChangeArrowheads="1"/>
            </p:cNvSpPr>
            <p:nvPr/>
          </p:nvSpPr>
          <p:spPr bwMode="auto">
            <a:xfrm>
              <a:off x="839" y="3436"/>
              <a:ext cx="4128"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600">
                  <a:solidFill>
                    <a:srgbClr val="66FF66"/>
                  </a:solidFill>
                  <a:latin typeface="Arial" panose="020B0604020202020204" pitchFamily="34" charset="0"/>
                </a:rPr>
                <a:t>Düşen parçaların bıraktığı izler haftalarca izlendi.</a:t>
              </a:r>
            </a:p>
            <a:p>
              <a:pPr algn="ctr" eaLnBrk="1" hangingPunct="1"/>
              <a:endParaRPr lang="tr-TR" altLang="tr-TR" sz="1600">
                <a:solidFill>
                  <a:srgbClr val="66FF66"/>
                </a:solidFill>
                <a:latin typeface="Arial" panose="020B0604020202020204" pitchFamily="34" charset="0"/>
              </a:endParaRPr>
            </a:p>
            <a:p>
              <a:pPr algn="ctr" eaLnBrk="1" hangingPunct="1"/>
              <a:r>
                <a:rPr lang="tr-TR" altLang="tr-TR" sz="1600">
                  <a:solidFill>
                    <a:srgbClr val="66FF66"/>
                  </a:solidFill>
                  <a:latin typeface="Arial" panose="020B0604020202020204" pitchFamily="34" charset="0"/>
                </a:rPr>
                <a:t>Çarpma anında oluşan ateş toplarının bilimsel gözlemlerinden Jüpiter atmosferinin özellikleri hakkında önemli bilgiler elde edildi.</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0257"/>
                                        </p:tgtEl>
                                        <p:attrNameLst>
                                          <p:attrName>style.visibility</p:attrName>
                                        </p:attrNameLst>
                                      </p:cBhvr>
                                      <p:to>
                                        <p:strVal val="visible"/>
                                      </p:to>
                                    </p:set>
                                    <p:anim calcmode="lin" valueType="num">
                                      <p:cBhvr>
                                        <p:cTn id="7" dur="500" fill="hold"/>
                                        <p:tgtEl>
                                          <p:spTgt spid="180257"/>
                                        </p:tgtEl>
                                        <p:attrNameLst>
                                          <p:attrName>ppt_w</p:attrName>
                                        </p:attrNameLst>
                                      </p:cBhvr>
                                      <p:tavLst>
                                        <p:tav tm="0">
                                          <p:val>
                                            <p:fltVal val="0"/>
                                          </p:val>
                                        </p:tav>
                                        <p:tav tm="100000">
                                          <p:val>
                                            <p:strVal val="#ppt_w"/>
                                          </p:val>
                                        </p:tav>
                                      </p:tavLst>
                                    </p:anim>
                                    <p:anim calcmode="lin" valueType="num">
                                      <p:cBhvr>
                                        <p:cTn id="8" dur="500" fill="hold"/>
                                        <p:tgtEl>
                                          <p:spTgt spid="180257"/>
                                        </p:tgtEl>
                                        <p:attrNameLst>
                                          <p:attrName>ppt_h</p:attrName>
                                        </p:attrNameLst>
                                      </p:cBhvr>
                                      <p:tavLst>
                                        <p:tav tm="0">
                                          <p:val>
                                            <p:fltVal val="0"/>
                                          </p:val>
                                        </p:tav>
                                        <p:tav tm="100000">
                                          <p:val>
                                            <p:strVal val="#ppt_h"/>
                                          </p:val>
                                        </p:tav>
                                      </p:tavLst>
                                    </p:anim>
                                    <p:animEffect transition="in" filter="fade">
                                      <p:cBhvr>
                                        <p:cTn id="9" dur="500"/>
                                        <p:tgtEl>
                                          <p:spTgt spid="180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7151</TotalTime>
  <Words>1164</Words>
  <Application>Microsoft Office PowerPoint</Application>
  <PresentationFormat>On-screen Show (4:3)</PresentationFormat>
  <Paragraphs>282</Paragraphs>
  <Slides>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Times New Roman</vt:lpstr>
      <vt:lpstr>Arial</vt:lpstr>
      <vt:lpstr>Calibri</vt:lpstr>
      <vt:lpstr>Albertus Medium</vt:lpstr>
      <vt:lpstr>Symbol</vt:lpstr>
      <vt:lpstr>Albertus</vt:lpstr>
      <vt:lpstr>Default Design</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Güneş Sistemi</dc:title>
  <dc:creator>Doç. Dr. Selim O. SELAM</dc:creator>
  <dc:description>Ankara Üniversitesi Rasathanesi_x000d_
2007 - Yaz Okulu</dc:description>
  <cp:lastModifiedBy>Selim.Selam</cp:lastModifiedBy>
  <cp:revision>291</cp:revision>
  <dcterms:created xsi:type="dcterms:W3CDTF">2002-09-24T06:32:53Z</dcterms:created>
  <dcterms:modified xsi:type="dcterms:W3CDTF">2023-09-13T08:30:30Z</dcterms:modified>
</cp:coreProperties>
</file>