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7" r:id="rId11"/>
    <p:sldId id="266" r:id="rId12"/>
    <p:sldId id="26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30.04.2020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30.04.2020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Yaşlılıkta toplumsal yaşam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ii) Sosyal Faktörler: </a:t>
            </a:r>
            <a:r>
              <a:rPr lang="tr-TR" dirty="0" smtClean="0"/>
              <a:t>İş </a:t>
            </a:r>
            <a:r>
              <a:rPr lang="tr-TR" dirty="0"/>
              <a:t>ve aile rollerindeki işlerliğin değişimi, emeklilikle sınırlanan toplumsal iletişimler, eşin ya da yakın bir arkadaşın ani kaybı, yaşam dinamiğinin sınırlanmasına ve psikolojik boyutları ağır basan etkilerle örselenmesine yol açmaktadır. Toplumda yaşlılığa ilişkin yerleşik kalıp yargıların, herhangi bir şekilde özellikle kuşaklar arasındaki bireysel etkileşimlerde ön plana geçmesi ya da yaşlı bireyin daha uygun fiziksel koşullarda yaşamak ve çocuklarına yakın olmak için evinden taşınması gibi değişimler de yaşam dinamiğini etkiler (</a:t>
            </a:r>
            <a:r>
              <a:rPr lang="tr-TR" dirty="0" err="1"/>
              <a:t>Hansson</a:t>
            </a:r>
            <a:r>
              <a:rPr lang="tr-TR" dirty="0"/>
              <a:t> ve </a:t>
            </a:r>
            <a:r>
              <a:rPr lang="tr-TR" dirty="0" err="1"/>
              <a:t>Carpenter</a:t>
            </a:r>
            <a:r>
              <a:rPr lang="tr-TR" dirty="0"/>
              <a:t> 1994).</a:t>
            </a:r>
          </a:p>
        </p:txBody>
      </p:sp>
    </p:spTree>
    <p:extLst>
      <p:ext uri="{BB962C8B-B14F-4D97-AF65-F5344CB8AC3E}">
        <p14:creationId xmlns:p14="http://schemas.microsoft.com/office/powerpoint/2010/main" val="406677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Bu faktörlerden birinin etkisiyle yaşlı bireyin yaşam dinamiği öğelerinin sürdürülebilirliği ve dengesi tehlikeye girdiğinde ortaya çıkan tablo, sınırlamaların ne denli içinden çıkılamaz boyutlara dönüşebildiğini ve yaşam dinamiği öğelerinin birbirini tamamlayan bir bütünün parçaları olarak ne denli önemli olduğunu düşündürmektedir (</a:t>
            </a:r>
            <a:r>
              <a:rPr lang="tr-TR" dirty="0" err="1"/>
              <a:t>Hansen-Gandy</a:t>
            </a:r>
            <a:r>
              <a:rPr lang="tr-TR" dirty="0"/>
              <a:t> ve </a:t>
            </a:r>
            <a:r>
              <a:rPr lang="tr-TR" dirty="0" err="1"/>
              <a:t>Pestle</a:t>
            </a:r>
            <a:r>
              <a:rPr lang="tr-TR" dirty="0"/>
              <a:t> 1993).</a:t>
            </a:r>
          </a:p>
        </p:txBody>
      </p:sp>
    </p:spTree>
    <p:extLst>
      <p:ext uri="{BB962C8B-B14F-4D97-AF65-F5344CB8AC3E}">
        <p14:creationId xmlns:p14="http://schemas.microsoft.com/office/powerpoint/2010/main" val="3716758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t>
            </a:r>
            <a:r>
              <a:rPr lang="tr-TR" smtClean="0"/>
              <a:t>Ankara</a:t>
            </a:r>
            <a:endParaRPr lang="tr-TR"/>
          </a:p>
        </p:txBody>
      </p:sp>
    </p:spTree>
    <p:extLst>
      <p:ext uri="{BB962C8B-B14F-4D97-AF65-F5344CB8AC3E}">
        <p14:creationId xmlns:p14="http://schemas.microsoft.com/office/powerpoint/2010/main" val="640314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lstStyle/>
          <a:p>
            <a:pPr algn="just"/>
            <a:r>
              <a:rPr lang="tr-TR" dirty="0" smtClean="0"/>
              <a:t>Yaşlılık </a:t>
            </a:r>
            <a:r>
              <a:rPr lang="tr-TR" dirty="0"/>
              <a:t>döneminde sürdürülebilir ve dengeli yaşam dinamiği ile sağlıklı bir toplumsal yaşama katılmak önem kazanmaktadır. Yeterli sağlık, beslenme ve barınma koşulları ile başarılı sosyal ilişkiler ve ekonomik kaynakların rasyonel yönetimi, yaşam dinamiğinin öğelerini oluşturmaktadır. Yaşlılık döneminde bu öğelerin süreklilik ve denge göstermesi, yaşam dinamiğinin bağımsız ve tatmin edici bir yaşam biçimi boyutunu ortaya koymaktadır </a:t>
            </a:r>
            <a:r>
              <a:rPr lang="tr-TR" dirty="0" smtClean="0"/>
              <a:t>(</a:t>
            </a:r>
            <a:r>
              <a:rPr lang="tr-TR" dirty="0" err="1"/>
              <a:t>Kuypers</a:t>
            </a:r>
            <a:r>
              <a:rPr lang="tr-TR" dirty="0"/>
              <a:t> ve </a:t>
            </a:r>
            <a:r>
              <a:rPr lang="tr-TR" dirty="0" err="1"/>
              <a:t>Bengtson</a:t>
            </a:r>
            <a:r>
              <a:rPr lang="tr-TR" dirty="0"/>
              <a:t> 1984</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88840"/>
            <a:ext cx="8229600" cy="4168120"/>
          </a:xfrm>
        </p:spPr>
        <p:txBody>
          <a:bodyPr/>
          <a:lstStyle/>
          <a:p>
            <a:pPr algn="just"/>
            <a:r>
              <a:rPr lang="tr-TR" dirty="0"/>
              <a:t>Yaşlılıkta başarılı toplumsal ilişkilerin kurulması ve yürütülmesi tek yönlü bir olgu olmayıp, karşılıklı etkileşimi kapsamaktadır. Bu nedenle kuşaklararası ilişkilerin karmaşıklaşmasını ve çatışmaları önlemek için, ailelere rehberlik-danışmanlık hizmetleri verilerek bireyler eğitilmelidir.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20888"/>
            <a:ext cx="8229600" cy="3736072"/>
          </a:xfrm>
        </p:spPr>
        <p:txBody>
          <a:bodyPr/>
          <a:lstStyle/>
          <a:p>
            <a:pPr algn="just"/>
            <a:r>
              <a:rPr lang="tr-TR" dirty="0"/>
              <a:t>Genç kuşakların yaşlılık çağının özellikleri ve sorunlarını anlamalarında, yaşlı bireylerin ise yeni toplumsal rollerini kabullenmelerinde eğitimin önemli bir rol oynadığı unutulmamalıdır.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Toplumbilimcilerin bir kısmı makro ve mikro boyutlardaki </a:t>
            </a:r>
            <a:r>
              <a:rPr lang="tr-TR" dirty="0" smtClean="0"/>
              <a:t>değişimlerin </a:t>
            </a:r>
            <a:r>
              <a:rPr lang="tr-TR" dirty="0"/>
              <a:t>genelleştirilemeyeceğini, toplumda bireyleri bir arada tutan özgün kültürel kalıpların bulunduğunu ve bu kalıpların yaşlılığa ilişkin normların geçerliğini korumasında birincil önem taşıdığını söylemektedirler. Aileye ilişkin kültürel değerlerin, toplumların modernleşmesinden bağımsız bir biçimde aile yaşamını etkisi altında tutmaya devam edebileceğini de vurgulamaktadırlar.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Ancak Türkiye’de aile </a:t>
            </a:r>
            <a:r>
              <a:rPr lang="tr-TR" dirty="0" smtClean="0"/>
              <a:t>yapısı </a:t>
            </a:r>
            <a:r>
              <a:rPr lang="tr-TR" dirty="0"/>
              <a:t>modernleşmeden bağımsız kalmamıştır. Çünkü iletişim kanallarının çeşitliliği ve artan hareketliliğin yol açtığı etkileşimler nedeniyle doğal bir “kültür asimilasyonu” yaşanmaktadır. Bu noktada pek çok toplumsal konuda ortak bir “dünya kültürü” oluşturma ve böyle bir dünyanın parçası olma çabalarını irdeleyen çok sayıda toplumbilimciyi de </a:t>
            </a:r>
            <a:r>
              <a:rPr lang="tr-TR" dirty="0" smtClean="0"/>
              <a:t>dikkate </a:t>
            </a:r>
            <a:r>
              <a:rPr lang="tr-TR" dirty="0"/>
              <a:t>almamak elde değildir. Kaldı ki, Türkiye yaşlılık ve yaşlılığa iliş- kin mevcut toplumsal ve kurumsal sistemleri ile halen üyesi olma gayreti içinde olduğu gelişmiş sosyal devlet niteliği taşıyan Avrupa Birliği ülkelerinin standartlarını </a:t>
            </a:r>
            <a:r>
              <a:rPr lang="tr-TR" dirty="0" err="1"/>
              <a:t>gözardı</a:t>
            </a:r>
            <a:r>
              <a:rPr lang="tr-TR" dirty="0"/>
              <a:t> etmemelidir (</a:t>
            </a:r>
            <a:r>
              <a:rPr lang="tr-TR" dirty="0" err="1"/>
              <a:t>Kamo</a:t>
            </a:r>
            <a:r>
              <a:rPr lang="tr-TR" dirty="0"/>
              <a:t> ve </a:t>
            </a:r>
            <a:r>
              <a:rPr lang="tr-TR" dirty="0" err="1"/>
              <a:t>Zhou</a:t>
            </a:r>
            <a:r>
              <a:rPr lang="tr-TR" dirty="0"/>
              <a:t> 1994).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A. </a:t>
            </a:r>
            <a:r>
              <a:rPr lang="tr-TR" dirty="0" smtClean="0"/>
              <a:t>İç </a:t>
            </a:r>
            <a:r>
              <a:rPr lang="tr-TR" dirty="0"/>
              <a:t>sınırlayıcı faktörler: </a:t>
            </a:r>
            <a:r>
              <a:rPr lang="tr-TR" dirty="0" err="1" smtClean="0"/>
              <a:t>Biyo</a:t>
            </a:r>
            <a:r>
              <a:rPr lang="tr-TR" dirty="0" smtClean="0"/>
              <a:t>-fiziksel </a:t>
            </a:r>
            <a:r>
              <a:rPr lang="tr-TR" dirty="0"/>
              <a:t>ve psikolojik olarak iki boyutludur. </a:t>
            </a:r>
          </a:p>
          <a:p>
            <a:pPr algn="just"/>
            <a:r>
              <a:rPr lang="tr-TR" dirty="0"/>
              <a:t>i) </a:t>
            </a:r>
            <a:r>
              <a:rPr lang="tr-TR" dirty="0" err="1"/>
              <a:t>Biyo</a:t>
            </a:r>
            <a:r>
              <a:rPr lang="tr-TR" dirty="0"/>
              <a:t>-fiziksel faktörler: Yaşlıların sağlık problemleri ve ileri yaşın neden olduğu devinim güçlüğü, duyuların zayıflaması ya da kaybı, fiziksel gücün ve bağışıklığın azalması, fiziksel görünümün değişmesi ve bazı hastalık semptomları, yaşlı bireyin yaşam dinamiğinin sürdürülebilirlik ve denge özelliklerini zorlayabilir (Berger 1988; </a:t>
            </a:r>
            <a:r>
              <a:rPr lang="tr-TR" dirty="0" err="1"/>
              <a:t>Myers</a:t>
            </a:r>
            <a:r>
              <a:rPr lang="tr-TR" dirty="0"/>
              <a:t> 1989).</a:t>
            </a:r>
          </a:p>
        </p:txBody>
      </p:sp>
    </p:spTree>
    <p:extLst>
      <p:ext uri="{BB962C8B-B14F-4D97-AF65-F5344CB8AC3E}">
        <p14:creationId xmlns:p14="http://schemas.microsoft.com/office/powerpoint/2010/main" val="2932733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ii) Psikolojik faktörler: Toplumsal rollerdeki farklılaşma, statü kaybı ve toplumsal olanakların giderek azalması gibi değişimler, yaşam dinamiğini sınırlar. </a:t>
            </a:r>
            <a:r>
              <a:rPr lang="tr-TR" dirty="0" err="1"/>
              <a:t>Đnformel</a:t>
            </a:r>
            <a:r>
              <a:rPr lang="tr-TR" dirty="0"/>
              <a:t> etkileşimlerden formel etkileşimlere, ilişkilerdeki bağımsızlıktan bağımlılığa kadar toplumsal faaliyetlerdeki değişimler, karar verme ve muhakeme yetisinin zayıflaması, cinsel gücün kaybı ve yine bu anlamda tensel duyarlığın kaybedilmesi, yaşlı bireyin izole edilmiş, toplumdan soyutlanmış duygusuna kapılmasına yol açmaktadır (</a:t>
            </a:r>
            <a:r>
              <a:rPr lang="tr-TR" dirty="0" err="1"/>
              <a:t>Cox</a:t>
            </a:r>
            <a:r>
              <a:rPr lang="tr-TR" dirty="0"/>
              <a:t> 1993). </a:t>
            </a:r>
          </a:p>
        </p:txBody>
      </p:sp>
    </p:spTree>
    <p:extLst>
      <p:ext uri="{BB962C8B-B14F-4D97-AF65-F5344CB8AC3E}">
        <p14:creationId xmlns:p14="http://schemas.microsoft.com/office/powerpoint/2010/main" val="142243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 Dış sınırlayıcı faktörler: Ekonomik ve sosyal faktörler olarak iki grupta incelenmektedir. </a:t>
            </a:r>
          </a:p>
          <a:p>
            <a:pPr algn="just"/>
            <a:r>
              <a:rPr lang="tr-TR" dirty="0"/>
              <a:t>i) Ekonomik Faktörler: Yaşlı bireyin yaşam dinamiğine sürdürülebilirlik ve denge kazandıran en kritik öğe, ekonomik koşullardır. Eğer yaşlı birey gerekli hizmetleri ve temel ihtiyaçlarını karşılayabilecek </a:t>
            </a:r>
            <a:r>
              <a:rPr lang="tr-TR" dirty="0" err="1"/>
              <a:t>satınalma</a:t>
            </a:r>
            <a:r>
              <a:rPr lang="tr-TR" dirty="0"/>
              <a:t> gücünü kaybetmişse, yaşamını dengeli biçimde sürdürmesi güçleşmektedir (</a:t>
            </a:r>
            <a:r>
              <a:rPr lang="tr-TR" dirty="0" err="1"/>
              <a:t>Degner</a:t>
            </a:r>
            <a:r>
              <a:rPr lang="tr-TR" dirty="0"/>
              <a:t> 1995). </a:t>
            </a:r>
          </a:p>
        </p:txBody>
      </p:sp>
    </p:spTree>
    <p:extLst>
      <p:ext uri="{BB962C8B-B14F-4D97-AF65-F5344CB8AC3E}">
        <p14:creationId xmlns:p14="http://schemas.microsoft.com/office/powerpoint/2010/main" val="556687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TotalTime>
  <Words>652</Words>
  <Application>Microsoft Office PowerPoint</Application>
  <PresentationFormat>Ekran Gösterisi (4:3)</PresentationFormat>
  <Paragraphs>20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2020-04-30T15:52:50Z</dcterms:modified>
</cp:coreProperties>
</file>