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77" r:id="rId2"/>
    <p:sldId id="479" r:id="rId3"/>
    <p:sldId id="480" r:id="rId4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7C8F"/>
    <a:srgbClr val="00A9AB"/>
    <a:srgbClr val="F38232"/>
    <a:srgbClr val="88B6C2"/>
    <a:srgbClr val="D5E5F5"/>
    <a:srgbClr val="BECCD1"/>
    <a:srgbClr val="E2EBF0"/>
    <a:srgbClr val="AF9DC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10"/>
    <p:restoredTop sz="94622"/>
  </p:normalViewPr>
  <p:slideViewPr>
    <p:cSldViewPr>
      <p:cViewPr varScale="1">
        <p:scale>
          <a:sx n="73" d="100"/>
          <a:sy n="73" d="100"/>
        </p:scale>
        <p:origin x="-786" y="-10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6" d="100"/>
        <a:sy n="206" d="100"/>
      </p:scale>
      <p:origin x="0" y="128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D960B7-9F74-4757-B9E2-DC1121563362}" type="datetimeFigureOut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2AEE7F-DA38-4D82-B04E-132BE3805742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2DC6169-EE05-4244-8379-303B2D7DA164}" type="datetimeFigureOut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C7AFF8-25AA-42C0-94C2-B83F2E2C876F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A1E2F-E296-4B1C-A02C-1E9578E231F9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CC5BB-6936-444C-8AE5-3231A0B6B19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8EED0-F486-4623-8BD4-E04337013A4B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31A6A-CA78-4E7F-8D41-5E70AAAA7EE8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FAAE3-03F2-489E-86FB-45FE14A1431F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AE050-482A-4B11-95AF-38286297ABDD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9FA6B-CF2A-42E1-9AD5-8B8ABDC9EBFC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CB35E-950B-4B82-A3BA-EF758CE8AF17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6BA8A-ED1A-4884-96A2-AE38B06E0893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AA6AB-00FC-4DF7-A1C7-A83E92F8CFEB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41409-39AA-4FB2-9830-251DCDA03B80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E7AD9-B5E3-4D54-8A43-0191E3E5B5A9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88CC6-9BBF-4CB5-954A-8B0365B4A8B8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C30673-5A8B-4343-A96E-93C43AF1DBB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A46BF-C35F-4184-A59A-019ED06493CB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0B08C-101C-4122-A88E-E35BECC34D43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CF94B-5EBF-4932-9D0A-8CDD6380AB3F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E310B7-139B-4BFC-986F-50187E55F2C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281AC-D39D-4466-9D61-F9EC8CB085D7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E0E12-221D-48FF-935E-C2AC36AD9A65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E1E66-50DC-4AF6-8A44-687682AC6D13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B83138-96B7-4008-A9A6-342F637C65BA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8EA2167-C578-4D4F-A0F1-76C6B46F4A3B}" type="datetime1">
              <a:rPr lang="it-IT" altLang="it-IT"/>
              <a:pPr>
                <a:defRPr/>
              </a:pPr>
              <a:t>02/05/2020</a:t>
            </a:fld>
            <a:endParaRPr lang="it-IT" alt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FD65509C-F953-45C6-8588-64C4A649D354}" type="slidenum">
              <a:rPr lang="it-IT" altLang="it-IT"/>
              <a:pPr/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sellaDiTesto 25"/>
          <p:cNvSpPr txBox="1"/>
          <p:nvPr/>
        </p:nvSpPr>
        <p:spPr>
          <a:xfrm>
            <a:off x="274638" y="1597025"/>
            <a:ext cx="841375" cy="339725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smtClean="0"/>
              <a:t>1866</a:t>
            </a:r>
            <a:endParaRPr lang="it-IT" dirty="0" smtClean="0"/>
          </a:p>
        </p:txBody>
      </p:sp>
      <p:sp>
        <p:nvSpPr>
          <p:cNvPr id="37" name="CasellaDiTesto 36"/>
          <p:cNvSpPr txBox="1"/>
          <p:nvPr/>
        </p:nvSpPr>
        <p:spPr>
          <a:xfrm>
            <a:off x="300038" y="2978150"/>
            <a:ext cx="839787" cy="339725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1862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346075" y="4130675"/>
            <a:ext cx="841375" cy="339725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1864</a:t>
            </a:r>
          </a:p>
        </p:txBody>
      </p:sp>
      <p:sp>
        <p:nvSpPr>
          <p:cNvPr id="55" name="CasellaDiTesto 54"/>
          <p:cNvSpPr txBox="1"/>
          <p:nvPr/>
        </p:nvSpPr>
        <p:spPr>
          <a:xfrm>
            <a:off x="354013" y="1031875"/>
            <a:ext cx="8789987" cy="40798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rgbClr val="00A9AB"/>
                </a:solidFill>
                <a:latin typeface="Arial" pitchFamily="34" charset="0"/>
                <a:cs typeface="Arial" pitchFamily="34" charset="0"/>
              </a:rPr>
              <a:t>LA TERZA GUERRA DI INDIPENDENZA E LA QUESTIONE ROMANA</a:t>
            </a:r>
          </a:p>
        </p:txBody>
      </p:sp>
      <p:sp>
        <p:nvSpPr>
          <p:cNvPr id="56" name="Input manuale 55"/>
          <p:cNvSpPr>
            <a:spLocks noChangeAspect="1"/>
          </p:cNvSpPr>
          <p:nvPr/>
        </p:nvSpPr>
        <p:spPr>
          <a:xfrm>
            <a:off x="527050" y="1001713"/>
            <a:ext cx="396875" cy="396875"/>
          </a:xfrm>
          <a:prstGeom prst="flowChartManualInput">
            <a:avLst/>
          </a:prstGeom>
          <a:solidFill>
            <a:srgbClr val="00A9AB"/>
          </a:solidFill>
          <a:ln>
            <a:solidFill>
              <a:srgbClr val="007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5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354013" y="1930400"/>
            <a:ext cx="2778125" cy="817563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L’Italia, alleata della Prussia contro l’Austria (Terza guerra di indipendenza)</a:t>
            </a:r>
          </a:p>
        </p:txBody>
      </p:sp>
      <p:sp>
        <p:nvSpPr>
          <p:cNvPr id="46" name="CasellaDiTesto 45"/>
          <p:cNvSpPr txBox="1"/>
          <p:nvPr/>
        </p:nvSpPr>
        <p:spPr>
          <a:xfrm>
            <a:off x="3586163" y="3413125"/>
            <a:ext cx="5108575" cy="341313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ma </a:t>
            </a:r>
            <a:r>
              <a:rPr lang="it-IT" dirty="0"/>
              <a:t>è </a:t>
            </a:r>
            <a:r>
              <a:rPr lang="it-IT" dirty="0" smtClean="0"/>
              <a:t>bloccato sull’Aspromonte </a:t>
            </a:r>
            <a:r>
              <a:rPr lang="it-IT" dirty="0"/>
              <a:t>dall’esercito</a:t>
            </a:r>
            <a:endParaRPr lang="it-IT" dirty="0" smtClean="0"/>
          </a:p>
        </p:txBody>
      </p:sp>
      <p:cxnSp>
        <p:nvCxnSpPr>
          <p:cNvPr id="53" name="Connettore 2 52"/>
          <p:cNvCxnSpPr>
            <a:cxnSpLocks noChangeShapeType="1"/>
            <a:stCxn id="35" idx="3"/>
            <a:endCxn id="46" idx="1"/>
          </p:cNvCxnSpPr>
          <p:nvPr/>
        </p:nvCxnSpPr>
        <p:spPr bwMode="auto">
          <a:xfrm>
            <a:off x="3187700" y="3582988"/>
            <a:ext cx="398463" cy="1587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Ovale 7"/>
          <p:cNvSpPr>
            <a:spLocks noChangeAspect="1"/>
          </p:cNvSpPr>
          <p:nvPr/>
        </p:nvSpPr>
        <p:spPr>
          <a:xfrm>
            <a:off x="8604250" y="6308725"/>
            <a:ext cx="396875" cy="396875"/>
          </a:xfrm>
          <a:prstGeom prst="ellipse">
            <a:avLst/>
          </a:prstGeom>
          <a:solidFill>
            <a:srgbClr val="BECCD1"/>
          </a:solidFill>
          <a:ln>
            <a:solidFill>
              <a:srgbClr val="007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529013" y="4433888"/>
            <a:ext cx="5108575" cy="579437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l’Italia si impegna </a:t>
            </a:r>
            <a:r>
              <a:rPr lang="it-IT" dirty="0"/>
              <a:t>a rispettare il territorio </a:t>
            </a:r>
            <a:r>
              <a:rPr lang="it-IT" dirty="0" smtClean="0"/>
              <a:t>pontificio e </a:t>
            </a:r>
            <a:r>
              <a:rPr lang="it-IT" dirty="0"/>
              <a:t>trasferisce la capitale a Firenze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3586163" y="2046288"/>
            <a:ext cx="5108575" cy="579437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ottiene l’annessione </a:t>
            </a:r>
            <a:r>
              <a:rPr lang="it-IT" dirty="0"/>
              <a:t>del Veneto grazie alle </a:t>
            </a:r>
            <a:r>
              <a:rPr lang="it-IT" dirty="0" smtClean="0"/>
              <a:t>vittorie prussiane</a:t>
            </a:r>
          </a:p>
        </p:txBody>
      </p:sp>
      <p:cxnSp>
        <p:nvCxnSpPr>
          <p:cNvPr id="36" name="Connettore 2 35"/>
          <p:cNvCxnSpPr>
            <a:cxnSpLocks noChangeShapeType="1"/>
            <a:stCxn id="30" idx="3"/>
            <a:endCxn id="32" idx="1"/>
          </p:cNvCxnSpPr>
          <p:nvPr/>
        </p:nvCxnSpPr>
        <p:spPr bwMode="auto">
          <a:xfrm flipV="1">
            <a:off x="3132138" y="2335213"/>
            <a:ext cx="454025" cy="4762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" name="Rettangolo 27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LA DESTRA STORICA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CAPITOLO 17</a:t>
            </a:r>
          </a:p>
        </p:txBody>
      </p:sp>
      <p:cxnSp>
        <p:nvCxnSpPr>
          <p:cNvPr id="31" name="Connettore 1 30"/>
          <p:cNvCxnSpPr>
            <a:cxnSpLocks noChangeShapeType="1"/>
          </p:cNvCxnSpPr>
          <p:nvPr/>
        </p:nvCxnSpPr>
        <p:spPr bwMode="auto">
          <a:xfrm>
            <a:off x="0" y="404813"/>
            <a:ext cx="9144000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" name="Rettangolo 3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it-IT" altLang="x-none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kton Pro" charset="0"/>
              </a:rPr>
              <a:t>LA COSTRUZIONE DELLO STATO UNITARIO ITALIANO</a:t>
            </a:r>
            <a:endParaRPr lang="it-IT" altLang="x-none" sz="19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kton Pro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433388" y="3294063"/>
            <a:ext cx="2754312" cy="579437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Garibaldi tenta di conquistare Roma dal Sud</a:t>
            </a:r>
          </a:p>
        </p:txBody>
      </p:sp>
      <p:cxnSp>
        <p:nvCxnSpPr>
          <p:cNvPr id="41" name="Connettore 2 40"/>
          <p:cNvCxnSpPr>
            <a:cxnSpLocks noChangeShapeType="1"/>
            <a:stCxn id="42" idx="3"/>
            <a:endCxn id="71" idx="1"/>
          </p:cNvCxnSpPr>
          <p:nvPr/>
        </p:nvCxnSpPr>
        <p:spPr bwMode="auto">
          <a:xfrm>
            <a:off x="3225800" y="4724400"/>
            <a:ext cx="303213" cy="0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" name="CasellaDiTesto 41"/>
          <p:cNvSpPr txBox="1"/>
          <p:nvPr/>
        </p:nvSpPr>
        <p:spPr>
          <a:xfrm>
            <a:off x="447675" y="4433888"/>
            <a:ext cx="2778125" cy="579437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Con la Convenzione di settembre</a:t>
            </a:r>
          </a:p>
        </p:txBody>
      </p:sp>
      <p:sp>
        <p:nvSpPr>
          <p:cNvPr id="43" name="CasellaDiTesto 42"/>
          <p:cNvSpPr txBox="1"/>
          <p:nvPr/>
        </p:nvSpPr>
        <p:spPr>
          <a:xfrm>
            <a:off x="325438" y="5281613"/>
            <a:ext cx="841375" cy="341312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1867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3529013" y="5705475"/>
            <a:ext cx="5108575" cy="341313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/>
              <a:t>ma è fermato dai </a:t>
            </a:r>
            <a:r>
              <a:rPr lang="it-IT" dirty="0" smtClean="0"/>
              <a:t>francesi a </a:t>
            </a:r>
            <a:r>
              <a:rPr lang="it-IT" dirty="0"/>
              <a:t>Mentana e </a:t>
            </a:r>
            <a:r>
              <a:rPr lang="it-IT" dirty="0" smtClean="0"/>
              <a:t>allontanato</a:t>
            </a:r>
            <a:endParaRPr lang="it-IT" dirty="0"/>
          </a:p>
        </p:txBody>
      </p:sp>
      <p:cxnSp>
        <p:nvCxnSpPr>
          <p:cNvPr id="45" name="Connettore 2 44"/>
          <p:cNvCxnSpPr>
            <a:cxnSpLocks noChangeShapeType="1"/>
            <a:stCxn id="47" idx="3"/>
            <a:endCxn id="44" idx="1"/>
          </p:cNvCxnSpPr>
          <p:nvPr/>
        </p:nvCxnSpPr>
        <p:spPr bwMode="auto">
          <a:xfrm flipV="1">
            <a:off x="3205163" y="5875338"/>
            <a:ext cx="323850" cy="0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" name="CasellaDiTesto 46"/>
          <p:cNvSpPr txBox="1"/>
          <p:nvPr/>
        </p:nvSpPr>
        <p:spPr>
          <a:xfrm>
            <a:off x="427038" y="5586413"/>
            <a:ext cx="2778125" cy="579437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Garibaldi cerca nuovamente di conquistare Roma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CasellaDiTesto 25"/>
          <p:cNvSpPr txBox="1"/>
          <p:nvPr/>
        </p:nvSpPr>
        <p:spPr>
          <a:xfrm>
            <a:off x="366713" y="1174750"/>
            <a:ext cx="841375" cy="339725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1870</a:t>
            </a:r>
          </a:p>
        </p:txBody>
      </p:sp>
      <p:sp>
        <p:nvSpPr>
          <p:cNvPr id="38" name="CasellaDiTesto 37"/>
          <p:cNvSpPr txBox="1"/>
          <p:nvPr/>
        </p:nvSpPr>
        <p:spPr>
          <a:xfrm>
            <a:off x="438150" y="3440113"/>
            <a:ext cx="841375" cy="339725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1871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447675" y="1509713"/>
            <a:ext cx="2776538" cy="815975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Una nuova occasione di conquistare Roma si presenta</a:t>
            </a:r>
          </a:p>
        </p:txBody>
      </p:sp>
      <p:cxnSp>
        <p:nvCxnSpPr>
          <p:cNvPr id="53" name="Connettore 2 52"/>
          <p:cNvCxnSpPr>
            <a:cxnSpLocks noChangeShapeType="1"/>
            <a:stCxn id="35" idx="3"/>
            <a:endCxn id="46" idx="1"/>
          </p:cNvCxnSpPr>
          <p:nvPr/>
        </p:nvCxnSpPr>
        <p:spPr bwMode="auto">
          <a:xfrm flipV="1">
            <a:off x="3224213" y="2906713"/>
            <a:ext cx="455612" cy="0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" name="Ovale 7"/>
          <p:cNvSpPr>
            <a:spLocks noChangeAspect="1"/>
          </p:cNvSpPr>
          <p:nvPr/>
        </p:nvSpPr>
        <p:spPr>
          <a:xfrm>
            <a:off x="8604250" y="6308725"/>
            <a:ext cx="396875" cy="396875"/>
          </a:xfrm>
          <a:prstGeom prst="ellipse">
            <a:avLst/>
          </a:prstGeom>
          <a:solidFill>
            <a:srgbClr val="BECCD1"/>
          </a:solidFill>
          <a:ln>
            <a:solidFill>
              <a:srgbClr val="007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621088" y="3630613"/>
            <a:ext cx="5108575" cy="577850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viene redatta per </a:t>
            </a:r>
            <a:r>
              <a:rPr lang="it-IT" dirty="0"/>
              <a:t>regolare i rapporti tra lo </a:t>
            </a:r>
            <a:r>
              <a:rPr lang="it-IT"/>
              <a:t>Stato </a:t>
            </a:r>
            <a:endParaRPr lang="it-IT" smtClean="0"/>
          </a:p>
          <a:p>
            <a:pPr>
              <a:defRPr/>
            </a:pPr>
            <a:r>
              <a:rPr lang="it-IT" dirty="0" smtClean="0"/>
              <a:t>e </a:t>
            </a:r>
            <a:r>
              <a:rPr lang="it-IT" dirty="0"/>
              <a:t>la </a:t>
            </a:r>
            <a:r>
              <a:rPr lang="it-IT" dirty="0" smtClean="0"/>
              <a:t>Santa Sede</a:t>
            </a:r>
            <a:endParaRPr lang="it-IT" dirty="0"/>
          </a:p>
        </p:txBody>
      </p:sp>
      <p:sp>
        <p:nvSpPr>
          <p:cNvPr id="32" name="CasellaDiTesto 31"/>
          <p:cNvSpPr txBox="1"/>
          <p:nvPr/>
        </p:nvSpPr>
        <p:spPr>
          <a:xfrm>
            <a:off x="3679825" y="1746250"/>
            <a:ext cx="5108575" cy="341313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/>
              <a:t>quando </a:t>
            </a:r>
            <a:r>
              <a:rPr lang="it-IT"/>
              <a:t>Napoleone </a:t>
            </a:r>
            <a:r>
              <a:rPr lang="it-IT" smtClean="0"/>
              <a:t>III abdica</a:t>
            </a:r>
            <a:endParaRPr lang="it-IT" dirty="0" smtClean="0"/>
          </a:p>
        </p:txBody>
      </p:sp>
      <p:cxnSp>
        <p:nvCxnSpPr>
          <p:cNvPr id="36" name="Connettore 2 35"/>
          <p:cNvCxnSpPr>
            <a:cxnSpLocks noChangeShapeType="1"/>
            <a:stCxn id="30" idx="3"/>
            <a:endCxn id="32" idx="1"/>
          </p:cNvCxnSpPr>
          <p:nvPr/>
        </p:nvCxnSpPr>
        <p:spPr bwMode="auto">
          <a:xfrm flipV="1">
            <a:off x="3224213" y="1916113"/>
            <a:ext cx="455612" cy="1587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8" name="Rettangolo 27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LA DESTRA STORICA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CAPITOLO 17</a:t>
            </a:r>
          </a:p>
        </p:txBody>
      </p:sp>
      <p:cxnSp>
        <p:nvCxnSpPr>
          <p:cNvPr id="31" name="Connettore 1 30"/>
          <p:cNvCxnSpPr>
            <a:cxnSpLocks noChangeShapeType="1"/>
          </p:cNvCxnSpPr>
          <p:nvPr/>
        </p:nvCxnSpPr>
        <p:spPr bwMode="auto">
          <a:xfrm>
            <a:off x="0" y="404813"/>
            <a:ext cx="9144000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" name="Rettangolo 3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it-IT" altLang="x-none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kton Pro" charset="0"/>
              </a:rPr>
              <a:t>LA COSTRUZIONE DELLO STATO UNITARIO ITALIANO</a:t>
            </a:r>
            <a:endParaRPr lang="it-IT" altLang="x-none" sz="19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kton Pro" charset="0"/>
            </a:endParaRPr>
          </a:p>
        </p:txBody>
      </p:sp>
      <p:sp>
        <p:nvSpPr>
          <p:cNvPr id="35" name="CasellaDiTesto 34"/>
          <p:cNvSpPr txBox="1"/>
          <p:nvPr/>
        </p:nvSpPr>
        <p:spPr>
          <a:xfrm>
            <a:off x="528638" y="2616200"/>
            <a:ext cx="2695575" cy="579438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Un corpo di bersaglieri occupa Roma da Porta Pia </a:t>
            </a:r>
          </a:p>
        </p:txBody>
      </p:sp>
      <p:cxnSp>
        <p:nvCxnSpPr>
          <p:cNvPr id="41" name="Connettore 2 40"/>
          <p:cNvCxnSpPr>
            <a:cxnSpLocks noChangeShapeType="1"/>
            <a:stCxn id="42" idx="3"/>
            <a:endCxn id="71" idx="1"/>
          </p:cNvCxnSpPr>
          <p:nvPr/>
        </p:nvCxnSpPr>
        <p:spPr bwMode="auto">
          <a:xfrm>
            <a:off x="3224213" y="3914775"/>
            <a:ext cx="396875" cy="4763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2" name="CasellaDiTesto 41"/>
          <p:cNvSpPr txBox="1"/>
          <p:nvPr/>
        </p:nvSpPr>
        <p:spPr>
          <a:xfrm>
            <a:off x="541338" y="3743325"/>
            <a:ext cx="2682875" cy="341313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La legge delle guarentigie</a:t>
            </a:r>
          </a:p>
        </p:txBody>
      </p:sp>
      <p:sp>
        <p:nvSpPr>
          <p:cNvPr id="44" name="CasellaDiTesto 43"/>
          <p:cNvSpPr txBox="1"/>
          <p:nvPr/>
        </p:nvSpPr>
        <p:spPr>
          <a:xfrm>
            <a:off x="3621088" y="5373688"/>
            <a:ext cx="5108575" cy="577850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il </a:t>
            </a:r>
            <a:r>
              <a:rPr lang="it-IT" i="1" dirty="0" smtClean="0"/>
              <a:t>Non </a:t>
            </a:r>
            <a:r>
              <a:rPr lang="it-IT" i="1" dirty="0" err="1"/>
              <a:t>expedit</a:t>
            </a:r>
            <a:r>
              <a:rPr lang="it-IT" i="1" dirty="0"/>
              <a:t> </a:t>
            </a:r>
            <a:r>
              <a:rPr lang="it-IT" dirty="0"/>
              <a:t>(1874) vieta ai cattolici italiani di</a:t>
            </a:r>
          </a:p>
          <a:p>
            <a:pPr>
              <a:defRPr/>
            </a:pPr>
            <a:r>
              <a:rPr lang="it-IT" dirty="0"/>
              <a:t>partecipare alle elezioni politiche</a:t>
            </a:r>
          </a:p>
        </p:txBody>
      </p:sp>
      <p:cxnSp>
        <p:nvCxnSpPr>
          <p:cNvPr id="45" name="Connettore 2 44"/>
          <p:cNvCxnSpPr>
            <a:cxnSpLocks noChangeShapeType="1"/>
            <a:stCxn id="47" idx="3"/>
            <a:endCxn id="44" idx="1"/>
          </p:cNvCxnSpPr>
          <p:nvPr/>
        </p:nvCxnSpPr>
        <p:spPr bwMode="auto">
          <a:xfrm flipV="1">
            <a:off x="3298825" y="5662613"/>
            <a:ext cx="322263" cy="0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7" name="CasellaDiTesto 46"/>
          <p:cNvSpPr txBox="1"/>
          <p:nvPr/>
        </p:nvSpPr>
        <p:spPr>
          <a:xfrm>
            <a:off x="520700" y="5492750"/>
            <a:ext cx="2778125" cy="339725"/>
          </a:xfrm>
          <a:prstGeom prst="roundRect">
            <a:avLst/>
          </a:prstGeom>
          <a:solidFill>
            <a:srgbClr val="88B6C2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Pio IX respinge l’accordo</a:t>
            </a:r>
          </a:p>
        </p:txBody>
      </p:sp>
      <p:sp>
        <p:nvSpPr>
          <p:cNvPr id="40" name="CasellaDiTesto 39"/>
          <p:cNvSpPr txBox="1"/>
          <p:nvPr/>
        </p:nvSpPr>
        <p:spPr>
          <a:xfrm>
            <a:off x="3621088" y="4492625"/>
            <a:ext cx="5108575" cy="579438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A9AB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ysClr val="windowText" lastClr="000000"/>
                </a:solidFill>
                <a:effectLst/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garantisce al papa l’esercizio del potere spirituale, alcune proprietà a Roma e un vitalizio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3471863" y="2414588"/>
            <a:ext cx="723900" cy="341312"/>
          </a:xfrm>
          <a:prstGeom prst="roundRect">
            <a:avLst/>
          </a:prstGeom>
          <a:solidFill>
            <a:schemeClr val="bg1"/>
          </a:solidFill>
          <a:ln w="28575" cmpd="sng">
            <a:solidFill>
              <a:srgbClr val="007C8F"/>
            </a:solidFill>
            <a:prstDash val="sys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it-IT" dirty="0" smtClean="0"/>
              <a:t>1864</a:t>
            </a:r>
          </a:p>
        </p:txBody>
      </p:sp>
      <p:cxnSp>
        <p:nvCxnSpPr>
          <p:cNvPr id="52" name="Connettore 2 51"/>
          <p:cNvCxnSpPr>
            <a:cxnSpLocks noChangeShapeType="1"/>
            <a:stCxn id="71" idx="2"/>
            <a:endCxn id="40" idx="0"/>
          </p:cNvCxnSpPr>
          <p:nvPr/>
        </p:nvCxnSpPr>
        <p:spPr bwMode="auto">
          <a:xfrm>
            <a:off x="6175375" y="4208463"/>
            <a:ext cx="0" cy="284162"/>
          </a:xfrm>
          <a:prstGeom prst="straightConnector1">
            <a:avLst/>
          </a:prstGeom>
          <a:noFill/>
          <a:ln w="25400">
            <a:solidFill>
              <a:srgbClr val="007C8F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6" name="CasellaDiTesto 45"/>
          <p:cNvSpPr txBox="1"/>
          <p:nvPr/>
        </p:nvSpPr>
        <p:spPr>
          <a:xfrm>
            <a:off x="3679825" y="2735263"/>
            <a:ext cx="5108575" cy="341312"/>
          </a:xfrm>
          <a:prstGeom prst="roundRect">
            <a:avLst/>
          </a:prstGeom>
          <a:solidFill>
            <a:srgbClr val="007C8F"/>
          </a:solidFill>
          <a:ln w="28575" cmpd="sng">
            <a:solidFill>
              <a:srgbClr val="007C8F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defPPr>
              <a:defRPr lang="it-IT"/>
            </a:defPPr>
            <a:lvl1pPr algn="ctr" eaLnBrk="1" hangingPunct="1">
              <a:defRPr sz="1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it-IT" dirty="0" smtClean="0"/>
              <a:t>la città diventa la nuova capitale d’Italia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e 7"/>
          <p:cNvSpPr>
            <a:spLocks noChangeAspect="1"/>
          </p:cNvSpPr>
          <p:nvPr/>
        </p:nvSpPr>
        <p:spPr>
          <a:xfrm>
            <a:off x="8604250" y="6308725"/>
            <a:ext cx="396875" cy="396875"/>
          </a:xfrm>
          <a:prstGeom prst="ellipse">
            <a:avLst/>
          </a:prstGeom>
          <a:solidFill>
            <a:srgbClr val="BECCD1"/>
          </a:solidFill>
          <a:ln>
            <a:solidFill>
              <a:srgbClr val="007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9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0" y="404813"/>
            <a:ext cx="7667625" cy="404812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kton Pro" pitchFamily="34" charset="0"/>
              </a:rPr>
              <a:t>LA DESTRA STORICA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7667625" y="404813"/>
            <a:ext cx="1476375" cy="404812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400" dirty="0">
                <a:solidFill>
                  <a:schemeClr val="tx1"/>
                </a:solidFill>
                <a:latin typeface="Arial"/>
                <a:cs typeface="Arial"/>
              </a:rPr>
              <a:t>CAPITOLO 17</a:t>
            </a:r>
          </a:p>
        </p:txBody>
      </p:sp>
      <p:cxnSp>
        <p:nvCxnSpPr>
          <p:cNvPr id="31" name="Connettore 1 30"/>
          <p:cNvCxnSpPr>
            <a:cxnSpLocks noChangeShapeType="1"/>
          </p:cNvCxnSpPr>
          <p:nvPr/>
        </p:nvCxnSpPr>
        <p:spPr bwMode="auto">
          <a:xfrm>
            <a:off x="0" y="404813"/>
            <a:ext cx="9144000" cy="0"/>
          </a:xfrm>
          <a:prstGeom prst="line">
            <a:avLst/>
          </a:prstGeom>
          <a:noFill/>
          <a:ln w="19050">
            <a:solidFill>
              <a:schemeClr val="accent2"/>
            </a:solidFill>
            <a:prstDash val="sysDot"/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3" name="Rettangolo 32"/>
          <p:cNvSpPr/>
          <p:nvPr/>
        </p:nvSpPr>
        <p:spPr>
          <a:xfrm>
            <a:off x="7667625" y="0"/>
            <a:ext cx="1476375" cy="404813"/>
          </a:xfrm>
          <a:prstGeom prst="rect">
            <a:avLst/>
          </a:prstGeom>
          <a:solidFill>
            <a:srgbClr val="BECC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/>
                <a:cs typeface="Arial"/>
              </a:rPr>
              <a:t>UNITÀ 6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0" y="0"/>
            <a:ext cx="7667625" cy="404813"/>
          </a:xfrm>
          <a:prstGeom prst="rect">
            <a:avLst/>
          </a:prstGeom>
          <a:solidFill>
            <a:srgbClr val="007C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it-IT" altLang="x-none" sz="19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ekton Pro" charset="0"/>
              </a:rPr>
              <a:t>LA COSTRUZIONE DELLO STATO UNITARIO ITALIANO</a:t>
            </a:r>
            <a:endParaRPr lang="it-IT" altLang="x-none" sz="19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ekton Pro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93850" y="1227138"/>
            <a:ext cx="5956300" cy="4800600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40081</TotalTime>
  <Words>205</Words>
  <Application>Microsoft Macintosh PowerPoint</Application>
  <PresentationFormat>Presentazione su schermo (4:3)</PresentationFormat>
  <Paragraphs>43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Calibri</vt:lpstr>
      <vt:lpstr>MS PGothic</vt:lpstr>
      <vt:lpstr>Arial</vt:lpstr>
      <vt:lpstr>Tekton Pro</vt:lpstr>
      <vt:lpstr>Tema di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 Montanari</dc:creator>
  <cp:lastModifiedBy>HOME</cp:lastModifiedBy>
  <cp:revision>1875</cp:revision>
  <cp:lastPrinted>2017-11-04T14:16:40Z</cp:lastPrinted>
  <dcterms:created xsi:type="dcterms:W3CDTF">2013-12-18T16:34:41Z</dcterms:created>
  <dcterms:modified xsi:type="dcterms:W3CDTF">2020-05-02T16:22:13Z</dcterms:modified>
</cp:coreProperties>
</file>